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111"/>
  </p:notesMasterIdLst>
  <p:sldIdLst>
    <p:sldId id="256" r:id="rId2"/>
    <p:sldId id="257" r:id="rId3"/>
    <p:sldId id="1058" r:id="rId4"/>
    <p:sldId id="342" r:id="rId5"/>
    <p:sldId id="258" r:id="rId6"/>
    <p:sldId id="1084" r:id="rId7"/>
    <p:sldId id="1060" r:id="rId8"/>
    <p:sldId id="1059" r:id="rId9"/>
    <p:sldId id="1178" r:id="rId10"/>
    <p:sldId id="1181" r:id="rId11"/>
    <p:sldId id="1061" r:id="rId12"/>
    <p:sldId id="1085" r:id="rId13"/>
    <p:sldId id="1063" r:id="rId14"/>
    <p:sldId id="1133" r:id="rId15"/>
    <p:sldId id="931" r:id="rId16"/>
    <p:sldId id="932" r:id="rId17"/>
    <p:sldId id="934" r:id="rId18"/>
    <p:sldId id="935" r:id="rId19"/>
    <p:sldId id="1066" r:id="rId20"/>
    <p:sldId id="269" r:id="rId21"/>
    <p:sldId id="1134" r:id="rId22"/>
    <p:sldId id="284" r:id="rId23"/>
    <p:sldId id="1067" r:id="rId24"/>
    <p:sldId id="357" r:id="rId25"/>
    <p:sldId id="1179" r:id="rId26"/>
    <p:sldId id="359" r:id="rId27"/>
    <p:sldId id="358" r:id="rId28"/>
    <p:sldId id="1087" r:id="rId29"/>
    <p:sldId id="1070" r:id="rId30"/>
    <p:sldId id="1098" r:id="rId31"/>
    <p:sldId id="1071" r:id="rId32"/>
    <p:sldId id="1074" r:id="rId33"/>
    <p:sldId id="1089" r:id="rId34"/>
    <p:sldId id="374" r:id="rId35"/>
    <p:sldId id="308" r:id="rId36"/>
    <p:sldId id="1072" r:id="rId37"/>
    <p:sldId id="1073" r:id="rId38"/>
    <p:sldId id="1075" r:id="rId39"/>
    <p:sldId id="1091" r:id="rId40"/>
    <p:sldId id="1076" r:id="rId41"/>
    <p:sldId id="1129" r:id="rId42"/>
    <p:sldId id="1128" r:id="rId43"/>
    <p:sldId id="1130" r:id="rId44"/>
    <p:sldId id="1135" r:id="rId45"/>
    <p:sldId id="1131" r:id="rId46"/>
    <p:sldId id="1136" r:id="rId47"/>
    <p:sldId id="1140" r:id="rId48"/>
    <p:sldId id="1141" r:id="rId49"/>
    <p:sldId id="1109" r:id="rId50"/>
    <p:sldId id="1112" r:id="rId51"/>
    <p:sldId id="1113" r:id="rId52"/>
    <p:sldId id="1142" r:id="rId53"/>
    <p:sldId id="1110" r:id="rId54"/>
    <p:sldId id="1114" r:id="rId55"/>
    <p:sldId id="1115" r:id="rId56"/>
    <p:sldId id="1103" r:id="rId57"/>
    <p:sldId id="1119" r:id="rId58"/>
    <p:sldId id="1106" r:id="rId59"/>
    <p:sldId id="1123" r:id="rId60"/>
    <p:sldId id="1105" r:id="rId61"/>
    <p:sldId id="1107" r:id="rId62"/>
    <p:sldId id="1118" r:id="rId63"/>
    <p:sldId id="1102" r:id="rId64"/>
    <p:sldId id="1143" r:id="rId65"/>
    <p:sldId id="1108" r:id="rId66"/>
    <p:sldId id="1101" r:id="rId67"/>
    <p:sldId id="1111" r:id="rId68"/>
    <p:sldId id="1092" r:id="rId69"/>
    <p:sldId id="1121" r:id="rId70"/>
    <p:sldId id="1120" r:id="rId71"/>
    <p:sldId id="1122" r:id="rId72"/>
    <p:sldId id="1125" r:id="rId73"/>
    <p:sldId id="1124" r:id="rId74"/>
    <p:sldId id="1093" r:id="rId75"/>
    <p:sldId id="1126" r:id="rId76"/>
    <p:sldId id="1094" r:id="rId77"/>
    <p:sldId id="1144" r:id="rId78"/>
    <p:sldId id="1145" r:id="rId79"/>
    <p:sldId id="1146" r:id="rId80"/>
    <p:sldId id="1180" r:id="rId81"/>
    <p:sldId id="1147" r:id="rId82"/>
    <p:sldId id="1148" r:id="rId83"/>
    <p:sldId id="1149" r:id="rId84"/>
    <p:sldId id="1150" r:id="rId85"/>
    <p:sldId id="1151" r:id="rId86"/>
    <p:sldId id="1152" r:id="rId87"/>
    <p:sldId id="1153" r:id="rId88"/>
    <p:sldId id="1154" r:id="rId89"/>
    <p:sldId id="1155" r:id="rId90"/>
    <p:sldId id="1156" r:id="rId91"/>
    <p:sldId id="1157" r:id="rId92"/>
    <p:sldId id="1158" r:id="rId93"/>
    <p:sldId id="1159" r:id="rId94"/>
    <p:sldId id="1160" r:id="rId95"/>
    <p:sldId id="1161" r:id="rId96"/>
    <p:sldId id="1162" r:id="rId97"/>
    <p:sldId id="1163" r:id="rId98"/>
    <p:sldId id="1164" r:id="rId99"/>
    <p:sldId id="1165" r:id="rId100"/>
    <p:sldId id="1166" r:id="rId101"/>
    <p:sldId id="1167" r:id="rId102"/>
    <p:sldId id="1170" r:id="rId103"/>
    <p:sldId id="1169" r:id="rId104"/>
    <p:sldId id="1168" r:id="rId105"/>
    <p:sldId id="1174" r:id="rId106"/>
    <p:sldId id="1171" r:id="rId107"/>
    <p:sldId id="1175" r:id="rId108"/>
    <p:sldId id="1172" r:id="rId109"/>
    <p:sldId id="1176" r:id="rId11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2ABAF3C-53BC-50B9-FA9C-B77594EB39E1}" name="Virginie ZAOLO" initials="VZ" userId="Virginie ZAOLO" providerId="None"/>
  <p188:author id="{35629C56-A109-ACC8-3530-A75F93A90CE4}" name="Pascale Chauvin-Grelier" initials="PC" userId="S::pascale.chauvin-grelier@srae-addicto-pdl.fr::db50cf69-935c-4962-9228-212f94f534b0" providerId="AD"/>
  <p188:author id="{8D638669-0E1C-880B-BE70-FFB74EAF2554}" name="Fabienne You" initials="FY" userId="Fabienne You" providerId="None"/>
  <p188:author id="{1963C890-2386-6402-A902-0669A04F8AA5}" name="Fabienne You" initials="FY" userId="S::fabienne.you@srae-addicto-pdl.fr::33802db6-30c6-4786-ac39-6d43bff1652a" providerId="AD"/>
  <p188:author id="{E4D946D3-EDBC-386F-0683-35D00D55FD51}" name="Emmanuelle Le Borgne" initials="ELB" userId="S::emmanuelle.leborgne@srae-addicto-pdl.fr::ecfe4deb-88ec-4c68-ad8f-953a334d0bf4" providerId="AD"/>
  <p188:author id="{2AB75EE4-D66B-7980-56CC-D6958C395A92}" name="Samantha Valyi" initials="SV" userId="S::samantha.valyi@srae-addicto-pdl.fr::63cf52cc-5226-49fd-b761-3084a964705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49594"/>
    <a:srgbClr val="7A2553"/>
    <a:srgbClr val="5C5C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2928" autoAdjust="0"/>
    <p:restoredTop sz="94660"/>
  </p:normalViewPr>
  <p:slideViewPr>
    <p:cSldViewPr snapToGrid="0">
      <p:cViewPr varScale="1">
        <p:scale>
          <a:sx n="63" d="100"/>
          <a:sy n="63" d="100"/>
        </p:scale>
        <p:origin x="11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microsoft.com/office/2018/10/relationships/authors" Targe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5DA6DC-5D84-4FD0-AFE1-C3A1CFAD8A47}" type="datetimeFigureOut">
              <a:rPr lang="fr-FR" smtClean="0"/>
              <a:t>09/07/2025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CBC4F4-897F-45A0-8A81-65C16052CF60}" type="slidenum">
              <a:rPr lang="fr-FR" smtClean="0"/>
              <a:t>‹N°›</a:t>
            </a:fld>
            <a:endParaRPr lang="fr-FR"/>
          </a:p>
        </p:txBody>
      </p:sp>
    </p:spTree>
    <p:extLst>
      <p:ext uri="{BB962C8B-B14F-4D97-AF65-F5344CB8AC3E}">
        <p14:creationId xmlns:p14="http://schemas.microsoft.com/office/powerpoint/2010/main" val="3088501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Définition ancienne (1990) mais qui parle du plaisir</a:t>
            </a:r>
          </a:p>
        </p:txBody>
      </p:sp>
      <p:sp>
        <p:nvSpPr>
          <p:cNvPr id="4" name="Espace réservé du numéro de diapositive 3"/>
          <p:cNvSpPr>
            <a:spLocks noGrp="1"/>
          </p:cNvSpPr>
          <p:nvPr>
            <p:ph type="sldNum" sz="quarter" idx="5"/>
          </p:nvPr>
        </p:nvSpPr>
        <p:spPr/>
        <p:txBody>
          <a:bodyPr/>
          <a:lstStyle/>
          <a:p>
            <a:fld id="{62048C56-E935-468E-8620-363F1C6B130D}" type="slidenum">
              <a:rPr lang="fr-FR" smtClean="0"/>
              <a:t>16</a:t>
            </a:fld>
            <a:endParaRPr lang="fr-FR"/>
          </a:p>
        </p:txBody>
      </p:sp>
    </p:spTree>
    <p:extLst>
      <p:ext uri="{BB962C8B-B14F-4D97-AF65-F5344CB8AC3E}">
        <p14:creationId xmlns:p14="http://schemas.microsoft.com/office/powerpoint/2010/main" val="1656887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Définition ancienne (1990) mais qui parle du plaisir</a:t>
            </a:r>
          </a:p>
        </p:txBody>
      </p:sp>
      <p:sp>
        <p:nvSpPr>
          <p:cNvPr id="4" name="Espace réservé du numéro de diapositive 3"/>
          <p:cNvSpPr>
            <a:spLocks noGrp="1"/>
          </p:cNvSpPr>
          <p:nvPr>
            <p:ph type="sldNum" sz="quarter" idx="5"/>
          </p:nvPr>
        </p:nvSpPr>
        <p:spPr/>
        <p:txBody>
          <a:bodyPr/>
          <a:lstStyle/>
          <a:p>
            <a:fld id="{62048C56-E935-468E-8620-363F1C6B130D}" type="slidenum">
              <a:rPr lang="fr-FR" smtClean="0"/>
              <a:t>17</a:t>
            </a:fld>
            <a:endParaRPr lang="fr-FR"/>
          </a:p>
        </p:txBody>
      </p:sp>
    </p:spTree>
    <p:extLst>
      <p:ext uri="{BB962C8B-B14F-4D97-AF65-F5344CB8AC3E}">
        <p14:creationId xmlns:p14="http://schemas.microsoft.com/office/powerpoint/2010/main" val="740737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FFB0387-9B08-854D-B76F-674535EB2AF2}"/>
              </a:ext>
            </a:extLst>
          </p:cNvPr>
          <p:cNvSpPr>
            <a:spLocks noGrp="1" noChangeArrowheads="1"/>
          </p:cNvSpPr>
          <p:nvPr>
            <p:ph type="sldNum" sz="quarter" idx="5"/>
          </p:nvPr>
        </p:nvSpPr>
        <p:spPr>
          <a:ln/>
        </p:spPr>
        <p:txBody>
          <a:bodyPr/>
          <a:lstStyle/>
          <a:p>
            <a:fld id="{A2013657-FDA2-AB4C-BF0D-EB748289D182}" type="slidenum">
              <a:rPr lang="fr-FR" altLang="fr-FR"/>
              <a:pPr/>
              <a:t>34</a:t>
            </a:fld>
            <a:endParaRPr lang="fr-FR" altLang="fr-FR"/>
          </a:p>
        </p:txBody>
      </p:sp>
      <p:sp>
        <p:nvSpPr>
          <p:cNvPr id="373762" name="Rectangle 2">
            <a:extLst>
              <a:ext uri="{FF2B5EF4-FFF2-40B4-BE49-F238E27FC236}">
                <a16:creationId xmlns:a16="http://schemas.microsoft.com/office/drawing/2014/main" id="{842D99ED-427D-B640-91CE-9A0BF863A69F}"/>
              </a:ext>
            </a:extLst>
          </p:cNvPr>
          <p:cNvSpPr>
            <a:spLocks noGrp="1" noRot="1" noChangeAspect="1" noChangeArrowheads="1" noTextEdit="1"/>
          </p:cNvSpPr>
          <p:nvPr>
            <p:ph type="sldImg"/>
          </p:nvPr>
        </p:nvSpPr>
        <p:spPr>
          <a:xfrm>
            <a:off x="119063" y="763588"/>
            <a:ext cx="6621462" cy="3725862"/>
          </a:xfrm>
          <a:ln/>
        </p:spPr>
      </p:sp>
      <p:sp>
        <p:nvSpPr>
          <p:cNvPr id="373763" name="Rectangle 3">
            <a:extLst>
              <a:ext uri="{FF2B5EF4-FFF2-40B4-BE49-F238E27FC236}">
                <a16:creationId xmlns:a16="http://schemas.microsoft.com/office/drawing/2014/main" id="{8372ED68-D53E-C64D-8D92-EB8884E8C24D}"/>
              </a:ext>
            </a:extLst>
          </p:cNvPr>
          <p:cNvSpPr>
            <a:spLocks noGrp="1" noChangeArrowheads="1"/>
          </p:cNvSpPr>
          <p:nvPr>
            <p:ph type="body" idx="1"/>
          </p:nvPr>
        </p:nvSpPr>
        <p:spPr>
          <a:xfrm>
            <a:off x="936159" y="4719994"/>
            <a:ext cx="4985473" cy="4492688"/>
          </a:xfrm>
        </p:spPr>
        <p:txBody>
          <a:bodyPr/>
          <a:lstStyle/>
          <a:p>
            <a:r>
              <a:rPr lang="fr-FR" altLang="fr-FR" dirty="0"/>
              <a:t>D’après le cycle de </a:t>
            </a:r>
            <a:r>
              <a:rPr lang="fr-FR" altLang="fr-FR" dirty="0" err="1"/>
              <a:t>Prochaska</a:t>
            </a:r>
            <a:r>
              <a:rPr lang="fr-FR" altLang="fr-FR" dirty="0"/>
              <a:t> et Di </a:t>
            </a:r>
            <a:r>
              <a:rPr lang="fr-FR" altLang="fr-FR" dirty="0" err="1"/>
              <a:t>Clemente</a:t>
            </a:r>
            <a:r>
              <a:rPr lang="fr-FR" altLang="fr-FR" dirty="0"/>
              <a:t>: les 6 étapes d’un changement de comportement.</a:t>
            </a:r>
          </a:p>
          <a:p>
            <a:r>
              <a:rPr lang="fr-FR" altLang="fr-FR" b="1" dirty="0"/>
              <a:t>Au stade de contemplation</a:t>
            </a:r>
            <a:r>
              <a:rPr lang="fr-FR" altLang="fr-FR" dirty="0"/>
              <a:t>, la personne n’envisage pas de changer son comportement dans les 6 prochaines mois: « je consomme de l’alcool et je n’ai pas l’intention d’arrêter. Je suis très bien comme ça. »</a:t>
            </a:r>
          </a:p>
          <a:p>
            <a:r>
              <a:rPr lang="fr-FR" altLang="fr-FR" b="1" dirty="0"/>
              <a:t>Au stade d’intention</a:t>
            </a:r>
            <a:r>
              <a:rPr lang="fr-FR" altLang="fr-FR" dirty="0"/>
              <a:t>, le sujet envisage de changer ses habitudes dans un avenir relativement proche. Il pèse le pour et le contre: « je consomme de l’alcool, mais j’ai l’intention d’arrêter (ou de changer) bientôt. »</a:t>
            </a:r>
          </a:p>
          <a:p>
            <a:r>
              <a:rPr lang="fr-FR" altLang="fr-FR" b="1" dirty="0"/>
              <a:t>Au stade de préparation, </a:t>
            </a:r>
            <a:r>
              <a:rPr lang="fr-FR" altLang="fr-FR" dirty="0"/>
              <a:t>la décision est prise et la personne se prépare au changement. Elle demande conseil, recherche des informations: « je consomme, mais j’ai décidé d’arrêter ou de modifier sérieusement ma consommation dans le mois qui vient. »</a:t>
            </a:r>
          </a:p>
          <a:p>
            <a:r>
              <a:rPr lang="fr-FR" altLang="fr-FR" b="1" dirty="0"/>
              <a:t>Au stade d’action,</a:t>
            </a:r>
            <a:r>
              <a:rPr lang="fr-FR" altLang="fr-FR" dirty="0"/>
              <a:t> la personne modifie ses habitudes. Cela lui demande beaucoup d’attention et d’énergie au quotidien: « je suis en train de modifier ma consommation. »</a:t>
            </a:r>
          </a:p>
          <a:p>
            <a:r>
              <a:rPr lang="fr-FR" altLang="fr-FR" b="1" dirty="0"/>
              <a:t>Au stade de maintien, </a:t>
            </a:r>
            <a:r>
              <a:rPr lang="fr-FR" altLang="fr-FR" dirty="0"/>
              <a:t>la personne évite de revenir au comportement antérieur: « j’ai modifié ma consommation depuis moins de 6 mois ».</a:t>
            </a:r>
          </a:p>
          <a:p>
            <a:endParaRPr lang="fr-FR" altLang="fr-FR" b="1" dirty="0"/>
          </a:p>
        </p:txBody>
      </p:sp>
    </p:spTree>
    <p:extLst>
      <p:ext uri="{BB962C8B-B14F-4D97-AF65-F5344CB8AC3E}">
        <p14:creationId xmlns:p14="http://schemas.microsoft.com/office/powerpoint/2010/main" val="125231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 positif et efficace :</a:t>
            </a:r>
          </a:p>
          <a:p>
            <a:r>
              <a:rPr lang="fr-FR" dirty="0"/>
              <a:t>Interroger la personne sur les gains à arreter ! ’idée est de faire nommer les bénéfices que la personne pourrait retirer de l’arrêt du tabac, rappel que la prévention par la peur et l’argumentation ne fonctionne pas ou chez très peu de personne. L’ambivalence est normale</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A5F9FA-D89E-4F91-AD45-44BCFD50929B}"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38917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verture">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EB72AA-3722-AF40-B7D9-5ADA00EED710}"/>
              </a:ext>
            </a:extLst>
          </p:cNvPr>
          <p:cNvSpPr>
            <a:spLocks noGrp="1"/>
          </p:cNvSpPr>
          <p:nvPr>
            <p:ph type="ctrTitle" hasCustomPrompt="1"/>
          </p:nvPr>
        </p:nvSpPr>
        <p:spPr>
          <a:xfrm>
            <a:off x="1735200" y="2768147"/>
            <a:ext cx="8722800" cy="1646835"/>
          </a:xfrm>
        </p:spPr>
        <p:txBody>
          <a:bodyPr lIns="0" tIns="0" rIns="0" bIns="0" anchor="ctr" anchorCtr="0">
            <a:noAutofit/>
          </a:bodyPr>
          <a:lstStyle>
            <a:lvl1pPr algn="l">
              <a:lnSpc>
                <a:spcPct val="100000"/>
              </a:lnSpc>
              <a:defRPr sz="3500" b="1" i="0">
                <a:latin typeface="Calibri" panose="020F0502020204030204" pitchFamily="34" charset="0"/>
                <a:cs typeface="Calibri" panose="020F0502020204030204" pitchFamily="34" charset="0"/>
              </a:defRPr>
            </a:lvl1pPr>
          </a:lstStyle>
          <a:p>
            <a:r>
              <a:rPr lang="fr-FR" dirty="0"/>
              <a:t>Titre de votre</a:t>
            </a:r>
            <a:br>
              <a:rPr lang="fr-FR" dirty="0"/>
            </a:br>
            <a:r>
              <a:rPr lang="fr-FR" dirty="0"/>
              <a:t>présentation sur une seule</a:t>
            </a:r>
            <a:br>
              <a:rPr lang="fr-FR" dirty="0"/>
            </a:br>
            <a:r>
              <a:rPr lang="fr-FR" dirty="0"/>
              <a:t>ou plusieurs lignes</a:t>
            </a:r>
          </a:p>
        </p:txBody>
      </p:sp>
      <p:sp>
        <p:nvSpPr>
          <p:cNvPr id="8" name="Espace réservé du texte 7">
            <a:extLst>
              <a:ext uri="{FF2B5EF4-FFF2-40B4-BE49-F238E27FC236}">
                <a16:creationId xmlns:a16="http://schemas.microsoft.com/office/drawing/2014/main" id="{8597E06C-C509-5246-B40F-3805C478C021}"/>
              </a:ext>
            </a:extLst>
          </p:cNvPr>
          <p:cNvSpPr>
            <a:spLocks noGrp="1"/>
          </p:cNvSpPr>
          <p:nvPr>
            <p:ph type="body" sz="quarter" idx="10" hasCustomPrompt="1"/>
          </p:nvPr>
        </p:nvSpPr>
        <p:spPr>
          <a:xfrm>
            <a:off x="1735200" y="2366690"/>
            <a:ext cx="8722800" cy="332798"/>
          </a:xfrm>
        </p:spPr>
        <p:txBody>
          <a:bodyPr lIns="0" tIns="0" rIns="0" bIns="0">
            <a:noAutofit/>
          </a:bodyPr>
          <a:lstStyle>
            <a:lvl1pPr marL="0" indent="0">
              <a:lnSpc>
                <a:spcPct val="100000"/>
              </a:lnSpc>
              <a:spcBef>
                <a:spcPts val="0"/>
              </a:spcBef>
              <a:buNone/>
              <a:defRPr sz="2500" b="1" i="0" cap="all" spc="80" baseline="0">
                <a:solidFill>
                  <a:schemeClr val="accent3"/>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fr-FR" dirty="0" err="1"/>
              <a:t>Sur-titre</a:t>
            </a:r>
            <a:r>
              <a:rPr lang="fr-FR" dirty="0"/>
              <a:t> facultatif</a:t>
            </a:r>
          </a:p>
        </p:txBody>
      </p:sp>
      <p:sp>
        <p:nvSpPr>
          <p:cNvPr id="10" name="Espace réservé du texte 9">
            <a:extLst>
              <a:ext uri="{FF2B5EF4-FFF2-40B4-BE49-F238E27FC236}">
                <a16:creationId xmlns:a16="http://schemas.microsoft.com/office/drawing/2014/main" id="{DC772505-E169-3445-9379-F90A8C50AD23}"/>
              </a:ext>
            </a:extLst>
          </p:cNvPr>
          <p:cNvSpPr>
            <a:spLocks noGrp="1"/>
          </p:cNvSpPr>
          <p:nvPr>
            <p:ph type="body" sz="quarter" idx="11" hasCustomPrompt="1"/>
          </p:nvPr>
        </p:nvSpPr>
        <p:spPr>
          <a:xfrm>
            <a:off x="1735200" y="5043052"/>
            <a:ext cx="5513532" cy="332798"/>
          </a:xfrm>
        </p:spPr>
        <p:txBody>
          <a:bodyPr lIns="0" tIns="0" rIns="0" bIns="0">
            <a:normAutofit/>
          </a:bodyPr>
          <a:lstStyle>
            <a:lvl1pPr marL="0" indent="0">
              <a:lnSpc>
                <a:spcPct val="100000"/>
              </a:lnSpc>
              <a:buNone/>
              <a:defRPr sz="2000" b="0" i="1">
                <a:solidFill>
                  <a:schemeClr val="accent3"/>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fr-FR" dirty="0"/>
              <a:t>Sous-titre éventuel, date ou autre</a:t>
            </a:r>
          </a:p>
        </p:txBody>
      </p:sp>
    </p:spTree>
    <p:extLst>
      <p:ext uri="{BB962C8B-B14F-4D97-AF65-F5344CB8AC3E}">
        <p14:creationId xmlns:p14="http://schemas.microsoft.com/office/powerpoint/2010/main" val="1407810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rnière Couverture">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C11361-6F1E-F14E-BFAC-A1D67AA274C7}"/>
              </a:ext>
            </a:extLst>
          </p:cNvPr>
          <p:cNvSpPr>
            <a:spLocks noGrp="1"/>
          </p:cNvSpPr>
          <p:nvPr>
            <p:ph type="title" hasCustomPrompt="1"/>
          </p:nvPr>
        </p:nvSpPr>
        <p:spPr>
          <a:xfrm>
            <a:off x="1735200" y="1102084"/>
            <a:ext cx="9918000" cy="303212"/>
          </a:xfrm>
        </p:spPr>
        <p:txBody>
          <a:bodyPr lIns="0" tIns="0" rIns="0" bIns="0" anchor="t" anchorCtr="0">
            <a:noAutofit/>
          </a:bodyPr>
          <a:lstStyle>
            <a:lvl1pPr>
              <a:lnSpc>
                <a:spcPct val="100000"/>
              </a:lnSpc>
              <a:defRPr sz="2000" b="1" i="0">
                <a:solidFill>
                  <a:schemeClr val="tx1"/>
                </a:solidFill>
                <a:latin typeface="Calibri" panose="020F0502020204030204" pitchFamily="34" charset="0"/>
                <a:cs typeface="Calibri" panose="020F0502020204030204" pitchFamily="34" charset="0"/>
              </a:defRPr>
            </a:lvl1pPr>
          </a:lstStyle>
          <a:p>
            <a:r>
              <a:rPr lang="fr-FR" dirty="0"/>
              <a:t>Prénom NOM</a:t>
            </a:r>
          </a:p>
        </p:txBody>
      </p:sp>
      <p:sp>
        <p:nvSpPr>
          <p:cNvPr id="3" name="Espace réservé du texte 2">
            <a:extLst>
              <a:ext uri="{FF2B5EF4-FFF2-40B4-BE49-F238E27FC236}">
                <a16:creationId xmlns:a16="http://schemas.microsoft.com/office/drawing/2014/main" id="{A1931076-5F8C-3748-98EA-B0899D54072E}"/>
              </a:ext>
            </a:extLst>
          </p:cNvPr>
          <p:cNvSpPr>
            <a:spLocks noGrp="1"/>
          </p:cNvSpPr>
          <p:nvPr>
            <p:ph type="body" idx="1" hasCustomPrompt="1"/>
          </p:nvPr>
        </p:nvSpPr>
        <p:spPr>
          <a:xfrm>
            <a:off x="1735199" y="1422587"/>
            <a:ext cx="9918000" cy="203018"/>
          </a:xfrm>
        </p:spPr>
        <p:txBody>
          <a:bodyPr lIns="0" tIns="0" rIns="0" bIns="0" anchor="t" anchorCtr="0">
            <a:noAutofit/>
          </a:bodyPr>
          <a:lstStyle>
            <a:lvl1pPr marL="0" indent="0">
              <a:spcBef>
                <a:spcPts val="0"/>
              </a:spcBef>
              <a:buNone/>
              <a:defRPr sz="15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Intitulé du poste</a:t>
            </a:r>
          </a:p>
        </p:txBody>
      </p:sp>
      <p:sp>
        <p:nvSpPr>
          <p:cNvPr id="5" name="Espace réservé du texte 4">
            <a:extLst>
              <a:ext uri="{FF2B5EF4-FFF2-40B4-BE49-F238E27FC236}">
                <a16:creationId xmlns:a16="http://schemas.microsoft.com/office/drawing/2014/main" id="{FEA06845-DA49-0147-8EDE-A3D1206040F4}"/>
              </a:ext>
            </a:extLst>
          </p:cNvPr>
          <p:cNvSpPr>
            <a:spLocks noGrp="1"/>
          </p:cNvSpPr>
          <p:nvPr>
            <p:ph type="body" sz="quarter" idx="3" hasCustomPrompt="1"/>
          </p:nvPr>
        </p:nvSpPr>
        <p:spPr>
          <a:xfrm>
            <a:off x="2699327" y="1828800"/>
            <a:ext cx="8953872" cy="180000"/>
          </a:xfrm>
        </p:spPr>
        <p:txBody>
          <a:bodyPr lIns="0" tIns="0" rIns="0" bIns="0" anchor="t" anchorCtr="0">
            <a:noAutofit/>
          </a:bodyPr>
          <a:lstStyle>
            <a:lvl1pPr marL="0" indent="0">
              <a:buNone/>
              <a:defRPr sz="1500" b="1" i="0">
                <a:solidFill>
                  <a:schemeClr val="accent3"/>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00 00 00 00 00</a:t>
            </a:r>
          </a:p>
        </p:txBody>
      </p:sp>
      <p:sp>
        <p:nvSpPr>
          <p:cNvPr id="10" name="ZoneTexte 9">
            <a:extLst>
              <a:ext uri="{FF2B5EF4-FFF2-40B4-BE49-F238E27FC236}">
                <a16:creationId xmlns:a16="http://schemas.microsoft.com/office/drawing/2014/main" id="{C3045C50-390E-7447-9C28-99A2D56E2AF5}"/>
              </a:ext>
            </a:extLst>
          </p:cNvPr>
          <p:cNvSpPr txBox="1"/>
          <p:nvPr userDrawn="1"/>
        </p:nvSpPr>
        <p:spPr>
          <a:xfrm>
            <a:off x="1735200" y="1800880"/>
            <a:ext cx="964127" cy="180000"/>
          </a:xfrm>
          <a:prstGeom prst="rect">
            <a:avLst/>
          </a:prstGeom>
          <a:noFill/>
        </p:spPr>
        <p:txBody>
          <a:bodyPr wrap="square" lIns="0" tIns="0" rIns="0" bIns="0" rtlCol="0">
            <a:noAutofit/>
          </a:bodyPr>
          <a:lstStyle/>
          <a:p>
            <a:pPr>
              <a:lnSpc>
                <a:spcPct val="100000"/>
              </a:lnSpc>
            </a:pPr>
            <a:r>
              <a:rPr lang="fr-FR" sz="1500" b="1" i="0" dirty="0">
                <a:solidFill>
                  <a:schemeClr val="accent3"/>
                </a:solidFill>
                <a:latin typeface="Calibri" panose="020F0502020204030204" pitchFamily="34" charset="0"/>
                <a:cs typeface="Calibri" panose="020F0502020204030204" pitchFamily="34" charset="0"/>
              </a:rPr>
              <a:t>Téléphone : </a:t>
            </a:r>
          </a:p>
        </p:txBody>
      </p:sp>
      <p:sp>
        <p:nvSpPr>
          <p:cNvPr id="11" name="ZoneTexte 10">
            <a:extLst>
              <a:ext uri="{FF2B5EF4-FFF2-40B4-BE49-F238E27FC236}">
                <a16:creationId xmlns:a16="http://schemas.microsoft.com/office/drawing/2014/main" id="{E0FF0C80-1F27-8041-9610-5A9BC8AB1268}"/>
              </a:ext>
            </a:extLst>
          </p:cNvPr>
          <p:cNvSpPr txBox="1"/>
          <p:nvPr userDrawn="1"/>
        </p:nvSpPr>
        <p:spPr>
          <a:xfrm>
            <a:off x="1735200" y="2034000"/>
            <a:ext cx="479423" cy="180000"/>
          </a:xfrm>
          <a:prstGeom prst="rect">
            <a:avLst/>
          </a:prstGeom>
          <a:noFill/>
        </p:spPr>
        <p:txBody>
          <a:bodyPr wrap="square" lIns="0" tIns="0" rIns="0" bIns="0" rtlCol="0">
            <a:noAutofit/>
          </a:bodyPr>
          <a:lstStyle/>
          <a:p>
            <a:pPr>
              <a:lnSpc>
                <a:spcPct val="100000"/>
              </a:lnSpc>
            </a:pPr>
            <a:r>
              <a:rPr lang="fr-FR" sz="1500" b="1" i="0" dirty="0">
                <a:solidFill>
                  <a:schemeClr val="accent3"/>
                </a:solidFill>
                <a:latin typeface="Calibri" panose="020F0502020204030204" pitchFamily="34" charset="0"/>
                <a:cs typeface="Calibri" panose="020F0502020204030204" pitchFamily="34" charset="0"/>
              </a:rPr>
              <a:t>Mail : </a:t>
            </a:r>
          </a:p>
        </p:txBody>
      </p:sp>
      <p:sp>
        <p:nvSpPr>
          <p:cNvPr id="13" name="Espace réservé du texte 12">
            <a:extLst>
              <a:ext uri="{FF2B5EF4-FFF2-40B4-BE49-F238E27FC236}">
                <a16:creationId xmlns:a16="http://schemas.microsoft.com/office/drawing/2014/main" id="{88EAF1A5-5771-3849-84E0-28A9C51528AB}"/>
              </a:ext>
            </a:extLst>
          </p:cNvPr>
          <p:cNvSpPr>
            <a:spLocks noGrp="1"/>
          </p:cNvSpPr>
          <p:nvPr>
            <p:ph type="body" sz="quarter" idx="10" hasCustomPrompt="1"/>
          </p:nvPr>
        </p:nvSpPr>
        <p:spPr>
          <a:xfrm>
            <a:off x="2228583" y="2054940"/>
            <a:ext cx="9424616" cy="180000"/>
          </a:xfrm>
        </p:spPr>
        <p:txBody>
          <a:bodyPr lIns="0" tIns="0" rIns="0" bIns="0">
            <a:noAutofit/>
          </a:bodyPr>
          <a:lstStyle>
            <a:lvl1pPr marL="0" indent="0">
              <a:buNone/>
              <a:defRPr sz="1500" b="1" i="0">
                <a:solidFill>
                  <a:schemeClr val="accent3"/>
                </a:solidFill>
                <a:latin typeface="Calibri" panose="020F0502020204030204" pitchFamily="34" charset="0"/>
                <a:cs typeface="Calibri" panose="020F0502020204030204" pitchFamily="34" charset="0"/>
              </a:defRPr>
            </a:lvl1pPr>
            <a:lvl2pPr marL="457200" indent="0">
              <a:buNone/>
              <a:defRPr sz="1500" b="1" i="0">
                <a:solidFill>
                  <a:schemeClr val="accent3"/>
                </a:solidFill>
                <a:latin typeface="Calibri" panose="020F0502020204030204" pitchFamily="34" charset="0"/>
                <a:cs typeface="Calibri" panose="020F0502020204030204" pitchFamily="34" charset="0"/>
              </a:defRPr>
            </a:lvl2pPr>
            <a:lvl3pPr marL="914400" indent="0">
              <a:buNone/>
              <a:defRPr sz="1500" b="1" i="0">
                <a:solidFill>
                  <a:schemeClr val="accent3"/>
                </a:solidFill>
                <a:latin typeface="Calibri" panose="020F0502020204030204" pitchFamily="34" charset="0"/>
                <a:cs typeface="Calibri" panose="020F0502020204030204" pitchFamily="34" charset="0"/>
              </a:defRPr>
            </a:lvl3pPr>
            <a:lvl4pPr marL="1371600" indent="0">
              <a:buNone/>
              <a:defRPr sz="1500" b="1" i="0">
                <a:solidFill>
                  <a:schemeClr val="accent3"/>
                </a:solidFill>
                <a:latin typeface="Calibri" panose="020F0502020204030204" pitchFamily="34" charset="0"/>
                <a:cs typeface="Calibri" panose="020F0502020204030204" pitchFamily="34" charset="0"/>
              </a:defRPr>
            </a:lvl4pPr>
            <a:lvl5pPr marL="1828800" indent="0">
              <a:buNone/>
              <a:defRPr sz="1500" b="1" i="0">
                <a:solidFill>
                  <a:schemeClr val="accent3"/>
                </a:solidFill>
                <a:latin typeface="Calibri" panose="020F0502020204030204" pitchFamily="34" charset="0"/>
                <a:cs typeface="Calibri" panose="020F0502020204030204" pitchFamily="34" charset="0"/>
              </a:defRPr>
            </a:lvl5pPr>
          </a:lstStyle>
          <a:p>
            <a:pPr lvl="0"/>
            <a:r>
              <a:rPr lang="fr-FR" dirty="0" err="1"/>
              <a:t>prenom.nom@srae-addicto-pdl.fr</a:t>
            </a:r>
            <a:endParaRPr lang="fr-FR" dirty="0"/>
          </a:p>
        </p:txBody>
      </p:sp>
      <p:sp>
        <p:nvSpPr>
          <p:cNvPr id="17" name="ZoneTexte 16">
            <a:extLst>
              <a:ext uri="{FF2B5EF4-FFF2-40B4-BE49-F238E27FC236}">
                <a16:creationId xmlns:a16="http://schemas.microsoft.com/office/drawing/2014/main" id="{C28FB425-61DF-2146-83F5-188BD121C7B6}"/>
              </a:ext>
            </a:extLst>
          </p:cNvPr>
          <p:cNvSpPr txBox="1"/>
          <p:nvPr userDrawn="1"/>
        </p:nvSpPr>
        <p:spPr>
          <a:xfrm>
            <a:off x="1735201" y="683965"/>
            <a:ext cx="2904894" cy="252919"/>
          </a:xfrm>
          <a:prstGeom prst="rect">
            <a:avLst/>
          </a:prstGeom>
          <a:noFill/>
        </p:spPr>
        <p:txBody>
          <a:bodyPr wrap="square" lIns="0" tIns="0" rIns="0" bIns="0" rtlCol="0">
            <a:noAutofit/>
          </a:bodyPr>
          <a:lstStyle/>
          <a:p>
            <a:r>
              <a:rPr lang="fr-FR" sz="1500" b="1" i="0" dirty="0">
                <a:solidFill>
                  <a:schemeClr val="tx2">
                    <a:lumMod val="50000"/>
                  </a:schemeClr>
                </a:solidFill>
                <a:latin typeface="Calibri" panose="020F0502020204030204" pitchFamily="34" charset="0"/>
                <a:cs typeface="Calibri" panose="020F0502020204030204" pitchFamily="34" charset="0"/>
              </a:rPr>
              <a:t>Votre contact pour en savoir plus :</a:t>
            </a:r>
          </a:p>
        </p:txBody>
      </p:sp>
      <p:sp>
        <p:nvSpPr>
          <p:cNvPr id="18" name="ZoneTexte 17">
            <a:extLst>
              <a:ext uri="{FF2B5EF4-FFF2-40B4-BE49-F238E27FC236}">
                <a16:creationId xmlns:a16="http://schemas.microsoft.com/office/drawing/2014/main" id="{0C2CD55B-CF49-E341-8856-EB190CDB9E44}"/>
              </a:ext>
            </a:extLst>
          </p:cNvPr>
          <p:cNvSpPr txBox="1"/>
          <p:nvPr userDrawn="1"/>
        </p:nvSpPr>
        <p:spPr>
          <a:xfrm>
            <a:off x="1735200" y="5270041"/>
            <a:ext cx="4169488" cy="485875"/>
          </a:xfrm>
          <a:prstGeom prst="rect">
            <a:avLst/>
          </a:prstGeom>
          <a:noFill/>
        </p:spPr>
        <p:txBody>
          <a:bodyPr wrap="square" lIns="0" tIns="0" rIns="0" bIns="0" rtlCol="0">
            <a:noAutofit/>
          </a:bodyPr>
          <a:lstStyle/>
          <a:p>
            <a:r>
              <a:rPr lang="fr-FR" sz="1600" b="1" i="0" cap="all" spc="60" baseline="0" dirty="0" err="1">
                <a:solidFill>
                  <a:schemeClr val="tx2">
                    <a:lumMod val="50000"/>
                  </a:schemeClr>
                </a:solidFill>
                <a:latin typeface="Calibri" panose="020F0502020204030204" pitchFamily="34" charset="0"/>
                <a:cs typeface="Calibri" panose="020F0502020204030204" pitchFamily="34" charset="0"/>
              </a:rPr>
              <a:t>Srae</a:t>
            </a:r>
            <a:r>
              <a:rPr lang="fr-FR" sz="1600" b="1" i="0" cap="all" spc="60" baseline="0" dirty="0">
                <a:solidFill>
                  <a:schemeClr val="tx2">
                    <a:lumMod val="50000"/>
                  </a:schemeClr>
                </a:solidFill>
                <a:latin typeface="Calibri" panose="020F0502020204030204" pitchFamily="34" charset="0"/>
                <a:cs typeface="Calibri" panose="020F0502020204030204" pitchFamily="34" charset="0"/>
              </a:rPr>
              <a:t> addictologie des pays de la </a:t>
            </a:r>
            <a:r>
              <a:rPr lang="fr-FR" sz="1600" b="1" i="0" cap="all" spc="60" baseline="0" dirty="0" err="1">
                <a:solidFill>
                  <a:schemeClr val="tx2">
                    <a:lumMod val="50000"/>
                  </a:schemeClr>
                </a:solidFill>
                <a:latin typeface="Calibri" panose="020F0502020204030204" pitchFamily="34" charset="0"/>
                <a:cs typeface="Calibri" panose="020F0502020204030204" pitchFamily="34" charset="0"/>
              </a:rPr>
              <a:t>loire</a:t>
            </a:r>
            <a:endParaRPr lang="fr-FR" sz="1600" b="1" i="0" cap="all" spc="60" baseline="0" dirty="0">
              <a:solidFill>
                <a:schemeClr val="tx2">
                  <a:lumMod val="50000"/>
                </a:schemeClr>
              </a:solidFill>
              <a:latin typeface="Calibri" panose="020F0502020204030204" pitchFamily="34" charset="0"/>
              <a:cs typeface="Calibri" panose="020F0502020204030204" pitchFamily="34" charset="0"/>
            </a:endParaRPr>
          </a:p>
          <a:p>
            <a:r>
              <a:rPr lang="fr-FR" sz="1600" b="0" i="0" cap="none" spc="0" baseline="0" dirty="0">
                <a:solidFill>
                  <a:schemeClr val="tx2">
                    <a:lumMod val="50000"/>
                  </a:schemeClr>
                </a:solidFill>
                <a:latin typeface="Calibri" panose="020F0502020204030204" pitchFamily="34" charset="0"/>
                <a:cs typeface="Calibri" panose="020F0502020204030204" pitchFamily="34" charset="0"/>
              </a:rPr>
              <a:t>2 rue de la Loire – 44200 Nantes</a:t>
            </a:r>
          </a:p>
        </p:txBody>
      </p:sp>
      <p:pic>
        <p:nvPicPr>
          <p:cNvPr id="19" name="Image 18">
            <a:extLst>
              <a:ext uri="{FF2B5EF4-FFF2-40B4-BE49-F238E27FC236}">
                <a16:creationId xmlns:a16="http://schemas.microsoft.com/office/drawing/2014/main" id="{AA2ADCB4-5AFC-7642-9AA6-6B6450A4664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39721" y="6253002"/>
            <a:ext cx="127000" cy="203200"/>
          </a:xfrm>
          <a:prstGeom prst="rect">
            <a:avLst/>
          </a:prstGeom>
        </p:spPr>
      </p:pic>
      <p:sp>
        <p:nvSpPr>
          <p:cNvPr id="20" name="ZoneTexte 19">
            <a:extLst>
              <a:ext uri="{FF2B5EF4-FFF2-40B4-BE49-F238E27FC236}">
                <a16:creationId xmlns:a16="http://schemas.microsoft.com/office/drawing/2014/main" id="{8287189B-E171-9541-9654-5E7056E35883}"/>
              </a:ext>
            </a:extLst>
          </p:cNvPr>
          <p:cNvSpPr txBox="1"/>
          <p:nvPr userDrawn="1"/>
        </p:nvSpPr>
        <p:spPr>
          <a:xfrm>
            <a:off x="1735200" y="5991587"/>
            <a:ext cx="4680000" cy="2700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700" b="0" i="0" cap="none" spc="0" baseline="0" dirty="0">
                <a:solidFill>
                  <a:schemeClr val="tx2">
                    <a:lumMod val="50000"/>
                  </a:schemeClr>
                </a:solidFill>
                <a:latin typeface="Calibri" panose="020F0502020204030204" pitchFamily="34" charset="0"/>
                <a:cs typeface="Calibri" panose="020F0502020204030204" pitchFamily="34" charset="0"/>
              </a:rPr>
              <a:t>Des informations complémentaires ainsi qu’un annuaire des professionnels en addictologie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700" b="0" i="0" cap="none" spc="0" baseline="0" dirty="0">
                <a:solidFill>
                  <a:schemeClr val="tx2">
                    <a:lumMod val="50000"/>
                  </a:schemeClr>
                </a:solidFill>
                <a:latin typeface="Calibri" panose="020F0502020204030204" pitchFamily="34" charset="0"/>
                <a:cs typeface="Calibri" panose="020F0502020204030204" pitchFamily="34" charset="0"/>
              </a:rPr>
              <a:t>sont disponibles sur le site :</a:t>
            </a:r>
          </a:p>
        </p:txBody>
      </p:sp>
      <p:sp>
        <p:nvSpPr>
          <p:cNvPr id="21" name="ZoneTexte 20">
            <a:extLst>
              <a:ext uri="{FF2B5EF4-FFF2-40B4-BE49-F238E27FC236}">
                <a16:creationId xmlns:a16="http://schemas.microsoft.com/office/drawing/2014/main" id="{269CC5D5-07A4-A241-88B9-EBDD7B1232C0}"/>
              </a:ext>
            </a:extLst>
          </p:cNvPr>
          <p:cNvSpPr txBox="1"/>
          <p:nvPr userDrawn="1"/>
        </p:nvSpPr>
        <p:spPr>
          <a:xfrm>
            <a:off x="1936615" y="6257786"/>
            <a:ext cx="1443600" cy="2160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i="0" cap="none" spc="0" baseline="0" dirty="0" err="1">
                <a:solidFill>
                  <a:schemeClr val="tx2">
                    <a:lumMod val="50000"/>
                  </a:schemeClr>
                </a:solidFill>
                <a:latin typeface="Calibri" panose="020F0502020204030204" pitchFamily="34" charset="0"/>
                <a:cs typeface="Calibri" panose="020F0502020204030204" pitchFamily="34" charset="0"/>
              </a:rPr>
              <a:t>srae-addicto-pdl.fr</a:t>
            </a:r>
            <a:endParaRPr lang="fr-FR" sz="1200" b="1" i="0" cap="none" spc="0" baseline="0" dirty="0">
              <a:solidFill>
                <a:schemeClr val="tx2">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76657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003F07-F9CF-2B54-37DF-22529713C881}"/>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6CFDBC56-715F-2461-C1C0-261690DE75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34C9E1E-E25D-BC0C-D649-B9E3EFDD071A}"/>
              </a:ext>
            </a:extLst>
          </p:cNvPr>
          <p:cNvSpPr>
            <a:spLocks noGrp="1"/>
          </p:cNvSpPr>
          <p:nvPr>
            <p:ph type="dt" sz="half" idx="10"/>
          </p:nvPr>
        </p:nvSpPr>
        <p:spPr/>
        <p:txBody>
          <a:bodyPr/>
          <a:lstStyle/>
          <a:p>
            <a:fld id="{72337A1C-7122-4BA4-8250-39A328073CEA}" type="datetime1">
              <a:rPr lang="fr-FR" smtClean="0"/>
              <a:t>09/07/2025</a:t>
            </a:fld>
            <a:endParaRPr lang="fr-FR"/>
          </a:p>
        </p:txBody>
      </p:sp>
      <p:sp>
        <p:nvSpPr>
          <p:cNvPr id="5" name="Espace réservé du pied de page 4">
            <a:extLst>
              <a:ext uri="{FF2B5EF4-FFF2-40B4-BE49-F238E27FC236}">
                <a16:creationId xmlns:a16="http://schemas.microsoft.com/office/drawing/2014/main" id="{B808FC96-DCF8-C51F-A41C-763C14E4BDF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FE97082-17A9-3278-BACD-2BF9001D046B}"/>
              </a:ext>
            </a:extLst>
          </p:cNvPr>
          <p:cNvSpPr>
            <a:spLocks noGrp="1"/>
          </p:cNvSpPr>
          <p:nvPr>
            <p:ph type="sldNum" sz="quarter" idx="12"/>
          </p:nvPr>
        </p:nvSpPr>
        <p:spPr/>
        <p:txBody>
          <a:bodyPr/>
          <a:lstStyle/>
          <a:p>
            <a:fld id="{C554DB89-EAD4-436F-B67C-A0FB088904EC}" type="slidenum">
              <a:rPr lang="fr-FR" smtClean="0"/>
              <a:t>‹N°›</a:t>
            </a:fld>
            <a:endParaRPr lang="fr-FR"/>
          </a:p>
        </p:txBody>
      </p:sp>
    </p:spTree>
    <p:extLst>
      <p:ext uri="{BB962C8B-B14F-4D97-AF65-F5344CB8AC3E}">
        <p14:creationId xmlns:p14="http://schemas.microsoft.com/office/powerpoint/2010/main" val="1888349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EAA335-57FD-19FF-491D-7EEFF221CF8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A72BB05-5003-A330-7183-40330DC6BEF6}"/>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37FB9BC-FE6A-1D35-275C-708E6D86B690}"/>
              </a:ext>
            </a:extLst>
          </p:cNvPr>
          <p:cNvSpPr>
            <a:spLocks noGrp="1"/>
          </p:cNvSpPr>
          <p:nvPr>
            <p:ph type="dt" sz="half" idx="10"/>
          </p:nvPr>
        </p:nvSpPr>
        <p:spPr/>
        <p:txBody>
          <a:bodyPr/>
          <a:lstStyle/>
          <a:p>
            <a:fld id="{CD16C159-4FEC-4CFA-A58B-87E2E8D71EAE}" type="datetime1">
              <a:rPr lang="fr-FR" smtClean="0"/>
              <a:t>09/07/2025</a:t>
            </a:fld>
            <a:endParaRPr lang="fr-FR"/>
          </a:p>
        </p:txBody>
      </p:sp>
      <p:sp>
        <p:nvSpPr>
          <p:cNvPr id="5" name="Espace réservé du pied de page 4">
            <a:extLst>
              <a:ext uri="{FF2B5EF4-FFF2-40B4-BE49-F238E27FC236}">
                <a16:creationId xmlns:a16="http://schemas.microsoft.com/office/drawing/2014/main" id="{0149D00F-9A17-35EB-C533-0FE5A60123E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1BBA917-13E9-3948-6BF9-4AA2A738BD63}"/>
              </a:ext>
            </a:extLst>
          </p:cNvPr>
          <p:cNvSpPr>
            <a:spLocks noGrp="1"/>
          </p:cNvSpPr>
          <p:nvPr>
            <p:ph type="sldNum" sz="quarter" idx="12"/>
          </p:nvPr>
        </p:nvSpPr>
        <p:spPr/>
        <p:txBody>
          <a:bodyPr/>
          <a:lstStyle/>
          <a:p>
            <a:fld id="{C554DB89-EAD4-436F-B67C-A0FB088904EC}" type="slidenum">
              <a:rPr lang="fr-FR" smtClean="0"/>
              <a:t>‹N°›</a:t>
            </a:fld>
            <a:endParaRPr lang="fr-FR"/>
          </a:p>
        </p:txBody>
      </p:sp>
    </p:spTree>
    <p:extLst>
      <p:ext uri="{BB962C8B-B14F-4D97-AF65-F5344CB8AC3E}">
        <p14:creationId xmlns:p14="http://schemas.microsoft.com/office/powerpoint/2010/main" val="1201741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7493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62167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C50C26-775F-BF61-39B5-FC4BA55C692E}"/>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72CD7E2E-A767-53FF-AB6D-0FF505135E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359CF44A-B939-D55D-8C3C-E6E68B759AA8}"/>
              </a:ext>
            </a:extLst>
          </p:cNvPr>
          <p:cNvSpPr>
            <a:spLocks noGrp="1"/>
          </p:cNvSpPr>
          <p:nvPr>
            <p:ph type="dt" sz="half" idx="10"/>
          </p:nvPr>
        </p:nvSpPr>
        <p:spPr/>
        <p:txBody>
          <a:bodyPr/>
          <a:lstStyle/>
          <a:p>
            <a:fld id="{7D1F93C6-04BB-436F-BE28-673EE5259440}" type="datetime1">
              <a:rPr lang="fr-FR" smtClean="0"/>
              <a:t>09/07/2025</a:t>
            </a:fld>
            <a:endParaRPr lang="fr-FR"/>
          </a:p>
        </p:txBody>
      </p:sp>
      <p:sp>
        <p:nvSpPr>
          <p:cNvPr id="5" name="Espace réservé du pied de page 4">
            <a:extLst>
              <a:ext uri="{FF2B5EF4-FFF2-40B4-BE49-F238E27FC236}">
                <a16:creationId xmlns:a16="http://schemas.microsoft.com/office/drawing/2014/main" id="{574F67ED-33BE-75B1-EC39-A8F97C23230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37B38E6-D676-4878-81C9-7A4257B1C68F}"/>
              </a:ext>
            </a:extLst>
          </p:cNvPr>
          <p:cNvSpPr>
            <a:spLocks noGrp="1"/>
          </p:cNvSpPr>
          <p:nvPr>
            <p:ph type="sldNum" sz="quarter" idx="12"/>
          </p:nvPr>
        </p:nvSpPr>
        <p:spPr/>
        <p:txBody>
          <a:bodyPr/>
          <a:lstStyle/>
          <a:p>
            <a:fld id="{C554DB89-EAD4-436F-B67C-A0FB088904EC}" type="slidenum">
              <a:rPr lang="fr-FR" smtClean="0"/>
              <a:t>‹N°›</a:t>
            </a:fld>
            <a:endParaRPr lang="fr-FR"/>
          </a:p>
        </p:txBody>
      </p:sp>
    </p:spTree>
    <p:extLst>
      <p:ext uri="{BB962C8B-B14F-4D97-AF65-F5344CB8AC3E}">
        <p14:creationId xmlns:p14="http://schemas.microsoft.com/office/powerpoint/2010/main" val="12095976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hapitre - Addictions - Gris">
    <p:bg>
      <p:bgPr>
        <a:blipFill dpi="0" rotWithShape="1">
          <a:blip r:embed="rId2"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F1F276-B75D-5345-AFF9-16DEE691C86D}"/>
              </a:ext>
            </a:extLst>
          </p:cNvPr>
          <p:cNvSpPr>
            <a:spLocks noGrp="1"/>
          </p:cNvSpPr>
          <p:nvPr>
            <p:ph type="title" hasCustomPrompt="1"/>
          </p:nvPr>
        </p:nvSpPr>
        <p:spPr>
          <a:xfrm>
            <a:off x="1735200" y="998544"/>
            <a:ext cx="9918000" cy="558799"/>
          </a:xfrm>
        </p:spPr>
        <p:txBody>
          <a:bodyPr lIns="0" tIns="0" rIns="0" bIns="0" anchor="t" anchorCtr="0">
            <a:noAutofit/>
          </a:bodyPr>
          <a:lstStyle>
            <a:lvl1pPr>
              <a:lnSpc>
                <a:spcPct val="100000"/>
              </a:lnSpc>
              <a:defRPr sz="3500" b="0" i="0">
                <a:latin typeface="Calibri" panose="020F0502020204030204" pitchFamily="34" charset="0"/>
                <a:cs typeface="Calibri" panose="020F0502020204030204" pitchFamily="34" charset="0"/>
              </a:defRPr>
            </a:lvl1pPr>
          </a:lstStyle>
          <a:p>
            <a:r>
              <a:rPr lang="fr-FR" dirty="0"/>
              <a:t>Titre de la partie principale</a:t>
            </a:r>
          </a:p>
        </p:txBody>
      </p:sp>
      <p:sp>
        <p:nvSpPr>
          <p:cNvPr id="4" name="Espace réservé de la date 3">
            <a:extLst>
              <a:ext uri="{FF2B5EF4-FFF2-40B4-BE49-F238E27FC236}">
                <a16:creationId xmlns:a16="http://schemas.microsoft.com/office/drawing/2014/main" id="{06B983E4-D510-7E4F-B7BA-4BE9EE1FC068}"/>
              </a:ext>
            </a:extLst>
          </p:cNvPr>
          <p:cNvSpPr>
            <a:spLocks noGrp="1"/>
          </p:cNvSpPr>
          <p:nvPr>
            <p:ph type="dt" sz="half" idx="10"/>
          </p:nvPr>
        </p:nvSpPr>
        <p:spPr/>
        <p:txBody>
          <a:bodyPr/>
          <a:lstStyle/>
          <a:p>
            <a:fld id="{D3E5E9A2-34F6-4B33-A7FD-625068098E93}" type="datetime1">
              <a:rPr lang="fr-FR" smtClean="0"/>
              <a:t>09/07/2025</a:t>
            </a:fld>
            <a:endParaRPr lang="fr-FR"/>
          </a:p>
        </p:txBody>
      </p:sp>
      <p:sp>
        <p:nvSpPr>
          <p:cNvPr id="5" name="Espace réservé du pied de page 4">
            <a:extLst>
              <a:ext uri="{FF2B5EF4-FFF2-40B4-BE49-F238E27FC236}">
                <a16:creationId xmlns:a16="http://schemas.microsoft.com/office/drawing/2014/main" id="{FB7452B5-70D3-7C47-907D-F965981A48A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1BAE5A9-D6C9-1644-9786-F9D561A85A36}"/>
              </a:ext>
            </a:extLst>
          </p:cNvPr>
          <p:cNvSpPr>
            <a:spLocks noGrp="1"/>
          </p:cNvSpPr>
          <p:nvPr>
            <p:ph type="sldNum" sz="quarter" idx="12"/>
          </p:nvPr>
        </p:nvSpPr>
        <p:spPr/>
        <p:txBody>
          <a:bodyPr/>
          <a:lstStyle/>
          <a:p>
            <a:fld id="{545DF0CA-4DB1-3547-92CA-B81B9E818829}" type="slidenum">
              <a:rPr lang="fr-FR" smtClean="0"/>
              <a:t>‹N°›</a:t>
            </a:fld>
            <a:endParaRPr lang="fr-FR"/>
          </a:p>
        </p:txBody>
      </p:sp>
      <p:sp>
        <p:nvSpPr>
          <p:cNvPr id="8" name="Espace réservé du texte 7">
            <a:extLst>
              <a:ext uri="{FF2B5EF4-FFF2-40B4-BE49-F238E27FC236}">
                <a16:creationId xmlns:a16="http://schemas.microsoft.com/office/drawing/2014/main" id="{1536C537-7F98-5643-86D3-1003B360D295}"/>
              </a:ext>
            </a:extLst>
          </p:cNvPr>
          <p:cNvSpPr>
            <a:spLocks noGrp="1"/>
          </p:cNvSpPr>
          <p:nvPr>
            <p:ph type="body" sz="quarter" idx="13" hasCustomPrompt="1"/>
          </p:nvPr>
        </p:nvSpPr>
        <p:spPr>
          <a:xfrm>
            <a:off x="1735200" y="1652745"/>
            <a:ext cx="9918000" cy="286896"/>
          </a:xfrm>
        </p:spPr>
        <p:txBody>
          <a:bodyPr lIns="0" tIns="0" rIns="0" bIns="0">
            <a:noAutofit/>
          </a:bodyPr>
          <a:lstStyle>
            <a:lvl1pPr marL="0" indent="0">
              <a:lnSpc>
                <a:spcPct val="100000"/>
              </a:lnSpc>
              <a:spcBef>
                <a:spcPts val="0"/>
              </a:spcBef>
              <a:buNone/>
              <a:defRPr sz="2000" b="1" i="0" cap="all" spc="60" baseline="0">
                <a:solidFill>
                  <a:schemeClr val="accent4"/>
                </a:solidFill>
                <a:latin typeface="Calibri" panose="020F0502020204030204" pitchFamily="34" charset="0"/>
                <a:cs typeface="Calibri" panose="020F0502020204030204" pitchFamily="34" charset="0"/>
              </a:defRPr>
            </a:lvl1pPr>
            <a:lvl2pPr marL="457200" indent="0">
              <a:buNone/>
              <a:defRPr b="1" i="0">
                <a:solidFill>
                  <a:schemeClr val="accent4"/>
                </a:solidFill>
                <a:latin typeface="Calibri" panose="020F0502020204030204" pitchFamily="34" charset="0"/>
                <a:cs typeface="Calibri" panose="020F0502020204030204" pitchFamily="34" charset="0"/>
              </a:defRPr>
            </a:lvl2pPr>
            <a:lvl3pPr marL="914400" indent="0">
              <a:buNone/>
              <a:defRPr b="1" i="0">
                <a:solidFill>
                  <a:schemeClr val="accent4"/>
                </a:solidFill>
                <a:latin typeface="Calibri" panose="020F0502020204030204" pitchFamily="34" charset="0"/>
                <a:cs typeface="Calibri" panose="020F0502020204030204" pitchFamily="34" charset="0"/>
              </a:defRPr>
            </a:lvl3pPr>
            <a:lvl4pPr marL="1371600" indent="0">
              <a:buNone/>
              <a:defRPr b="1" i="0">
                <a:solidFill>
                  <a:schemeClr val="accent4"/>
                </a:solidFill>
                <a:latin typeface="Calibri" panose="020F0502020204030204" pitchFamily="34" charset="0"/>
                <a:cs typeface="Calibri" panose="020F0502020204030204" pitchFamily="34" charset="0"/>
              </a:defRPr>
            </a:lvl4pPr>
            <a:lvl5pPr marL="1828800" indent="0">
              <a:buNone/>
              <a:defRPr b="1" i="0">
                <a:solidFill>
                  <a:schemeClr val="accent4"/>
                </a:solidFill>
                <a:latin typeface="Calibri" panose="020F0502020204030204" pitchFamily="34" charset="0"/>
                <a:cs typeface="Calibri" panose="020F0502020204030204" pitchFamily="34" charset="0"/>
              </a:defRPr>
            </a:lvl5pPr>
          </a:lstStyle>
          <a:p>
            <a:pPr lvl="0"/>
            <a:r>
              <a:rPr lang="fr-FR" dirty="0"/>
              <a:t>Titre de niveau 3</a:t>
            </a:r>
          </a:p>
        </p:txBody>
      </p:sp>
      <p:sp>
        <p:nvSpPr>
          <p:cNvPr id="9" name="Espace réservé du texte 8">
            <a:extLst>
              <a:ext uri="{FF2B5EF4-FFF2-40B4-BE49-F238E27FC236}">
                <a16:creationId xmlns:a16="http://schemas.microsoft.com/office/drawing/2014/main" id="{6C2E5DBE-9ACA-C24F-A7E0-9D60FD628202}"/>
              </a:ext>
            </a:extLst>
          </p:cNvPr>
          <p:cNvSpPr>
            <a:spLocks noGrp="1"/>
          </p:cNvSpPr>
          <p:nvPr>
            <p:ph type="body" sz="quarter" idx="14" hasCustomPrompt="1"/>
          </p:nvPr>
        </p:nvSpPr>
        <p:spPr>
          <a:xfrm>
            <a:off x="1735200" y="4222026"/>
            <a:ext cx="9918000" cy="295275"/>
          </a:xfrm>
        </p:spPr>
        <p:txBody>
          <a:bodyPr lIns="0" tIns="0" rIns="0" bIns="0">
            <a:noAutofit/>
          </a:bodyPr>
          <a:lstStyle>
            <a:lvl1pPr marL="0" indent="0">
              <a:lnSpc>
                <a:spcPct val="100000"/>
              </a:lnSpc>
              <a:spcBef>
                <a:spcPts val="0"/>
              </a:spcBef>
              <a:buNone/>
              <a:defRPr sz="2000" b="1" i="0" cap="all" spc="60" baseline="0">
                <a:solidFill>
                  <a:schemeClr val="accent4"/>
                </a:solidFill>
                <a:latin typeface="Calibri" panose="020F0502020204030204" pitchFamily="34" charset="0"/>
                <a:cs typeface="Calibri" panose="020F0502020204030204" pitchFamily="34" charset="0"/>
              </a:defRPr>
            </a:lvl1pPr>
          </a:lstStyle>
          <a:p>
            <a:pPr lvl="0"/>
            <a:r>
              <a:rPr lang="fr-FR" dirty="0"/>
              <a:t>Titre de niveau 3</a:t>
            </a:r>
          </a:p>
        </p:txBody>
      </p:sp>
      <p:pic>
        <p:nvPicPr>
          <p:cNvPr id="10" name="Image 9">
            <a:extLst>
              <a:ext uri="{FF2B5EF4-FFF2-40B4-BE49-F238E27FC236}">
                <a16:creationId xmlns:a16="http://schemas.microsoft.com/office/drawing/2014/main" id="{0BC4F43E-2EEF-E24C-A450-6E340A7EA3CF}"/>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40000" y="824400"/>
            <a:ext cx="812800" cy="850900"/>
          </a:xfrm>
          <a:prstGeom prst="rect">
            <a:avLst/>
          </a:prstGeom>
        </p:spPr>
      </p:pic>
    </p:spTree>
    <p:extLst>
      <p:ext uri="{BB962C8B-B14F-4D97-AF65-F5344CB8AC3E}">
        <p14:creationId xmlns:p14="http://schemas.microsoft.com/office/powerpoint/2010/main" val="1053312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itre Violet - Titre - Gris">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7161A204-D51C-E041-9568-B08080402CDC}"/>
              </a:ext>
            </a:extLst>
          </p:cNvPr>
          <p:cNvSpPr>
            <a:spLocks noGrp="1"/>
          </p:cNvSpPr>
          <p:nvPr>
            <p:ph type="ctrTitle" hasCustomPrompt="1"/>
          </p:nvPr>
        </p:nvSpPr>
        <p:spPr>
          <a:xfrm>
            <a:off x="2268000" y="1455344"/>
            <a:ext cx="9133200" cy="3983524"/>
          </a:xfrm>
        </p:spPr>
        <p:txBody>
          <a:bodyPr lIns="0" tIns="0" rIns="0" bIns="0" anchor="ctr" anchorCtr="0">
            <a:normAutofit/>
          </a:bodyPr>
          <a:lstStyle>
            <a:lvl1pPr algn="l">
              <a:lnSpc>
                <a:spcPct val="100000"/>
              </a:lnSpc>
              <a:defRPr sz="3500" b="0" i="0" cap="all" spc="120" baseline="0">
                <a:solidFill>
                  <a:schemeClr val="bg1"/>
                </a:solidFill>
                <a:latin typeface="Calibri" panose="020F0502020204030204" pitchFamily="34" charset="0"/>
                <a:cs typeface="Calibri" panose="020F0502020204030204" pitchFamily="34" charset="0"/>
              </a:defRPr>
            </a:lvl1pPr>
          </a:lstStyle>
          <a:p>
            <a:r>
              <a:rPr lang="fr-FR" dirty="0"/>
              <a:t>Titre de l’entrée du chapitre</a:t>
            </a:r>
            <a:br>
              <a:rPr lang="fr-FR" dirty="0"/>
            </a:br>
            <a:r>
              <a:rPr lang="fr-FR" dirty="0"/>
              <a:t>ferré à gauche</a:t>
            </a:r>
          </a:p>
        </p:txBody>
      </p:sp>
      <p:pic>
        <p:nvPicPr>
          <p:cNvPr id="3" name="Image 2">
            <a:extLst>
              <a:ext uri="{FF2B5EF4-FFF2-40B4-BE49-F238E27FC236}">
                <a16:creationId xmlns:a16="http://schemas.microsoft.com/office/drawing/2014/main" id="{508C464A-59DC-F14F-B4B8-5B5C33675497}"/>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40000" y="824400"/>
            <a:ext cx="812800" cy="850900"/>
          </a:xfrm>
          <a:prstGeom prst="rect">
            <a:avLst/>
          </a:prstGeom>
        </p:spPr>
      </p:pic>
    </p:spTree>
    <p:extLst>
      <p:ext uri="{BB962C8B-B14F-4D97-AF65-F5344CB8AC3E}">
        <p14:creationId xmlns:p14="http://schemas.microsoft.com/office/powerpoint/2010/main" val="2546691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itre Olive - Titre - Gris">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7161A204-D51C-E041-9568-B08080402CDC}"/>
              </a:ext>
            </a:extLst>
          </p:cNvPr>
          <p:cNvSpPr>
            <a:spLocks noGrp="1"/>
          </p:cNvSpPr>
          <p:nvPr>
            <p:ph type="ctrTitle" hasCustomPrompt="1"/>
          </p:nvPr>
        </p:nvSpPr>
        <p:spPr>
          <a:xfrm>
            <a:off x="2268000" y="1455344"/>
            <a:ext cx="9133200" cy="3983524"/>
          </a:xfrm>
        </p:spPr>
        <p:txBody>
          <a:bodyPr lIns="0" tIns="0" rIns="0" bIns="0" anchor="ctr" anchorCtr="0">
            <a:normAutofit/>
          </a:bodyPr>
          <a:lstStyle>
            <a:lvl1pPr algn="l">
              <a:lnSpc>
                <a:spcPct val="100000"/>
              </a:lnSpc>
              <a:defRPr sz="3500" b="0" i="0" cap="all" spc="120" baseline="0">
                <a:solidFill>
                  <a:schemeClr val="bg1"/>
                </a:solidFill>
                <a:latin typeface="Calibri" panose="020F0502020204030204" pitchFamily="34" charset="0"/>
                <a:cs typeface="Calibri" panose="020F0502020204030204" pitchFamily="34" charset="0"/>
              </a:defRPr>
            </a:lvl1pPr>
          </a:lstStyle>
          <a:p>
            <a:r>
              <a:rPr lang="fr-FR" dirty="0"/>
              <a:t>Titre de l’entrée du chapitre</a:t>
            </a:r>
            <a:br>
              <a:rPr lang="fr-FR" dirty="0"/>
            </a:br>
            <a:r>
              <a:rPr lang="fr-FR" dirty="0"/>
              <a:t>ferré à gauche</a:t>
            </a:r>
          </a:p>
        </p:txBody>
      </p:sp>
      <p:pic>
        <p:nvPicPr>
          <p:cNvPr id="3" name="Image 2">
            <a:extLst>
              <a:ext uri="{FF2B5EF4-FFF2-40B4-BE49-F238E27FC236}">
                <a16:creationId xmlns:a16="http://schemas.microsoft.com/office/drawing/2014/main" id="{B670166D-F7E2-F849-8BC3-C3D62844B7FE}"/>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40000" y="824400"/>
            <a:ext cx="812800" cy="850900"/>
          </a:xfrm>
          <a:prstGeom prst="rect">
            <a:avLst/>
          </a:prstGeom>
        </p:spPr>
      </p:pic>
    </p:spTree>
    <p:extLst>
      <p:ext uri="{BB962C8B-B14F-4D97-AF65-F5344CB8AC3E}">
        <p14:creationId xmlns:p14="http://schemas.microsoft.com/office/powerpoint/2010/main" val="659644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Gris - Titre - Gris">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7161A204-D51C-E041-9568-B08080402CDC}"/>
              </a:ext>
            </a:extLst>
          </p:cNvPr>
          <p:cNvSpPr>
            <a:spLocks noGrp="1"/>
          </p:cNvSpPr>
          <p:nvPr>
            <p:ph type="ctrTitle" hasCustomPrompt="1"/>
          </p:nvPr>
        </p:nvSpPr>
        <p:spPr>
          <a:xfrm>
            <a:off x="2268000" y="1455344"/>
            <a:ext cx="9133200" cy="3983524"/>
          </a:xfrm>
        </p:spPr>
        <p:txBody>
          <a:bodyPr lIns="0" tIns="0" rIns="0" bIns="0" anchor="ctr" anchorCtr="0">
            <a:normAutofit/>
          </a:bodyPr>
          <a:lstStyle>
            <a:lvl1pPr algn="l">
              <a:lnSpc>
                <a:spcPct val="100000"/>
              </a:lnSpc>
              <a:defRPr sz="3500" b="0" i="0" cap="all" spc="120" baseline="0">
                <a:solidFill>
                  <a:schemeClr val="bg1"/>
                </a:solidFill>
                <a:latin typeface="Calibri" panose="020F0502020204030204" pitchFamily="34" charset="0"/>
                <a:cs typeface="Calibri" panose="020F0502020204030204" pitchFamily="34" charset="0"/>
              </a:defRPr>
            </a:lvl1pPr>
          </a:lstStyle>
          <a:p>
            <a:r>
              <a:rPr lang="fr-FR" dirty="0"/>
              <a:t>Titre de l’entrée du chapitre</a:t>
            </a:r>
            <a:br>
              <a:rPr lang="fr-FR" dirty="0"/>
            </a:br>
            <a:r>
              <a:rPr lang="fr-FR" dirty="0"/>
              <a:t>ferré à gauche</a:t>
            </a:r>
          </a:p>
        </p:txBody>
      </p:sp>
      <p:pic>
        <p:nvPicPr>
          <p:cNvPr id="3" name="Image 2">
            <a:extLst>
              <a:ext uri="{FF2B5EF4-FFF2-40B4-BE49-F238E27FC236}">
                <a16:creationId xmlns:a16="http://schemas.microsoft.com/office/drawing/2014/main" id="{3B1C5179-A3C9-4440-B48D-7BF47763C13B}"/>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40000" y="824400"/>
            <a:ext cx="812800" cy="850900"/>
          </a:xfrm>
          <a:prstGeom prst="rect">
            <a:avLst/>
          </a:prstGeom>
        </p:spPr>
      </p:pic>
    </p:spTree>
    <p:extLst>
      <p:ext uri="{BB962C8B-B14F-4D97-AF65-F5344CB8AC3E}">
        <p14:creationId xmlns:p14="http://schemas.microsoft.com/office/powerpoint/2010/main" val="551631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itre Kaki - Titre - Gris">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7161A204-D51C-E041-9568-B08080402CDC}"/>
              </a:ext>
            </a:extLst>
          </p:cNvPr>
          <p:cNvSpPr>
            <a:spLocks noGrp="1"/>
          </p:cNvSpPr>
          <p:nvPr>
            <p:ph type="ctrTitle" hasCustomPrompt="1"/>
          </p:nvPr>
        </p:nvSpPr>
        <p:spPr>
          <a:xfrm>
            <a:off x="2268000" y="1455344"/>
            <a:ext cx="9133200" cy="3983524"/>
          </a:xfrm>
        </p:spPr>
        <p:txBody>
          <a:bodyPr lIns="0" tIns="0" rIns="0" bIns="0" anchor="ctr" anchorCtr="0">
            <a:normAutofit/>
          </a:bodyPr>
          <a:lstStyle>
            <a:lvl1pPr algn="l">
              <a:lnSpc>
                <a:spcPct val="100000"/>
              </a:lnSpc>
              <a:defRPr sz="3500" b="0" i="0" cap="all" spc="120" baseline="0">
                <a:solidFill>
                  <a:schemeClr val="bg1"/>
                </a:solidFill>
                <a:latin typeface="Calibri" panose="020F0502020204030204" pitchFamily="34" charset="0"/>
                <a:cs typeface="Calibri" panose="020F0502020204030204" pitchFamily="34" charset="0"/>
              </a:defRPr>
            </a:lvl1pPr>
          </a:lstStyle>
          <a:p>
            <a:r>
              <a:rPr lang="fr-FR" dirty="0"/>
              <a:t>Titre de l’entrée du chapitre</a:t>
            </a:r>
            <a:br>
              <a:rPr lang="fr-FR" dirty="0"/>
            </a:br>
            <a:r>
              <a:rPr lang="fr-FR" dirty="0"/>
              <a:t>ferré à gauche</a:t>
            </a:r>
          </a:p>
        </p:txBody>
      </p:sp>
      <p:pic>
        <p:nvPicPr>
          <p:cNvPr id="3" name="Image 2">
            <a:extLst>
              <a:ext uri="{FF2B5EF4-FFF2-40B4-BE49-F238E27FC236}">
                <a16:creationId xmlns:a16="http://schemas.microsoft.com/office/drawing/2014/main" id="{20A8A8DC-C995-F241-A515-98B1C91C5BB4}"/>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40000" y="824400"/>
            <a:ext cx="812800" cy="850900"/>
          </a:xfrm>
          <a:prstGeom prst="rect">
            <a:avLst/>
          </a:prstGeom>
        </p:spPr>
      </p:pic>
    </p:spTree>
    <p:extLst>
      <p:ext uri="{BB962C8B-B14F-4D97-AF65-F5344CB8AC3E}">
        <p14:creationId xmlns:p14="http://schemas.microsoft.com/office/powerpoint/2010/main" val="243386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itre - Textes - Gris">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F1F276-B75D-5345-AFF9-16DEE691C86D}"/>
              </a:ext>
            </a:extLst>
          </p:cNvPr>
          <p:cNvSpPr>
            <a:spLocks noGrp="1"/>
          </p:cNvSpPr>
          <p:nvPr>
            <p:ph type="title" hasCustomPrompt="1"/>
          </p:nvPr>
        </p:nvSpPr>
        <p:spPr>
          <a:xfrm>
            <a:off x="1735200" y="998544"/>
            <a:ext cx="9918000" cy="558799"/>
          </a:xfrm>
        </p:spPr>
        <p:txBody>
          <a:bodyPr lIns="0" tIns="0" rIns="0" bIns="0" anchor="t" anchorCtr="0">
            <a:noAutofit/>
          </a:bodyPr>
          <a:lstStyle>
            <a:lvl1pPr>
              <a:lnSpc>
                <a:spcPct val="100000"/>
              </a:lnSpc>
              <a:defRPr sz="3500" b="0" i="0">
                <a:latin typeface="Calibri" panose="020F0502020204030204" pitchFamily="34" charset="0"/>
                <a:cs typeface="Calibri" panose="020F0502020204030204" pitchFamily="34" charset="0"/>
              </a:defRPr>
            </a:lvl1pPr>
          </a:lstStyle>
          <a:p>
            <a:r>
              <a:rPr lang="fr-FR" dirty="0"/>
              <a:t>Titre de la partie principale</a:t>
            </a:r>
          </a:p>
        </p:txBody>
      </p:sp>
      <p:sp>
        <p:nvSpPr>
          <p:cNvPr id="3" name="Espace réservé du texte 2">
            <a:extLst>
              <a:ext uri="{FF2B5EF4-FFF2-40B4-BE49-F238E27FC236}">
                <a16:creationId xmlns:a16="http://schemas.microsoft.com/office/drawing/2014/main" id="{156FB0E1-9AA5-F34C-9674-AFBE9752E954}"/>
              </a:ext>
            </a:extLst>
          </p:cNvPr>
          <p:cNvSpPr>
            <a:spLocks noGrp="1"/>
          </p:cNvSpPr>
          <p:nvPr>
            <p:ph type="body" idx="1" hasCustomPrompt="1"/>
          </p:nvPr>
        </p:nvSpPr>
        <p:spPr>
          <a:xfrm>
            <a:off x="1735200" y="1698486"/>
            <a:ext cx="9918000" cy="462823"/>
          </a:xfrm>
        </p:spPr>
        <p:txBody>
          <a:bodyPr lIns="0" tIns="0" rIns="0" bIns="0">
            <a:noAutofit/>
          </a:bodyPr>
          <a:lstStyle>
            <a:lvl1pPr marL="0" indent="0">
              <a:lnSpc>
                <a:spcPct val="100000"/>
              </a:lnSpc>
              <a:buNone/>
              <a:defRPr sz="3000" b="1" i="0">
                <a:solidFill>
                  <a:schemeClr val="accent3"/>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Titre de niveau 2</a:t>
            </a:r>
          </a:p>
        </p:txBody>
      </p:sp>
      <p:sp>
        <p:nvSpPr>
          <p:cNvPr id="4" name="Espace réservé de la date 3">
            <a:extLst>
              <a:ext uri="{FF2B5EF4-FFF2-40B4-BE49-F238E27FC236}">
                <a16:creationId xmlns:a16="http://schemas.microsoft.com/office/drawing/2014/main" id="{06B983E4-D510-7E4F-B7BA-4BE9EE1FC068}"/>
              </a:ext>
            </a:extLst>
          </p:cNvPr>
          <p:cNvSpPr>
            <a:spLocks noGrp="1"/>
          </p:cNvSpPr>
          <p:nvPr>
            <p:ph type="dt" sz="half" idx="10"/>
          </p:nvPr>
        </p:nvSpPr>
        <p:spPr/>
        <p:txBody>
          <a:bodyPr/>
          <a:lstStyle/>
          <a:p>
            <a:fld id="{ECCF088E-41C0-4527-8F30-511654AE04BD}" type="datetime1">
              <a:rPr lang="fr-FR" smtClean="0"/>
              <a:t>09/07/2025</a:t>
            </a:fld>
            <a:endParaRPr lang="fr-FR"/>
          </a:p>
        </p:txBody>
      </p:sp>
      <p:sp>
        <p:nvSpPr>
          <p:cNvPr id="5" name="Espace réservé du pied de page 4">
            <a:extLst>
              <a:ext uri="{FF2B5EF4-FFF2-40B4-BE49-F238E27FC236}">
                <a16:creationId xmlns:a16="http://schemas.microsoft.com/office/drawing/2014/main" id="{FB7452B5-70D3-7C47-907D-F965981A48A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1BAE5A9-D6C9-1644-9786-F9D561A85A36}"/>
              </a:ext>
            </a:extLst>
          </p:cNvPr>
          <p:cNvSpPr>
            <a:spLocks noGrp="1"/>
          </p:cNvSpPr>
          <p:nvPr>
            <p:ph type="sldNum" sz="quarter" idx="12"/>
          </p:nvPr>
        </p:nvSpPr>
        <p:spPr/>
        <p:txBody>
          <a:bodyPr/>
          <a:lstStyle/>
          <a:p>
            <a:fld id="{545DF0CA-4DB1-3547-92CA-B81B9E818829}" type="slidenum">
              <a:rPr lang="fr-FR" smtClean="0"/>
              <a:t>‹N°›</a:t>
            </a:fld>
            <a:endParaRPr lang="fr-FR"/>
          </a:p>
        </p:txBody>
      </p:sp>
      <p:sp>
        <p:nvSpPr>
          <p:cNvPr id="8" name="Espace réservé du texte 7">
            <a:extLst>
              <a:ext uri="{FF2B5EF4-FFF2-40B4-BE49-F238E27FC236}">
                <a16:creationId xmlns:a16="http://schemas.microsoft.com/office/drawing/2014/main" id="{1536C537-7F98-5643-86D3-1003B360D295}"/>
              </a:ext>
            </a:extLst>
          </p:cNvPr>
          <p:cNvSpPr>
            <a:spLocks noGrp="1"/>
          </p:cNvSpPr>
          <p:nvPr>
            <p:ph type="body" sz="quarter" idx="13" hasCustomPrompt="1"/>
          </p:nvPr>
        </p:nvSpPr>
        <p:spPr>
          <a:xfrm>
            <a:off x="1735200" y="2299286"/>
            <a:ext cx="9918000" cy="286896"/>
          </a:xfrm>
        </p:spPr>
        <p:txBody>
          <a:bodyPr lIns="0" tIns="0" rIns="0" bIns="0">
            <a:noAutofit/>
          </a:bodyPr>
          <a:lstStyle>
            <a:lvl1pPr marL="0" indent="0">
              <a:lnSpc>
                <a:spcPct val="100000"/>
              </a:lnSpc>
              <a:buNone/>
              <a:defRPr sz="2000" b="1" i="0" cap="all" spc="60" baseline="0">
                <a:solidFill>
                  <a:schemeClr val="accent4"/>
                </a:solidFill>
                <a:latin typeface="Calibri" panose="020F0502020204030204" pitchFamily="34" charset="0"/>
                <a:cs typeface="Calibri" panose="020F0502020204030204" pitchFamily="34" charset="0"/>
              </a:defRPr>
            </a:lvl1pPr>
            <a:lvl2pPr marL="457200" indent="0">
              <a:buNone/>
              <a:defRPr b="1" i="0">
                <a:solidFill>
                  <a:schemeClr val="accent4"/>
                </a:solidFill>
                <a:latin typeface="Calibri" panose="020F0502020204030204" pitchFamily="34" charset="0"/>
                <a:cs typeface="Calibri" panose="020F0502020204030204" pitchFamily="34" charset="0"/>
              </a:defRPr>
            </a:lvl2pPr>
            <a:lvl3pPr marL="914400" indent="0">
              <a:buNone/>
              <a:defRPr b="1" i="0">
                <a:solidFill>
                  <a:schemeClr val="accent4"/>
                </a:solidFill>
                <a:latin typeface="Calibri" panose="020F0502020204030204" pitchFamily="34" charset="0"/>
                <a:cs typeface="Calibri" panose="020F0502020204030204" pitchFamily="34" charset="0"/>
              </a:defRPr>
            </a:lvl3pPr>
            <a:lvl4pPr marL="1371600" indent="0">
              <a:buNone/>
              <a:defRPr b="1" i="0">
                <a:solidFill>
                  <a:schemeClr val="accent4"/>
                </a:solidFill>
                <a:latin typeface="Calibri" panose="020F0502020204030204" pitchFamily="34" charset="0"/>
                <a:cs typeface="Calibri" panose="020F0502020204030204" pitchFamily="34" charset="0"/>
              </a:defRPr>
            </a:lvl4pPr>
            <a:lvl5pPr marL="1828800" indent="0">
              <a:buNone/>
              <a:defRPr b="1" i="0">
                <a:solidFill>
                  <a:schemeClr val="accent4"/>
                </a:solidFill>
                <a:latin typeface="Calibri" panose="020F0502020204030204" pitchFamily="34" charset="0"/>
                <a:cs typeface="Calibri" panose="020F0502020204030204" pitchFamily="34" charset="0"/>
              </a:defRPr>
            </a:lvl5pPr>
          </a:lstStyle>
          <a:p>
            <a:pPr lvl="0"/>
            <a:r>
              <a:rPr lang="fr-FR" dirty="0"/>
              <a:t>Titre de niveau 3</a:t>
            </a:r>
          </a:p>
        </p:txBody>
      </p:sp>
      <p:sp>
        <p:nvSpPr>
          <p:cNvPr id="10" name="Espace réservé du texte 9">
            <a:extLst>
              <a:ext uri="{FF2B5EF4-FFF2-40B4-BE49-F238E27FC236}">
                <a16:creationId xmlns:a16="http://schemas.microsoft.com/office/drawing/2014/main" id="{A1CB203A-399A-5A44-9220-28F599C6DE68}"/>
              </a:ext>
            </a:extLst>
          </p:cNvPr>
          <p:cNvSpPr>
            <a:spLocks noGrp="1"/>
          </p:cNvSpPr>
          <p:nvPr>
            <p:ph type="body" sz="quarter" idx="14" hasCustomPrompt="1"/>
          </p:nvPr>
        </p:nvSpPr>
        <p:spPr>
          <a:xfrm>
            <a:off x="1735200" y="2788807"/>
            <a:ext cx="9918000" cy="194541"/>
          </a:xfrm>
        </p:spPr>
        <p:txBody>
          <a:bodyPr lIns="0" tIns="0" rIns="0" bIns="0">
            <a:noAutofit/>
          </a:bodyPr>
          <a:lstStyle>
            <a:lvl1pPr marL="0" indent="0">
              <a:buNone/>
              <a:defRPr sz="1500" b="0" i="1">
                <a:solidFill>
                  <a:schemeClr val="bg2"/>
                </a:solidFill>
                <a:latin typeface="Calibri" panose="020F0502020204030204" pitchFamily="34" charset="0"/>
                <a:cs typeface="Calibri" panose="020F0502020204030204" pitchFamily="34" charset="0"/>
              </a:defRPr>
            </a:lvl1pPr>
            <a:lvl2pPr marL="457200" indent="0">
              <a:buNone/>
              <a:defRPr sz="1500" b="0" i="1">
                <a:solidFill>
                  <a:schemeClr val="bg2"/>
                </a:solidFill>
                <a:latin typeface="Calibri" panose="020F0502020204030204" pitchFamily="34" charset="0"/>
                <a:cs typeface="Calibri" panose="020F0502020204030204" pitchFamily="34" charset="0"/>
              </a:defRPr>
            </a:lvl2pPr>
            <a:lvl3pPr marL="914400" indent="0">
              <a:buNone/>
              <a:defRPr sz="1500" b="0" i="1">
                <a:solidFill>
                  <a:schemeClr val="bg2"/>
                </a:solidFill>
                <a:latin typeface="Calibri" panose="020F0502020204030204" pitchFamily="34" charset="0"/>
                <a:cs typeface="Calibri" panose="020F0502020204030204" pitchFamily="34" charset="0"/>
              </a:defRPr>
            </a:lvl3pPr>
            <a:lvl4pPr marL="1371600" indent="0">
              <a:buNone/>
              <a:defRPr sz="1500" b="0" i="1">
                <a:solidFill>
                  <a:schemeClr val="bg2"/>
                </a:solidFill>
                <a:latin typeface="Calibri" panose="020F0502020204030204" pitchFamily="34" charset="0"/>
                <a:cs typeface="Calibri" panose="020F0502020204030204" pitchFamily="34" charset="0"/>
              </a:defRPr>
            </a:lvl4pPr>
            <a:lvl5pPr marL="1828800" indent="0">
              <a:buNone/>
              <a:defRPr sz="1500" b="0" i="1">
                <a:solidFill>
                  <a:schemeClr val="bg2"/>
                </a:solidFill>
                <a:latin typeface="Calibri" panose="020F0502020204030204" pitchFamily="34" charset="0"/>
                <a:cs typeface="Calibri" panose="020F0502020204030204" pitchFamily="34" charset="0"/>
              </a:defRPr>
            </a:lvl5pPr>
          </a:lstStyle>
          <a:p>
            <a:pPr lvl="0"/>
            <a:r>
              <a:rPr lang="fr-FR" dirty="0"/>
              <a:t>Titre de niveau 4</a:t>
            </a:r>
          </a:p>
        </p:txBody>
      </p:sp>
      <p:sp>
        <p:nvSpPr>
          <p:cNvPr id="12" name="Espace réservé du texte 11">
            <a:extLst>
              <a:ext uri="{FF2B5EF4-FFF2-40B4-BE49-F238E27FC236}">
                <a16:creationId xmlns:a16="http://schemas.microsoft.com/office/drawing/2014/main" id="{89DC61C7-88BC-E648-989C-90FDA13D63E1}"/>
              </a:ext>
            </a:extLst>
          </p:cNvPr>
          <p:cNvSpPr>
            <a:spLocks noGrp="1"/>
          </p:cNvSpPr>
          <p:nvPr>
            <p:ph type="body" sz="quarter" idx="15" hasCustomPrompt="1"/>
          </p:nvPr>
        </p:nvSpPr>
        <p:spPr>
          <a:xfrm>
            <a:off x="1735200" y="3145699"/>
            <a:ext cx="9918000" cy="2813485"/>
          </a:xfrm>
        </p:spPr>
        <p:txBody>
          <a:bodyPr lIns="0" tIns="0" rIns="0" bIns="0">
            <a:noAutofit/>
          </a:bodyPr>
          <a:lstStyle>
            <a:lvl1pPr marL="0" indent="0">
              <a:lnSpc>
                <a:spcPct val="100000"/>
              </a:lnSpc>
              <a:spcBef>
                <a:spcPts val="0"/>
              </a:spcBef>
              <a:spcAft>
                <a:spcPts val="1600"/>
              </a:spcAft>
              <a:buNone/>
              <a:defRPr sz="1400" b="0" i="0" baseline="0">
                <a:solidFill>
                  <a:schemeClr val="tx2">
                    <a:lumMod val="50000"/>
                  </a:schemeClr>
                </a:solidFill>
                <a:latin typeface="Calibri" panose="020F0502020204030204" pitchFamily="34" charset="0"/>
                <a:cs typeface="Calibri" panose="020F0502020204030204" pitchFamily="34" charset="0"/>
              </a:defRPr>
            </a:lvl1pPr>
            <a:lvl2pPr marL="457200" indent="0">
              <a:buNone/>
              <a:defRPr b="0" i="0">
                <a:latin typeface="Calibri" panose="020F0502020204030204" pitchFamily="34" charset="0"/>
                <a:cs typeface="Calibri" panose="020F0502020204030204" pitchFamily="34" charset="0"/>
              </a:defRPr>
            </a:lvl2pPr>
            <a:lvl3pPr marL="914400" indent="0">
              <a:buNone/>
              <a:defRPr b="0" i="0">
                <a:latin typeface="Calibri" panose="020F0502020204030204" pitchFamily="34" charset="0"/>
                <a:cs typeface="Calibri" panose="020F0502020204030204" pitchFamily="34" charset="0"/>
              </a:defRPr>
            </a:lvl3pPr>
            <a:lvl4pPr marL="1371600" indent="0">
              <a:buNone/>
              <a:defRPr b="0" i="0">
                <a:latin typeface="Calibri" panose="020F0502020204030204" pitchFamily="34" charset="0"/>
                <a:cs typeface="Calibri" panose="020F0502020204030204" pitchFamily="34" charset="0"/>
              </a:defRPr>
            </a:lvl4pPr>
            <a:lvl5pPr marL="1828800" indent="0">
              <a:buNone/>
              <a:defRPr b="0" i="0">
                <a:latin typeface="Calibri" panose="020F0502020204030204" pitchFamily="34" charset="0"/>
                <a:cs typeface="Calibri" panose="020F0502020204030204" pitchFamily="34" charset="0"/>
              </a:defRPr>
            </a:lvl5pPr>
          </a:lstStyle>
          <a:p>
            <a:r>
              <a:rPr lang="fr-FR" dirty="0"/>
              <a:t>Corps de texte - </a:t>
            </a:r>
            <a:r>
              <a:rPr lang="fr-FR" dirty="0" err="1">
                <a:effectLst/>
                <a:latin typeface="Calibri" panose="020F0502020204030204" pitchFamily="34" charset="0"/>
              </a:rPr>
              <a:t>Borepudit</a:t>
            </a:r>
            <a:r>
              <a:rPr lang="fr-FR" dirty="0">
                <a:effectLst/>
                <a:latin typeface="Calibri" panose="020F0502020204030204" pitchFamily="34" charset="0"/>
              </a:rPr>
              <a:t> as </a:t>
            </a:r>
            <a:r>
              <a:rPr lang="fr-FR" dirty="0" err="1">
                <a:effectLst/>
                <a:latin typeface="Calibri" panose="020F0502020204030204" pitchFamily="34" charset="0"/>
              </a:rPr>
              <a:t>isit</a:t>
            </a:r>
            <a:r>
              <a:rPr lang="fr-FR" dirty="0">
                <a:effectLst/>
                <a:latin typeface="Calibri" panose="020F0502020204030204" pitchFamily="34" charset="0"/>
              </a:rPr>
              <a:t> </a:t>
            </a:r>
            <a:r>
              <a:rPr lang="fr-FR" dirty="0" err="1">
                <a:effectLst/>
                <a:latin typeface="Calibri" panose="020F0502020204030204" pitchFamily="34" charset="0"/>
              </a:rPr>
              <a:t>utem</a:t>
            </a:r>
            <a:r>
              <a:rPr lang="fr-FR" dirty="0">
                <a:effectLst/>
                <a:latin typeface="Calibri" panose="020F0502020204030204" pitchFamily="34" charset="0"/>
              </a:rPr>
              <a:t> </a:t>
            </a:r>
            <a:r>
              <a:rPr lang="fr-FR" dirty="0" err="1">
                <a:effectLst/>
                <a:latin typeface="Calibri" panose="020F0502020204030204" pitchFamily="34" charset="0"/>
              </a:rPr>
              <a:t>nitat</a:t>
            </a:r>
            <a:r>
              <a:rPr lang="fr-FR" dirty="0">
                <a:effectLst/>
                <a:latin typeface="Calibri" panose="020F0502020204030204" pitchFamily="34" charset="0"/>
              </a:rPr>
              <a:t> </a:t>
            </a:r>
            <a:r>
              <a:rPr lang="fr-FR" dirty="0" err="1">
                <a:effectLst/>
                <a:latin typeface="Calibri" panose="020F0502020204030204" pitchFamily="34" charset="0"/>
              </a:rPr>
              <a:t>veliandi</a:t>
            </a:r>
            <a:r>
              <a:rPr lang="fr-FR" dirty="0">
                <a:effectLst/>
                <a:latin typeface="Calibri" panose="020F0502020204030204" pitchFamily="34" charset="0"/>
              </a:rPr>
              <a:t> </a:t>
            </a:r>
            <a:r>
              <a:rPr lang="fr-FR" dirty="0" err="1">
                <a:effectLst/>
                <a:latin typeface="Calibri" panose="020F0502020204030204" pitchFamily="34" charset="0"/>
              </a:rPr>
              <a:t>dolum</a:t>
            </a:r>
            <a:r>
              <a:rPr lang="fr-FR" dirty="0">
                <a:effectLst/>
                <a:latin typeface="Calibri" panose="020F0502020204030204" pitchFamily="34" charset="0"/>
              </a:rPr>
              <a:t> </a:t>
            </a:r>
            <a:r>
              <a:rPr lang="fr-FR" dirty="0" err="1">
                <a:effectLst/>
                <a:latin typeface="Calibri" panose="020F0502020204030204" pitchFamily="34" charset="0"/>
              </a:rPr>
              <a:t>erferum</a:t>
            </a:r>
            <a:r>
              <a:rPr lang="fr-FR" dirty="0">
                <a:effectLst/>
                <a:latin typeface="Calibri" panose="020F0502020204030204" pitchFamily="34" charset="0"/>
              </a:rPr>
              <a:t> </a:t>
            </a:r>
            <a:r>
              <a:rPr lang="fr-FR" dirty="0" err="1">
                <a:effectLst/>
                <a:latin typeface="Calibri" panose="020F0502020204030204" pitchFamily="34" charset="0"/>
              </a:rPr>
              <a:t>deriatem</a:t>
            </a:r>
            <a:r>
              <a:rPr lang="fr-FR" dirty="0">
                <a:effectLst/>
                <a:latin typeface="Calibri" panose="020F0502020204030204" pitchFamily="34" charset="0"/>
              </a:rPr>
              <a:t> </a:t>
            </a:r>
            <a:r>
              <a:rPr lang="fr-FR" dirty="0" err="1">
                <a:effectLst/>
                <a:latin typeface="Calibri" panose="020F0502020204030204" pitchFamily="34" charset="0"/>
              </a:rPr>
              <a:t>rentias</a:t>
            </a:r>
            <a:r>
              <a:rPr lang="fr-FR" dirty="0">
                <a:effectLst/>
                <a:latin typeface="Calibri" panose="020F0502020204030204" pitchFamily="34" charset="0"/>
              </a:rPr>
              <a:t> volo </a:t>
            </a:r>
            <a:r>
              <a:rPr lang="fr-FR" dirty="0" err="1">
                <a:effectLst/>
                <a:latin typeface="Calibri" panose="020F0502020204030204" pitchFamily="34" charset="0"/>
              </a:rPr>
              <a:t>im</a:t>
            </a:r>
            <a:r>
              <a:rPr lang="fr-FR" dirty="0">
                <a:effectLst/>
                <a:latin typeface="Calibri" panose="020F0502020204030204" pitchFamily="34" charset="0"/>
              </a:rPr>
              <a:t> </a:t>
            </a:r>
            <a:r>
              <a:rPr lang="fr-FR" dirty="0" err="1">
                <a:effectLst/>
                <a:latin typeface="Calibri" panose="020F0502020204030204" pitchFamily="34" charset="0"/>
              </a:rPr>
              <a:t>consedi</a:t>
            </a:r>
            <a:r>
              <a:rPr lang="fr-FR" dirty="0">
                <a:effectLst/>
                <a:latin typeface="Calibri" panose="020F0502020204030204" pitchFamily="34" charset="0"/>
              </a:rPr>
              <a:t> </a:t>
            </a:r>
            <a:r>
              <a:rPr lang="fr-FR" dirty="0" err="1">
                <a:effectLst/>
                <a:latin typeface="Calibri" panose="020F0502020204030204" pitchFamily="34" charset="0"/>
              </a:rPr>
              <a:t>tibus</a:t>
            </a:r>
            <a:r>
              <a:rPr lang="fr-FR" dirty="0">
                <a:effectLst/>
                <a:latin typeface="Calibri" panose="020F0502020204030204" pitchFamily="34" charset="0"/>
              </a:rPr>
              <a:t>, que </a:t>
            </a:r>
            <a:r>
              <a:rPr lang="fr-FR" dirty="0" err="1">
                <a:effectLst/>
                <a:latin typeface="Calibri" panose="020F0502020204030204" pitchFamily="34" charset="0"/>
              </a:rPr>
              <a:t>event</a:t>
            </a:r>
            <a:r>
              <a:rPr lang="fr-FR" dirty="0">
                <a:effectLst/>
                <a:latin typeface="Calibri" panose="020F0502020204030204" pitchFamily="34" charset="0"/>
              </a:rPr>
              <a:t>, </a:t>
            </a:r>
            <a:r>
              <a:rPr lang="fr-FR" dirty="0" err="1">
                <a:effectLst/>
                <a:latin typeface="Calibri" panose="020F0502020204030204" pitchFamily="34" charset="0"/>
              </a:rPr>
              <a:t>simendae</a:t>
            </a:r>
            <a:r>
              <a:rPr lang="fr-FR" dirty="0">
                <a:effectLst/>
                <a:latin typeface="Calibri" panose="020F0502020204030204" pitchFamily="34" charset="0"/>
              </a:rPr>
              <a:t> con </a:t>
            </a:r>
            <a:r>
              <a:rPr lang="fr-FR" dirty="0" err="1">
                <a:effectLst/>
                <a:latin typeface="Calibri" panose="020F0502020204030204" pitchFamily="34" charset="0"/>
              </a:rPr>
              <a:t>comnim</a:t>
            </a:r>
            <a:r>
              <a:rPr lang="fr-FR" dirty="0">
                <a:effectLst/>
                <a:latin typeface="Calibri" panose="020F0502020204030204" pitchFamily="34" charset="0"/>
              </a:rPr>
              <a:t> </a:t>
            </a:r>
            <a:r>
              <a:rPr lang="fr-FR" dirty="0" err="1">
                <a:effectLst/>
                <a:latin typeface="Calibri" panose="020F0502020204030204" pitchFamily="34" charset="0"/>
              </a:rPr>
              <a:t>ducia</a:t>
            </a:r>
            <a:r>
              <a:rPr lang="fr-FR" dirty="0">
                <a:effectLst/>
                <a:latin typeface="Calibri" panose="020F0502020204030204" pitchFamily="34" charset="0"/>
              </a:rPr>
              <a:t> quid que </a:t>
            </a:r>
            <a:r>
              <a:rPr lang="fr-FR" dirty="0" err="1">
                <a:effectLst/>
                <a:latin typeface="Calibri" panose="020F0502020204030204" pitchFamily="34" charset="0"/>
              </a:rPr>
              <a:t>sequam</a:t>
            </a:r>
            <a:r>
              <a:rPr lang="fr-FR" dirty="0">
                <a:effectLst/>
                <a:latin typeface="Calibri" panose="020F0502020204030204" pitchFamily="34" charset="0"/>
              </a:rPr>
              <a:t> </a:t>
            </a:r>
            <a:r>
              <a:rPr lang="fr-FR" dirty="0" err="1">
                <a:effectLst/>
                <a:latin typeface="Calibri" panose="020F0502020204030204" pitchFamily="34" charset="0"/>
              </a:rPr>
              <a:t>fuga</a:t>
            </a:r>
            <a:r>
              <a:rPr lang="fr-FR" dirty="0">
                <a:effectLst/>
                <a:latin typeface="Calibri" panose="020F0502020204030204" pitchFamily="34" charset="0"/>
              </a:rPr>
              <a:t>. </a:t>
            </a:r>
            <a:r>
              <a:rPr lang="fr-FR" dirty="0" err="1">
                <a:effectLst/>
                <a:latin typeface="Calibri" panose="020F0502020204030204" pitchFamily="34" charset="0"/>
              </a:rPr>
              <a:t>Ent</a:t>
            </a:r>
            <a:r>
              <a:rPr lang="fr-FR" dirty="0">
                <a:effectLst/>
                <a:latin typeface="Calibri" panose="020F0502020204030204" pitchFamily="34" charset="0"/>
              </a:rPr>
              <a:t>, </a:t>
            </a:r>
            <a:r>
              <a:rPr lang="fr-FR" dirty="0" err="1">
                <a:effectLst/>
                <a:latin typeface="Calibri" panose="020F0502020204030204" pitchFamily="34" charset="0"/>
              </a:rPr>
              <a:t>simposae</a:t>
            </a:r>
            <a:r>
              <a:rPr lang="fr-FR" dirty="0">
                <a:effectLst/>
                <a:latin typeface="Calibri" panose="020F0502020204030204" pitchFamily="34" charset="0"/>
              </a:rPr>
              <a:t> </a:t>
            </a:r>
            <a:r>
              <a:rPr lang="fr-FR" dirty="0" err="1">
                <a:effectLst/>
                <a:latin typeface="Calibri" panose="020F0502020204030204" pitchFamily="34" charset="0"/>
              </a:rPr>
              <a:t>sit</a:t>
            </a:r>
            <a:r>
              <a:rPr lang="fr-FR" dirty="0">
                <a:effectLst/>
                <a:latin typeface="Calibri" panose="020F0502020204030204" pitchFamily="34" charset="0"/>
              </a:rPr>
              <a:t> </a:t>
            </a:r>
            <a:r>
              <a:rPr lang="fr-FR" dirty="0" err="1">
                <a:effectLst/>
                <a:latin typeface="Calibri" panose="020F0502020204030204" pitchFamily="34" charset="0"/>
              </a:rPr>
              <a:t>alique</a:t>
            </a:r>
            <a:r>
              <a:rPr lang="fr-FR" dirty="0">
                <a:effectLst/>
                <a:latin typeface="Calibri" panose="020F0502020204030204" pitchFamily="34" charset="0"/>
              </a:rPr>
              <a:t> </a:t>
            </a:r>
            <a:r>
              <a:rPr lang="fr-FR" dirty="0" err="1">
                <a:effectLst/>
                <a:latin typeface="Calibri" panose="020F0502020204030204" pitchFamily="34" charset="0"/>
              </a:rPr>
              <a:t>venihic</a:t>
            </a:r>
            <a:r>
              <a:rPr lang="fr-FR" dirty="0">
                <a:effectLst/>
                <a:latin typeface="Calibri" panose="020F0502020204030204" pitchFamily="34" charset="0"/>
              </a:rPr>
              <a:t> </a:t>
            </a:r>
            <a:r>
              <a:rPr lang="fr-FR" dirty="0" err="1">
                <a:effectLst/>
                <a:latin typeface="Calibri" panose="020F0502020204030204" pitchFamily="34" charset="0"/>
              </a:rPr>
              <a:t>ienduntusae</a:t>
            </a:r>
            <a:r>
              <a:rPr lang="fr-FR" dirty="0">
                <a:effectLst/>
                <a:latin typeface="Calibri" panose="020F0502020204030204" pitchFamily="34" charset="0"/>
              </a:rPr>
              <a:t> </a:t>
            </a:r>
            <a:r>
              <a:rPr lang="fr-FR" dirty="0" err="1">
                <a:effectLst/>
                <a:latin typeface="Calibri" panose="020F0502020204030204" pitchFamily="34" charset="0"/>
              </a:rPr>
              <a:t>rerio</a:t>
            </a:r>
            <a:r>
              <a:rPr lang="fr-FR" dirty="0">
                <a:effectLst/>
                <a:latin typeface="Calibri" panose="020F0502020204030204" pitchFamily="34" charset="0"/>
              </a:rPr>
              <a:t> </a:t>
            </a:r>
            <a:r>
              <a:rPr lang="fr-FR" dirty="0" err="1">
                <a:effectLst/>
                <a:latin typeface="Calibri" panose="020F0502020204030204" pitchFamily="34" charset="0"/>
              </a:rPr>
              <a:t>volor</a:t>
            </a:r>
            <a:r>
              <a:rPr lang="fr-FR" dirty="0">
                <a:effectLst/>
                <a:latin typeface="Calibri" panose="020F0502020204030204" pitchFamily="34" charset="0"/>
              </a:rPr>
              <a:t> arum </a:t>
            </a:r>
            <a:r>
              <a:rPr lang="fr-FR" dirty="0" err="1">
                <a:effectLst/>
                <a:latin typeface="Calibri" panose="020F0502020204030204" pitchFamily="34" charset="0"/>
              </a:rPr>
              <a:t>quidus</a:t>
            </a:r>
            <a:r>
              <a:rPr lang="fr-FR" dirty="0">
                <a:effectLst/>
                <a:latin typeface="Calibri" panose="020F0502020204030204" pitchFamily="34" charset="0"/>
              </a:rPr>
              <a:t>, </a:t>
            </a:r>
            <a:r>
              <a:rPr lang="fr-FR" dirty="0" err="1">
                <a:effectLst/>
                <a:latin typeface="Calibri" panose="020F0502020204030204" pitchFamily="34" charset="0"/>
              </a:rPr>
              <a:t>voloritione</a:t>
            </a:r>
            <a:r>
              <a:rPr lang="fr-FR" dirty="0">
                <a:effectLst/>
                <a:latin typeface="Calibri" panose="020F0502020204030204" pitchFamily="34" charset="0"/>
              </a:rPr>
              <a:t> </a:t>
            </a:r>
            <a:r>
              <a:rPr lang="fr-FR" dirty="0" err="1">
                <a:effectLst/>
                <a:latin typeface="Calibri" panose="020F0502020204030204" pitchFamily="34" charset="0"/>
              </a:rPr>
              <a:t>voluptur</a:t>
            </a:r>
            <a:r>
              <a:rPr lang="fr-FR" dirty="0">
                <a:effectLst/>
                <a:latin typeface="Calibri" panose="020F0502020204030204" pitchFamily="34" charset="0"/>
              </a:rPr>
              <a:t> </a:t>
            </a:r>
            <a:r>
              <a:rPr lang="fr-FR" dirty="0" err="1">
                <a:effectLst/>
                <a:latin typeface="Calibri" panose="020F0502020204030204" pitchFamily="34" charset="0"/>
              </a:rPr>
              <a:t>maximaximus</a:t>
            </a:r>
            <a:r>
              <a:rPr lang="fr-FR" dirty="0">
                <a:effectLst/>
                <a:latin typeface="Calibri" panose="020F0502020204030204" pitchFamily="34" charset="0"/>
              </a:rPr>
              <a:t> </a:t>
            </a:r>
            <a:r>
              <a:rPr lang="fr-FR" dirty="0" err="1">
                <a:effectLst/>
                <a:latin typeface="Calibri" panose="020F0502020204030204" pitchFamily="34" charset="0"/>
              </a:rPr>
              <a:t>eate</a:t>
            </a:r>
            <a:r>
              <a:rPr lang="fr-FR" dirty="0">
                <a:effectLst/>
                <a:latin typeface="Calibri" panose="020F0502020204030204" pitchFamily="34" charset="0"/>
              </a:rPr>
              <a:t> </a:t>
            </a:r>
            <a:r>
              <a:rPr lang="fr-FR" dirty="0" err="1">
                <a:effectLst/>
                <a:latin typeface="Calibri" panose="020F0502020204030204" pitchFamily="34" charset="0"/>
              </a:rPr>
              <a:t>magnis</a:t>
            </a:r>
            <a:r>
              <a:rPr lang="fr-FR" dirty="0">
                <a:effectLst/>
                <a:latin typeface="Calibri" panose="020F0502020204030204" pitchFamily="34" charset="0"/>
              </a:rPr>
              <a:t> rate </a:t>
            </a:r>
            <a:r>
              <a:rPr lang="fr-FR" dirty="0" err="1">
                <a:effectLst/>
                <a:latin typeface="Calibri" panose="020F0502020204030204" pitchFamily="34" charset="0"/>
              </a:rPr>
              <a:t>volut</a:t>
            </a:r>
            <a:r>
              <a:rPr lang="fr-FR" dirty="0">
                <a:effectLst/>
                <a:latin typeface="Calibri" panose="020F0502020204030204" pitchFamily="34" charset="0"/>
              </a:rPr>
              <a:t> </a:t>
            </a:r>
            <a:r>
              <a:rPr lang="fr-FR" dirty="0" err="1">
                <a:effectLst/>
                <a:latin typeface="Calibri" panose="020F0502020204030204" pitchFamily="34" charset="0"/>
              </a:rPr>
              <a:t>re</a:t>
            </a:r>
            <a:r>
              <a:rPr lang="fr-FR" dirty="0">
                <a:effectLst/>
                <a:latin typeface="Calibri" panose="020F0502020204030204" pitchFamily="34" charset="0"/>
              </a:rPr>
              <a:t> </a:t>
            </a:r>
            <a:r>
              <a:rPr lang="fr-FR" dirty="0" err="1">
                <a:effectLst/>
                <a:latin typeface="Calibri" panose="020F0502020204030204" pitchFamily="34" charset="0"/>
              </a:rPr>
              <a:t>volorest</a:t>
            </a:r>
            <a:r>
              <a:rPr lang="fr-FR" dirty="0">
                <a:effectLst/>
                <a:latin typeface="Calibri" panose="020F0502020204030204" pitchFamily="34" charset="0"/>
              </a:rPr>
              <a:t> </a:t>
            </a:r>
            <a:r>
              <a:rPr lang="fr-FR" dirty="0" err="1">
                <a:effectLst/>
                <a:latin typeface="Calibri" panose="020F0502020204030204" pitchFamily="34" charset="0"/>
              </a:rPr>
              <a:t>aut</a:t>
            </a:r>
            <a:r>
              <a:rPr lang="fr-FR" dirty="0">
                <a:effectLst/>
                <a:latin typeface="Calibri" panose="020F0502020204030204" pitchFamily="34" charset="0"/>
              </a:rPr>
              <a:t> </a:t>
            </a:r>
            <a:r>
              <a:rPr lang="fr-FR" dirty="0" err="1">
                <a:effectLst/>
                <a:latin typeface="Calibri" panose="020F0502020204030204" pitchFamily="34" charset="0"/>
              </a:rPr>
              <a:t>rae</a:t>
            </a:r>
            <a:r>
              <a:rPr lang="fr-FR" dirty="0">
                <a:effectLst/>
                <a:latin typeface="Calibri" panose="020F0502020204030204" pitchFamily="34" charset="0"/>
              </a:rPr>
              <a:t> </a:t>
            </a:r>
            <a:r>
              <a:rPr lang="fr-FR" dirty="0" err="1">
                <a:effectLst/>
                <a:latin typeface="Calibri" panose="020F0502020204030204" pitchFamily="34" charset="0"/>
              </a:rPr>
              <a:t>quam</a:t>
            </a:r>
            <a:r>
              <a:rPr lang="fr-FR" dirty="0">
                <a:effectLst/>
                <a:latin typeface="Calibri" panose="020F0502020204030204" pitchFamily="34" charset="0"/>
              </a:rPr>
              <a:t> </a:t>
            </a:r>
            <a:r>
              <a:rPr lang="fr-FR" dirty="0" err="1">
                <a:effectLst/>
                <a:latin typeface="Calibri" panose="020F0502020204030204" pitchFamily="34" charset="0"/>
              </a:rPr>
              <a:t>quati</a:t>
            </a:r>
            <a:r>
              <a:rPr lang="fr-FR" dirty="0">
                <a:effectLst/>
                <a:latin typeface="Calibri" panose="020F0502020204030204" pitchFamily="34" charset="0"/>
              </a:rPr>
              <a:t> ut </a:t>
            </a:r>
            <a:r>
              <a:rPr lang="fr-FR" dirty="0" err="1">
                <a:effectLst/>
                <a:latin typeface="Calibri" panose="020F0502020204030204" pitchFamily="34" charset="0"/>
              </a:rPr>
              <a:t>haribuscim</a:t>
            </a:r>
            <a:r>
              <a:rPr lang="fr-FR" dirty="0">
                <a:effectLst/>
                <a:latin typeface="Calibri" panose="020F0502020204030204" pitchFamily="34" charset="0"/>
              </a:rPr>
              <a:t> </a:t>
            </a:r>
            <a:r>
              <a:rPr lang="fr-FR" dirty="0" err="1">
                <a:effectLst/>
                <a:latin typeface="Calibri" panose="020F0502020204030204" pitchFamily="34" charset="0"/>
              </a:rPr>
              <a:t>soluptaquam</a:t>
            </a:r>
            <a:r>
              <a:rPr lang="fr-FR" dirty="0">
                <a:effectLst/>
                <a:latin typeface="Calibri" panose="020F0502020204030204" pitchFamily="34" charset="0"/>
              </a:rPr>
              <a:t> </a:t>
            </a:r>
            <a:r>
              <a:rPr lang="fr-FR" dirty="0" err="1">
                <a:effectLst/>
                <a:latin typeface="Calibri" panose="020F0502020204030204" pitchFamily="34" charset="0"/>
              </a:rPr>
              <a:t>audae</a:t>
            </a:r>
            <a:r>
              <a:rPr lang="fr-FR" dirty="0">
                <a:effectLst/>
                <a:latin typeface="Calibri" panose="020F0502020204030204" pitchFamily="34" charset="0"/>
              </a:rPr>
              <a:t>. </a:t>
            </a:r>
          </a:p>
          <a:p>
            <a:r>
              <a:rPr lang="fr-FR" dirty="0" err="1">
                <a:effectLst/>
                <a:latin typeface="Calibri" panose="020F0502020204030204" pitchFamily="34" charset="0"/>
              </a:rPr>
              <a:t>Osam</a:t>
            </a:r>
            <a:r>
              <a:rPr lang="fr-FR" dirty="0">
                <a:effectLst/>
                <a:latin typeface="Calibri" panose="020F0502020204030204" pitchFamily="34" charset="0"/>
              </a:rPr>
              <a:t> que </a:t>
            </a:r>
            <a:r>
              <a:rPr lang="fr-FR" dirty="0" err="1">
                <a:effectLst/>
                <a:latin typeface="Calibri" panose="020F0502020204030204" pitchFamily="34" charset="0"/>
              </a:rPr>
              <a:t>prorit</a:t>
            </a:r>
            <a:r>
              <a:rPr lang="fr-FR" dirty="0">
                <a:effectLst/>
                <a:latin typeface="Calibri" panose="020F0502020204030204" pitchFamily="34" charset="0"/>
              </a:rPr>
              <a:t> </a:t>
            </a:r>
            <a:r>
              <a:rPr lang="fr-FR" dirty="0" err="1">
                <a:effectLst/>
                <a:latin typeface="Calibri" panose="020F0502020204030204" pitchFamily="34" charset="0"/>
              </a:rPr>
              <a:t>rero</a:t>
            </a:r>
            <a:r>
              <a:rPr lang="fr-FR" dirty="0">
                <a:effectLst/>
                <a:latin typeface="Calibri" panose="020F0502020204030204" pitchFamily="34" charset="0"/>
              </a:rPr>
              <a:t> et </a:t>
            </a:r>
            <a:r>
              <a:rPr lang="fr-FR" dirty="0" err="1">
                <a:effectLst/>
                <a:latin typeface="Calibri" panose="020F0502020204030204" pitchFamily="34" charset="0"/>
              </a:rPr>
              <a:t>aute</a:t>
            </a:r>
            <a:r>
              <a:rPr lang="fr-FR" dirty="0">
                <a:effectLst/>
                <a:latin typeface="Calibri" panose="020F0502020204030204" pitchFamily="34" charset="0"/>
              </a:rPr>
              <a:t> </a:t>
            </a:r>
            <a:r>
              <a:rPr lang="fr-FR" dirty="0" err="1">
                <a:effectLst/>
                <a:latin typeface="Calibri" panose="020F0502020204030204" pitchFamily="34" charset="0"/>
              </a:rPr>
              <a:t>offictur</a:t>
            </a:r>
            <a:r>
              <a:rPr lang="fr-FR" dirty="0">
                <a:effectLst/>
                <a:latin typeface="Calibri" panose="020F0502020204030204" pitchFamily="34" charset="0"/>
              </a:rPr>
              <a:t> </a:t>
            </a:r>
            <a:r>
              <a:rPr lang="fr-FR" dirty="0" err="1">
                <a:effectLst/>
                <a:latin typeface="Calibri" panose="020F0502020204030204" pitchFamily="34" charset="0"/>
              </a:rPr>
              <a:t>aut</a:t>
            </a:r>
            <a:r>
              <a:rPr lang="fr-FR" dirty="0">
                <a:effectLst/>
                <a:latin typeface="Calibri" panose="020F0502020204030204" pitchFamily="34" charset="0"/>
              </a:rPr>
              <a:t> </a:t>
            </a:r>
            <a:r>
              <a:rPr lang="fr-FR" dirty="0" err="1">
                <a:effectLst/>
                <a:latin typeface="Calibri" panose="020F0502020204030204" pitchFamily="34" charset="0"/>
              </a:rPr>
              <a:t>porruptatur</a:t>
            </a:r>
            <a:r>
              <a:rPr lang="fr-FR" dirty="0">
                <a:effectLst/>
                <a:latin typeface="Calibri" panose="020F0502020204030204" pitchFamily="34" charset="0"/>
              </a:rPr>
              <a:t> </a:t>
            </a:r>
            <a:r>
              <a:rPr lang="fr-FR" dirty="0" err="1">
                <a:effectLst/>
                <a:latin typeface="Calibri" panose="020F0502020204030204" pitchFamily="34" charset="0"/>
              </a:rPr>
              <a:t>abore</a:t>
            </a:r>
            <a:r>
              <a:rPr lang="fr-FR" dirty="0">
                <a:effectLst/>
                <a:latin typeface="Calibri" panose="020F0502020204030204" pitchFamily="34" charset="0"/>
              </a:rPr>
              <a:t> </a:t>
            </a:r>
            <a:r>
              <a:rPr lang="fr-FR" dirty="0" err="1">
                <a:effectLst/>
                <a:latin typeface="Calibri" panose="020F0502020204030204" pitchFamily="34" charset="0"/>
              </a:rPr>
              <a:t>volut</a:t>
            </a:r>
            <a:r>
              <a:rPr lang="fr-FR" dirty="0">
                <a:effectLst/>
                <a:latin typeface="Calibri" panose="020F0502020204030204" pitchFamily="34" charset="0"/>
              </a:rPr>
              <a:t> </a:t>
            </a:r>
            <a:r>
              <a:rPr lang="fr-FR" dirty="0" err="1">
                <a:effectLst/>
                <a:latin typeface="Calibri" panose="020F0502020204030204" pitchFamily="34" charset="0"/>
              </a:rPr>
              <a:t>quae</a:t>
            </a:r>
            <a:r>
              <a:rPr lang="fr-FR" dirty="0">
                <a:effectLst/>
                <a:latin typeface="Calibri" panose="020F0502020204030204" pitchFamily="34" charset="0"/>
              </a:rPr>
              <a:t> </a:t>
            </a:r>
            <a:r>
              <a:rPr lang="fr-FR" dirty="0" err="1">
                <a:effectLst/>
                <a:latin typeface="Calibri" panose="020F0502020204030204" pitchFamily="34" charset="0"/>
              </a:rPr>
              <a:t>simaxim</a:t>
            </a:r>
            <a:r>
              <a:rPr lang="fr-FR" dirty="0">
                <a:effectLst/>
                <a:latin typeface="Calibri" panose="020F0502020204030204" pitchFamily="34" charset="0"/>
              </a:rPr>
              <a:t> </a:t>
            </a:r>
            <a:r>
              <a:rPr lang="fr-FR" dirty="0" err="1">
                <a:effectLst/>
                <a:latin typeface="Calibri" panose="020F0502020204030204" pitchFamily="34" charset="0"/>
              </a:rPr>
              <a:t>aximaximpore</a:t>
            </a:r>
            <a:r>
              <a:rPr lang="fr-FR" dirty="0">
                <a:effectLst/>
                <a:latin typeface="Calibri" panose="020F0502020204030204" pitchFamily="34" charset="0"/>
              </a:rPr>
              <a:t> </a:t>
            </a:r>
            <a:r>
              <a:rPr lang="fr-FR" dirty="0" err="1">
                <a:effectLst/>
                <a:latin typeface="Calibri" panose="020F0502020204030204" pitchFamily="34" charset="0"/>
              </a:rPr>
              <a:t>magnatur</a:t>
            </a:r>
            <a:r>
              <a:rPr lang="fr-FR" dirty="0">
                <a:effectLst/>
                <a:latin typeface="Calibri" panose="020F0502020204030204" pitchFamily="34" charset="0"/>
              </a:rPr>
              <a:t> si </a:t>
            </a:r>
            <a:r>
              <a:rPr lang="fr-FR" dirty="0" err="1">
                <a:effectLst/>
                <a:latin typeface="Calibri" panose="020F0502020204030204" pitchFamily="34" charset="0"/>
              </a:rPr>
              <a:t>odigeni</a:t>
            </a:r>
            <a:r>
              <a:rPr lang="fr-FR" dirty="0">
                <a:effectLst/>
                <a:latin typeface="Calibri" panose="020F0502020204030204" pitchFamily="34" charset="0"/>
              </a:rPr>
              <a:t> </a:t>
            </a:r>
            <a:r>
              <a:rPr lang="fr-FR" dirty="0" err="1">
                <a:effectLst/>
                <a:latin typeface="Calibri" panose="020F0502020204030204" pitchFamily="34" charset="0"/>
              </a:rPr>
              <a:t>hitatur</a:t>
            </a:r>
            <a:r>
              <a:rPr lang="fr-FR" dirty="0">
                <a:effectLst/>
                <a:latin typeface="Calibri" panose="020F0502020204030204" pitchFamily="34" charset="0"/>
              </a:rPr>
              <a:t> </a:t>
            </a:r>
            <a:r>
              <a:rPr lang="fr-FR" dirty="0" err="1">
                <a:effectLst/>
                <a:latin typeface="Calibri" panose="020F0502020204030204" pitchFamily="34" charset="0"/>
              </a:rPr>
              <a:t>re</a:t>
            </a:r>
            <a:r>
              <a:rPr lang="fr-FR" dirty="0">
                <a:effectLst/>
                <a:latin typeface="Calibri" panose="020F0502020204030204" pitchFamily="34" charset="0"/>
              </a:rPr>
              <a:t> </a:t>
            </a:r>
            <a:r>
              <a:rPr lang="fr-FR" dirty="0" err="1">
                <a:effectLst/>
                <a:latin typeface="Calibri" panose="020F0502020204030204" pitchFamily="34" charset="0"/>
              </a:rPr>
              <a:t>omnimagnam</a:t>
            </a:r>
            <a:r>
              <a:rPr lang="fr-FR" dirty="0">
                <a:effectLst/>
                <a:latin typeface="Calibri" panose="020F0502020204030204" pitchFamily="34" charset="0"/>
              </a:rPr>
              <a:t> </a:t>
            </a:r>
            <a:r>
              <a:rPr lang="fr-FR" dirty="0" err="1">
                <a:effectLst/>
                <a:latin typeface="Calibri" panose="020F0502020204030204" pitchFamily="34" charset="0"/>
              </a:rPr>
              <a:t>apedic</a:t>
            </a:r>
            <a:r>
              <a:rPr lang="fr-FR" dirty="0">
                <a:effectLst/>
                <a:latin typeface="Calibri" panose="020F0502020204030204" pitchFamily="34" charset="0"/>
              </a:rPr>
              <a:t> to </a:t>
            </a:r>
            <a:r>
              <a:rPr lang="fr-FR" dirty="0" err="1">
                <a:effectLst/>
                <a:latin typeface="Calibri" panose="020F0502020204030204" pitchFamily="34" charset="0"/>
              </a:rPr>
              <a:t>officimus</a:t>
            </a:r>
            <a:r>
              <a:rPr lang="fr-FR" dirty="0">
                <a:effectLst/>
                <a:latin typeface="Calibri" panose="020F0502020204030204" pitchFamily="34" charset="0"/>
              </a:rPr>
              <a:t> </a:t>
            </a:r>
            <a:r>
              <a:rPr lang="fr-FR" dirty="0" err="1">
                <a:effectLst/>
                <a:latin typeface="Calibri" panose="020F0502020204030204" pitchFamily="34" charset="0"/>
              </a:rPr>
              <a:t>dundebis</a:t>
            </a:r>
            <a:r>
              <a:rPr lang="fr-FR" dirty="0">
                <a:effectLst/>
                <a:latin typeface="Calibri" panose="020F0502020204030204" pitchFamily="34" charset="0"/>
              </a:rPr>
              <a:t> </a:t>
            </a:r>
            <a:r>
              <a:rPr lang="fr-FR" dirty="0" err="1">
                <a:effectLst/>
                <a:latin typeface="Calibri" panose="020F0502020204030204" pitchFamily="34" charset="0"/>
              </a:rPr>
              <a:t>endae</a:t>
            </a:r>
            <a:r>
              <a:rPr lang="fr-FR" dirty="0">
                <a:effectLst/>
                <a:latin typeface="Calibri" panose="020F0502020204030204" pitchFamily="34" charset="0"/>
              </a:rPr>
              <a:t> es </a:t>
            </a:r>
            <a:r>
              <a:rPr lang="fr-FR" dirty="0" err="1">
                <a:effectLst/>
                <a:latin typeface="Calibri" panose="020F0502020204030204" pitchFamily="34" charset="0"/>
              </a:rPr>
              <a:t>apiciis</a:t>
            </a:r>
            <a:r>
              <a:rPr lang="fr-FR" dirty="0">
                <a:effectLst/>
                <a:latin typeface="Calibri" panose="020F0502020204030204" pitchFamily="34" charset="0"/>
              </a:rPr>
              <a:t> es </a:t>
            </a:r>
            <a:r>
              <a:rPr lang="fr-FR" dirty="0" err="1">
                <a:effectLst/>
                <a:latin typeface="Calibri" panose="020F0502020204030204" pitchFamily="34" charset="0"/>
              </a:rPr>
              <a:t>doluptae</a:t>
            </a:r>
            <a:r>
              <a:rPr lang="fr-FR" dirty="0">
                <a:effectLst/>
                <a:latin typeface="Calibri" panose="020F0502020204030204" pitchFamily="34" charset="0"/>
              </a:rPr>
              <a:t> nus, </a:t>
            </a:r>
            <a:r>
              <a:rPr lang="fr-FR" dirty="0" err="1">
                <a:effectLst/>
                <a:latin typeface="Calibri" panose="020F0502020204030204" pitchFamily="34" charset="0"/>
              </a:rPr>
              <a:t>comnimus</a:t>
            </a:r>
            <a:r>
              <a:rPr lang="fr-FR" dirty="0">
                <a:effectLst/>
                <a:latin typeface="Calibri" panose="020F0502020204030204" pitchFamily="34" charset="0"/>
              </a:rPr>
              <a:t> </a:t>
            </a:r>
            <a:r>
              <a:rPr lang="fr-FR" dirty="0" err="1">
                <a:effectLst/>
                <a:latin typeface="Calibri" panose="020F0502020204030204" pitchFamily="34" charset="0"/>
              </a:rPr>
              <a:t>moluptatas</a:t>
            </a:r>
            <a:r>
              <a:rPr lang="fr-FR" dirty="0">
                <a:effectLst/>
                <a:latin typeface="Calibri" panose="020F0502020204030204" pitchFamily="34" charset="0"/>
              </a:rPr>
              <a:t> </a:t>
            </a:r>
            <a:r>
              <a:rPr lang="fr-FR" dirty="0" err="1">
                <a:effectLst/>
                <a:latin typeface="Calibri" panose="020F0502020204030204" pitchFamily="34" charset="0"/>
              </a:rPr>
              <a:t>atiorestis</a:t>
            </a:r>
            <a:r>
              <a:rPr lang="fr-FR" dirty="0">
                <a:effectLst/>
                <a:latin typeface="Calibri" panose="020F0502020204030204" pitchFamily="34" charset="0"/>
              </a:rPr>
              <a:t> </a:t>
            </a:r>
            <a:r>
              <a:rPr lang="fr-FR" dirty="0" err="1">
                <a:effectLst/>
                <a:latin typeface="Calibri" panose="020F0502020204030204" pitchFamily="34" charset="0"/>
              </a:rPr>
              <a:t>dollant</a:t>
            </a:r>
            <a:r>
              <a:rPr lang="fr-FR" dirty="0">
                <a:effectLst/>
                <a:latin typeface="Calibri" panose="020F0502020204030204" pitchFamily="34" charset="0"/>
              </a:rPr>
              <a:t> </a:t>
            </a:r>
            <a:r>
              <a:rPr lang="fr-FR" dirty="0" err="1">
                <a:effectLst/>
                <a:latin typeface="Calibri" panose="020F0502020204030204" pitchFamily="34" charset="0"/>
              </a:rPr>
              <a:t>quibus</a:t>
            </a:r>
            <a:r>
              <a:rPr lang="fr-FR" dirty="0">
                <a:effectLst/>
                <a:latin typeface="Calibri" panose="020F0502020204030204" pitchFamily="34" charset="0"/>
              </a:rPr>
              <a:t> </a:t>
            </a:r>
            <a:r>
              <a:rPr lang="fr-FR" dirty="0" err="1">
                <a:effectLst/>
                <a:latin typeface="Calibri" panose="020F0502020204030204" pitchFamily="34" charset="0"/>
              </a:rPr>
              <a:t>ipsamus</a:t>
            </a:r>
            <a:r>
              <a:rPr lang="fr-FR" dirty="0">
                <a:effectLst/>
                <a:latin typeface="Calibri" panose="020F0502020204030204" pitchFamily="34" charset="0"/>
              </a:rPr>
              <a:t> </a:t>
            </a:r>
            <a:r>
              <a:rPr lang="fr-FR" dirty="0" err="1">
                <a:effectLst/>
                <a:latin typeface="Calibri" panose="020F0502020204030204" pitchFamily="34" charset="0"/>
              </a:rPr>
              <a:t>alic</a:t>
            </a:r>
            <a:r>
              <a:rPr lang="fr-FR" dirty="0">
                <a:effectLst/>
                <a:latin typeface="Calibri" panose="020F0502020204030204" pitchFamily="34" charset="0"/>
              </a:rPr>
              <a:t> </a:t>
            </a:r>
            <a:r>
              <a:rPr lang="fr-FR" dirty="0" err="1">
                <a:effectLst/>
                <a:latin typeface="Calibri" panose="020F0502020204030204" pitchFamily="34" charset="0"/>
              </a:rPr>
              <a:t>toreped</a:t>
            </a:r>
            <a:r>
              <a:rPr lang="fr-FR" dirty="0">
                <a:effectLst/>
                <a:latin typeface="Calibri" panose="020F0502020204030204" pitchFamily="34" charset="0"/>
              </a:rPr>
              <a:t> </a:t>
            </a:r>
            <a:r>
              <a:rPr lang="fr-FR" dirty="0" err="1">
                <a:effectLst/>
                <a:latin typeface="Calibri" panose="020F0502020204030204" pitchFamily="34" charset="0"/>
              </a:rPr>
              <a:t>quianducia</a:t>
            </a:r>
            <a:r>
              <a:rPr lang="fr-FR" dirty="0">
                <a:effectLst/>
                <a:latin typeface="Calibri" panose="020F0502020204030204" pitchFamily="34" charset="0"/>
              </a:rPr>
              <a:t> </a:t>
            </a:r>
            <a:r>
              <a:rPr lang="fr-FR" dirty="0" err="1">
                <a:effectLst/>
                <a:latin typeface="Calibri" panose="020F0502020204030204" pitchFamily="34" charset="0"/>
              </a:rPr>
              <a:t>conecep</a:t>
            </a:r>
            <a:r>
              <a:rPr lang="fr-FR" dirty="0">
                <a:effectLst/>
                <a:latin typeface="Calibri" panose="020F0502020204030204" pitchFamily="34" charset="0"/>
              </a:rPr>
              <a:t> </a:t>
            </a:r>
            <a:r>
              <a:rPr lang="fr-FR" dirty="0" err="1">
                <a:effectLst/>
                <a:latin typeface="Calibri" panose="020F0502020204030204" pitchFamily="34" charset="0"/>
              </a:rPr>
              <a:t>udament</a:t>
            </a:r>
            <a:r>
              <a:rPr lang="fr-FR" dirty="0">
                <a:effectLst/>
                <a:latin typeface="Calibri" panose="020F0502020204030204" pitchFamily="34" charset="0"/>
              </a:rPr>
              <a:t> </a:t>
            </a:r>
            <a:r>
              <a:rPr lang="fr-FR" dirty="0" err="1">
                <a:effectLst/>
                <a:latin typeface="Calibri" panose="020F0502020204030204" pitchFamily="34" charset="0"/>
              </a:rPr>
              <a:t>eostem</a:t>
            </a:r>
            <a:r>
              <a:rPr lang="fr-FR" dirty="0">
                <a:effectLst/>
                <a:latin typeface="Calibri" panose="020F0502020204030204" pitchFamily="34" charset="0"/>
              </a:rPr>
              <a:t> </a:t>
            </a:r>
            <a:r>
              <a:rPr lang="fr-FR" dirty="0" err="1">
                <a:effectLst/>
                <a:latin typeface="Calibri" panose="020F0502020204030204" pitchFamily="34" charset="0"/>
              </a:rPr>
              <a:t>quodiam</a:t>
            </a:r>
            <a:r>
              <a:rPr lang="fr-FR" dirty="0">
                <a:effectLst/>
                <a:latin typeface="Calibri" panose="020F0502020204030204" pitchFamily="34" charset="0"/>
              </a:rPr>
              <a:t> </a:t>
            </a:r>
            <a:r>
              <a:rPr lang="fr-FR" dirty="0" err="1">
                <a:effectLst/>
                <a:latin typeface="Calibri" panose="020F0502020204030204" pitchFamily="34" charset="0"/>
              </a:rPr>
              <a:t>voluptaspit</a:t>
            </a:r>
            <a:r>
              <a:rPr lang="fr-FR" dirty="0">
                <a:effectLst/>
                <a:latin typeface="Calibri" panose="020F0502020204030204" pitchFamily="34" charset="0"/>
              </a:rPr>
              <a:t> in </a:t>
            </a:r>
            <a:r>
              <a:rPr lang="fr-FR" dirty="0" err="1">
                <a:effectLst/>
                <a:latin typeface="Calibri" panose="020F0502020204030204" pitchFamily="34" charset="0"/>
              </a:rPr>
              <a:t>endant</a:t>
            </a:r>
            <a:r>
              <a:rPr lang="fr-FR" dirty="0">
                <a:effectLst/>
                <a:latin typeface="Calibri" panose="020F0502020204030204" pitchFamily="34" charset="0"/>
              </a:rPr>
              <a:t>.</a:t>
            </a:r>
          </a:p>
          <a:p>
            <a:r>
              <a:rPr lang="fr-FR" dirty="0">
                <a:effectLst/>
                <a:latin typeface="Calibri" panose="020F0502020204030204" pitchFamily="34" charset="0"/>
              </a:rPr>
              <a:t>On es </a:t>
            </a:r>
            <a:r>
              <a:rPr lang="fr-FR" dirty="0" err="1">
                <a:effectLst/>
                <a:latin typeface="Calibri" panose="020F0502020204030204" pitchFamily="34" charset="0"/>
              </a:rPr>
              <a:t>plandant</a:t>
            </a:r>
            <a:r>
              <a:rPr lang="fr-FR" dirty="0">
                <a:effectLst/>
                <a:latin typeface="Calibri" panose="020F0502020204030204" pitchFamily="34" charset="0"/>
              </a:rPr>
              <a:t> vit </a:t>
            </a:r>
            <a:r>
              <a:rPr lang="fr-FR" dirty="0" err="1">
                <a:effectLst/>
                <a:latin typeface="Calibri" panose="020F0502020204030204" pitchFamily="34" charset="0"/>
              </a:rPr>
              <a:t>andaniasi</a:t>
            </a:r>
            <a:r>
              <a:rPr lang="fr-FR" dirty="0">
                <a:effectLst/>
                <a:latin typeface="Calibri" panose="020F0502020204030204" pitchFamily="34" charset="0"/>
              </a:rPr>
              <a:t> qui </a:t>
            </a:r>
            <a:r>
              <a:rPr lang="fr-FR" dirty="0" err="1">
                <a:effectLst/>
                <a:latin typeface="Calibri" panose="020F0502020204030204" pitchFamily="34" charset="0"/>
              </a:rPr>
              <a:t>omnim</a:t>
            </a:r>
            <a:r>
              <a:rPr lang="fr-FR" dirty="0">
                <a:effectLst/>
                <a:latin typeface="Calibri" panose="020F0502020204030204" pitchFamily="34" charset="0"/>
              </a:rPr>
              <a:t> </a:t>
            </a:r>
            <a:r>
              <a:rPr lang="fr-FR" dirty="0" err="1">
                <a:effectLst/>
                <a:latin typeface="Calibri" panose="020F0502020204030204" pitchFamily="34" charset="0"/>
              </a:rPr>
              <a:t>hil</a:t>
            </a:r>
            <a:r>
              <a:rPr lang="fr-FR" dirty="0">
                <a:effectLst/>
                <a:latin typeface="Calibri" panose="020F0502020204030204" pitchFamily="34" charset="0"/>
              </a:rPr>
              <a:t> </a:t>
            </a:r>
            <a:r>
              <a:rPr lang="fr-FR" dirty="0" err="1">
                <a:effectLst/>
                <a:latin typeface="Calibri" panose="020F0502020204030204" pitchFamily="34" charset="0"/>
              </a:rPr>
              <a:t>eosam</a:t>
            </a:r>
            <a:r>
              <a:rPr lang="fr-FR" dirty="0">
                <a:effectLst/>
                <a:latin typeface="Calibri" panose="020F0502020204030204" pitchFamily="34" charset="0"/>
              </a:rPr>
              <a:t>, </a:t>
            </a:r>
            <a:r>
              <a:rPr lang="fr-FR" dirty="0" err="1">
                <a:effectLst/>
                <a:latin typeface="Calibri" panose="020F0502020204030204" pitchFamily="34" charset="0"/>
              </a:rPr>
              <a:t>sitius</a:t>
            </a:r>
            <a:r>
              <a:rPr lang="fr-FR" dirty="0">
                <a:effectLst/>
                <a:latin typeface="Calibri" panose="020F0502020204030204" pitchFamily="34" charset="0"/>
              </a:rPr>
              <a:t>, </a:t>
            </a:r>
            <a:r>
              <a:rPr lang="fr-FR" dirty="0" err="1">
                <a:effectLst/>
                <a:latin typeface="Calibri" panose="020F0502020204030204" pitchFamily="34" charset="0"/>
              </a:rPr>
              <a:t>samus</a:t>
            </a:r>
            <a:r>
              <a:rPr lang="fr-FR" dirty="0">
                <a:effectLst/>
                <a:latin typeface="Calibri" panose="020F0502020204030204" pitchFamily="34" charset="0"/>
              </a:rPr>
              <a:t> </a:t>
            </a:r>
            <a:r>
              <a:rPr lang="fr-FR" dirty="0" err="1">
                <a:effectLst/>
                <a:latin typeface="Calibri" panose="020F0502020204030204" pitchFamily="34" charset="0"/>
              </a:rPr>
              <a:t>doluptatem</a:t>
            </a:r>
            <a:r>
              <a:rPr lang="fr-FR" dirty="0">
                <a:effectLst/>
                <a:latin typeface="Calibri" panose="020F0502020204030204" pitchFamily="34" charset="0"/>
              </a:rPr>
              <a:t> id </a:t>
            </a:r>
            <a:r>
              <a:rPr lang="fr-FR" dirty="0" err="1">
                <a:effectLst/>
                <a:latin typeface="Calibri" panose="020F0502020204030204" pitchFamily="34" charset="0"/>
              </a:rPr>
              <a:t>magnim</a:t>
            </a:r>
            <a:r>
              <a:rPr lang="fr-FR" dirty="0">
                <a:effectLst/>
                <a:latin typeface="Calibri" panose="020F0502020204030204" pitchFamily="34" charset="0"/>
              </a:rPr>
              <a:t> et </a:t>
            </a:r>
            <a:r>
              <a:rPr lang="fr-FR" dirty="0" err="1">
                <a:effectLst/>
                <a:latin typeface="Calibri" panose="020F0502020204030204" pitchFamily="34" charset="0"/>
              </a:rPr>
              <a:t>eos</a:t>
            </a:r>
            <a:r>
              <a:rPr lang="fr-FR" dirty="0">
                <a:effectLst/>
                <a:latin typeface="Calibri" panose="020F0502020204030204" pitchFamily="34" charset="0"/>
              </a:rPr>
              <a:t> </a:t>
            </a:r>
            <a:r>
              <a:rPr lang="fr-FR" dirty="0" err="1">
                <a:effectLst/>
                <a:latin typeface="Calibri" panose="020F0502020204030204" pitchFamily="34" charset="0"/>
              </a:rPr>
              <a:t>maio</a:t>
            </a:r>
            <a:r>
              <a:rPr lang="fr-FR" dirty="0">
                <a:effectLst/>
                <a:latin typeface="Calibri" panose="020F0502020204030204" pitchFamily="34" charset="0"/>
              </a:rPr>
              <a:t> et, </a:t>
            </a:r>
            <a:r>
              <a:rPr lang="fr-FR" dirty="0" err="1">
                <a:effectLst/>
                <a:latin typeface="Calibri" panose="020F0502020204030204" pitchFamily="34" charset="0"/>
              </a:rPr>
              <a:t>vention</a:t>
            </a:r>
            <a:r>
              <a:rPr lang="fr-FR" dirty="0">
                <a:effectLst/>
                <a:latin typeface="Calibri" panose="020F0502020204030204" pitchFamily="34" charset="0"/>
              </a:rPr>
              <a:t> </a:t>
            </a:r>
            <a:r>
              <a:rPr lang="fr-FR" dirty="0" err="1">
                <a:effectLst/>
                <a:latin typeface="Calibri" panose="020F0502020204030204" pitchFamily="34" charset="0"/>
              </a:rPr>
              <a:t>perae</a:t>
            </a:r>
            <a:r>
              <a:rPr lang="fr-FR" dirty="0">
                <a:effectLst/>
                <a:latin typeface="Calibri" panose="020F0502020204030204" pitchFamily="34" charset="0"/>
              </a:rPr>
              <a:t> </a:t>
            </a:r>
            <a:r>
              <a:rPr lang="fr-FR" dirty="0" err="1">
                <a:effectLst/>
                <a:latin typeface="Calibri" panose="020F0502020204030204" pitchFamily="34" charset="0"/>
              </a:rPr>
              <a:t>natemposam</a:t>
            </a:r>
            <a:r>
              <a:rPr lang="fr-FR" dirty="0">
                <a:effectLst/>
                <a:latin typeface="Calibri" panose="020F0502020204030204" pitchFamily="34" charset="0"/>
              </a:rPr>
              <a:t> ra </a:t>
            </a:r>
            <a:r>
              <a:rPr lang="fr-FR" dirty="0" err="1">
                <a:effectLst/>
                <a:latin typeface="Calibri" panose="020F0502020204030204" pitchFamily="34" charset="0"/>
              </a:rPr>
              <a:t>dunt</a:t>
            </a:r>
            <a:r>
              <a:rPr lang="fr-FR" dirty="0">
                <a:effectLst/>
                <a:latin typeface="Calibri" panose="020F0502020204030204" pitchFamily="34" charset="0"/>
              </a:rPr>
              <a:t> </a:t>
            </a:r>
            <a:r>
              <a:rPr lang="fr-FR" dirty="0" err="1">
                <a:effectLst/>
                <a:latin typeface="Calibri" panose="020F0502020204030204" pitchFamily="34" charset="0"/>
              </a:rPr>
              <a:t>dolut</a:t>
            </a:r>
            <a:r>
              <a:rPr lang="fr-FR" dirty="0">
                <a:effectLst/>
                <a:latin typeface="Calibri" panose="020F0502020204030204" pitchFamily="34" charset="0"/>
              </a:rPr>
              <a:t> qui </a:t>
            </a:r>
            <a:r>
              <a:rPr lang="fr-FR" dirty="0" err="1">
                <a:effectLst/>
                <a:latin typeface="Calibri" panose="020F0502020204030204" pitchFamily="34" charset="0"/>
              </a:rPr>
              <a:t>aliqui</a:t>
            </a:r>
            <a:r>
              <a:rPr lang="fr-FR" dirty="0">
                <a:effectLst/>
                <a:latin typeface="Calibri" panose="020F0502020204030204" pitchFamily="34" charset="0"/>
              </a:rPr>
              <a:t> </a:t>
            </a:r>
            <a:r>
              <a:rPr lang="fr-FR" dirty="0" err="1">
                <a:effectLst/>
                <a:latin typeface="Calibri" panose="020F0502020204030204" pitchFamily="34" charset="0"/>
              </a:rPr>
              <a:t>comnis</a:t>
            </a:r>
            <a:r>
              <a:rPr lang="fr-FR" dirty="0">
                <a:effectLst/>
                <a:latin typeface="Calibri" panose="020F0502020204030204" pitchFamily="34" charset="0"/>
              </a:rPr>
              <a:t> et que </a:t>
            </a:r>
            <a:r>
              <a:rPr lang="fr-FR" dirty="0" err="1">
                <a:effectLst/>
                <a:latin typeface="Calibri" panose="020F0502020204030204" pitchFamily="34" charset="0"/>
              </a:rPr>
              <a:t>reic</a:t>
            </a:r>
            <a:r>
              <a:rPr lang="fr-FR" dirty="0">
                <a:effectLst/>
                <a:latin typeface="Calibri" panose="020F0502020204030204" pitchFamily="34" charset="0"/>
              </a:rPr>
              <a:t> </a:t>
            </a:r>
            <a:r>
              <a:rPr lang="fr-FR" dirty="0" err="1">
                <a:effectLst/>
                <a:latin typeface="Calibri" panose="020F0502020204030204" pitchFamily="34" charset="0"/>
              </a:rPr>
              <a:t>tempor</a:t>
            </a:r>
            <a:r>
              <a:rPr lang="fr-FR" dirty="0">
                <a:effectLst/>
                <a:latin typeface="Calibri" panose="020F0502020204030204" pitchFamily="34" charset="0"/>
              </a:rPr>
              <a:t> </a:t>
            </a:r>
            <a:r>
              <a:rPr lang="fr-FR" dirty="0" err="1">
                <a:effectLst/>
                <a:latin typeface="Calibri" panose="020F0502020204030204" pitchFamily="34" charset="0"/>
              </a:rPr>
              <a:t>aut</a:t>
            </a:r>
            <a:r>
              <a:rPr lang="fr-FR" dirty="0">
                <a:effectLst/>
                <a:latin typeface="Calibri" panose="020F0502020204030204" pitchFamily="34" charset="0"/>
              </a:rPr>
              <a:t> </a:t>
            </a:r>
            <a:r>
              <a:rPr lang="fr-FR" dirty="0" err="1">
                <a:effectLst/>
                <a:latin typeface="Calibri" panose="020F0502020204030204" pitchFamily="34" charset="0"/>
              </a:rPr>
              <a:t>lam</a:t>
            </a:r>
            <a:r>
              <a:rPr lang="fr-FR" dirty="0">
                <a:effectLst/>
                <a:latin typeface="Calibri" panose="020F0502020204030204" pitchFamily="34" charset="0"/>
              </a:rPr>
              <a:t>, </a:t>
            </a:r>
            <a:r>
              <a:rPr lang="fr-FR" dirty="0" err="1">
                <a:effectLst/>
                <a:latin typeface="Calibri" panose="020F0502020204030204" pitchFamily="34" charset="0"/>
              </a:rPr>
              <a:t>vel</a:t>
            </a:r>
            <a:r>
              <a:rPr lang="fr-FR" dirty="0">
                <a:effectLst/>
                <a:latin typeface="Calibri" panose="020F0502020204030204" pitchFamily="34" charset="0"/>
              </a:rPr>
              <a:t> </a:t>
            </a:r>
            <a:r>
              <a:rPr lang="fr-FR" dirty="0" err="1">
                <a:effectLst/>
                <a:latin typeface="Calibri" panose="020F0502020204030204" pitchFamily="34" charset="0"/>
              </a:rPr>
              <a:t>eossundebit</a:t>
            </a:r>
            <a:r>
              <a:rPr lang="fr-FR" dirty="0">
                <a:effectLst/>
                <a:latin typeface="Calibri" panose="020F0502020204030204" pitchFamily="34" charset="0"/>
              </a:rPr>
              <a:t> quia </a:t>
            </a:r>
            <a:r>
              <a:rPr lang="fr-FR" dirty="0" err="1">
                <a:effectLst/>
                <a:latin typeface="Calibri" panose="020F0502020204030204" pitchFamily="34" charset="0"/>
              </a:rPr>
              <a:t>nonsequi</a:t>
            </a:r>
            <a:r>
              <a:rPr lang="fr-FR" dirty="0">
                <a:effectLst/>
                <a:latin typeface="Calibri" panose="020F0502020204030204" pitchFamily="34" charset="0"/>
              </a:rPr>
              <a:t> </a:t>
            </a:r>
            <a:r>
              <a:rPr lang="fr-FR" dirty="0" err="1">
                <a:effectLst/>
                <a:latin typeface="Calibri" panose="020F0502020204030204" pitchFamily="34" charset="0"/>
              </a:rPr>
              <a:t>quamus</a:t>
            </a:r>
            <a:r>
              <a:rPr lang="fr-FR" dirty="0">
                <a:effectLst/>
                <a:latin typeface="Calibri" panose="020F0502020204030204" pitchFamily="34" charset="0"/>
              </a:rPr>
              <a:t> </a:t>
            </a:r>
            <a:r>
              <a:rPr lang="fr-FR" dirty="0" err="1">
                <a:effectLst/>
                <a:latin typeface="Calibri" panose="020F0502020204030204" pitchFamily="34" charset="0"/>
              </a:rPr>
              <a:t>aut</a:t>
            </a:r>
            <a:r>
              <a:rPr lang="fr-FR" dirty="0">
                <a:effectLst/>
                <a:latin typeface="Calibri" panose="020F0502020204030204" pitchFamily="34" charset="0"/>
              </a:rPr>
              <a:t> dis es que que </a:t>
            </a:r>
            <a:r>
              <a:rPr lang="fr-FR" dirty="0" err="1">
                <a:effectLst/>
                <a:latin typeface="Calibri" panose="020F0502020204030204" pitchFamily="34" charset="0"/>
              </a:rPr>
              <a:t>optatibusda</a:t>
            </a:r>
            <a:r>
              <a:rPr lang="fr-FR" dirty="0">
                <a:effectLst/>
                <a:latin typeface="Calibri" panose="020F0502020204030204" pitchFamily="34" charset="0"/>
              </a:rPr>
              <a:t> </a:t>
            </a:r>
            <a:r>
              <a:rPr lang="fr-FR" dirty="0" err="1">
                <a:effectLst/>
                <a:latin typeface="Calibri" panose="020F0502020204030204" pitchFamily="34" charset="0"/>
              </a:rPr>
              <a:t>conse</a:t>
            </a:r>
            <a:r>
              <a:rPr lang="fr-FR" dirty="0">
                <a:effectLst/>
                <a:latin typeface="Calibri" panose="020F0502020204030204" pitchFamily="34" charset="0"/>
              </a:rPr>
              <a:t> la </a:t>
            </a:r>
            <a:r>
              <a:rPr lang="fr-FR" dirty="0" err="1">
                <a:effectLst/>
                <a:latin typeface="Calibri" panose="020F0502020204030204" pitchFamily="34" charset="0"/>
              </a:rPr>
              <a:t>volor</a:t>
            </a:r>
            <a:r>
              <a:rPr lang="fr-FR" dirty="0">
                <a:effectLst/>
                <a:latin typeface="Calibri" panose="020F0502020204030204" pitchFamily="34" charset="0"/>
              </a:rPr>
              <a:t> si ut </a:t>
            </a:r>
            <a:r>
              <a:rPr lang="fr-FR" dirty="0" err="1">
                <a:effectLst/>
                <a:latin typeface="Calibri" panose="020F0502020204030204" pitchFamily="34" charset="0"/>
              </a:rPr>
              <a:t>exere</a:t>
            </a:r>
            <a:r>
              <a:rPr lang="fr-FR" dirty="0">
                <a:effectLst/>
                <a:latin typeface="Calibri" panose="020F0502020204030204" pitchFamily="34" charset="0"/>
              </a:rPr>
              <a:t> nem quia </a:t>
            </a:r>
            <a:r>
              <a:rPr lang="fr-FR" dirty="0" err="1">
                <a:effectLst/>
                <a:latin typeface="Calibri" panose="020F0502020204030204" pitchFamily="34" charset="0"/>
              </a:rPr>
              <a:t>velest</a:t>
            </a:r>
            <a:r>
              <a:rPr lang="fr-FR" dirty="0">
                <a:effectLst/>
                <a:latin typeface="Calibri" panose="020F0502020204030204" pitchFamily="34" charset="0"/>
              </a:rPr>
              <a:t>, et </a:t>
            </a:r>
            <a:r>
              <a:rPr lang="fr-FR" dirty="0" err="1">
                <a:effectLst/>
                <a:latin typeface="Calibri" panose="020F0502020204030204" pitchFamily="34" charset="0"/>
              </a:rPr>
              <a:t>velitiis</a:t>
            </a:r>
            <a:r>
              <a:rPr lang="fr-FR" dirty="0">
                <a:effectLst/>
                <a:latin typeface="Calibri" panose="020F0502020204030204" pitchFamily="34" charset="0"/>
              </a:rPr>
              <a:t> </a:t>
            </a:r>
            <a:r>
              <a:rPr lang="fr-FR" dirty="0" err="1">
                <a:effectLst/>
                <a:latin typeface="Calibri" panose="020F0502020204030204" pitchFamily="34" charset="0"/>
              </a:rPr>
              <a:t>ea</a:t>
            </a:r>
            <a:r>
              <a:rPr lang="fr-FR" dirty="0">
                <a:effectLst/>
                <a:latin typeface="Calibri" panose="020F0502020204030204" pitchFamily="34" charset="0"/>
              </a:rPr>
              <a:t> </a:t>
            </a:r>
            <a:r>
              <a:rPr lang="fr-FR" dirty="0" err="1">
                <a:effectLst/>
                <a:latin typeface="Calibri" panose="020F0502020204030204" pitchFamily="34" charset="0"/>
              </a:rPr>
              <a:t>nis</a:t>
            </a:r>
            <a:r>
              <a:rPr lang="fr-FR" dirty="0">
                <a:effectLst/>
                <a:latin typeface="Calibri" panose="020F0502020204030204" pitchFamily="34" charset="0"/>
              </a:rPr>
              <a:t> non </a:t>
            </a:r>
            <a:r>
              <a:rPr lang="fr-FR" dirty="0" err="1">
                <a:effectLst/>
                <a:latin typeface="Calibri" panose="020F0502020204030204" pitchFamily="34" charset="0"/>
              </a:rPr>
              <a:t>rerfere</a:t>
            </a:r>
            <a:r>
              <a:rPr lang="fr-FR" dirty="0">
                <a:effectLst/>
                <a:latin typeface="Calibri" panose="020F0502020204030204" pitchFamily="34" charset="0"/>
              </a:rPr>
              <a:t> </a:t>
            </a:r>
            <a:r>
              <a:rPr lang="fr-FR" dirty="0" err="1">
                <a:effectLst/>
                <a:latin typeface="Calibri" panose="020F0502020204030204" pitchFamily="34" charset="0"/>
              </a:rPr>
              <a:t>puditibus</a:t>
            </a:r>
            <a:r>
              <a:rPr lang="fr-FR" dirty="0">
                <a:effectLst/>
                <a:latin typeface="Calibri" panose="020F0502020204030204" pitchFamily="34" charset="0"/>
              </a:rPr>
              <a:t>, </a:t>
            </a:r>
            <a:r>
              <a:rPr lang="fr-FR" dirty="0" err="1">
                <a:effectLst/>
                <a:latin typeface="Calibri" panose="020F0502020204030204" pitchFamily="34" charset="0"/>
              </a:rPr>
              <a:t>simolestibus</a:t>
            </a:r>
            <a:r>
              <a:rPr lang="fr-FR" dirty="0">
                <a:effectLst/>
                <a:latin typeface="Calibri" panose="020F0502020204030204" pitchFamily="34" charset="0"/>
              </a:rPr>
              <a:t> </a:t>
            </a:r>
            <a:r>
              <a:rPr lang="fr-FR" dirty="0" err="1">
                <a:effectLst/>
                <a:latin typeface="Calibri" panose="020F0502020204030204" pitchFamily="34" charset="0"/>
              </a:rPr>
              <a:t>dolecep</a:t>
            </a:r>
            <a:r>
              <a:rPr lang="fr-FR" dirty="0">
                <a:effectLst/>
                <a:latin typeface="Calibri" panose="020F0502020204030204" pitchFamily="34" charset="0"/>
              </a:rPr>
              <a:t> </a:t>
            </a:r>
            <a:r>
              <a:rPr lang="fr-FR" dirty="0" err="1">
                <a:effectLst/>
                <a:latin typeface="Calibri" panose="020F0502020204030204" pitchFamily="34" charset="0"/>
              </a:rPr>
              <a:t>udanda</a:t>
            </a:r>
            <a:r>
              <a:rPr lang="fr-FR" dirty="0">
                <a:effectLst/>
                <a:latin typeface="Calibri" panose="020F0502020204030204" pitchFamily="34" charset="0"/>
              </a:rPr>
              <a:t> </a:t>
            </a:r>
            <a:r>
              <a:rPr lang="fr-FR" dirty="0" err="1">
                <a:effectLst/>
                <a:latin typeface="Calibri" panose="020F0502020204030204" pitchFamily="34" charset="0"/>
              </a:rPr>
              <a:t>ium</a:t>
            </a:r>
            <a:r>
              <a:rPr lang="fr-FR" dirty="0">
                <a:effectLst/>
                <a:latin typeface="Calibri" panose="020F0502020204030204" pitchFamily="34" charset="0"/>
              </a:rPr>
              <a:t> </a:t>
            </a:r>
            <a:r>
              <a:rPr lang="fr-FR" dirty="0" err="1">
                <a:effectLst/>
                <a:latin typeface="Calibri" panose="020F0502020204030204" pitchFamily="34" charset="0"/>
              </a:rPr>
              <a:t>conseque</a:t>
            </a:r>
            <a:r>
              <a:rPr lang="fr-FR" dirty="0">
                <a:effectLst/>
                <a:latin typeface="Calibri" panose="020F0502020204030204" pitchFamily="34" charset="0"/>
              </a:rPr>
              <a:t> </a:t>
            </a:r>
            <a:r>
              <a:rPr lang="fr-FR" dirty="0" err="1">
                <a:effectLst/>
                <a:latin typeface="Calibri" panose="020F0502020204030204" pitchFamily="34" charset="0"/>
              </a:rPr>
              <a:t>sim</a:t>
            </a:r>
            <a:r>
              <a:rPr lang="fr-FR" dirty="0">
                <a:effectLst/>
                <a:latin typeface="Calibri" panose="020F0502020204030204" pitchFamily="34" charset="0"/>
              </a:rPr>
              <a:t> </a:t>
            </a:r>
            <a:r>
              <a:rPr lang="fr-FR" dirty="0" err="1">
                <a:effectLst/>
                <a:latin typeface="Calibri" panose="020F0502020204030204" pitchFamily="34" charset="0"/>
              </a:rPr>
              <a:t>fugitec</a:t>
            </a:r>
            <a:r>
              <a:rPr lang="fr-FR" dirty="0">
                <a:effectLst/>
                <a:latin typeface="Calibri" panose="020F0502020204030204" pitchFamily="34" charset="0"/>
              </a:rPr>
              <a:t> </a:t>
            </a:r>
            <a:r>
              <a:rPr lang="fr-FR" dirty="0" err="1">
                <a:effectLst/>
                <a:latin typeface="Calibri" panose="020F0502020204030204" pitchFamily="34" charset="0"/>
              </a:rPr>
              <a:t>temperatur</a:t>
            </a:r>
            <a:r>
              <a:rPr lang="fr-FR" dirty="0">
                <a:effectLst/>
                <a:latin typeface="Calibri" panose="020F0502020204030204" pitchFamily="34" charset="0"/>
              </a:rPr>
              <a:t> </a:t>
            </a:r>
            <a:r>
              <a:rPr lang="fr-FR" dirty="0" err="1">
                <a:effectLst/>
                <a:latin typeface="Calibri" panose="020F0502020204030204" pitchFamily="34" charset="0"/>
              </a:rPr>
              <a:t>am</a:t>
            </a:r>
            <a:r>
              <a:rPr lang="fr-FR" dirty="0">
                <a:effectLst/>
                <a:latin typeface="Calibri" panose="020F0502020204030204" pitchFamily="34" charset="0"/>
              </a:rPr>
              <a:t>, </a:t>
            </a:r>
            <a:r>
              <a:rPr lang="fr-FR" dirty="0" err="1">
                <a:effectLst/>
                <a:latin typeface="Calibri" panose="020F0502020204030204" pitchFamily="34" charset="0"/>
              </a:rPr>
              <a:t>inum</a:t>
            </a:r>
            <a:r>
              <a:rPr lang="fr-FR" dirty="0">
                <a:effectLst/>
                <a:latin typeface="Calibri" panose="020F0502020204030204" pitchFamily="34" charset="0"/>
              </a:rPr>
              <a:t> que </a:t>
            </a:r>
            <a:r>
              <a:rPr lang="fr-FR" dirty="0" err="1">
                <a:effectLst/>
                <a:latin typeface="Calibri" panose="020F0502020204030204" pitchFamily="34" charset="0"/>
              </a:rPr>
              <a:t>pra</a:t>
            </a:r>
            <a:r>
              <a:rPr lang="fr-FR" dirty="0">
                <a:effectLst/>
                <a:latin typeface="Calibri" panose="020F0502020204030204" pitchFamily="34" charset="0"/>
              </a:rPr>
              <a:t> </a:t>
            </a:r>
            <a:r>
              <a:rPr lang="fr-FR" dirty="0" err="1">
                <a:effectLst/>
                <a:latin typeface="Calibri" panose="020F0502020204030204" pitchFamily="34" charset="0"/>
              </a:rPr>
              <a:t>suntotat</a:t>
            </a:r>
            <a:r>
              <a:rPr lang="fr-FR" dirty="0">
                <a:effectLst/>
                <a:latin typeface="Calibri" panose="020F0502020204030204" pitchFamily="34" charset="0"/>
              </a:rPr>
              <a:t> </a:t>
            </a:r>
            <a:r>
              <a:rPr lang="fr-FR" dirty="0" err="1">
                <a:effectLst/>
                <a:latin typeface="Calibri" panose="020F0502020204030204" pitchFamily="34" charset="0"/>
              </a:rPr>
              <a:t>lant</a:t>
            </a:r>
            <a:r>
              <a:rPr lang="fr-FR" dirty="0">
                <a:effectLst/>
                <a:latin typeface="Calibri" panose="020F0502020204030204" pitchFamily="34" charset="0"/>
              </a:rPr>
              <a:t> </a:t>
            </a:r>
            <a:r>
              <a:rPr lang="fr-FR" dirty="0" err="1">
                <a:effectLst/>
                <a:latin typeface="Calibri" panose="020F0502020204030204" pitchFamily="34" charset="0"/>
              </a:rPr>
              <a:t>omnitia</a:t>
            </a:r>
            <a:r>
              <a:rPr lang="fr-FR" dirty="0">
                <a:effectLst/>
                <a:latin typeface="Calibri" panose="020F0502020204030204" pitchFamily="34" charset="0"/>
              </a:rPr>
              <a:t> net </a:t>
            </a:r>
            <a:r>
              <a:rPr lang="fr-FR" dirty="0" err="1">
                <a:effectLst/>
                <a:latin typeface="Calibri" panose="020F0502020204030204" pitchFamily="34" charset="0"/>
              </a:rPr>
              <a:t>re</a:t>
            </a:r>
            <a:r>
              <a:rPr lang="fr-FR" dirty="0">
                <a:effectLst/>
                <a:latin typeface="Calibri" panose="020F0502020204030204" pitchFamily="34" charset="0"/>
              </a:rPr>
              <a:t> </a:t>
            </a:r>
            <a:r>
              <a:rPr lang="fr-FR" dirty="0" err="1">
                <a:effectLst/>
                <a:latin typeface="Calibri" panose="020F0502020204030204" pitchFamily="34" charset="0"/>
              </a:rPr>
              <a:t>voloren</a:t>
            </a:r>
            <a:r>
              <a:rPr lang="fr-FR" dirty="0">
                <a:effectLst/>
                <a:latin typeface="Calibri" panose="020F0502020204030204" pitchFamily="34" charset="0"/>
              </a:rPr>
              <a:t> </a:t>
            </a:r>
            <a:r>
              <a:rPr lang="fr-FR" dirty="0" err="1">
                <a:effectLst/>
                <a:latin typeface="Calibri" panose="020F0502020204030204" pitchFamily="34" charset="0"/>
              </a:rPr>
              <a:t>deliquam</a:t>
            </a:r>
            <a:r>
              <a:rPr lang="fr-FR" dirty="0">
                <a:effectLst/>
                <a:latin typeface="Calibri" panose="020F0502020204030204" pitchFamily="34" charset="0"/>
              </a:rPr>
              <a:t>, tem. </a:t>
            </a:r>
            <a:r>
              <a:rPr lang="fr-FR" dirty="0" err="1">
                <a:effectLst/>
                <a:latin typeface="Calibri" panose="020F0502020204030204" pitchFamily="34" charset="0"/>
              </a:rPr>
              <a:t>Pel</a:t>
            </a:r>
            <a:r>
              <a:rPr lang="fr-FR" dirty="0">
                <a:effectLst/>
                <a:latin typeface="Calibri" panose="020F0502020204030204" pitchFamily="34" charset="0"/>
              </a:rPr>
              <a:t> </a:t>
            </a:r>
            <a:r>
              <a:rPr lang="fr-FR" dirty="0" err="1">
                <a:effectLst/>
                <a:latin typeface="Calibri" panose="020F0502020204030204" pitchFamily="34" charset="0"/>
              </a:rPr>
              <a:t>im</a:t>
            </a:r>
            <a:r>
              <a:rPr lang="fr-FR" dirty="0">
                <a:effectLst/>
                <a:latin typeface="Calibri" panose="020F0502020204030204" pitchFamily="34" charset="0"/>
              </a:rPr>
              <a:t> </a:t>
            </a:r>
            <a:r>
              <a:rPr lang="fr-FR" dirty="0" err="1">
                <a:effectLst/>
                <a:latin typeface="Calibri" panose="020F0502020204030204" pitchFamily="34" charset="0"/>
              </a:rPr>
              <a:t>quasperem</a:t>
            </a:r>
            <a:r>
              <a:rPr lang="fr-FR" dirty="0">
                <a:effectLst/>
                <a:latin typeface="Calibri" panose="020F0502020204030204" pitchFamily="34" charset="0"/>
              </a:rPr>
              <a:t>. </a:t>
            </a:r>
            <a:r>
              <a:rPr lang="fr-FR" dirty="0" err="1">
                <a:effectLst/>
                <a:latin typeface="Calibri" panose="020F0502020204030204" pitchFamily="34" charset="0"/>
              </a:rPr>
              <a:t>Itatempor</a:t>
            </a:r>
            <a:r>
              <a:rPr lang="fr-FR" dirty="0">
                <a:effectLst/>
                <a:latin typeface="Calibri" panose="020F0502020204030204" pitchFamily="34" charset="0"/>
              </a:rPr>
              <a:t> recta </a:t>
            </a:r>
            <a:r>
              <a:rPr lang="fr-FR" dirty="0" err="1">
                <a:effectLst/>
                <a:latin typeface="Calibri" panose="020F0502020204030204" pitchFamily="34" charset="0"/>
              </a:rPr>
              <a:t>sum</a:t>
            </a:r>
            <a:r>
              <a:rPr lang="fr-FR" dirty="0">
                <a:effectLst/>
                <a:latin typeface="Calibri" panose="020F0502020204030204" pitchFamily="34" charset="0"/>
              </a:rPr>
              <a:t> </a:t>
            </a:r>
            <a:r>
              <a:rPr lang="fr-FR" dirty="0" err="1">
                <a:effectLst/>
                <a:latin typeface="Calibri" panose="020F0502020204030204" pitchFamily="34" charset="0"/>
              </a:rPr>
              <a:t>reperunt</a:t>
            </a:r>
            <a:r>
              <a:rPr lang="fr-FR" dirty="0">
                <a:effectLst/>
                <a:latin typeface="Calibri" panose="020F0502020204030204" pitchFamily="34" charset="0"/>
              </a:rPr>
              <a:t> es </a:t>
            </a:r>
            <a:r>
              <a:rPr lang="fr-FR" dirty="0" err="1">
                <a:effectLst/>
                <a:latin typeface="Calibri" panose="020F0502020204030204" pitchFamily="34" charset="0"/>
              </a:rPr>
              <a:t>aut</a:t>
            </a:r>
            <a:r>
              <a:rPr lang="fr-FR" dirty="0">
                <a:effectLst/>
                <a:latin typeface="Calibri" panose="020F0502020204030204" pitchFamily="34" charset="0"/>
              </a:rPr>
              <a:t> </a:t>
            </a:r>
            <a:r>
              <a:rPr lang="fr-FR" dirty="0" err="1">
                <a:effectLst/>
                <a:latin typeface="Calibri" panose="020F0502020204030204" pitchFamily="34" charset="0"/>
              </a:rPr>
              <a:t>latque</a:t>
            </a:r>
            <a:r>
              <a:rPr lang="fr-FR" dirty="0">
                <a:effectLst/>
                <a:latin typeface="Calibri" panose="020F0502020204030204" pitchFamily="34" charset="0"/>
              </a:rPr>
              <a:t> </a:t>
            </a:r>
            <a:r>
              <a:rPr lang="fr-FR" dirty="0" err="1">
                <a:effectLst/>
                <a:latin typeface="Calibri" panose="020F0502020204030204" pitchFamily="34" charset="0"/>
              </a:rPr>
              <a:t>nobis</a:t>
            </a:r>
            <a:r>
              <a:rPr lang="fr-FR" dirty="0">
                <a:effectLst/>
                <a:latin typeface="Calibri" panose="020F0502020204030204" pitchFamily="34" charset="0"/>
              </a:rPr>
              <a:t> </a:t>
            </a:r>
            <a:r>
              <a:rPr lang="fr-FR" dirty="0" err="1">
                <a:effectLst/>
                <a:latin typeface="Calibri" panose="020F0502020204030204" pitchFamily="34" charset="0"/>
              </a:rPr>
              <a:t>asi</a:t>
            </a:r>
            <a:r>
              <a:rPr lang="fr-FR" dirty="0">
                <a:effectLst/>
                <a:latin typeface="Calibri" panose="020F0502020204030204" pitchFamily="34" charset="0"/>
              </a:rPr>
              <a:t> </a:t>
            </a:r>
            <a:r>
              <a:rPr lang="fr-FR" dirty="0" err="1">
                <a:effectLst/>
                <a:latin typeface="Calibri" panose="020F0502020204030204" pitchFamily="34" charset="0"/>
              </a:rPr>
              <a:t>accuscia</a:t>
            </a:r>
            <a:r>
              <a:rPr lang="fr-FR" dirty="0">
                <a:effectLst/>
                <a:latin typeface="Calibri" panose="020F0502020204030204" pitchFamily="34" charset="0"/>
              </a:rPr>
              <a:t> a </a:t>
            </a:r>
            <a:r>
              <a:rPr lang="fr-FR" dirty="0" err="1">
                <a:effectLst/>
                <a:latin typeface="Calibri" panose="020F0502020204030204" pitchFamily="34" charset="0"/>
              </a:rPr>
              <a:t>adi</a:t>
            </a:r>
            <a:r>
              <a:rPr lang="fr-FR" dirty="0">
                <a:effectLst/>
                <a:latin typeface="Calibri" panose="020F0502020204030204" pitchFamily="34" charset="0"/>
              </a:rPr>
              <a:t> cum </a:t>
            </a:r>
            <a:r>
              <a:rPr lang="fr-FR" dirty="0" err="1">
                <a:effectLst/>
                <a:latin typeface="Calibri" panose="020F0502020204030204" pitchFamily="34" charset="0"/>
              </a:rPr>
              <a:t>volupta</a:t>
            </a:r>
            <a:r>
              <a:rPr lang="fr-FR" dirty="0">
                <a:effectLst/>
                <a:latin typeface="Calibri" panose="020F0502020204030204" pitchFamily="34" charset="0"/>
              </a:rPr>
              <a:t> quo </a:t>
            </a:r>
            <a:r>
              <a:rPr lang="fr-FR" dirty="0" err="1">
                <a:effectLst/>
                <a:latin typeface="Calibri" panose="020F0502020204030204" pitchFamily="34" charset="0"/>
              </a:rPr>
              <a:t>occat</a:t>
            </a:r>
            <a:r>
              <a:rPr lang="fr-FR" dirty="0">
                <a:effectLst/>
                <a:latin typeface="Calibri" panose="020F0502020204030204" pitchFamily="34" charset="0"/>
              </a:rPr>
              <a:t> ut </a:t>
            </a:r>
            <a:r>
              <a:rPr lang="fr-FR" dirty="0" err="1">
                <a:effectLst/>
                <a:latin typeface="Calibri" panose="020F0502020204030204" pitchFamily="34" charset="0"/>
              </a:rPr>
              <a:t>fugia</a:t>
            </a:r>
            <a:r>
              <a:rPr lang="fr-FR" dirty="0">
                <a:effectLst/>
                <a:latin typeface="Calibri" panose="020F0502020204030204" pitchFamily="34" charset="0"/>
              </a:rPr>
              <a:t>.</a:t>
            </a:r>
          </a:p>
        </p:txBody>
      </p:sp>
      <p:pic>
        <p:nvPicPr>
          <p:cNvPr id="11" name="Image 10">
            <a:extLst>
              <a:ext uri="{FF2B5EF4-FFF2-40B4-BE49-F238E27FC236}">
                <a16:creationId xmlns:a16="http://schemas.microsoft.com/office/drawing/2014/main" id="{CA554ED0-D022-0545-97F1-B5F59946F8FA}"/>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40000" y="824400"/>
            <a:ext cx="812800" cy="850900"/>
          </a:xfrm>
          <a:prstGeom prst="rect">
            <a:avLst/>
          </a:prstGeom>
        </p:spPr>
      </p:pic>
    </p:spTree>
    <p:extLst>
      <p:ext uri="{BB962C8B-B14F-4D97-AF65-F5344CB8AC3E}">
        <p14:creationId xmlns:p14="http://schemas.microsoft.com/office/powerpoint/2010/main" val="4231256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itre - Addictions - Gris">
    <p:bg>
      <p:bgPr>
        <a:blipFill dpi="0" rotWithShape="1">
          <a:blip r:embed="rId2"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F1F276-B75D-5345-AFF9-16DEE691C86D}"/>
              </a:ext>
            </a:extLst>
          </p:cNvPr>
          <p:cNvSpPr>
            <a:spLocks noGrp="1"/>
          </p:cNvSpPr>
          <p:nvPr>
            <p:ph type="title" hasCustomPrompt="1"/>
          </p:nvPr>
        </p:nvSpPr>
        <p:spPr>
          <a:xfrm>
            <a:off x="1735200" y="998544"/>
            <a:ext cx="9918000" cy="558799"/>
          </a:xfrm>
        </p:spPr>
        <p:txBody>
          <a:bodyPr lIns="0" tIns="0" rIns="0" bIns="0" anchor="t" anchorCtr="0">
            <a:noAutofit/>
          </a:bodyPr>
          <a:lstStyle>
            <a:lvl1pPr>
              <a:lnSpc>
                <a:spcPct val="100000"/>
              </a:lnSpc>
              <a:defRPr sz="3500" b="0" i="0">
                <a:latin typeface="Calibri" panose="020F0502020204030204" pitchFamily="34" charset="0"/>
                <a:cs typeface="Calibri" panose="020F0502020204030204" pitchFamily="34" charset="0"/>
              </a:defRPr>
            </a:lvl1pPr>
          </a:lstStyle>
          <a:p>
            <a:r>
              <a:rPr lang="fr-FR" dirty="0"/>
              <a:t>Titre de la partie principale</a:t>
            </a:r>
          </a:p>
        </p:txBody>
      </p:sp>
      <p:sp>
        <p:nvSpPr>
          <p:cNvPr id="4" name="Espace réservé de la date 3">
            <a:extLst>
              <a:ext uri="{FF2B5EF4-FFF2-40B4-BE49-F238E27FC236}">
                <a16:creationId xmlns:a16="http://schemas.microsoft.com/office/drawing/2014/main" id="{06B983E4-D510-7E4F-B7BA-4BE9EE1FC068}"/>
              </a:ext>
            </a:extLst>
          </p:cNvPr>
          <p:cNvSpPr>
            <a:spLocks noGrp="1"/>
          </p:cNvSpPr>
          <p:nvPr>
            <p:ph type="dt" sz="half" idx="10"/>
          </p:nvPr>
        </p:nvSpPr>
        <p:spPr/>
        <p:txBody>
          <a:bodyPr/>
          <a:lstStyle/>
          <a:p>
            <a:fld id="{42CA9872-1DAB-4B6C-8D21-F4D0973B9C19}" type="datetime1">
              <a:rPr lang="fr-FR" smtClean="0"/>
              <a:t>09/07/2025</a:t>
            </a:fld>
            <a:endParaRPr lang="fr-FR"/>
          </a:p>
        </p:txBody>
      </p:sp>
      <p:sp>
        <p:nvSpPr>
          <p:cNvPr id="5" name="Espace réservé du pied de page 4">
            <a:extLst>
              <a:ext uri="{FF2B5EF4-FFF2-40B4-BE49-F238E27FC236}">
                <a16:creationId xmlns:a16="http://schemas.microsoft.com/office/drawing/2014/main" id="{FB7452B5-70D3-7C47-907D-F965981A48A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1BAE5A9-D6C9-1644-9786-F9D561A85A36}"/>
              </a:ext>
            </a:extLst>
          </p:cNvPr>
          <p:cNvSpPr>
            <a:spLocks noGrp="1"/>
          </p:cNvSpPr>
          <p:nvPr>
            <p:ph type="sldNum" sz="quarter" idx="12"/>
          </p:nvPr>
        </p:nvSpPr>
        <p:spPr/>
        <p:txBody>
          <a:bodyPr/>
          <a:lstStyle/>
          <a:p>
            <a:fld id="{545DF0CA-4DB1-3547-92CA-B81B9E818829}" type="slidenum">
              <a:rPr lang="fr-FR" smtClean="0"/>
              <a:t>‹N°›</a:t>
            </a:fld>
            <a:endParaRPr lang="fr-FR"/>
          </a:p>
        </p:txBody>
      </p:sp>
      <p:sp>
        <p:nvSpPr>
          <p:cNvPr id="8" name="Espace réservé du texte 7">
            <a:extLst>
              <a:ext uri="{FF2B5EF4-FFF2-40B4-BE49-F238E27FC236}">
                <a16:creationId xmlns:a16="http://schemas.microsoft.com/office/drawing/2014/main" id="{1536C537-7F98-5643-86D3-1003B360D295}"/>
              </a:ext>
            </a:extLst>
          </p:cNvPr>
          <p:cNvSpPr>
            <a:spLocks noGrp="1"/>
          </p:cNvSpPr>
          <p:nvPr>
            <p:ph type="body" sz="quarter" idx="13" hasCustomPrompt="1"/>
          </p:nvPr>
        </p:nvSpPr>
        <p:spPr>
          <a:xfrm>
            <a:off x="1735200" y="1652745"/>
            <a:ext cx="9918000" cy="286896"/>
          </a:xfrm>
        </p:spPr>
        <p:txBody>
          <a:bodyPr lIns="0" tIns="0" rIns="0" bIns="0">
            <a:noAutofit/>
          </a:bodyPr>
          <a:lstStyle>
            <a:lvl1pPr marL="0" indent="0">
              <a:lnSpc>
                <a:spcPct val="100000"/>
              </a:lnSpc>
              <a:spcBef>
                <a:spcPts val="0"/>
              </a:spcBef>
              <a:buNone/>
              <a:defRPr sz="2000" b="1" i="0" cap="all" spc="60" baseline="0">
                <a:solidFill>
                  <a:schemeClr val="accent4"/>
                </a:solidFill>
                <a:latin typeface="Calibri" panose="020F0502020204030204" pitchFamily="34" charset="0"/>
                <a:cs typeface="Calibri" panose="020F0502020204030204" pitchFamily="34" charset="0"/>
              </a:defRPr>
            </a:lvl1pPr>
            <a:lvl2pPr marL="457200" indent="0">
              <a:buNone/>
              <a:defRPr b="1" i="0">
                <a:solidFill>
                  <a:schemeClr val="accent4"/>
                </a:solidFill>
                <a:latin typeface="Calibri" panose="020F0502020204030204" pitchFamily="34" charset="0"/>
                <a:cs typeface="Calibri" panose="020F0502020204030204" pitchFamily="34" charset="0"/>
              </a:defRPr>
            </a:lvl2pPr>
            <a:lvl3pPr marL="914400" indent="0">
              <a:buNone/>
              <a:defRPr b="1" i="0">
                <a:solidFill>
                  <a:schemeClr val="accent4"/>
                </a:solidFill>
                <a:latin typeface="Calibri" panose="020F0502020204030204" pitchFamily="34" charset="0"/>
                <a:cs typeface="Calibri" panose="020F0502020204030204" pitchFamily="34" charset="0"/>
              </a:defRPr>
            </a:lvl3pPr>
            <a:lvl4pPr marL="1371600" indent="0">
              <a:buNone/>
              <a:defRPr b="1" i="0">
                <a:solidFill>
                  <a:schemeClr val="accent4"/>
                </a:solidFill>
                <a:latin typeface="Calibri" panose="020F0502020204030204" pitchFamily="34" charset="0"/>
                <a:cs typeface="Calibri" panose="020F0502020204030204" pitchFamily="34" charset="0"/>
              </a:defRPr>
            </a:lvl4pPr>
            <a:lvl5pPr marL="1828800" indent="0">
              <a:buNone/>
              <a:defRPr b="1" i="0">
                <a:solidFill>
                  <a:schemeClr val="accent4"/>
                </a:solidFill>
                <a:latin typeface="Calibri" panose="020F0502020204030204" pitchFamily="34" charset="0"/>
                <a:cs typeface="Calibri" panose="020F0502020204030204" pitchFamily="34" charset="0"/>
              </a:defRPr>
            </a:lvl5pPr>
          </a:lstStyle>
          <a:p>
            <a:pPr lvl="0"/>
            <a:r>
              <a:rPr lang="fr-FR" dirty="0"/>
              <a:t>Titre de niveau 3</a:t>
            </a:r>
          </a:p>
        </p:txBody>
      </p:sp>
      <p:sp>
        <p:nvSpPr>
          <p:cNvPr id="9" name="Espace réservé du texte 8">
            <a:extLst>
              <a:ext uri="{FF2B5EF4-FFF2-40B4-BE49-F238E27FC236}">
                <a16:creationId xmlns:a16="http://schemas.microsoft.com/office/drawing/2014/main" id="{6C2E5DBE-9ACA-C24F-A7E0-9D60FD628202}"/>
              </a:ext>
            </a:extLst>
          </p:cNvPr>
          <p:cNvSpPr>
            <a:spLocks noGrp="1"/>
          </p:cNvSpPr>
          <p:nvPr>
            <p:ph type="body" sz="quarter" idx="14" hasCustomPrompt="1"/>
          </p:nvPr>
        </p:nvSpPr>
        <p:spPr>
          <a:xfrm>
            <a:off x="1735200" y="4222026"/>
            <a:ext cx="9918000" cy="295275"/>
          </a:xfrm>
        </p:spPr>
        <p:txBody>
          <a:bodyPr lIns="0" tIns="0" rIns="0" bIns="0">
            <a:noAutofit/>
          </a:bodyPr>
          <a:lstStyle>
            <a:lvl1pPr marL="0" indent="0">
              <a:lnSpc>
                <a:spcPct val="100000"/>
              </a:lnSpc>
              <a:spcBef>
                <a:spcPts val="0"/>
              </a:spcBef>
              <a:buNone/>
              <a:defRPr sz="2000" b="1" i="0" cap="all" spc="60" baseline="0">
                <a:solidFill>
                  <a:schemeClr val="accent4"/>
                </a:solidFill>
                <a:latin typeface="Calibri" panose="020F0502020204030204" pitchFamily="34" charset="0"/>
                <a:cs typeface="Calibri" panose="020F0502020204030204" pitchFamily="34" charset="0"/>
              </a:defRPr>
            </a:lvl1pPr>
          </a:lstStyle>
          <a:p>
            <a:pPr lvl="0"/>
            <a:r>
              <a:rPr lang="fr-FR" dirty="0"/>
              <a:t>Titre de niveau 3</a:t>
            </a:r>
          </a:p>
        </p:txBody>
      </p:sp>
      <p:pic>
        <p:nvPicPr>
          <p:cNvPr id="10" name="Image 9">
            <a:extLst>
              <a:ext uri="{FF2B5EF4-FFF2-40B4-BE49-F238E27FC236}">
                <a16:creationId xmlns:a16="http://schemas.microsoft.com/office/drawing/2014/main" id="{0BC4F43E-2EEF-E24C-A450-6E340A7EA3CF}"/>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40000" y="824400"/>
            <a:ext cx="812800" cy="850900"/>
          </a:xfrm>
          <a:prstGeom prst="rect">
            <a:avLst/>
          </a:prstGeom>
        </p:spPr>
      </p:pic>
    </p:spTree>
    <p:extLst>
      <p:ext uri="{BB962C8B-B14F-4D97-AF65-F5344CB8AC3E}">
        <p14:creationId xmlns:p14="http://schemas.microsoft.com/office/powerpoint/2010/main" val="3329703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Addictions - Planche Pictos">
    <p:bg>
      <p:bgPr>
        <a:solidFill>
          <a:schemeClr val="bg1"/>
        </a:solidFill>
        <a:effectLst/>
      </p:bgPr>
    </p:bg>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2DE8202F-AF10-8A4D-BF6D-CCE14B3768D6}"/>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746000" y="2055600"/>
            <a:ext cx="1257300" cy="1930400"/>
          </a:xfrm>
          <a:prstGeom prst="rect">
            <a:avLst/>
          </a:prstGeom>
        </p:spPr>
      </p:pic>
      <p:pic>
        <p:nvPicPr>
          <p:cNvPr id="8" name="Image 7">
            <a:extLst>
              <a:ext uri="{FF2B5EF4-FFF2-40B4-BE49-F238E27FC236}">
                <a16:creationId xmlns:a16="http://schemas.microsoft.com/office/drawing/2014/main" id="{B6B30AFE-7CF1-AE49-8F8D-AC2799022C99}"/>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318420" y="2055600"/>
            <a:ext cx="1257300" cy="1930400"/>
          </a:xfrm>
          <a:prstGeom prst="rect">
            <a:avLst/>
          </a:prstGeom>
        </p:spPr>
      </p:pic>
      <p:pic>
        <p:nvPicPr>
          <p:cNvPr id="10" name="Image 9">
            <a:extLst>
              <a:ext uri="{FF2B5EF4-FFF2-40B4-BE49-F238E27FC236}">
                <a16:creationId xmlns:a16="http://schemas.microsoft.com/office/drawing/2014/main" id="{091880F9-B575-5548-9A0C-2C68A5BAC259}"/>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9612000" y="2055600"/>
            <a:ext cx="1257300" cy="1930400"/>
          </a:xfrm>
          <a:prstGeom prst="rect">
            <a:avLst/>
          </a:prstGeom>
        </p:spPr>
      </p:pic>
      <p:pic>
        <p:nvPicPr>
          <p:cNvPr id="12" name="Image 11">
            <a:extLst>
              <a:ext uri="{FF2B5EF4-FFF2-40B4-BE49-F238E27FC236}">
                <a16:creationId xmlns:a16="http://schemas.microsoft.com/office/drawing/2014/main" id="{9F4E0A4F-33CC-E143-9029-EB9D480CC637}"/>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4891744" y="2055600"/>
            <a:ext cx="1257300" cy="1930400"/>
          </a:xfrm>
          <a:prstGeom prst="rect">
            <a:avLst/>
          </a:prstGeom>
        </p:spPr>
      </p:pic>
      <p:pic>
        <p:nvPicPr>
          <p:cNvPr id="14" name="Image 13">
            <a:extLst>
              <a:ext uri="{FF2B5EF4-FFF2-40B4-BE49-F238E27FC236}">
                <a16:creationId xmlns:a16="http://schemas.microsoft.com/office/drawing/2014/main" id="{27D1B18F-0FF0-C14C-B267-49A22062BC52}"/>
              </a:ext>
            </a:extLst>
          </p:cNvPr>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6465068" y="2055600"/>
            <a:ext cx="1257300" cy="1930400"/>
          </a:xfrm>
          <a:prstGeom prst="rect">
            <a:avLst/>
          </a:prstGeom>
        </p:spPr>
      </p:pic>
      <p:pic>
        <p:nvPicPr>
          <p:cNvPr id="16" name="Image 15">
            <a:extLst>
              <a:ext uri="{FF2B5EF4-FFF2-40B4-BE49-F238E27FC236}">
                <a16:creationId xmlns:a16="http://schemas.microsoft.com/office/drawing/2014/main" id="{62A642E3-F30F-6C48-AF1C-2C5A20B6F595}"/>
              </a:ext>
            </a:extLst>
          </p:cNvPr>
          <p:cNvPicPr>
            <a:picLocks noChangeAspect="1"/>
          </p:cNvPicPr>
          <p:nvPr userDrawn="1"/>
        </p:nvPicPr>
        <p:blipFill>
          <a:blip r:embed="rId7" cstate="email">
            <a:extLst>
              <a:ext uri="{28A0092B-C50C-407E-A947-70E740481C1C}">
                <a14:useLocalDpi xmlns:a14="http://schemas.microsoft.com/office/drawing/2010/main" val="0"/>
              </a:ext>
            </a:extLst>
          </a:blip>
          <a:srcRect/>
          <a:stretch/>
        </p:blipFill>
        <p:spPr>
          <a:xfrm>
            <a:off x="8038392" y="2055600"/>
            <a:ext cx="1257300" cy="1917700"/>
          </a:xfrm>
          <a:prstGeom prst="rect">
            <a:avLst/>
          </a:prstGeom>
        </p:spPr>
      </p:pic>
      <p:pic>
        <p:nvPicPr>
          <p:cNvPr id="18" name="Image 17">
            <a:extLst>
              <a:ext uri="{FF2B5EF4-FFF2-40B4-BE49-F238E27FC236}">
                <a16:creationId xmlns:a16="http://schemas.microsoft.com/office/drawing/2014/main" id="{B1DD0F3E-54A2-BB4B-A6C7-00B9209C512C}"/>
              </a:ext>
            </a:extLst>
          </p:cNvPr>
          <p:cNvPicPr>
            <a:picLocks noChangeAspect="1"/>
          </p:cNvPicPr>
          <p:nvPr userDrawn="1"/>
        </p:nvPicPr>
        <p:blipFill>
          <a:blip r:embed="rId8" cstate="email">
            <a:extLst>
              <a:ext uri="{28A0092B-C50C-407E-A947-70E740481C1C}">
                <a14:useLocalDpi xmlns:a14="http://schemas.microsoft.com/office/drawing/2010/main" val="0"/>
              </a:ext>
            </a:extLst>
          </a:blip>
          <a:stretch>
            <a:fillRect/>
          </a:stretch>
        </p:blipFill>
        <p:spPr>
          <a:xfrm>
            <a:off x="1746000" y="4604400"/>
            <a:ext cx="1257300" cy="1930400"/>
          </a:xfrm>
          <a:prstGeom prst="rect">
            <a:avLst/>
          </a:prstGeom>
        </p:spPr>
      </p:pic>
      <p:pic>
        <p:nvPicPr>
          <p:cNvPr id="20" name="Image 19">
            <a:extLst>
              <a:ext uri="{FF2B5EF4-FFF2-40B4-BE49-F238E27FC236}">
                <a16:creationId xmlns:a16="http://schemas.microsoft.com/office/drawing/2014/main" id="{B322F4A8-AAE3-3141-9D05-F51669793508}"/>
              </a:ext>
            </a:extLst>
          </p:cNvPr>
          <p:cNvPicPr>
            <a:picLocks noChangeAspect="1"/>
          </p:cNvPicPr>
          <p:nvPr userDrawn="1"/>
        </p:nvPicPr>
        <p:blipFill>
          <a:blip r:embed="rId9" cstate="email">
            <a:extLst>
              <a:ext uri="{28A0092B-C50C-407E-A947-70E740481C1C}">
                <a14:useLocalDpi xmlns:a14="http://schemas.microsoft.com/office/drawing/2010/main" val="0"/>
              </a:ext>
            </a:extLst>
          </a:blip>
          <a:stretch>
            <a:fillRect/>
          </a:stretch>
        </p:blipFill>
        <p:spPr>
          <a:xfrm>
            <a:off x="9612000" y="4604400"/>
            <a:ext cx="1257300" cy="1930400"/>
          </a:xfrm>
          <a:prstGeom prst="rect">
            <a:avLst/>
          </a:prstGeom>
        </p:spPr>
      </p:pic>
      <p:pic>
        <p:nvPicPr>
          <p:cNvPr id="22" name="Image 21">
            <a:extLst>
              <a:ext uri="{FF2B5EF4-FFF2-40B4-BE49-F238E27FC236}">
                <a16:creationId xmlns:a16="http://schemas.microsoft.com/office/drawing/2014/main" id="{B7C05CAB-D9C3-104B-B31A-7D91434FE532}"/>
              </a:ext>
            </a:extLst>
          </p:cNvPr>
          <p:cNvPicPr>
            <a:picLocks noChangeAspect="1"/>
          </p:cNvPicPr>
          <p:nvPr userDrawn="1"/>
        </p:nvPicPr>
        <p:blipFill>
          <a:blip r:embed="rId10" cstate="email">
            <a:extLst>
              <a:ext uri="{28A0092B-C50C-407E-A947-70E740481C1C}">
                <a14:useLocalDpi xmlns:a14="http://schemas.microsoft.com/office/drawing/2010/main" val="0"/>
              </a:ext>
            </a:extLst>
          </a:blip>
          <a:stretch>
            <a:fillRect/>
          </a:stretch>
        </p:blipFill>
        <p:spPr>
          <a:xfrm>
            <a:off x="3319200" y="4604400"/>
            <a:ext cx="1257300" cy="1930400"/>
          </a:xfrm>
          <a:prstGeom prst="rect">
            <a:avLst/>
          </a:prstGeom>
        </p:spPr>
      </p:pic>
      <p:pic>
        <p:nvPicPr>
          <p:cNvPr id="24" name="Image 23">
            <a:extLst>
              <a:ext uri="{FF2B5EF4-FFF2-40B4-BE49-F238E27FC236}">
                <a16:creationId xmlns:a16="http://schemas.microsoft.com/office/drawing/2014/main" id="{F8DB2305-939E-E947-B9C9-AB999A2851B4}"/>
              </a:ext>
            </a:extLst>
          </p:cNvPr>
          <p:cNvPicPr>
            <a:picLocks noChangeAspect="1"/>
          </p:cNvPicPr>
          <p:nvPr userDrawn="1"/>
        </p:nvPicPr>
        <p:blipFill>
          <a:blip r:embed="rId11" cstate="email">
            <a:extLst>
              <a:ext uri="{28A0092B-C50C-407E-A947-70E740481C1C}">
                <a14:useLocalDpi xmlns:a14="http://schemas.microsoft.com/office/drawing/2010/main" val="0"/>
              </a:ext>
            </a:extLst>
          </a:blip>
          <a:stretch>
            <a:fillRect/>
          </a:stretch>
        </p:blipFill>
        <p:spPr>
          <a:xfrm>
            <a:off x="4892400" y="4604400"/>
            <a:ext cx="1257300" cy="1930400"/>
          </a:xfrm>
          <a:prstGeom prst="rect">
            <a:avLst/>
          </a:prstGeom>
        </p:spPr>
      </p:pic>
      <p:pic>
        <p:nvPicPr>
          <p:cNvPr id="26" name="Image 25">
            <a:extLst>
              <a:ext uri="{FF2B5EF4-FFF2-40B4-BE49-F238E27FC236}">
                <a16:creationId xmlns:a16="http://schemas.microsoft.com/office/drawing/2014/main" id="{AD4B0AF3-574E-F340-8353-14A7625D0E4D}"/>
              </a:ext>
            </a:extLst>
          </p:cNvPr>
          <p:cNvPicPr>
            <a:picLocks noChangeAspect="1"/>
          </p:cNvPicPr>
          <p:nvPr userDrawn="1"/>
        </p:nvPicPr>
        <p:blipFill>
          <a:blip r:embed="rId12" cstate="email">
            <a:extLst>
              <a:ext uri="{28A0092B-C50C-407E-A947-70E740481C1C}">
                <a14:useLocalDpi xmlns:a14="http://schemas.microsoft.com/office/drawing/2010/main" val="0"/>
              </a:ext>
            </a:extLst>
          </a:blip>
          <a:stretch>
            <a:fillRect/>
          </a:stretch>
        </p:blipFill>
        <p:spPr>
          <a:xfrm>
            <a:off x="6465600" y="4604400"/>
            <a:ext cx="1257300" cy="1930400"/>
          </a:xfrm>
          <a:prstGeom prst="rect">
            <a:avLst/>
          </a:prstGeom>
        </p:spPr>
      </p:pic>
      <p:pic>
        <p:nvPicPr>
          <p:cNvPr id="28" name="Image 27">
            <a:extLst>
              <a:ext uri="{FF2B5EF4-FFF2-40B4-BE49-F238E27FC236}">
                <a16:creationId xmlns:a16="http://schemas.microsoft.com/office/drawing/2014/main" id="{78F1EE2C-8F6C-4849-8424-2E6C6A78E1DC}"/>
              </a:ext>
            </a:extLst>
          </p:cNvPr>
          <p:cNvPicPr>
            <a:picLocks noChangeAspect="1"/>
          </p:cNvPicPr>
          <p:nvPr userDrawn="1"/>
        </p:nvPicPr>
        <p:blipFill>
          <a:blip r:embed="rId13" cstate="email">
            <a:extLst>
              <a:ext uri="{28A0092B-C50C-407E-A947-70E740481C1C}">
                <a14:useLocalDpi xmlns:a14="http://schemas.microsoft.com/office/drawing/2010/main" val="0"/>
              </a:ext>
            </a:extLst>
          </a:blip>
          <a:stretch>
            <a:fillRect/>
          </a:stretch>
        </p:blipFill>
        <p:spPr>
          <a:xfrm>
            <a:off x="8038800" y="4604400"/>
            <a:ext cx="1257300" cy="1930400"/>
          </a:xfrm>
          <a:prstGeom prst="rect">
            <a:avLst/>
          </a:prstGeom>
        </p:spPr>
      </p:pic>
    </p:spTree>
    <p:extLst>
      <p:ext uri="{BB962C8B-B14F-4D97-AF65-F5344CB8AC3E}">
        <p14:creationId xmlns:p14="http://schemas.microsoft.com/office/powerpoint/2010/main" val="2423435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ge Transition">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ECAB36-8AC1-3E4E-8CAE-ADC572F825F2}"/>
              </a:ext>
            </a:extLst>
          </p:cNvPr>
          <p:cNvSpPr>
            <a:spLocks noGrp="1"/>
          </p:cNvSpPr>
          <p:nvPr>
            <p:ph type="title" hasCustomPrompt="1"/>
          </p:nvPr>
        </p:nvSpPr>
        <p:spPr>
          <a:xfrm>
            <a:off x="1735200" y="1989000"/>
            <a:ext cx="9918000" cy="2880000"/>
          </a:xfrm>
        </p:spPr>
        <p:txBody>
          <a:bodyPr lIns="0" tIns="0" rIns="0" bIns="0" anchor="ctr" anchorCtr="0">
            <a:noAutofit/>
          </a:bodyPr>
          <a:lstStyle>
            <a:lvl1pPr>
              <a:lnSpc>
                <a:spcPct val="100000"/>
              </a:lnSpc>
              <a:defRPr sz="3500" b="1" i="0">
                <a:solidFill>
                  <a:schemeClr val="tx1"/>
                </a:solidFill>
                <a:latin typeface="Calibri" panose="020F0502020204030204" pitchFamily="34" charset="0"/>
                <a:cs typeface="Calibri" panose="020F0502020204030204" pitchFamily="34" charset="0"/>
              </a:defRPr>
            </a:lvl1pPr>
          </a:lstStyle>
          <a:p>
            <a:r>
              <a:rPr lang="fr-FR" dirty="0"/>
              <a:t>Page de transition si nécessaire,</a:t>
            </a:r>
            <a:br>
              <a:rPr lang="fr-FR" dirty="0"/>
            </a:br>
            <a:r>
              <a:rPr lang="fr-FR" dirty="0"/>
              <a:t>avec mise en avant </a:t>
            </a:r>
            <a:br>
              <a:rPr lang="fr-FR" dirty="0"/>
            </a:br>
            <a:r>
              <a:rPr lang="fr-FR" dirty="0"/>
              <a:t>d’une phrase clé</a:t>
            </a:r>
          </a:p>
        </p:txBody>
      </p:sp>
      <p:pic>
        <p:nvPicPr>
          <p:cNvPr id="3" name="Image 2">
            <a:extLst>
              <a:ext uri="{FF2B5EF4-FFF2-40B4-BE49-F238E27FC236}">
                <a16:creationId xmlns:a16="http://schemas.microsoft.com/office/drawing/2014/main" id="{4CBF2E20-BE1F-394D-9AF0-288966D167E2}"/>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40000" y="824400"/>
            <a:ext cx="812800" cy="850900"/>
          </a:xfrm>
          <a:prstGeom prst="rect">
            <a:avLst/>
          </a:prstGeom>
        </p:spPr>
      </p:pic>
    </p:spTree>
    <p:extLst>
      <p:ext uri="{BB962C8B-B14F-4D97-AF65-F5344CB8AC3E}">
        <p14:creationId xmlns:p14="http://schemas.microsoft.com/office/powerpoint/2010/main" val="2543759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6519198-35AB-9345-B0CC-A85F4C279B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7F039154-50A8-5043-9396-D2C0F7835F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98BF99B-37C6-0C45-8A60-92291C0E4CCE}"/>
              </a:ext>
            </a:extLst>
          </p:cNvPr>
          <p:cNvSpPr>
            <a:spLocks noGrp="1"/>
          </p:cNvSpPr>
          <p:nvPr>
            <p:ph type="dt" sz="half" idx="2"/>
          </p:nvPr>
        </p:nvSpPr>
        <p:spPr>
          <a:xfrm>
            <a:off x="540000" y="6357600"/>
            <a:ext cx="1080000" cy="365125"/>
          </a:xfrm>
          <a:prstGeom prst="rect">
            <a:avLst/>
          </a:prstGeom>
        </p:spPr>
        <p:txBody>
          <a:bodyPr vert="horz" lIns="91440" tIns="45720" rIns="91440" bIns="45720" rtlCol="0" anchor="ctr"/>
          <a:lstStyle>
            <a:lvl1pPr algn="l">
              <a:defRPr sz="800" b="0" i="0">
                <a:solidFill>
                  <a:schemeClr val="tx2">
                    <a:lumMod val="60000"/>
                    <a:lumOff val="40000"/>
                  </a:schemeClr>
                </a:solidFill>
                <a:latin typeface="Calibri" panose="020F0502020204030204" pitchFamily="34" charset="0"/>
                <a:cs typeface="Calibri" panose="020F0502020204030204" pitchFamily="34" charset="0"/>
              </a:defRPr>
            </a:lvl1pPr>
          </a:lstStyle>
          <a:p>
            <a:fld id="{DB954FB8-1B31-43D7-A1FE-9A65892A0903}" type="datetime1">
              <a:rPr lang="fr-FR" smtClean="0"/>
              <a:t>09/07/2025</a:t>
            </a:fld>
            <a:endParaRPr lang="fr-FR" dirty="0"/>
          </a:p>
        </p:txBody>
      </p:sp>
      <p:sp>
        <p:nvSpPr>
          <p:cNvPr id="5" name="Espace réservé du pied de page 4">
            <a:extLst>
              <a:ext uri="{FF2B5EF4-FFF2-40B4-BE49-F238E27FC236}">
                <a16:creationId xmlns:a16="http://schemas.microsoft.com/office/drawing/2014/main" id="{3895895E-D613-3E43-A3F8-FF12640C5AE9}"/>
              </a:ext>
            </a:extLst>
          </p:cNvPr>
          <p:cNvSpPr>
            <a:spLocks noGrp="1"/>
          </p:cNvSpPr>
          <p:nvPr>
            <p:ph type="ftr" sz="quarter" idx="3"/>
          </p:nvPr>
        </p:nvSpPr>
        <p:spPr>
          <a:xfrm>
            <a:off x="2496000" y="6356350"/>
            <a:ext cx="7200000" cy="365125"/>
          </a:xfrm>
          <a:prstGeom prst="rect">
            <a:avLst/>
          </a:prstGeom>
        </p:spPr>
        <p:txBody>
          <a:bodyPr vert="horz" lIns="91440" tIns="45720" rIns="91440" bIns="45720" rtlCol="0" anchor="ctr"/>
          <a:lstStyle>
            <a:lvl1pPr algn="ctr">
              <a:defRPr sz="800" b="0" i="0">
                <a:solidFill>
                  <a:schemeClr val="tx2">
                    <a:lumMod val="60000"/>
                    <a:lumOff val="40000"/>
                  </a:schemeClr>
                </a:solidFill>
                <a:latin typeface="Calibri" panose="020F0502020204030204" pitchFamily="34" charset="0"/>
                <a:cs typeface="Calibri" panose="020F0502020204030204" pitchFamily="34" charset="0"/>
              </a:defRPr>
            </a:lvl1pPr>
          </a:lstStyle>
          <a:p>
            <a:endParaRPr lang="fr-FR" dirty="0"/>
          </a:p>
        </p:txBody>
      </p:sp>
      <p:sp>
        <p:nvSpPr>
          <p:cNvPr id="6" name="Espace réservé du numéro de diapositive 5">
            <a:extLst>
              <a:ext uri="{FF2B5EF4-FFF2-40B4-BE49-F238E27FC236}">
                <a16:creationId xmlns:a16="http://schemas.microsoft.com/office/drawing/2014/main" id="{C0CA1FC5-8E5F-AC48-ACA1-7A50564D55C1}"/>
              </a:ext>
            </a:extLst>
          </p:cNvPr>
          <p:cNvSpPr>
            <a:spLocks noGrp="1"/>
          </p:cNvSpPr>
          <p:nvPr>
            <p:ph type="sldNum" sz="quarter" idx="4"/>
          </p:nvPr>
        </p:nvSpPr>
        <p:spPr>
          <a:xfrm>
            <a:off x="10573200" y="6356350"/>
            <a:ext cx="1080000" cy="365125"/>
          </a:xfrm>
          <a:prstGeom prst="rect">
            <a:avLst/>
          </a:prstGeom>
        </p:spPr>
        <p:txBody>
          <a:bodyPr vert="horz" lIns="91440" tIns="45720" rIns="91440" bIns="45720" rtlCol="0" anchor="ctr"/>
          <a:lstStyle>
            <a:lvl1pPr algn="r">
              <a:defRPr sz="800" b="0" i="0">
                <a:solidFill>
                  <a:schemeClr val="tx2">
                    <a:lumMod val="60000"/>
                    <a:lumOff val="40000"/>
                  </a:schemeClr>
                </a:solidFill>
                <a:latin typeface="Calibri" panose="020F0502020204030204" pitchFamily="34" charset="0"/>
                <a:cs typeface="Calibri" panose="020F0502020204030204" pitchFamily="34" charset="0"/>
              </a:defRPr>
            </a:lvl1pPr>
          </a:lstStyle>
          <a:p>
            <a:fld id="{545DF0CA-4DB1-3547-92CA-B81B9E818829}" type="slidenum">
              <a:rPr lang="fr-FR" smtClean="0"/>
              <a:pPr/>
              <a:t>‹N°›</a:t>
            </a:fld>
            <a:endParaRPr lang="fr-FR" dirty="0"/>
          </a:p>
        </p:txBody>
      </p:sp>
    </p:spTree>
    <p:extLst>
      <p:ext uri="{BB962C8B-B14F-4D97-AF65-F5344CB8AC3E}">
        <p14:creationId xmlns:p14="http://schemas.microsoft.com/office/powerpoint/2010/main" val="249620296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701" r:id="rId11"/>
    <p:sldLayoutId id="2147483702" r:id="rId12"/>
    <p:sldLayoutId id="2147483703" r:id="rId13"/>
    <p:sldLayoutId id="2147483704" r:id="rId14"/>
    <p:sldLayoutId id="2147483705" r:id="rId15"/>
    <p:sldLayoutId id="2147483672" r:id="rId16"/>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png"/><Relationship Id="rId1" Type="http://schemas.openxmlformats.org/officeDocument/2006/relationships/slideLayout" Target="../slideLayouts/slideLayout15.xml"/></Relationships>
</file>

<file path=ppt/slides/_rels/slide102.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png"/><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png"/><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png"/><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png"/><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hyperlink" Target="https://www.ameli.fr/loire-atlantique/assure/sante/themes/addictions/definition-facteurs-favorisants" TargetMode="Externa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hyperlink" Target="https://www.maad-digital.fr/video/systeme-de-recompense-et-addiction" TargetMode="External"/><Relationship Id="rId2" Type="http://schemas.openxmlformats.org/officeDocument/2006/relationships/image" Target="../media/image33.png"/><Relationship Id="rId1" Type="http://schemas.openxmlformats.org/officeDocument/2006/relationships/slideLayout" Target="../slideLayouts/slideLayout12.xml"/><Relationship Id="rId5" Type="http://schemas.openxmlformats.org/officeDocument/2006/relationships/image" Target="../media/image34.png"/><Relationship Id="rId4" Type="http://schemas.openxmlformats.org/officeDocument/2006/relationships/hyperlink" Target="https://www.youtube.com/watch?v=HUngLgGRJpo"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www.chu-rouen.fr/addiction-au-tabac/les-dependances-au-tabac/" TargetMode="External"/><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2.xml"/><Relationship Id="rId5" Type="http://schemas.openxmlformats.org/officeDocument/2006/relationships/hyperlink" Target="https://www.youtube.com/watch?v=dEjK7crObc8" TargetMode="External"/><Relationship Id="rId4" Type="http://schemas.openxmlformats.org/officeDocument/2006/relationships/hyperlink" Target="https://www.youtube.com/watch?v=weKGn1TD4GQ"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1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hyperlink" Target="https://www.ofdt.fr/publication/2023/le-cout-social-des-drogues-estimation-en-france-en-2019-511" TargetMode="Externa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santepubliquefrance.fr/determinants-de-sante/tabac/articles/quelles-sont-les-consequences-du-tabagisme-sur-la-sante" TargetMode="Externa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hyperlink" Target="https://www.has-sante.fr/upload/docs/application/pdf/2016-06/referentiel_tabac.pdf" TargetMode="Externa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hyperlink" Target="http://societe-francophone-de-tabacologie.org/dl/CSFT2020_S09c_UNDERNER_Michel.pdf" TargetMode="Externa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Layout" Target="../slideLayouts/slideLayout12.xml"/><Relationship Id="rId4" Type="http://schemas.openxmlformats.org/officeDocument/2006/relationships/hyperlink" Target="https://www.ameli.fr/sites/default/files/Documents/Liste-substituts-nicotiniques_assurance-maladie_2021-10-15.DPROD_v2.pdf" TargetMode="External"/></Relationships>
</file>

<file path=ppt/slides/_rels/slide5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5.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5.png"/><Relationship Id="rId1" Type="http://schemas.openxmlformats.org/officeDocument/2006/relationships/slideLayout" Target="../slideLayouts/slideLayout12.xml"/><Relationship Id="rId4" Type="http://schemas.openxmlformats.org/officeDocument/2006/relationships/image" Target="../media/image56.png"/></Relationships>
</file>

<file path=ppt/slides/_rels/slide5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5.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2.xml"/><Relationship Id="rId5" Type="http://schemas.openxmlformats.org/officeDocument/2006/relationships/image" Target="../media/image63.png"/><Relationship Id="rId4" Type="http://schemas.openxmlformats.org/officeDocument/2006/relationships/image" Target="../media/image62.svg"/></Relationships>
</file>

<file path=ppt/slides/_rels/slide6.xml.rels><?xml version="1.0" encoding="UTF-8" standalone="yes"?>
<Relationships xmlns="http://schemas.openxmlformats.org/package/2006/relationships"><Relationship Id="rId3" Type="http://schemas.openxmlformats.org/officeDocument/2006/relationships/image" Target="../media/image28.svg"/><Relationship Id="rId7" Type="http://schemas.openxmlformats.org/officeDocument/2006/relationships/image" Target="../media/image32.svg"/><Relationship Id="rId2" Type="http://schemas.openxmlformats.org/officeDocument/2006/relationships/image" Target="../media/image27.png"/><Relationship Id="rId1" Type="http://schemas.openxmlformats.org/officeDocument/2006/relationships/slideLayout" Target="../slideLayouts/slideLayout14.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s>
</file>

<file path=ppt/slides/_rels/slide6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5.png"/><Relationship Id="rId1" Type="http://schemas.openxmlformats.org/officeDocument/2006/relationships/slideLayout" Target="../slideLayouts/slideLayout12.xml"/><Relationship Id="rId4" Type="http://schemas.openxmlformats.org/officeDocument/2006/relationships/hyperlink" Target="https://srae-addicto-pdl.fr/referentiels/fiche-interaction-medicamenteuses-et-tabac/"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hyperlink" Target="https://www.respadd.org/wp-content/uploads/2021/11/BAT-Peau-guide-sante-mentale-reduit-.pdf" TargetMode="Externa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hyperlink" Target="https://www.has-sante.fr/upload/docs/application/pdf/2014-01/recommandations_-_arret_de_la_consommation_de_tabac.pdf" TargetMode="Externa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hyperlink" Target="https://www.ameli.fr/infirmier/exercice-liberal/prescription-prise-charge/regles-exercice-formalites/prise-en-charge-sevrage-tabagique" TargetMode="Externa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12.xml"/><Relationship Id="rId4" Type="http://schemas.openxmlformats.org/officeDocument/2006/relationships/hyperlink" Target="https://www.respadd.org/wp-content/uploads/2021/09/Bat-Peau-reduit.pdf" TargetMode="External"/></Relationships>
</file>

<file path=ppt/slides/_rels/slide77.x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74.jpg"/><Relationship Id="rId1" Type="http://schemas.openxmlformats.org/officeDocument/2006/relationships/slideLayout" Target="../slideLayouts/slideLayout12.xml"/><Relationship Id="rId6" Type="http://schemas.openxmlformats.org/officeDocument/2006/relationships/image" Target="../media/image77.svg"/><Relationship Id="rId5" Type="http://schemas.openxmlformats.org/officeDocument/2006/relationships/image" Target="../media/image76.png"/><Relationship Id="rId4" Type="http://schemas.openxmlformats.org/officeDocument/2006/relationships/hyperlink" Target="https://srae-addicto-pdl.fr/wp-content/uploads/2023/11/Fiche-pratique-Reperer-prescrire-TNS_SRAE-ADDICTO_Nov-23.pptx" TargetMode="External"/></Relationships>
</file>

<file path=ppt/slides/_rels/slide7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hyperlink" Target="https://www.bretagne.ars.sante.fr/media/42516/download#:~:text=Depuis%20le%201er%20janvier%202019,charge%20par%20l'Assurance%20Maladie" TargetMode="Externa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hyperlink" Target="https://srae-addicto-pdl.fr/referentiels/memo-arreter-ou-diminuer-le-tabac-patient/" TargetMode="External"/><Relationship Id="rId1" Type="http://schemas.openxmlformats.org/officeDocument/2006/relationships/slideLayout" Target="../slideLayouts/slideLayout12.xml"/><Relationship Id="rId5" Type="http://schemas.openxmlformats.org/officeDocument/2006/relationships/image" Target="../media/image81.png"/><Relationship Id="rId4" Type="http://schemas.openxmlformats.org/officeDocument/2006/relationships/image" Target="../media/image80.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554DBF7D-4F35-D918-E0AC-76C611CC9EA8}"/>
              </a:ext>
            </a:extLst>
          </p:cNvPr>
          <p:cNvSpPr>
            <a:spLocks noGrp="1"/>
          </p:cNvSpPr>
          <p:nvPr>
            <p:ph type="ctrTitle"/>
          </p:nvPr>
        </p:nvSpPr>
        <p:spPr>
          <a:xfrm>
            <a:off x="0" y="3090193"/>
            <a:ext cx="12192000" cy="677613"/>
          </a:xfrm>
        </p:spPr>
        <p:txBody>
          <a:bodyPr>
            <a:normAutofit/>
          </a:bodyPr>
          <a:lstStyle/>
          <a:p>
            <a:r>
              <a:rPr lang="fr-FR" sz="3200" dirty="0">
                <a:solidFill>
                  <a:srgbClr val="7A2553"/>
                </a:solidFill>
                <a:latin typeface="+mn-lt"/>
              </a:rPr>
              <a:t>Prescription de substituts nicotiniques</a:t>
            </a:r>
          </a:p>
        </p:txBody>
      </p:sp>
    </p:spTree>
    <p:extLst>
      <p:ext uri="{BB962C8B-B14F-4D97-AF65-F5344CB8AC3E}">
        <p14:creationId xmlns:p14="http://schemas.microsoft.com/office/powerpoint/2010/main" val="1692081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13D90-DA78-2344-1B13-988890C88003}"/>
            </a:ext>
          </a:extLst>
        </p:cNvPr>
        <p:cNvGrpSpPr/>
        <p:nvPr/>
      </p:nvGrpSpPr>
      <p:grpSpPr>
        <a:xfrm>
          <a:off x="0" y="0"/>
          <a:ext cx="0" cy="0"/>
          <a:chOff x="0" y="0"/>
          <a:chExt cx="0" cy="0"/>
        </a:xfrm>
      </p:grpSpPr>
      <p:sp>
        <p:nvSpPr>
          <p:cNvPr id="5" name="Titre 1">
            <a:extLst>
              <a:ext uri="{FF2B5EF4-FFF2-40B4-BE49-F238E27FC236}">
                <a16:creationId xmlns:a16="http://schemas.microsoft.com/office/drawing/2014/main" id="{6D449B3B-3C18-BA9C-8199-B98A3FCAE057}"/>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12800" indent="-457200">
              <a:buFont typeface="+mj-lt"/>
              <a:buAutoNum type="alphaLcParenR" startAt="2"/>
            </a:pPr>
            <a:r>
              <a:rPr lang="fr-FR" sz="2400" b="1" dirty="0">
                <a:solidFill>
                  <a:srgbClr val="5C5C2C"/>
                </a:solidFill>
                <a:latin typeface="+mn-lt"/>
              </a:rPr>
              <a:t>Les politiques de santé publique</a:t>
            </a:r>
          </a:p>
        </p:txBody>
      </p:sp>
      <p:sp>
        <p:nvSpPr>
          <p:cNvPr id="6" name="Titre 6">
            <a:extLst>
              <a:ext uri="{FF2B5EF4-FFF2-40B4-BE49-F238E27FC236}">
                <a16:creationId xmlns:a16="http://schemas.microsoft.com/office/drawing/2014/main" id="{472DB8BD-FE5D-9483-9B7B-40AA8F55511C}"/>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1 : contexte</a:t>
            </a:r>
          </a:p>
        </p:txBody>
      </p:sp>
      <p:sp>
        <p:nvSpPr>
          <p:cNvPr id="7" name="ZoneTexte 6">
            <a:extLst>
              <a:ext uri="{FF2B5EF4-FFF2-40B4-BE49-F238E27FC236}">
                <a16:creationId xmlns:a16="http://schemas.microsoft.com/office/drawing/2014/main" id="{3150905A-FEC0-D297-3F77-B948075F280E}"/>
              </a:ext>
            </a:extLst>
          </p:cNvPr>
          <p:cNvSpPr txBox="1"/>
          <p:nvPr/>
        </p:nvSpPr>
        <p:spPr>
          <a:xfrm>
            <a:off x="943897" y="1303936"/>
            <a:ext cx="10571997" cy="400110"/>
          </a:xfrm>
          <a:prstGeom prst="rect">
            <a:avLst/>
          </a:prstGeom>
          <a:noFill/>
        </p:spPr>
        <p:txBody>
          <a:bodyPr wrap="square" rtlCol="0">
            <a:spAutoFit/>
          </a:bodyPr>
          <a:lstStyle/>
          <a:p>
            <a:r>
              <a:rPr lang="fr-FR" sz="2000" b="1" dirty="0">
                <a:solidFill>
                  <a:srgbClr val="000000"/>
                </a:solidFill>
              </a:rPr>
              <a:t>=&gt; Nécessité de multiplier les stratégies de promotion de la santé pour l’arrêt du tabac : </a:t>
            </a:r>
          </a:p>
        </p:txBody>
      </p:sp>
      <p:sp>
        <p:nvSpPr>
          <p:cNvPr id="2" name="Rectangle : coins arrondis 1">
            <a:extLst>
              <a:ext uri="{FF2B5EF4-FFF2-40B4-BE49-F238E27FC236}">
                <a16:creationId xmlns:a16="http://schemas.microsoft.com/office/drawing/2014/main" id="{9F1F4BC1-07D4-0713-687B-4006862B62C2}"/>
              </a:ext>
            </a:extLst>
          </p:cNvPr>
          <p:cNvSpPr/>
          <p:nvPr/>
        </p:nvSpPr>
        <p:spPr>
          <a:xfrm>
            <a:off x="838200" y="1884781"/>
            <a:ext cx="10409903" cy="1041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Elaboration de politiques publiques :</a:t>
            </a:r>
          </a:p>
          <a:p>
            <a:pPr marL="285750" indent="-285750" algn="ctr">
              <a:buFontTx/>
              <a:buChar char="-"/>
            </a:pPr>
            <a:r>
              <a:rPr lang="fr-FR" dirty="0"/>
              <a:t>Plan cancer</a:t>
            </a:r>
          </a:p>
          <a:p>
            <a:pPr marL="285750" indent="-285750" algn="ctr">
              <a:buFontTx/>
              <a:buChar char="-"/>
            </a:pPr>
            <a:r>
              <a:rPr lang="fr-FR" dirty="0"/>
              <a:t>Plan national de Lutte contre le Tabac</a:t>
            </a:r>
          </a:p>
        </p:txBody>
      </p:sp>
      <p:sp>
        <p:nvSpPr>
          <p:cNvPr id="3" name="Rectangle : coins arrondis 2">
            <a:extLst>
              <a:ext uri="{FF2B5EF4-FFF2-40B4-BE49-F238E27FC236}">
                <a16:creationId xmlns:a16="http://schemas.microsoft.com/office/drawing/2014/main" id="{F2AC26A2-531C-BD69-2F79-F076BFE832C0}"/>
              </a:ext>
            </a:extLst>
          </p:cNvPr>
          <p:cNvSpPr/>
          <p:nvPr/>
        </p:nvSpPr>
        <p:spPr>
          <a:xfrm>
            <a:off x="5886737" y="3093419"/>
            <a:ext cx="4650166" cy="160528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Diminution de l’accessibilité :</a:t>
            </a:r>
          </a:p>
          <a:p>
            <a:pPr marL="285750" indent="-285750" algn="ctr">
              <a:buFontTx/>
              <a:buChar char="-"/>
            </a:pPr>
            <a:r>
              <a:rPr lang="fr-FR" dirty="0"/>
              <a:t>Interdiction de vente de tabac aux mineurs</a:t>
            </a:r>
          </a:p>
          <a:p>
            <a:pPr marL="285750" indent="-285750" algn="ctr">
              <a:buFontTx/>
              <a:buChar char="-"/>
            </a:pPr>
            <a:r>
              <a:rPr lang="fr-FR" dirty="0"/>
              <a:t>Hausse du prix du tabac</a:t>
            </a:r>
          </a:p>
        </p:txBody>
      </p:sp>
      <p:sp>
        <p:nvSpPr>
          <p:cNvPr id="9" name="Rectangle : coins arrondis 8">
            <a:extLst>
              <a:ext uri="{FF2B5EF4-FFF2-40B4-BE49-F238E27FC236}">
                <a16:creationId xmlns:a16="http://schemas.microsoft.com/office/drawing/2014/main" id="{BE57BEE6-C999-598C-29B0-A074022F2710}"/>
              </a:ext>
            </a:extLst>
          </p:cNvPr>
          <p:cNvSpPr/>
          <p:nvPr/>
        </p:nvSpPr>
        <p:spPr>
          <a:xfrm>
            <a:off x="248920" y="4874098"/>
            <a:ext cx="3997960" cy="160528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Stratégie de marketing social  :</a:t>
            </a:r>
          </a:p>
          <a:p>
            <a:pPr marL="285750" indent="-285750" algn="ctr">
              <a:buFontTx/>
              <a:buChar char="-"/>
            </a:pPr>
            <a:r>
              <a:rPr lang="fr-FR" dirty="0"/>
              <a:t>Mois sans tabac</a:t>
            </a:r>
          </a:p>
          <a:p>
            <a:pPr marL="285750" indent="-285750" algn="ctr">
              <a:buFontTx/>
              <a:buChar char="-"/>
            </a:pPr>
            <a:r>
              <a:rPr lang="fr-FR" dirty="0"/>
              <a:t>Paquet neutre, augmentation de la taille des avertissements sanitaires</a:t>
            </a:r>
          </a:p>
        </p:txBody>
      </p:sp>
      <p:sp>
        <p:nvSpPr>
          <p:cNvPr id="12" name="Rectangle : coins arrondis 11">
            <a:extLst>
              <a:ext uri="{FF2B5EF4-FFF2-40B4-BE49-F238E27FC236}">
                <a16:creationId xmlns:a16="http://schemas.microsoft.com/office/drawing/2014/main" id="{19020A64-B96A-0E95-146C-616819FF09C1}"/>
              </a:ext>
            </a:extLst>
          </p:cNvPr>
          <p:cNvSpPr/>
          <p:nvPr/>
        </p:nvSpPr>
        <p:spPr>
          <a:xfrm>
            <a:off x="248920" y="3106916"/>
            <a:ext cx="5455920" cy="160528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Accessibilité des services de santé / traitements :</a:t>
            </a:r>
          </a:p>
          <a:p>
            <a:pPr algn="ctr"/>
            <a:r>
              <a:rPr lang="fr-FR" dirty="0"/>
              <a:t>- Droit de prescription élargi</a:t>
            </a:r>
          </a:p>
          <a:p>
            <a:pPr marL="285750" indent="-285750" algn="ctr">
              <a:buFontTx/>
              <a:buChar char="-"/>
            </a:pPr>
            <a:r>
              <a:rPr lang="fr-FR" dirty="0"/>
              <a:t>Remboursement des substituts nicotiniques à 65%</a:t>
            </a:r>
          </a:p>
          <a:p>
            <a:pPr marL="285750" indent="-285750" algn="ctr">
              <a:buFontTx/>
              <a:buChar char="-"/>
            </a:pPr>
            <a:r>
              <a:rPr lang="fr-FR" dirty="0"/>
              <a:t>Dispositif d’aide à l’arrêt Tabac info service</a:t>
            </a:r>
          </a:p>
        </p:txBody>
      </p:sp>
      <p:sp>
        <p:nvSpPr>
          <p:cNvPr id="13" name="Rectangle : coins arrondis 12">
            <a:extLst>
              <a:ext uri="{FF2B5EF4-FFF2-40B4-BE49-F238E27FC236}">
                <a16:creationId xmlns:a16="http://schemas.microsoft.com/office/drawing/2014/main" id="{BFE3E7CD-C1C9-5139-E02A-52E14C470518}"/>
              </a:ext>
            </a:extLst>
          </p:cNvPr>
          <p:cNvSpPr/>
          <p:nvPr/>
        </p:nvSpPr>
        <p:spPr>
          <a:xfrm>
            <a:off x="4389121" y="4930335"/>
            <a:ext cx="3413760" cy="154191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Création de milieux favorables :</a:t>
            </a:r>
          </a:p>
          <a:p>
            <a:pPr algn="ctr"/>
            <a:r>
              <a:rPr lang="fr-FR" dirty="0"/>
              <a:t>- Interdiction de fumer dans les lieux publics</a:t>
            </a:r>
          </a:p>
          <a:p>
            <a:pPr algn="ctr"/>
            <a:r>
              <a:rPr lang="fr-FR" dirty="0"/>
              <a:t>- Espaces sans tabac</a:t>
            </a:r>
          </a:p>
          <a:p>
            <a:pPr algn="ctr"/>
            <a:endParaRPr lang="fr-FR" dirty="0"/>
          </a:p>
        </p:txBody>
      </p:sp>
      <p:sp>
        <p:nvSpPr>
          <p:cNvPr id="14" name="Rectangle : coins arrondis 13">
            <a:extLst>
              <a:ext uri="{FF2B5EF4-FFF2-40B4-BE49-F238E27FC236}">
                <a16:creationId xmlns:a16="http://schemas.microsoft.com/office/drawing/2014/main" id="{2987F8FC-8B80-7249-E3FC-23D032F10D9B}"/>
              </a:ext>
            </a:extLst>
          </p:cNvPr>
          <p:cNvSpPr/>
          <p:nvPr/>
        </p:nvSpPr>
        <p:spPr>
          <a:xfrm>
            <a:off x="7945121" y="4937459"/>
            <a:ext cx="3514375" cy="154191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Renforcement du pouvoir d’agir :</a:t>
            </a:r>
          </a:p>
          <a:p>
            <a:pPr algn="ctr"/>
            <a:r>
              <a:rPr lang="fr-FR" dirty="0"/>
              <a:t>- CPS</a:t>
            </a:r>
          </a:p>
        </p:txBody>
      </p:sp>
      <p:sp>
        <p:nvSpPr>
          <p:cNvPr id="15" name="Rectangle : coins arrondis 14">
            <a:extLst>
              <a:ext uri="{FF2B5EF4-FFF2-40B4-BE49-F238E27FC236}">
                <a16:creationId xmlns:a16="http://schemas.microsoft.com/office/drawing/2014/main" id="{3C40B532-1C9B-F038-A496-4C9DD270633D}"/>
              </a:ext>
            </a:extLst>
          </p:cNvPr>
          <p:cNvSpPr/>
          <p:nvPr/>
        </p:nvSpPr>
        <p:spPr>
          <a:xfrm>
            <a:off x="10668000" y="3106915"/>
            <a:ext cx="1107440" cy="160528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Etc.</a:t>
            </a:r>
          </a:p>
        </p:txBody>
      </p:sp>
    </p:spTree>
    <p:extLst>
      <p:ext uri="{BB962C8B-B14F-4D97-AF65-F5344CB8AC3E}">
        <p14:creationId xmlns:p14="http://schemas.microsoft.com/office/powerpoint/2010/main" val="291722723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D772C3-1BFF-15C9-7CC4-4EFB51AB99B5}"/>
              </a:ext>
            </a:extLst>
          </p:cNvPr>
          <p:cNvSpPr>
            <a:spLocks noGrp="1"/>
          </p:cNvSpPr>
          <p:nvPr>
            <p:ph type="title"/>
          </p:nvPr>
        </p:nvSpPr>
        <p:spPr/>
        <p:txBody>
          <a:bodyPr/>
          <a:lstStyle/>
          <a:p>
            <a:r>
              <a:rPr lang="fr-F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Quelle est l’utilité de mettre un patch si on continue de fumer ?</a:t>
            </a:r>
            <a:b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endParaRPr lang="fr-FR" dirty="0">
              <a:solidFill>
                <a:srgbClr val="000000"/>
              </a:solidFill>
            </a:endParaRPr>
          </a:p>
        </p:txBody>
      </p:sp>
      <p:sp>
        <p:nvSpPr>
          <p:cNvPr id="3" name="Espace réservé du contenu 2">
            <a:extLst>
              <a:ext uri="{FF2B5EF4-FFF2-40B4-BE49-F238E27FC236}">
                <a16:creationId xmlns:a16="http://schemas.microsoft.com/office/drawing/2014/main" id="{1CB83609-EBE3-40F7-4D28-900AEBC8246A}"/>
              </a:ext>
            </a:extLst>
          </p:cNvPr>
          <p:cNvSpPr>
            <a:spLocks noGrp="1"/>
          </p:cNvSpPr>
          <p:nvPr>
            <p:ph idx="1"/>
          </p:nvPr>
        </p:nvSpPr>
        <p:spPr>
          <a:xfrm>
            <a:off x="838200" y="1482725"/>
            <a:ext cx="10515600" cy="4351338"/>
          </a:xfrm>
        </p:spPr>
        <p:txBody>
          <a:bodyPr/>
          <a:lstStyle/>
          <a:p>
            <a:pPr marL="0" indent="0">
              <a:lnSpc>
                <a:spcPct val="150000"/>
              </a:lnSpc>
              <a:buNone/>
            </a:pPr>
            <a:r>
              <a:rPr lang="fr-FR" sz="1800" dirty="0">
                <a:effectLst/>
                <a:latin typeface="Calibri" panose="020F0502020204030204" pitchFamily="34" charset="0"/>
                <a:ea typeface="Calibri" panose="020F0502020204030204" pitchFamily="34" charset="0"/>
                <a:cs typeface="Calibri" panose="020F0502020204030204" pitchFamily="34" charset="0"/>
              </a:rPr>
              <a:t>Cela permet d’éviter le manque lorsque la personne réduit sa consommation de tabac. : En effet le patch permet une diffusion lente de la nicotine (pénétration de celle-ci par d’autres voies qu’inhalée n’entrainant pas de dépendance : Pas d’apport rapide et intense comme avec la nicotine fumée (7 secondes pour arriver au cerveau).</a:t>
            </a:r>
          </a:p>
          <a:p>
            <a:pPr marL="0" indent="0">
              <a:lnSpc>
                <a:spcPct val="150000"/>
              </a:lnSpc>
              <a:buNone/>
            </a:pPr>
            <a:r>
              <a:rPr lang="fr-FR" sz="1800" dirty="0">
                <a:effectLst/>
                <a:latin typeface="Calibri" panose="020F0502020204030204" pitchFamily="34" charset="0"/>
                <a:ea typeface="Calibri" panose="020F0502020204030204" pitchFamily="34" charset="0"/>
                <a:cs typeface="Calibri" panose="020F0502020204030204" pitchFamily="34" charset="0"/>
              </a:rPr>
              <a:t>Cela permet aussi par un phénomène d'auto-titration de moins "tirer" sur ses cigarettes pour obtenir sa dose de nicotine (réduction des risques).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dirty="0"/>
          </a:p>
        </p:txBody>
      </p:sp>
    </p:spTree>
    <p:extLst>
      <p:ext uri="{BB962C8B-B14F-4D97-AF65-F5344CB8AC3E}">
        <p14:creationId xmlns:p14="http://schemas.microsoft.com/office/powerpoint/2010/main" val="103732034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EAF902-47AC-D202-4BE4-C13253BCBBA7}"/>
              </a:ext>
            </a:extLst>
          </p:cNvPr>
          <p:cNvSpPr>
            <a:spLocks noGrp="1"/>
          </p:cNvSpPr>
          <p:nvPr>
            <p:ph type="title"/>
          </p:nvPr>
        </p:nvSpPr>
        <p:spPr>
          <a:xfrm>
            <a:off x="0" y="2899133"/>
            <a:ext cx="12192000" cy="809625"/>
          </a:xfrm>
        </p:spPr>
        <p:txBody>
          <a:bodyPr>
            <a:normAutofit/>
          </a:bodyPr>
          <a:lstStyle/>
          <a:p>
            <a:r>
              <a:rPr lang="fr-FR" sz="3200" b="1" dirty="0">
                <a:latin typeface="+mn-lt"/>
              </a:rPr>
              <a:t>QUIZ</a:t>
            </a:r>
            <a:endParaRPr lang="fr-FR" sz="3200" b="1" dirty="0">
              <a:solidFill>
                <a:srgbClr val="FF0000"/>
              </a:solidFill>
              <a:latin typeface="+mn-lt"/>
            </a:endParaRPr>
          </a:p>
        </p:txBody>
      </p:sp>
      <p:sp>
        <p:nvSpPr>
          <p:cNvPr id="3" name="Espace réservé du texte 2">
            <a:extLst>
              <a:ext uri="{FF2B5EF4-FFF2-40B4-BE49-F238E27FC236}">
                <a16:creationId xmlns:a16="http://schemas.microsoft.com/office/drawing/2014/main" id="{DADE5545-5991-FBAF-9B8E-187975F763ED}"/>
              </a:ext>
            </a:extLst>
          </p:cNvPr>
          <p:cNvSpPr>
            <a:spLocks noGrp="1"/>
          </p:cNvSpPr>
          <p:nvPr>
            <p:ph type="body" idx="1"/>
          </p:nvPr>
        </p:nvSpPr>
        <p:spPr/>
        <p:txBody>
          <a:bodyPr/>
          <a:lstStyle/>
          <a:p>
            <a:endParaRPr lang="fr-FR"/>
          </a:p>
        </p:txBody>
      </p:sp>
      <p:pic>
        <p:nvPicPr>
          <p:cNvPr id="4" name="Espace réservé pour une image  5" descr="Window">
            <a:extLst>
              <a:ext uri="{FF2B5EF4-FFF2-40B4-BE49-F238E27FC236}">
                <a16:creationId xmlns:a16="http://schemas.microsoft.com/office/drawing/2014/main" id="{A8EE321E-8F51-28E4-7B2F-3D0137AE4EED}"/>
              </a:ext>
            </a:extLst>
          </p:cNvPr>
          <p:cNvPicPr>
            <a:picLocks noChangeAspect="1"/>
          </p:cNvPicPr>
          <p:nvPr/>
        </p:nvPicPr>
        <p:blipFill rotWithShape="1">
          <a:blip r:embed="rId2" cstate="email">
            <a:duotone>
              <a:prstClr val="black"/>
              <a:schemeClr val="tx1">
                <a:tint val="45000"/>
                <a:satMod val="400000"/>
              </a:schemeClr>
            </a:duotone>
            <a:extLst>
              <a:ext uri="{28A0092B-C50C-407E-A947-70E740481C1C}">
                <a14:useLocalDpi xmlns:a14="http://schemas.microsoft.com/office/drawing/2010/main"/>
              </a:ext>
            </a:extLst>
          </a:blip>
          <a:srcRect/>
          <a:stretch/>
        </p:blipFill>
        <p:spPr>
          <a:xfrm>
            <a:off x="2246937" y="2935351"/>
            <a:ext cx="808947" cy="808947"/>
          </a:xfrm>
          <a:prstGeom prst="rect">
            <a:avLst/>
          </a:prstGeom>
        </p:spPr>
      </p:pic>
      <p:pic>
        <p:nvPicPr>
          <p:cNvPr id="5" name="Espace réservé pour une image  5" descr="Window">
            <a:extLst>
              <a:ext uri="{FF2B5EF4-FFF2-40B4-BE49-F238E27FC236}">
                <a16:creationId xmlns:a16="http://schemas.microsoft.com/office/drawing/2014/main" id="{50FC564F-1AF4-012F-1F7E-1AA6C1748EF3}"/>
              </a:ext>
            </a:extLst>
          </p:cNvPr>
          <p:cNvPicPr>
            <a:picLocks noChangeAspect="1"/>
          </p:cNvPicPr>
          <p:nvPr/>
        </p:nvPicPr>
        <p:blipFill rotWithShape="1">
          <a:blip r:embed="rId3" cstate="email">
            <a:duotone>
              <a:prstClr val="black"/>
              <a:schemeClr val="bg2">
                <a:lumMod val="60000"/>
                <a:lumOff val="40000"/>
                <a:tint val="45000"/>
                <a:satMod val="400000"/>
              </a:schemeClr>
            </a:duotone>
            <a:extLst>
              <a:ext uri="{28A0092B-C50C-407E-A947-70E740481C1C}">
                <a14:useLocalDpi xmlns:a14="http://schemas.microsoft.com/office/drawing/2010/main"/>
              </a:ext>
            </a:extLst>
          </a:blip>
          <a:srcRect/>
          <a:stretch/>
        </p:blipFill>
        <p:spPr>
          <a:xfrm>
            <a:off x="1217186" y="2934673"/>
            <a:ext cx="834926" cy="809625"/>
          </a:xfrm>
          <a:prstGeom prst="rect">
            <a:avLst/>
          </a:prstGeom>
        </p:spPr>
      </p:pic>
    </p:spTree>
    <p:extLst>
      <p:ext uri="{BB962C8B-B14F-4D97-AF65-F5344CB8AC3E}">
        <p14:creationId xmlns:p14="http://schemas.microsoft.com/office/powerpoint/2010/main" val="89153104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789E625-25A6-CDD8-876E-327C78E752DB}"/>
              </a:ext>
            </a:extLst>
          </p:cNvPr>
          <p:cNvSpPr>
            <a:spLocks noGrp="1"/>
          </p:cNvSpPr>
          <p:nvPr>
            <p:ph type="title"/>
          </p:nvPr>
        </p:nvSpPr>
        <p:spPr>
          <a:xfrm>
            <a:off x="838200" y="365125"/>
            <a:ext cx="10515600" cy="1325563"/>
          </a:xfrm>
        </p:spPr>
        <p:txBody>
          <a:bodyPr>
            <a:normAutofit/>
          </a:bodyPr>
          <a:lstStyle/>
          <a:p>
            <a:pPr algn="ctr"/>
            <a:r>
              <a:rPr lang="fr-FR" sz="3100" dirty="0">
                <a:solidFill>
                  <a:srgbClr val="000000"/>
                </a:solidFill>
                <a:latin typeface="+mn-lt"/>
              </a:rPr>
              <a:t>Les symptômes de sevrage peuvent être plus sévères chez les patients atteints de troubles psychiatriques</a:t>
            </a:r>
            <a:endParaRPr lang="en-US" sz="3100" dirty="0">
              <a:solidFill>
                <a:srgbClr val="000000"/>
              </a:solidFill>
              <a:latin typeface="+mn-lt"/>
            </a:endParaRPr>
          </a:p>
        </p:txBody>
      </p:sp>
      <p:pic>
        <p:nvPicPr>
          <p:cNvPr id="5" name="Espace réservé pour une image  5" descr="Window">
            <a:extLst>
              <a:ext uri="{FF2B5EF4-FFF2-40B4-BE49-F238E27FC236}">
                <a16:creationId xmlns:a16="http://schemas.microsoft.com/office/drawing/2014/main" id="{BB4A45E1-E290-4044-99BF-71FA7C1C9064}"/>
              </a:ext>
            </a:extLst>
          </p:cNvPr>
          <p:cNvPicPr>
            <a:picLocks noGrp="1" noChangeAspect="1"/>
          </p:cNvPicPr>
          <p:nvPr>
            <p:ph idx="1"/>
          </p:nvPr>
        </p:nvPicPr>
        <p:blipFill rotWithShape="1">
          <a:blip r:embed="rId2" cstate="email">
            <a:duotone>
              <a:prstClr val="black"/>
              <a:schemeClr val="tx1">
                <a:tint val="45000"/>
                <a:satMod val="400000"/>
              </a:schemeClr>
            </a:duotone>
            <a:extLst>
              <a:ext uri="{28A0092B-C50C-407E-A947-70E740481C1C}">
                <a14:useLocalDpi xmlns:a14="http://schemas.microsoft.com/office/drawing/2010/main"/>
              </a:ext>
            </a:extLst>
          </a:blip>
          <a:srcRect/>
          <a:stretch/>
        </p:blipFill>
        <p:spPr>
          <a:xfrm>
            <a:off x="6370409" y="2602535"/>
            <a:ext cx="1257475" cy="1257475"/>
          </a:xfrm>
          <a:prstGeom prst="rect">
            <a:avLst/>
          </a:prstGeom>
        </p:spPr>
      </p:pic>
      <p:pic>
        <p:nvPicPr>
          <p:cNvPr id="6" name="Espace réservé pour une image  5" descr="Window">
            <a:extLst>
              <a:ext uri="{FF2B5EF4-FFF2-40B4-BE49-F238E27FC236}">
                <a16:creationId xmlns:a16="http://schemas.microsoft.com/office/drawing/2014/main" id="{AA4F5479-7755-4F1D-B5D0-48527FA8B2A0}"/>
              </a:ext>
            </a:extLst>
          </p:cNvPr>
          <p:cNvPicPr>
            <a:picLocks noChangeAspect="1"/>
          </p:cNvPicPr>
          <p:nvPr/>
        </p:nvPicPr>
        <p:blipFill rotWithShape="1">
          <a:blip r:embed="rId3" cstate="email">
            <a:duotone>
              <a:prstClr val="black"/>
              <a:schemeClr val="bg2">
                <a:lumMod val="60000"/>
                <a:lumOff val="40000"/>
                <a:tint val="45000"/>
                <a:satMod val="400000"/>
              </a:schemeClr>
            </a:duotone>
            <a:extLst>
              <a:ext uri="{28A0092B-C50C-407E-A947-70E740481C1C}">
                <a14:useLocalDpi xmlns:a14="http://schemas.microsoft.com/office/drawing/2010/main"/>
              </a:ext>
            </a:extLst>
          </a:blip>
          <a:srcRect/>
          <a:stretch/>
        </p:blipFill>
        <p:spPr>
          <a:xfrm>
            <a:off x="4364229" y="2628730"/>
            <a:ext cx="1297858" cy="1258529"/>
          </a:xfrm>
          <a:prstGeom prst="rect">
            <a:avLst/>
          </a:prstGeom>
        </p:spPr>
      </p:pic>
    </p:spTree>
    <p:extLst>
      <p:ext uri="{BB962C8B-B14F-4D97-AF65-F5344CB8AC3E}">
        <p14:creationId xmlns:p14="http://schemas.microsoft.com/office/powerpoint/2010/main" val="247448075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789E625-25A6-CDD8-876E-327C78E752DB}"/>
              </a:ext>
            </a:extLst>
          </p:cNvPr>
          <p:cNvSpPr>
            <a:spLocks noGrp="1"/>
          </p:cNvSpPr>
          <p:nvPr>
            <p:ph type="title"/>
          </p:nvPr>
        </p:nvSpPr>
        <p:spPr>
          <a:xfrm>
            <a:off x="838200" y="365125"/>
            <a:ext cx="10515600" cy="1325563"/>
          </a:xfrm>
        </p:spPr>
        <p:txBody>
          <a:bodyPr>
            <a:normAutofit/>
          </a:bodyPr>
          <a:lstStyle/>
          <a:p>
            <a:pPr algn="ctr"/>
            <a:r>
              <a:rPr lang="fr-FR" sz="2800" dirty="0">
                <a:solidFill>
                  <a:srgbClr val="000000"/>
                </a:solidFill>
                <a:latin typeface="+mn-lt"/>
              </a:rPr>
              <a:t>Les symptômes de sevrage peuvent être plus sévères chez les patients atteints de troubles psychiatriques</a:t>
            </a:r>
            <a:endParaRPr lang="en-US" sz="2800" dirty="0">
              <a:solidFill>
                <a:srgbClr val="000000"/>
              </a:solidFill>
              <a:latin typeface="+mn-lt"/>
            </a:endParaRPr>
          </a:p>
        </p:txBody>
      </p:sp>
      <p:pic>
        <p:nvPicPr>
          <p:cNvPr id="6" name="Espace réservé pour une image  5" descr="Window">
            <a:extLst>
              <a:ext uri="{FF2B5EF4-FFF2-40B4-BE49-F238E27FC236}">
                <a16:creationId xmlns:a16="http://schemas.microsoft.com/office/drawing/2014/main" id="{AA4F5479-7755-4F1D-B5D0-48527FA8B2A0}"/>
              </a:ext>
            </a:extLst>
          </p:cNvPr>
          <p:cNvPicPr>
            <a:picLocks noChangeAspect="1"/>
          </p:cNvPicPr>
          <p:nvPr/>
        </p:nvPicPr>
        <p:blipFill rotWithShape="1">
          <a:blip r:embed="rId2" cstate="email">
            <a:duotone>
              <a:prstClr val="black"/>
              <a:schemeClr val="bg2">
                <a:lumMod val="60000"/>
                <a:lumOff val="40000"/>
                <a:tint val="45000"/>
                <a:satMod val="400000"/>
              </a:schemeClr>
            </a:duotone>
            <a:extLst>
              <a:ext uri="{28A0092B-C50C-407E-A947-70E740481C1C}">
                <a14:useLocalDpi xmlns:a14="http://schemas.microsoft.com/office/drawing/2010/main"/>
              </a:ext>
            </a:extLst>
          </a:blip>
          <a:srcRect/>
          <a:stretch/>
        </p:blipFill>
        <p:spPr>
          <a:xfrm>
            <a:off x="5343943" y="2628729"/>
            <a:ext cx="1297858" cy="1258529"/>
          </a:xfrm>
          <a:prstGeom prst="rect">
            <a:avLst/>
          </a:prstGeom>
        </p:spPr>
      </p:pic>
      <p:sp>
        <p:nvSpPr>
          <p:cNvPr id="2" name="ZoneTexte 1">
            <a:extLst>
              <a:ext uri="{FF2B5EF4-FFF2-40B4-BE49-F238E27FC236}">
                <a16:creationId xmlns:a16="http://schemas.microsoft.com/office/drawing/2014/main" id="{8CB7EDC7-5412-4926-EE85-793761C510A7}"/>
              </a:ext>
            </a:extLst>
          </p:cNvPr>
          <p:cNvSpPr txBox="1"/>
          <p:nvPr/>
        </p:nvSpPr>
        <p:spPr>
          <a:xfrm>
            <a:off x="1253765" y="5150498"/>
            <a:ext cx="9429786" cy="1347805"/>
          </a:xfrm>
          <a:prstGeom prst="rect">
            <a:avLst/>
          </a:prstGeom>
          <a:noFill/>
        </p:spPr>
        <p:txBody>
          <a:bodyPr wrap="square" rtlCol="0">
            <a:spAutoFit/>
          </a:bodyPr>
          <a:lstStyle/>
          <a:p>
            <a:pPr algn="just">
              <a:lnSpc>
                <a:spcPct val="115000"/>
              </a:lnSpc>
              <a:spcAft>
                <a:spcPts val="800"/>
              </a:spcAft>
            </a:pP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 prévalence du tabagisme est plus élevée dans certains troubles psychiatriques et le taux de tabagisme augmente avec la sévérité de la pathologie. Les personnes atteintes de troubles psychiatriques fument significativement plus, présentent un degré de dépendance accru et sont ainsi davantage exposées aux risques et dommages associés au tabagisme.</a:t>
            </a: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834997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789E625-25A6-CDD8-876E-327C78E752DB}"/>
              </a:ext>
            </a:extLst>
          </p:cNvPr>
          <p:cNvSpPr>
            <a:spLocks noGrp="1"/>
          </p:cNvSpPr>
          <p:nvPr>
            <p:ph type="title"/>
          </p:nvPr>
        </p:nvSpPr>
        <p:spPr>
          <a:xfrm>
            <a:off x="838200" y="365125"/>
            <a:ext cx="10515600" cy="1325563"/>
          </a:xfrm>
        </p:spPr>
        <p:txBody>
          <a:bodyPr>
            <a:normAutofit/>
          </a:bodyPr>
          <a:lstStyle/>
          <a:p>
            <a:pPr marL="342900" lvl="0" indent="-342900" algn="ctr">
              <a:lnSpc>
                <a:spcPct val="115000"/>
              </a:lnSpc>
            </a:pPr>
            <a:r>
              <a:rPr lang="fr-FR"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 dépendance physique s’évalue grâce au test de Horn</a:t>
            </a:r>
            <a:br>
              <a:rPr lang="fr-FR" sz="3600" dirty="0">
                <a:effectLst/>
                <a:latin typeface="Calibri" panose="020F0502020204030204" pitchFamily="34" charset="0"/>
                <a:ea typeface="Calibri" panose="020F0502020204030204" pitchFamily="34" charset="0"/>
                <a:cs typeface="Times New Roman" panose="02020603050405020304" pitchFamily="18" charset="0"/>
              </a:rPr>
            </a:br>
            <a:endParaRPr lang="en-US" sz="3100" dirty="0">
              <a:solidFill>
                <a:srgbClr val="000000"/>
              </a:solidFill>
              <a:latin typeface="+mn-lt"/>
            </a:endParaRPr>
          </a:p>
        </p:txBody>
      </p:sp>
      <p:pic>
        <p:nvPicPr>
          <p:cNvPr id="5" name="Espace réservé pour une image  5" descr="Window">
            <a:extLst>
              <a:ext uri="{FF2B5EF4-FFF2-40B4-BE49-F238E27FC236}">
                <a16:creationId xmlns:a16="http://schemas.microsoft.com/office/drawing/2014/main" id="{BB4A45E1-E290-4044-99BF-71FA7C1C9064}"/>
              </a:ext>
            </a:extLst>
          </p:cNvPr>
          <p:cNvPicPr>
            <a:picLocks noGrp="1" noChangeAspect="1"/>
          </p:cNvPicPr>
          <p:nvPr>
            <p:ph idx="1"/>
          </p:nvPr>
        </p:nvPicPr>
        <p:blipFill rotWithShape="1">
          <a:blip r:embed="rId2" cstate="email">
            <a:duotone>
              <a:prstClr val="black"/>
              <a:schemeClr val="tx1">
                <a:tint val="45000"/>
                <a:satMod val="400000"/>
              </a:schemeClr>
            </a:duotone>
            <a:extLst>
              <a:ext uri="{28A0092B-C50C-407E-A947-70E740481C1C}">
                <a14:useLocalDpi xmlns:a14="http://schemas.microsoft.com/office/drawing/2010/main"/>
              </a:ext>
            </a:extLst>
          </a:blip>
          <a:srcRect/>
          <a:stretch/>
        </p:blipFill>
        <p:spPr>
          <a:xfrm>
            <a:off x="6370409" y="2602535"/>
            <a:ext cx="1257475" cy="1257475"/>
          </a:xfrm>
          <a:prstGeom prst="rect">
            <a:avLst/>
          </a:prstGeom>
        </p:spPr>
      </p:pic>
      <p:pic>
        <p:nvPicPr>
          <p:cNvPr id="6" name="Espace réservé pour une image  5" descr="Window">
            <a:extLst>
              <a:ext uri="{FF2B5EF4-FFF2-40B4-BE49-F238E27FC236}">
                <a16:creationId xmlns:a16="http://schemas.microsoft.com/office/drawing/2014/main" id="{AA4F5479-7755-4F1D-B5D0-48527FA8B2A0}"/>
              </a:ext>
            </a:extLst>
          </p:cNvPr>
          <p:cNvPicPr>
            <a:picLocks noChangeAspect="1"/>
          </p:cNvPicPr>
          <p:nvPr/>
        </p:nvPicPr>
        <p:blipFill rotWithShape="1">
          <a:blip r:embed="rId3" cstate="email">
            <a:duotone>
              <a:prstClr val="black"/>
              <a:schemeClr val="bg2">
                <a:lumMod val="60000"/>
                <a:lumOff val="40000"/>
                <a:tint val="45000"/>
                <a:satMod val="400000"/>
              </a:schemeClr>
            </a:duotone>
            <a:extLst>
              <a:ext uri="{28A0092B-C50C-407E-A947-70E740481C1C}">
                <a14:useLocalDpi xmlns:a14="http://schemas.microsoft.com/office/drawing/2010/main"/>
              </a:ext>
            </a:extLst>
          </a:blip>
          <a:srcRect/>
          <a:stretch/>
        </p:blipFill>
        <p:spPr>
          <a:xfrm>
            <a:off x="4364229" y="2628730"/>
            <a:ext cx="1297858" cy="1258529"/>
          </a:xfrm>
          <a:prstGeom prst="rect">
            <a:avLst/>
          </a:prstGeom>
        </p:spPr>
      </p:pic>
    </p:spTree>
    <p:extLst>
      <p:ext uri="{BB962C8B-B14F-4D97-AF65-F5344CB8AC3E}">
        <p14:creationId xmlns:p14="http://schemas.microsoft.com/office/powerpoint/2010/main" val="134147232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789E625-25A6-CDD8-876E-327C78E752DB}"/>
              </a:ext>
            </a:extLst>
          </p:cNvPr>
          <p:cNvSpPr>
            <a:spLocks noGrp="1"/>
          </p:cNvSpPr>
          <p:nvPr>
            <p:ph type="title"/>
          </p:nvPr>
        </p:nvSpPr>
        <p:spPr>
          <a:xfrm>
            <a:off x="838200" y="365125"/>
            <a:ext cx="10515600" cy="1325563"/>
          </a:xfrm>
        </p:spPr>
        <p:txBody>
          <a:bodyPr>
            <a:normAutofit/>
          </a:bodyPr>
          <a:lstStyle/>
          <a:p>
            <a:pPr marL="342900" lvl="0" indent="-342900" algn="ctr">
              <a:lnSpc>
                <a:spcPct val="115000"/>
              </a:lnSpc>
            </a:pPr>
            <a:r>
              <a:rPr lang="fr-FR"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 dépendance physique s’évalue grâce au test de Horn</a:t>
            </a:r>
            <a:br>
              <a:rPr lang="fr-FR" sz="3600" dirty="0">
                <a:effectLst/>
                <a:latin typeface="Calibri" panose="020F0502020204030204" pitchFamily="34" charset="0"/>
                <a:ea typeface="Calibri" panose="020F0502020204030204" pitchFamily="34" charset="0"/>
                <a:cs typeface="Times New Roman" panose="02020603050405020304" pitchFamily="18" charset="0"/>
              </a:rPr>
            </a:br>
            <a:endParaRPr lang="en-US" sz="3100" dirty="0">
              <a:solidFill>
                <a:srgbClr val="000000"/>
              </a:solidFill>
              <a:latin typeface="+mn-lt"/>
            </a:endParaRPr>
          </a:p>
        </p:txBody>
      </p:sp>
      <p:pic>
        <p:nvPicPr>
          <p:cNvPr id="5" name="Espace réservé pour une image  5" descr="Window">
            <a:extLst>
              <a:ext uri="{FF2B5EF4-FFF2-40B4-BE49-F238E27FC236}">
                <a16:creationId xmlns:a16="http://schemas.microsoft.com/office/drawing/2014/main" id="{BB4A45E1-E290-4044-99BF-71FA7C1C9064}"/>
              </a:ext>
            </a:extLst>
          </p:cNvPr>
          <p:cNvPicPr>
            <a:picLocks noGrp="1" noChangeAspect="1"/>
          </p:cNvPicPr>
          <p:nvPr>
            <p:ph idx="1"/>
          </p:nvPr>
        </p:nvPicPr>
        <p:blipFill rotWithShape="1">
          <a:blip r:embed="rId2" cstate="email">
            <a:duotone>
              <a:prstClr val="black"/>
              <a:schemeClr val="tx1">
                <a:tint val="45000"/>
                <a:satMod val="400000"/>
              </a:schemeClr>
            </a:duotone>
            <a:extLst>
              <a:ext uri="{28A0092B-C50C-407E-A947-70E740481C1C}">
                <a14:useLocalDpi xmlns:a14="http://schemas.microsoft.com/office/drawing/2010/main"/>
              </a:ext>
            </a:extLst>
          </a:blip>
          <a:srcRect/>
          <a:stretch/>
        </p:blipFill>
        <p:spPr>
          <a:xfrm>
            <a:off x="5126070" y="2611961"/>
            <a:ext cx="1257475" cy="1257475"/>
          </a:xfrm>
          <a:prstGeom prst="rect">
            <a:avLst/>
          </a:prstGeom>
        </p:spPr>
      </p:pic>
      <p:sp>
        <p:nvSpPr>
          <p:cNvPr id="2" name="ZoneTexte 1">
            <a:extLst>
              <a:ext uri="{FF2B5EF4-FFF2-40B4-BE49-F238E27FC236}">
                <a16:creationId xmlns:a16="http://schemas.microsoft.com/office/drawing/2014/main" id="{116D9D7F-617D-4B95-8211-5DF739871F59}"/>
              </a:ext>
            </a:extLst>
          </p:cNvPr>
          <p:cNvSpPr txBox="1"/>
          <p:nvPr/>
        </p:nvSpPr>
        <p:spPr>
          <a:xfrm>
            <a:off x="1414021" y="4854804"/>
            <a:ext cx="10237979" cy="1234440"/>
          </a:xfrm>
          <a:prstGeom prst="rect">
            <a:avLst/>
          </a:prstGeom>
          <a:noFill/>
        </p:spPr>
        <p:txBody>
          <a:bodyPr wrap="square" rtlCol="0">
            <a:spAutoFit/>
          </a:bodyPr>
          <a:lstStyle/>
          <a:p>
            <a:pPr algn="just">
              <a:lnSpc>
                <a:spcPct val="115000"/>
              </a:lnSpc>
              <a:spcAft>
                <a:spcPts val="800"/>
              </a:spcAft>
            </a:pP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Ce test permet de déterminer les différents facteurs qui poussent une personne à fumer. </a:t>
            </a: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On évoque trois dépendances dans le tabagisme : physique - psychologique et comportementale</a:t>
            </a: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 dépendance physique s’évalue le plus souvent par le test de Fagerström </a:t>
            </a: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0958472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789E625-25A6-CDD8-876E-327C78E752DB}"/>
              </a:ext>
            </a:extLst>
          </p:cNvPr>
          <p:cNvSpPr>
            <a:spLocks noGrp="1"/>
          </p:cNvSpPr>
          <p:nvPr>
            <p:ph type="title"/>
          </p:nvPr>
        </p:nvSpPr>
        <p:spPr>
          <a:xfrm>
            <a:off x="838200" y="365125"/>
            <a:ext cx="10515600" cy="1325563"/>
          </a:xfrm>
        </p:spPr>
        <p:txBody>
          <a:bodyPr>
            <a:normAutofit/>
          </a:bodyPr>
          <a:lstStyle/>
          <a:p>
            <a:pPr algn="ctr"/>
            <a:r>
              <a:rPr lang="fr-FR"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Il est déconseillé de fumer avec un patch</a:t>
            </a:r>
            <a:br>
              <a:rPr lang="fr-FR" sz="1800" dirty="0">
                <a:effectLst/>
                <a:latin typeface="Calibri" panose="020F0502020204030204" pitchFamily="34" charset="0"/>
                <a:ea typeface="Calibri" panose="020F0502020204030204" pitchFamily="34" charset="0"/>
                <a:cs typeface="Times New Roman" panose="02020603050405020304" pitchFamily="18" charset="0"/>
              </a:rPr>
            </a:br>
            <a:endParaRPr lang="en-US" sz="3100" dirty="0">
              <a:solidFill>
                <a:srgbClr val="000000"/>
              </a:solidFill>
              <a:latin typeface="+mn-lt"/>
            </a:endParaRPr>
          </a:p>
        </p:txBody>
      </p:sp>
      <p:pic>
        <p:nvPicPr>
          <p:cNvPr id="5" name="Espace réservé pour une image  5" descr="Window">
            <a:extLst>
              <a:ext uri="{FF2B5EF4-FFF2-40B4-BE49-F238E27FC236}">
                <a16:creationId xmlns:a16="http://schemas.microsoft.com/office/drawing/2014/main" id="{BB4A45E1-E290-4044-99BF-71FA7C1C9064}"/>
              </a:ext>
            </a:extLst>
          </p:cNvPr>
          <p:cNvPicPr>
            <a:picLocks noGrp="1" noChangeAspect="1"/>
          </p:cNvPicPr>
          <p:nvPr>
            <p:ph idx="1"/>
          </p:nvPr>
        </p:nvPicPr>
        <p:blipFill rotWithShape="1">
          <a:blip r:embed="rId2" cstate="email">
            <a:duotone>
              <a:prstClr val="black"/>
              <a:schemeClr val="tx1">
                <a:tint val="45000"/>
                <a:satMod val="400000"/>
              </a:schemeClr>
            </a:duotone>
            <a:extLst>
              <a:ext uri="{28A0092B-C50C-407E-A947-70E740481C1C}">
                <a14:useLocalDpi xmlns:a14="http://schemas.microsoft.com/office/drawing/2010/main"/>
              </a:ext>
            </a:extLst>
          </a:blip>
          <a:srcRect/>
          <a:stretch/>
        </p:blipFill>
        <p:spPr>
          <a:xfrm>
            <a:off x="6370409" y="2602535"/>
            <a:ext cx="1257475" cy="1257475"/>
          </a:xfrm>
          <a:prstGeom prst="rect">
            <a:avLst/>
          </a:prstGeom>
        </p:spPr>
      </p:pic>
      <p:pic>
        <p:nvPicPr>
          <p:cNvPr id="6" name="Espace réservé pour une image  5" descr="Window">
            <a:extLst>
              <a:ext uri="{FF2B5EF4-FFF2-40B4-BE49-F238E27FC236}">
                <a16:creationId xmlns:a16="http://schemas.microsoft.com/office/drawing/2014/main" id="{AA4F5479-7755-4F1D-B5D0-48527FA8B2A0}"/>
              </a:ext>
            </a:extLst>
          </p:cNvPr>
          <p:cNvPicPr>
            <a:picLocks noChangeAspect="1"/>
          </p:cNvPicPr>
          <p:nvPr/>
        </p:nvPicPr>
        <p:blipFill rotWithShape="1">
          <a:blip r:embed="rId3" cstate="email">
            <a:duotone>
              <a:prstClr val="black"/>
              <a:schemeClr val="bg2">
                <a:lumMod val="60000"/>
                <a:lumOff val="40000"/>
                <a:tint val="45000"/>
                <a:satMod val="400000"/>
              </a:schemeClr>
            </a:duotone>
            <a:extLst>
              <a:ext uri="{28A0092B-C50C-407E-A947-70E740481C1C}">
                <a14:useLocalDpi xmlns:a14="http://schemas.microsoft.com/office/drawing/2010/main"/>
              </a:ext>
            </a:extLst>
          </a:blip>
          <a:srcRect/>
          <a:stretch/>
        </p:blipFill>
        <p:spPr>
          <a:xfrm>
            <a:off x="4364229" y="2628730"/>
            <a:ext cx="1297858" cy="1258529"/>
          </a:xfrm>
          <a:prstGeom prst="rect">
            <a:avLst/>
          </a:prstGeom>
        </p:spPr>
      </p:pic>
    </p:spTree>
    <p:extLst>
      <p:ext uri="{BB962C8B-B14F-4D97-AF65-F5344CB8AC3E}">
        <p14:creationId xmlns:p14="http://schemas.microsoft.com/office/powerpoint/2010/main" val="294565166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789E625-25A6-CDD8-876E-327C78E752DB}"/>
              </a:ext>
            </a:extLst>
          </p:cNvPr>
          <p:cNvSpPr>
            <a:spLocks noGrp="1"/>
          </p:cNvSpPr>
          <p:nvPr>
            <p:ph type="title"/>
          </p:nvPr>
        </p:nvSpPr>
        <p:spPr>
          <a:xfrm>
            <a:off x="838200" y="365125"/>
            <a:ext cx="10515600" cy="1325563"/>
          </a:xfrm>
        </p:spPr>
        <p:txBody>
          <a:bodyPr>
            <a:normAutofit/>
          </a:bodyPr>
          <a:lstStyle/>
          <a:p>
            <a:pPr algn="ctr"/>
            <a:r>
              <a:rPr lang="fr-FR"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Il est déconseillé de fumer avec un patch</a:t>
            </a:r>
            <a:br>
              <a:rPr lang="fr-FR" sz="1800" dirty="0">
                <a:effectLst/>
                <a:latin typeface="Calibri" panose="020F0502020204030204" pitchFamily="34" charset="0"/>
                <a:ea typeface="Calibri" panose="020F0502020204030204" pitchFamily="34" charset="0"/>
                <a:cs typeface="Times New Roman" panose="02020603050405020304" pitchFamily="18" charset="0"/>
              </a:rPr>
            </a:br>
            <a:endParaRPr lang="en-US" sz="3100" dirty="0">
              <a:solidFill>
                <a:srgbClr val="000000"/>
              </a:solidFill>
              <a:latin typeface="+mn-lt"/>
            </a:endParaRPr>
          </a:p>
        </p:txBody>
      </p:sp>
      <p:pic>
        <p:nvPicPr>
          <p:cNvPr id="5" name="Espace réservé pour une image  5" descr="Window">
            <a:extLst>
              <a:ext uri="{FF2B5EF4-FFF2-40B4-BE49-F238E27FC236}">
                <a16:creationId xmlns:a16="http://schemas.microsoft.com/office/drawing/2014/main" id="{BB4A45E1-E290-4044-99BF-71FA7C1C9064}"/>
              </a:ext>
            </a:extLst>
          </p:cNvPr>
          <p:cNvPicPr>
            <a:picLocks noGrp="1" noChangeAspect="1"/>
          </p:cNvPicPr>
          <p:nvPr>
            <p:ph idx="1"/>
          </p:nvPr>
        </p:nvPicPr>
        <p:blipFill rotWithShape="1">
          <a:blip r:embed="rId2" cstate="email">
            <a:duotone>
              <a:prstClr val="black"/>
              <a:schemeClr val="tx1">
                <a:tint val="45000"/>
                <a:satMod val="400000"/>
              </a:schemeClr>
            </a:duotone>
            <a:extLst>
              <a:ext uri="{28A0092B-C50C-407E-A947-70E740481C1C}">
                <a14:useLocalDpi xmlns:a14="http://schemas.microsoft.com/office/drawing/2010/main"/>
              </a:ext>
            </a:extLst>
          </a:blip>
          <a:srcRect/>
          <a:stretch/>
        </p:blipFill>
        <p:spPr>
          <a:xfrm>
            <a:off x="5173205" y="2517693"/>
            <a:ext cx="1257475" cy="1257475"/>
          </a:xfrm>
          <a:prstGeom prst="rect">
            <a:avLst/>
          </a:prstGeom>
        </p:spPr>
      </p:pic>
      <p:sp>
        <p:nvSpPr>
          <p:cNvPr id="2" name="ZoneTexte 1">
            <a:extLst>
              <a:ext uri="{FF2B5EF4-FFF2-40B4-BE49-F238E27FC236}">
                <a16:creationId xmlns:a16="http://schemas.microsoft.com/office/drawing/2014/main" id="{9360E74C-C1CF-6803-94F9-2CE5095DBD7E}"/>
              </a:ext>
            </a:extLst>
          </p:cNvPr>
          <p:cNvSpPr txBox="1"/>
          <p:nvPr/>
        </p:nvSpPr>
        <p:spPr>
          <a:xfrm>
            <a:off x="1282045" y="4496586"/>
            <a:ext cx="10369955" cy="1871538"/>
          </a:xfrm>
          <a:prstGeom prst="rect">
            <a:avLst/>
          </a:prstGeom>
          <a:noFill/>
        </p:spPr>
        <p:txBody>
          <a:bodyPr wrap="square" rtlCol="0">
            <a:spAutoFit/>
          </a:bodyPr>
          <a:lstStyle/>
          <a:p>
            <a:pPr algn="just">
              <a:lnSpc>
                <a:spcPct val="115000"/>
              </a:lnSpc>
              <a:spcAft>
                <a:spcPts val="800"/>
              </a:spcAft>
            </a:pP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En cas de surdosage de nicotine des SIGNES SANS GRAVITE peuvent survenir tels que : Palpitations, Céphalées, Sécheresse buccale, Troubles du sommeil, Nausées</a:t>
            </a: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Arial" panose="020B0604020202020204" pitchFamily="34" charset="0"/>
              <a:buChar char="•"/>
              <a:tabLst>
                <a:tab pos="678180" algn="l"/>
              </a:tabLst>
            </a:pP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 fumeur va moins inhaler la fumée, en effectuant automatiquement une titration de sa nicotine…</a:t>
            </a: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Arial" panose="020B0604020202020204" pitchFamily="34" charset="0"/>
              <a:buChar char="•"/>
              <a:tabLst>
                <a:tab pos="678180" algn="l"/>
              </a:tabLst>
            </a:pP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Expérimenter la possibilité de gérer sa consommation, donc d’encourager à continuer une expérience positive, augmenter la confiance en sa capacité de changer !</a:t>
            </a: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4443191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789E625-25A6-CDD8-876E-327C78E752DB}"/>
              </a:ext>
            </a:extLst>
          </p:cNvPr>
          <p:cNvSpPr>
            <a:spLocks noGrp="1"/>
          </p:cNvSpPr>
          <p:nvPr>
            <p:ph type="title"/>
          </p:nvPr>
        </p:nvSpPr>
        <p:spPr>
          <a:xfrm>
            <a:off x="838200" y="365125"/>
            <a:ext cx="10515600" cy="1325563"/>
          </a:xfrm>
        </p:spPr>
        <p:txBody>
          <a:bodyPr>
            <a:normAutofit/>
          </a:bodyPr>
          <a:lstStyle/>
          <a:p>
            <a:pPr marL="342900" lvl="0" indent="-342900" algn="ctr">
              <a:lnSpc>
                <a:spcPct val="115000"/>
              </a:lnSpc>
            </a:pPr>
            <a:r>
              <a:rPr lang="fr-FR"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 fumeur élimine plus rapidement la caféine ?</a:t>
            </a:r>
            <a:br>
              <a:rPr lang="fr-FR" sz="3600" dirty="0">
                <a:effectLst/>
                <a:latin typeface="Calibri" panose="020F0502020204030204" pitchFamily="34" charset="0"/>
                <a:ea typeface="Calibri" panose="020F0502020204030204" pitchFamily="34" charset="0"/>
                <a:cs typeface="Times New Roman" panose="02020603050405020304" pitchFamily="18" charset="0"/>
              </a:rPr>
            </a:br>
            <a:endParaRPr lang="en-US" sz="3100" dirty="0">
              <a:solidFill>
                <a:srgbClr val="000000"/>
              </a:solidFill>
              <a:latin typeface="+mn-lt"/>
            </a:endParaRPr>
          </a:p>
        </p:txBody>
      </p:sp>
      <p:pic>
        <p:nvPicPr>
          <p:cNvPr id="5" name="Espace réservé pour une image  5" descr="Window">
            <a:extLst>
              <a:ext uri="{FF2B5EF4-FFF2-40B4-BE49-F238E27FC236}">
                <a16:creationId xmlns:a16="http://schemas.microsoft.com/office/drawing/2014/main" id="{BB4A45E1-E290-4044-99BF-71FA7C1C9064}"/>
              </a:ext>
            </a:extLst>
          </p:cNvPr>
          <p:cNvPicPr>
            <a:picLocks noGrp="1" noChangeAspect="1"/>
          </p:cNvPicPr>
          <p:nvPr>
            <p:ph idx="1"/>
          </p:nvPr>
        </p:nvPicPr>
        <p:blipFill rotWithShape="1">
          <a:blip r:embed="rId2" cstate="email">
            <a:duotone>
              <a:prstClr val="black"/>
              <a:schemeClr val="tx1">
                <a:tint val="45000"/>
                <a:satMod val="400000"/>
              </a:schemeClr>
            </a:duotone>
            <a:extLst>
              <a:ext uri="{28A0092B-C50C-407E-A947-70E740481C1C}">
                <a14:useLocalDpi xmlns:a14="http://schemas.microsoft.com/office/drawing/2010/main"/>
              </a:ext>
            </a:extLst>
          </a:blip>
          <a:srcRect/>
          <a:stretch/>
        </p:blipFill>
        <p:spPr>
          <a:xfrm>
            <a:off x="6370409" y="2602535"/>
            <a:ext cx="1257475" cy="1257475"/>
          </a:xfrm>
          <a:prstGeom prst="rect">
            <a:avLst/>
          </a:prstGeom>
        </p:spPr>
      </p:pic>
      <p:pic>
        <p:nvPicPr>
          <p:cNvPr id="6" name="Espace réservé pour une image  5" descr="Window">
            <a:extLst>
              <a:ext uri="{FF2B5EF4-FFF2-40B4-BE49-F238E27FC236}">
                <a16:creationId xmlns:a16="http://schemas.microsoft.com/office/drawing/2014/main" id="{AA4F5479-7755-4F1D-B5D0-48527FA8B2A0}"/>
              </a:ext>
            </a:extLst>
          </p:cNvPr>
          <p:cNvPicPr>
            <a:picLocks noChangeAspect="1"/>
          </p:cNvPicPr>
          <p:nvPr/>
        </p:nvPicPr>
        <p:blipFill rotWithShape="1">
          <a:blip r:embed="rId3" cstate="email">
            <a:duotone>
              <a:prstClr val="black"/>
              <a:schemeClr val="bg2">
                <a:lumMod val="60000"/>
                <a:lumOff val="40000"/>
                <a:tint val="45000"/>
                <a:satMod val="400000"/>
              </a:schemeClr>
            </a:duotone>
            <a:extLst>
              <a:ext uri="{28A0092B-C50C-407E-A947-70E740481C1C}">
                <a14:useLocalDpi xmlns:a14="http://schemas.microsoft.com/office/drawing/2010/main"/>
              </a:ext>
            </a:extLst>
          </a:blip>
          <a:srcRect/>
          <a:stretch/>
        </p:blipFill>
        <p:spPr>
          <a:xfrm>
            <a:off x="4364229" y="2628730"/>
            <a:ext cx="1297858" cy="1258529"/>
          </a:xfrm>
          <a:prstGeom prst="rect">
            <a:avLst/>
          </a:prstGeom>
        </p:spPr>
      </p:pic>
    </p:spTree>
    <p:extLst>
      <p:ext uri="{BB962C8B-B14F-4D97-AF65-F5344CB8AC3E}">
        <p14:creationId xmlns:p14="http://schemas.microsoft.com/office/powerpoint/2010/main" val="344453493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789E625-25A6-CDD8-876E-327C78E752DB}"/>
              </a:ext>
            </a:extLst>
          </p:cNvPr>
          <p:cNvSpPr>
            <a:spLocks noGrp="1"/>
          </p:cNvSpPr>
          <p:nvPr>
            <p:ph type="title"/>
          </p:nvPr>
        </p:nvSpPr>
        <p:spPr>
          <a:xfrm>
            <a:off x="838200" y="365125"/>
            <a:ext cx="10515600" cy="1325563"/>
          </a:xfrm>
        </p:spPr>
        <p:txBody>
          <a:bodyPr>
            <a:normAutofit/>
          </a:bodyPr>
          <a:lstStyle/>
          <a:p>
            <a:pPr marL="342900" lvl="0" indent="-342900" algn="ctr">
              <a:lnSpc>
                <a:spcPct val="115000"/>
              </a:lnSpc>
            </a:pPr>
            <a:r>
              <a:rPr lang="fr-FR"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 fumeur élimine plus rapidement la caféine ?</a:t>
            </a:r>
            <a:br>
              <a:rPr lang="fr-FR" sz="3600" dirty="0">
                <a:effectLst/>
                <a:latin typeface="Calibri" panose="020F0502020204030204" pitchFamily="34" charset="0"/>
                <a:ea typeface="Calibri" panose="020F0502020204030204" pitchFamily="34" charset="0"/>
                <a:cs typeface="Times New Roman" panose="02020603050405020304" pitchFamily="18" charset="0"/>
              </a:rPr>
            </a:br>
            <a:endParaRPr lang="en-US" sz="3100" dirty="0">
              <a:solidFill>
                <a:srgbClr val="000000"/>
              </a:solidFill>
              <a:latin typeface="+mn-lt"/>
            </a:endParaRPr>
          </a:p>
        </p:txBody>
      </p:sp>
      <p:pic>
        <p:nvPicPr>
          <p:cNvPr id="6" name="Espace réservé pour une image  5" descr="Window">
            <a:extLst>
              <a:ext uri="{FF2B5EF4-FFF2-40B4-BE49-F238E27FC236}">
                <a16:creationId xmlns:a16="http://schemas.microsoft.com/office/drawing/2014/main" id="{AA4F5479-7755-4F1D-B5D0-48527FA8B2A0}"/>
              </a:ext>
            </a:extLst>
          </p:cNvPr>
          <p:cNvPicPr>
            <a:picLocks noChangeAspect="1"/>
          </p:cNvPicPr>
          <p:nvPr/>
        </p:nvPicPr>
        <p:blipFill rotWithShape="1">
          <a:blip r:embed="rId2" cstate="email">
            <a:duotone>
              <a:prstClr val="black"/>
              <a:schemeClr val="bg2">
                <a:lumMod val="60000"/>
                <a:lumOff val="40000"/>
                <a:tint val="45000"/>
                <a:satMod val="400000"/>
              </a:schemeClr>
            </a:duotone>
            <a:extLst>
              <a:ext uri="{28A0092B-C50C-407E-A947-70E740481C1C}">
                <a14:useLocalDpi xmlns:a14="http://schemas.microsoft.com/office/drawing/2010/main"/>
              </a:ext>
            </a:extLst>
          </a:blip>
          <a:srcRect/>
          <a:stretch/>
        </p:blipFill>
        <p:spPr>
          <a:xfrm>
            <a:off x="5288056" y="2553316"/>
            <a:ext cx="1297858" cy="1258529"/>
          </a:xfrm>
          <a:prstGeom prst="rect">
            <a:avLst/>
          </a:prstGeom>
        </p:spPr>
      </p:pic>
      <p:sp>
        <p:nvSpPr>
          <p:cNvPr id="7" name="ZoneTexte 6">
            <a:extLst>
              <a:ext uri="{FF2B5EF4-FFF2-40B4-BE49-F238E27FC236}">
                <a16:creationId xmlns:a16="http://schemas.microsoft.com/office/drawing/2014/main" id="{AE0494C3-2FBB-FDE4-F4D9-8ABB9CF51891}"/>
              </a:ext>
            </a:extLst>
          </p:cNvPr>
          <p:cNvSpPr txBox="1"/>
          <p:nvPr/>
        </p:nvSpPr>
        <p:spPr>
          <a:xfrm>
            <a:off x="1338606" y="4647414"/>
            <a:ext cx="10435472" cy="1768946"/>
          </a:xfrm>
          <a:prstGeom prst="rect">
            <a:avLst/>
          </a:prstGeom>
          <a:noFill/>
        </p:spPr>
        <p:txBody>
          <a:bodyPr wrap="square" rtlCol="0">
            <a:spAutoFit/>
          </a:bodyPr>
          <a:lstStyle/>
          <a:p>
            <a:pPr algn="just">
              <a:lnSpc>
                <a:spcPct val="115000"/>
              </a:lnSpc>
              <a:spcAft>
                <a:spcPts val="800"/>
              </a:spcAft>
            </a:pP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Des composants de la fumée du tabac augmentent le métabolisme de la caféine. De ce fait, on conseille de réduire sa consommation de café au moment de l'arrêt du tabac pour éviter les signes de surdosage en caféine telles que les palpitations.</a:t>
            </a: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 même il existe des interactions entre la fumée du tabac et certains traitements tels que les bêta bloquants, des anti arythmiques, l’héparine, l’insuline et des antipsychotiques</a:t>
            </a:r>
            <a:r>
              <a:rPr lang="fr-FR" sz="1800" dirty="0">
                <a:effectLst/>
                <a:latin typeface="Calibri" panose="020F0502020204030204" pitchFamily="34" charset="0"/>
                <a:ea typeface="Calibri" panose="020F0502020204030204" pitchFamily="34" charset="0"/>
                <a:cs typeface="Calibri" panose="020F0502020204030204" pitchFamily="34" charset="0"/>
              </a:rPr>
              <a: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24893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D1CA437-25A3-F35C-64E0-B9E782449C8D}"/>
              </a:ext>
            </a:extLst>
          </p:cNvPr>
          <p:cNvSpPr>
            <a:spLocks noGrp="1"/>
          </p:cNvSpPr>
          <p:nvPr>
            <p:ph idx="1"/>
          </p:nvPr>
        </p:nvSpPr>
        <p:spPr>
          <a:xfrm>
            <a:off x="838199" y="1825625"/>
            <a:ext cx="10992439" cy="4351338"/>
          </a:xfrm>
        </p:spPr>
        <p:txBody>
          <a:bodyPr/>
          <a:lstStyle/>
          <a:p>
            <a:pPr algn="just">
              <a:lnSpc>
                <a:spcPct val="115000"/>
              </a:lnSpc>
              <a:spcAft>
                <a:spcPts val="800"/>
              </a:spcAft>
              <a:buFont typeface="Wingdings" panose="05000000000000000000" pitchFamily="2" charset="2"/>
              <a:buChar char="Ø"/>
            </a:pPr>
            <a:r>
              <a:rPr lang="fr-F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Loi n° 2016-41 du 26 janvier 2016 de modernisation de notre système de santé</a:t>
            </a: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marL="0" indent="0" algn="just">
              <a:lnSpc>
                <a:spcPct val="115000"/>
              </a:lnSpc>
              <a:spcAft>
                <a:spcPts val="800"/>
              </a:spcAft>
              <a:buNone/>
            </a:pP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autorise, en plus des médecins et des sage-femmes, les médecins du travail, les chirurgiens-dentistes, les infirmiers(ères) et les masseurs-kinésithérapeutes à prescrire les traitements nicotiniques de substitution.</a:t>
            </a:r>
          </a:p>
          <a:p>
            <a:pPr marL="0" indent="0" algn="just">
              <a:lnSpc>
                <a:spcPct val="115000"/>
              </a:lnSpc>
              <a:spcAft>
                <a:spcPts val="800"/>
              </a:spcAft>
              <a:buNone/>
            </a:pP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Les sage-femmes ont bénéficié d'un élargissement de leurs droits de prescription à l'entourage de la femme enceinte ou accouchée.</a:t>
            </a: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800"/>
              </a:spcAft>
              <a:buNone/>
            </a:pP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solidFill>
                <a:srgbClr val="000000"/>
              </a:solidFill>
            </a:endParaRPr>
          </a:p>
        </p:txBody>
      </p:sp>
      <p:sp>
        <p:nvSpPr>
          <p:cNvPr id="4" name="Titre 1">
            <a:extLst>
              <a:ext uri="{FF2B5EF4-FFF2-40B4-BE49-F238E27FC236}">
                <a16:creationId xmlns:a16="http://schemas.microsoft.com/office/drawing/2014/main" id="{7490D085-630C-2C9E-2917-57485DCE3675}"/>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12800" indent="-457200">
              <a:buFont typeface="+mj-lt"/>
              <a:buAutoNum type="alphaLcParenR" startAt="3"/>
            </a:pPr>
            <a:r>
              <a:rPr lang="fr-FR" sz="2400" b="1" dirty="0">
                <a:solidFill>
                  <a:srgbClr val="5C5C2C"/>
                </a:solidFill>
                <a:latin typeface="+mn-lt"/>
              </a:rPr>
              <a:t>La législation</a:t>
            </a:r>
          </a:p>
        </p:txBody>
      </p:sp>
      <p:sp>
        <p:nvSpPr>
          <p:cNvPr id="5" name="Titre 6">
            <a:extLst>
              <a:ext uri="{FF2B5EF4-FFF2-40B4-BE49-F238E27FC236}">
                <a16:creationId xmlns:a16="http://schemas.microsoft.com/office/drawing/2014/main" id="{B876EA41-F29C-39FD-591C-C9649C75A175}"/>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1 : contexte</a:t>
            </a:r>
          </a:p>
        </p:txBody>
      </p:sp>
    </p:spTree>
    <p:extLst>
      <p:ext uri="{BB962C8B-B14F-4D97-AF65-F5344CB8AC3E}">
        <p14:creationId xmlns:p14="http://schemas.microsoft.com/office/powerpoint/2010/main" val="2283344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D08928ED-FEA5-1996-1B1F-1A2F9C1F96FF}"/>
              </a:ext>
            </a:extLst>
          </p:cNvPr>
          <p:cNvSpPr>
            <a:spLocks noGrp="1"/>
          </p:cNvSpPr>
          <p:nvPr>
            <p:ph type="title"/>
          </p:nvPr>
        </p:nvSpPr>
        <p:spPr>
          <a:xfrm>
            <a:off x="838200" y="365125"/>
            <a:ext cx="10515600" cy="450849"/>
          </a:xfrm>
        </p:spPr>
        <p:txBody>
          <a:bodyPr>
            <a:normAutofit fontScale="90000"/>
          </a:bodyPr>
          <a:lstStyle/>
          <a:p>
            <a:r>
              <a:rPr lang="fr-FR" sz="3200" b="1" dirty="0">
                <a:solidFill>
                  <a:srgbClr val="7A2553"/>
                </a:solidFill>
                <a:latin typeface="+mn-lt"/>
                <a:ea typeface="+mn-ea"/>
                <a:cs typeface="+mn-cs"/>
              </a:rPr>
              <a:t>Module 2 : Le mécanisme des addictions</a:t>
            </a:r>
          </a:p>
        </p:txBody>
      </p:sp>
      <p:sp>
        <p:nvSpPr>
          <p:cNvPr id="9" name="Espace réservé du contenu 8">
            <a:extLst>
              <a:ext uri="{FF2B5EF4-FFF2-40B4-BE49-F238E27FC236}">
                <a16:creationId xmlns:a16="http://schemas.microsoft.com/office/drawing/2014/main" id="{F126CFC8-7C3E-A3B9-A877-D4131970F537}"/>
              </a:ext>
            </a:extLst>
          </p:cNvPr>
          <p:cNvSpPr>
            <a:spLocks noGrp="1"/>
          </p:cNvSpPr>
          <p:nvPr>
            <p:ph idx="1"/>
          </p:nvPr>
        </p:nvSpPr>
        <p:spPr>
          <a:xfrm>
            <a:off x="1237695" y="1253331"/>
            <a:ext cx="10515600" cy="4351338"/>
          </a:xfrm>
        </p:spPr>
        <p:txBody>
          <a:bodyPr>
            <a:normAutofit/>
          </a:bodyPr>
          <a:lstStyle/>
          <a:p>
            <a:pPr marL="514350" indent="-514350">
              <a:spcAft>
                <a:spcPts val="1800"/>
              </a:spcAft>
              <a:buFont typeface="+mj-lt"/>
              <a:buAutoNum type="alphaLcParenR"/>
            </a:pPr>
            <a:r>
              <a:rPr lang="fr-FR" dirty="0">
                <a:solidFill>
                  <a:srgbClr val="000000"/>
                </a:solidFill>
              </a:rPr>
              <a:t>Qu’est-ce que l’addiction ?</a:t>
            </a:r>
          </a:p>
          <a:p>
            <a:pPr marL="514350" indent="-514350">
              <a:spcAft>
                <a:spcPts val="1800"/>
              </a:spcAft>
              <a:buFont typeface="+mj-lt"/>
              <a:buAutoNum type="alphaLcParenR"/>
            </a:pPr>
            <a:r>
              <a:rPr lang="fr-FR" dirty="0">
                <a:solidFill>
                  <a:srgbClr val="000000"/>
                </a:solidFill>
              </a:rPr>
              <a:t>Classifications internationales</a:t>
            </a:r>
          </a:p>
          <a:p>
            <a:pPr marL="514350" indent="-514350">
              <a:spcAft>
                <a:spcPts val="1800"/>
              </a:spcAft>
              <a:buFont typeface="+mj-lt"/>
              <a:buAutoNum type="alphaLcParenR"/>
            </a:pPr>
            <a:r>
              <a:rPr lang="fr-FR" dirty="0">
                <a:solidFill>
                  <a:srgbClr val="000000"/>
                </a:solidFill>
              </a:rPr>
              <a:t>Le processus à la base de l’addiction</a:t>
            </a:r>
          </a:p>
          <a:p>
            <a:pPr marL="514350" indent="-514350">
              <a:spcAft>
                <a:spcPts val="1800"/>
              </a:spcAft>
              <a:buFont typeface="+mj-lt"/>
              <a:buAutoNum type="alphaLcParenR"/>
            </a:pPr>
            <a:r>
              <a:rPr lang="fr-FR" dirty="0">
                <a:solidFill>
                  <a:srgbClr val="000000"/>
                </a:solidFill>
              </a:rPr>
              <a:t>Les facteurs de risques de développer une addiction</a:t>
            </a:r>
          </a:p>
          <a:p>
            <a:pPr marL="514350" indent="-514350">
              <a:spcAft>
                <a:spcPts val="1800"/>
              </a:spcAft>
              <a:buFont typeface="+mj-lt"/>
              <a:buAutoNum type="alphaLcParenR"/>
            </a:pPr>
            <a:r>
              <a:rPr lang="fr-FR" dirty="0">
                <a:solidFill>
                  <a:srgbClr val="000000"/>
                </a:solidFill>
              </a:rPr>
              <a:t>La dépendance au tabac</a:t>
            </a:r>
          </a:p>
          <a:p>
            <a:pPr marL="514350" indent="-514350">
              <a:spcAft>
                <a:spcPts val="1800"/>
              </a:spcAft>
              <a:buFont typeface="+mj-lt"/>
              <a:buAutoNum type="alphaLcParenR"/>
            </a:pPr>
            <a:endParaRPr lang="fr-FR" dirty="0">
              <a:solidFill>
                <a:srgbClr val="000000"/>
              </a:solidFill>
            </a:endParaRPr>
          </a:p>
          <a:p>
            <a:pPr marL="514350" indent="-514350">
              <a:spcAft>
                <a:spcPts val="1800"/>
              </a:spcAft>
              <a:buFont typeface="+mj-lt"/>
              <a:buAutoNum type="alphaLcParenR"/>
            </a:pPr>
            <a:endParaRPr lang="fr-FR" dirty="0">
              <a:solidFill>
                <a:srgbClr val="000000"/>
              </a:solidFill>
            </a:endParaRPr>
          </a:p>
        </p:txBody>
      </p:sp>
    </p:spTree>
    <p:extLst>
      <p:ext uri="{BB962C8B-B14F-4D97-AF65-F5344CB8AC3E}">
        <p14:creationId xmlns:p14="http://schemas.microsoft.com/office/powerpoint/2010/main" val="751988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81DDD40-7BDF-CD78-B699-C7900C5D4FDD}"/>
              </a:ext>
            </a:extLst>
          </p:cNvPr>
          <p:cNvSpPr>
            <a:spLocks noGrp="1"/>
          </p:cNvSpPr>
          <p:nvPr>
            <p:ph idx="1"/>
          </p:nvPr>
        </p:nvSpPr>
        <p:spPr>
          <a:xfrm>
            <a:off x="838199" y="1825626"/>
            <a:ext cx="11029951" cy="4763434"/>
          </a:xfrm>
        </p:spPr>
        <p:txBody>
          <a:bodyPr>
            <a:normAutofit/>
          </a:bodyPr>
          <a:lstStyle/>
          <a:p>
            <a:pPr marL="0" indent="0" algn="just" fontAlgn="base">
              <a:lnSpc>
                <a:spcPct val="115000"/>
              </a:lnSpc>
              <a:spcAft>
                <a:spcPts val="800"/>
              </a:spcAft>
              <a:buNone/>
            </a:pP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Aviel Goodman (1990) : </a:t>
            </a:r>
            <a:r>
              <a:rPr lang="fr-FR"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Un processus par lequel un comportement, pouvant procurer à la fois du plaisir et écarter ou atténuer une sensation de malaise intérieur, est employé sous un mode caractérisé par l’échec répété de contrôler ce comportement (impuissance) et sa poursuite en dépit d’importantes conséquences négatives (perte de contrôle) ».</a:t>
            </a:r>
          </a:p>
          <a:p>
            <a:pPr marL="0" lvl="0" indent="0" algn="just" fontAlgn="base">
              <a:lnSpc>
                <a:spcPct val="115000"/>
              </a:lnSpc>
              <a:spcAft>
                <a:spcPts val="800"/>
              </a:spcAft>
              <a:buSzPts val="1000"/>
              <a:buNone/>
              <a:tabLst>
                <a:tab pos="457200" algn="l"/>
              </a:tabLst>
            </a:pPr>
            <a:r>
              <a:rPr lang="fr-FR"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Addictions aux substances psychoactives :</a:t>
            </a:r>
          </a:p>
          <a:p>
            <a:pPr lvl="0" algn="just" fontAlgn="base">
              <a:lnSpc>
                <a:spcPct val="115000"/>
              </a:lnSpc>
              <a:spcBef>
                <a:spcPts val="0"/>
              </a:spcBef>
              <a:spcAft>
                <a:spcPts val="600"/>
              </a:spcAft>
              <a:buSzPts val="1000"/>
              <a:buFontTx/>
              <a:buChar char="-"/>
              <a:tabLst>
                <a:tab pos="457200" algn="l"/>
              </a:tabLst>
            </a:pP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 tabac (nicotine) </a:t>
            </a:r>
            <a:endParaRPr lang="fr-FR" sz="18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lvl="0" algn="just" fontAlgn="base">
              <a:lnSpc>
                <a:spcPct val="115000"/>
              </a:lnSpc>
              <a:spcBef>
                <a:spcPts val="0"/>
              </a:spcBef>
              <a:spcAft>
                <a:spcPts val="600"/>
              </a:spcAft>
              <a:buSzPts val="1000"/>
              <a:buFontTx/>
              <a:buChar char="-"/>
              <a:tabLst>
                <a:tab pos="457200" algn="l"/>
              </a:tabLst>
            </a:pPr>
            <a:r>
              <a:rPr lang="fr-FR"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L’a</a:t>
            </a: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lcool</a:t>
            </a:r>
          </a:p>
          <a:p>
            <a:pPr lvl="0" algn="just" fontAlgn="base">
              <a:lnSpc>
                <a:spcPct val="115000"/>
              </a:lnSpc>
              <a:spcBef>
                <a:spcPts val="0"/>
              </a:spcBef>
              <a:spcAft>
                <a:spcPts val="600"/>
              </a:spcAft>
              <a:buSzPts val="1000"/>
              <a:buFontTx/>
              <a:buChar char="-"/>
              <a:tabLst>
                <a:tab pos="457200" algn="l"/>
              </a:tabLst>
            </a:pPr>
            <a:r>
              <a:rPr lang="fr-FR"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Le c</a:t>
            </a: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annabis</a:t>
            </a:r>
          </a:p>
          <a:p>
            <a:pPr lvl="0" algn="just" fontAlgn="base">
              <a:lnSpc>
                <a:spcPct val="115000"/>
              </a:lnSpc>
              <a:spcBef>
                <a:spcPts val="0"/>
              </a:spcBef>
              <a:spcAft>
                <a:spcPts val="600"/>
              </a:spcAft>
              <a:buSzPts val="1000"/>
              <a:buFontTx/>
              <a:buChar char="-"/>
              <a:tabLst>
                <a:tab pos="457200" algn="l"/>
              </a:tabLst>
            </a:pPr>
            <a:r>
              <a:rPr lang="fr-FR"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Les opioïdes</a:t>
            </a: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(naturels et synthétiques)</a:t>
            </a:r>
          </a:p>
          <a:p>
            <a:pPr lvl="0" algn="just" fontAlgn="base">
              <a:lnSpc>
                <a:spcPct val="115000"/>
              </a:lnSpc>
              <a:spcBef>
                <a:spcPts val="0"/>
              </a:spcBef>
              <a:spcAft>
                <a:spcPts val="600"/>
              </a:spcAft>
              <a:buSzPts val="1000"/>
              <a:buFontTx/>
              <a:buChar char="-"/>
              <a:tabLst>
                <a:tab pos="457200" algn="l"/>
              </a:tabLst>
            </a:pP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 cocaïne</a:t>
            </a:r>
          </a:p>
          <a:p>
            <a:pPr lvl="0" algn="just" fontAlgn="base">
              <a:lnSpc>
                <a:spcPct val="115000"/>
              </a:lnSpc>
              <a:spcBef>
                <a:spcPts val="0"/>
              </a:spcBef>
              <a:spcAft>
                <a:spcPts val="600"/>
              </a:spcAft>
              <a:buSzPts val="1000"/>
              <a:buFontTx/>
              <a:buChar char="-"/>
              <a:tabLst>
                <a:tab pos="457200" algn="l"/>
              </a:tabLst>
            </a:pP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Certains dérivés de synthèse</a:t>
            </a:r>
          </a:p>
          <a:p>
            <a:pPr lvl="0" algn="just" fontAlgn="base">
              <a:lnSpc>
                <a:spcPct val="115000"/>
              </a:lnSpc>
              <a:spcBef>
                <a:spcPts val="0"/>
              </a:spcBef>
              <a:spcAft>
                <a:spcPts val="600"/>
              </a:spcAft>
              <a:buSzPts val="1000"/>
              <a:buFontTx/>
              <a:buChar char="-"/>
              <a:tabLst>
                <a:tab pos="457200" algn="l"/>
              </a:tabLst>
            </a:pP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Certains médicaments (amphétamines, benzodiazépines, etc.)</a:t>
            </a:r>
          </a:p>
          <a:p>
            <a:pPr lvl="0" algn="just" fontAlgn="base">
              <a:lnSpc>
                <a:spcPct val="115000"/>
              </a:lnSpc>
              <a:spcBef>
                <a:spcPts val="0"/>
              </a:spcBef>
              <a:spcAft>
                <a:spcPts val="600"/>
              </a:spcAft>
              <a:buSzPts val="1000"/>
              <a:buFontTx/>
              <a:buChar char="-"/>
              <a:tabLst>
                <a:tab pos="457200" algn="l"/>
              </a:tabLst>
            </a:pP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lvl="0" algn="just" fontAlgn="base">
              <a:lnSpc>
                <a:spcPct val="115000"/>
              </a:lnSpc>
              <a:spcAft>
                <a:spcPts val="800"/>
              </a:spcAft>
              <a:buSzPts val="1000"/>
              <a:buFontTx/>
              <a:buChar char="-"/>
              <a:tabLst>
                <a:tab pos="457200" algn="l"/>
              </a:tabLst>
            </a:pP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fontAlgn="base">
              <a:lnSpc>
                <a:spcPct val="115000"/>
              </a:lnSpc>
              <a:spcAft>
                <a:spcPts val="800"/>
              </a:spcAft>
              <a:buSzPts val="1000"/>
              <a:buNone/>
              <a:tabLst>
                <a:tab pos="457200" algn="l"/>
              </a:tabLst>
            </a:pP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fontAlgn="base">
              <a:lnSpc>
                <a:spcPct val="115000"/>
              </a:lnSpc>
              <a:spcAft>
                <a:spcPts val="800"/>
              </a:spcAft>
              <a:buSzPts val="1000"/>
              <a:buNone/>
              <a:tabLst>
                <a:tab pos="457200" algn="l"/>
              </a:tabLst>
            </a:pP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tre 1">
            <a:extLst>
              <a:ext uri="{FF2B5EF4-FFF2-40B4-BE49-F238E27FC236}">
                <a16:creationId xmlns:a16="http://schemas.microsoft.com/office/drawing/2014/main" id="{D62E74F2-22ED-2CFE-5D34-4D14D7649507}"/>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742950" indent="-387350">
              <a:buFont typeface="+mj-lt"/>
              <a:buAutoNum type="alphaLcParenR"/>
            </a:pPr>
            <a:r>
              <a:rPr lang="fr-FR" sz="2400" b="1" dirty="0">
                <a:solidFill>
                  <a:srgbClr val="5C5C2C"/>
                </a:solidFill>
                <a:latin typeface="+mn-lt"/>
              </a:rPr>
              <a:t>Qu’est-ce que l’addiction ?</a:t>
            </a:r>
          </a:p>
        </p:txBody>
      </p:sp>
      <p:sp>
        <p:nvSpPr>
          <p:cNvPr id="5" name="Titre 6">
            <a:extLst>
              <a:ext uri="{FF2B5EF4-FFF2-40B4-BE49-F238E27FC236}">
                <a16:creationId xmlns:a16="http://schemas.microsoft.com/office/drawing/2014/main" id="{4C38EB5D-10F3-4E2C-E66C-A8C405D9AC11}"/>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2 : Le mécanisme des addictions</a:t>
            </a:r>
          </a:p>
        </p:txBody>
      </p:sp>
      <p:sp>
        <p:nvSpPr>
          <p:cNvPr id="2" name="ZoneTexte 1">
            <a:extLst>
              <a:ext uri="{FF2B5EF4-FFF2-40B4-BE49-F238E27FC236}">
                <a16:creationId xmlns:a16="http://schemas.microsoft.com/office/drawing/2014/main" id="{09A7C2BA-A980-0DF5-7F7F-7CE355825627}"/>
              </a:ext>
            </a:extLst>
          </p:cNvPr>
          <p:cNvSpPr txBox="1"/>
          <p:nvPr/>
        </p:nvSpPr>
        <p:spPr>
          <a:xfrm>
            <a:off x="6338045" y="3040380"/>
            <a:ext cx="5641919" cy="1029256"/>
          </a:xfrm>
          <a:prstGeom prst="rect">
            <a:avLst/>
          </a:prstGeom>
          <a:noFill/>
        </p:spPr>
        <p:txBody>
          <a:bodyPr wrap="square" rtlCol="0">
            <a:spAutoFit/>
          </a:bodyPr>
          <a:lstStyle/>
          <a:p>
            <a:pPr marL="0" lvl="0" indent="0" algn="just" fontAlgn="base">
              <a:lnSpc>
                <a:spcPct val="115000"/>
              </a:lnSpc>
              <a:buSzPts val="1000"/>
              <a:buNone/>
              <a:tabLst>
                <a:tab pos="457200" algn="l"/>
              </a:tabLst>
            </a:pPr>
            <a:r>
              <a:rPr lang="fr-FR"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Addictions sans substances reconnues :</a:t>
            </a:r>
          </a:p>
          <a:p>
            <a:pPr marL="180975" lvl="0" indent="-180975" algn="just" fontAlgn="base">
              <a:lnSpc>
                <a:spcPct val="115000"/>
              </a:lnSpc>
              <a:buSzPts val="1000"/>
              <a:buFontTx/>
              <a:buChar char="-"/>
              <a:tabLst>
                <a:tab pos="447675" algn="l"/>
              </a:tabLst>
            </a:pP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Jeux de hasard et d’argent (gambling </a:t>
            </a:r>
            <a:r>
              <a:rPr lang="fr-FR"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disorder</a:t>
            </a: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p>
          <a:p>
            <a:pPr marL="266700" lvl="0" indent="-266700" algn="just" fontAlgn="base">
              <a:lnSpc>
                <a:spcPct val="115000"/>
              </a:lnSpc>
              <a:buSzPts val="1000"/>
              <a:buFontTx/>
              <a:buChar char="-"/>
              <a:tabLst>
                <a:tab pos="457200" algn="l"/>
              </a:tabLst>
            </a:pP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Jeux vidéo (gaming </a:t>
            </a:r>
            <a:r>
              <a:rPr lang="fr-FR"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disorder</a:t>
            </a: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6" name="ZoneTexte 5">
            <a:extLst>
              <a:ext uri="{FF2B5EF4-FFF2-40B4-BE49-F238E27FC236}">
                <a16:creationId xmlns:a16="http://schemas.microsoft.com/office/drawing/2014/main" id="{91DF7956-7738-BE9E-185A-BF72EA0C851E}"/>
              </a:ext>
            </a:extLst>
          </p:cNvPr>
          <p:cNvSpPr txBox="1"/>
          <p:nvPr/>
        </p:nvSpPr>
        <p:spPr>
          <a:xfrm>
            <a:off x="6338045" y="4069636"/>
            <a:ext cx="5499847" cy="1491434"/>
          </a:xfrm>
          <a:prstGeom prst="rect">
            <a:avLst/>
          </a:prstGeom>
          <a:noFill/>
        </p:spPr>
        <p:txBody>
          <a:bodyPr wrap="square" rtlCol="0">
            <a:spAutoFit/>
          </a:bodyPr>
          <a:lstStyle/>
          <a:p>
            <a:pPr marL="0" lvl="0" indent="0" algn="just" fontAlgn="base">
              <a:lnSpc>
                <a:spcPct val="115000"/>
              </a:lnSpc>
              <a:buSzPts val="1000"/>
              <a:buNone/>
              <a:tabLst>
                <a:tab pos="457200" algn="l"/>
              </a:tabLst>
            </a:pPr>
            <a:r>
              <a:rPr lang="fr-FR"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D’autres comportements sont évoqués par les cliniciens comme pouvant aboutir à une dépendance mais ne sont pas répertoriés dans </a:t>
            </a:r>
            <a:r>
              <a:rPr lang="fr-FR" sz="1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les classifications des conduites addictives </a:t>
            </a:r>
            <a:r>
              <a:rPr lang="fr-FR"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pratiques sexuelles, achats compulsifs, troubles du comportement alimentaire, utilisation d’internet ….. </a:t>
            </a:r>
          </a:p>
        </p:txBody>
      </p:sp>
    </p:spTree>
    <p:extLst>
      <p:ext uri="{BB962C8B-B14F-4D97-AF65-F5344CB8AC3E}">
        <p14:creationId xmlns:p14="http://schemas.microsoft.com/office/powerpoint/2010/main" val="4203076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E11E0FD-8B6C-9060-45B0-F12FD6B70792}"/>
              </a:ext>
            </a:extLst>
          </p:cNvPr>
          <p:cNvSpPr>
            <a:spLocks noGrp="1"/>
          </p:cNvSpPr>
          <p:nvPr>
            <p:ph idx="1"/>
          </p:nvPr>
        </p:nvSpPr>
        <p:spPr>
          <a:xfrm>
            <a:off x="838200" y="1825625"/>
            <a:ext cx="11014166" cy="4351338"/>
          </a:xfrm>
        </p:spPr>
        <p:txBody>
          <a:bodyPr>
            <a:normAutofit/>
          </a:bodyPr>
          <a:lstStyle/>
          <a:p>
            <a:pPr marL="0" indent="0">
              <a:buNone/>
            </a:pPr>
            <a:r>
              <a:rPr lang="fr-FR" sz="1800" b="1" dirty="0">
                <a:solidFill>
                  <a:srgbClr val="000000"/>
                </a:solidFill>
              </a:rPr>
              <a:t>Deux outils utilisés pour établir un diagnostic : </a:t>
            </a:r>
          </a:p>
          <a:p>
            <a:pPr marL="0" indent="0">
              <a:buNone/>
            </a:pPr>
            <a:endParaRPr lang="fr-FR" sz="1800" b="1" dirty="0">
              <a:solidFill>
                <a:srgbClr val="000000"/>
              </a:solidFill>
            </a:endParaRPr>
          </a:p>
          <a:p>
            <a:r>
              <a:rPr lang="fr-FR" sz="1800" dirty="0">
                <a:solidFill>
                  <a:srgbClr val="000000"/>
                </a:solidFill>
              </a:rPr>
              <a:t>Le Diagnostic and </a:t>
            </a:r>
            <a:r>
              <a:rPr lang="fr-FR" sz="1800" dirty="0" err="1">
                <a:solidFill>
                  <a:srgbClr val="000000"/>
                </a:solidFill>
              </a:rPr>
              <a:t>Statistical</a:t>
            </a:r>
            <a:r>
              <a:rPr lang="fr-FR" sz="1800" dirty="0">
                <a:solidFill>
                  <a:srgbClr val="000000"/>
                </a:solidFill>
              </a:rPr>
              <a:t> Manual of mental </a:t>
            </a:r>
            <a:r>
              <a:rPr lang="fr-FR" sz="1800" dirty="0" err="1">
                <a:solidFill>
                  <a:srgbClr val="000000"/>
                </a:solidFill>
              </a:rPr>
              <a:t>Disorders</a:t>
            </a:r>
            <a:r>
              <a:rPr lang="fr-FR" sz="1800" dirty="0">
                <a:solidFill>
                  <a:srgbClr val="000000"/>
                </a:solidFill>
              </a:rPr>
              <a:t> (DSM-5-TR) de l’Association Américaine de psychiatrie. </a:t>
            </a:r>
          </a:p>
          <a:p>
            <a:endParaRPr lang="fr-FR" sz="1800" dirty="0">
              <a:solidFill>
                <a:srgbClr val="000000"/>
              </a:solidFill>
            </a:endParaRPr>
          </a:p>
          <a:p>
            <a:endParaRPr lang="fr-FR" sz="1800" dirty="0">
              <a:solidFill>
                <a:srgbClr val="000000"/>
              </a:solidFill>
            </a:endParaRPr>
          </a:p>
          <a:p>
            <a:r>
              <a:rPr lang="fr-FR" sz="1800" dirty="0">
                <a:solidFill>
                  <a:srgbClr val="000000"/>
                </a:solidFill>
              </a:rPr>
              <a:t>La Classification statistique Internationale des Maladies et des problèmes de santé (CIM-11) créée par l’Organisation Mondiale de la Santé fait apparaître les concepts d’usage nocif et de dépendance.</a:t>
            </a:r>
          </a:p>
          <a:p>
            <a:pPr marL="0" indent="0">
              <a:buNone/>
            </a:pPr>
            <a:endParaRPr lang="fr-FR" sz="1800" dirty="0">
              <a:solidFill>
                <a:srgbClr val="000000"/>
              </a:solidFill>
            </a:endParaRPr>
          </a:p>
        </p:txBody>
      </p:sp>
      <p:sp>
        <p:nvSpPr>
          <p:cNvPr id="4" name="Titre 1">
            <a:extLst>
              <a:ext uri="{FF2B5EF4-FFF2-40B4-BE49-F238E27FC236}">
                <a16:creationId xmlns:a16="http://schemas.microsoft.com/office/drawing/2014/main" id="{F2B60533-5164-FE31-B365-8D63BAF3C10C}"/>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12800" indent="-457200">
              <a:buFont typeface="+mj-lt"/>
              <a:buAutoNum type="alphaLcParenR" startAt="2"/>
            </a:pPr>
            <a:r>
              <a:rPr lang="fr-FR" sz="2400" b="1" dirty="0">
                <a:solidFill>
                  <a:srgbClr val="5C5C2C"/>
                </a:solidFill>
                <a:latin typeface="+mn-lt"/>
              </a:rPr>
              <a:t>Classifications internationales</a:t>
            </a:r>
          </a:p>
        </p:txBody>
      </p:sp>
      <p:sp>
        <p:nvSpPr>
          <p:cNvPr id="5" name="Titre 6">
            <a:extLst>
              <a:ext uri="{FF2B5EF4-FFF2-40B4-BE49-F238E27FC236}">
                <a16:creationId xmlns:a16="http://schemas.microsoft.com/office/drawing/2014/main" id="{1C74167C-5EF9-2336-BC9C-627D943FF205}"/>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2 : Le mécanisme des addictions</a:t>
            </a:r>
          </a:p>
        </p:txBody>
      </p:sp>
    </p:spTree>
    <p:extLst>
      <p:ext uri="{BB962C8B-B14F-4D97-AF65-F5344CB8AC3E}">
        <p14:creationId xmlns:p14="http://schemas.microsoft.com/office/powerpoint/2010/main" val="2400323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E914267B-87A3-4AFC-A561-FBB74B1B4AD6}"/>
              </a:ext>
            </a:extLst>
          </p:cNvPr>
          <p:cNvSpPr txBox="1"/>
          <p:nvPr/>
        </p:nvSpPr>
        <p:spPr>
          <a:xfrm>
            <a:off x="739299" y="1584757"/>
            <a:ext cx="11220846" cy="2126864"/>
          </a:xfrm>
          <a:prstGeom prst="rect">
            <a:avLst/>
          </a:prstGeom>
          <a:noFill/>
        </p:spPr>
        <p:txBody>
          <a:bodyPr wrap="square">
            <a:spAutoFit/>
          </a:bodyPr>
          <a:lstStyle/>
          <a:p>
            <a:pPr algn="ctr">
              <a:lnSpc>
                <a:spcPct val="150000"/>
              </a:lnSpc>
            </a:pPr>
            <a:r>
              <a:rPr lang="fr-FR" b="1" i="0" u="none" strike="noStrike" baseline="0" dirty="0">
                <a:latin typeface="Calibri" panose="020F0502020204030204" pitchFamily="34" charset="0"/>
              </a:rPr>
              <a:t>Le Diagnostic and </a:t>
            </a:r>
            <a:r>
              <a:rPr lang="fr-FR" b="1" i="0" u="none" strike="noStrike" baseline="0" dirty="0" err="1">
                <a:latin typeface="Calibri" panose="020F0502020204030204" pitchFamily="34" charset="0"/>
              </a:rPr>
              <a:t>Statistical</a:t>
            </a:r>
            <a:r>
              <a:rPr lang="fr-FR" b="1" i="0" u="none" strike="noStrike" baseline="0" dirty="0">
                <a:latin typeface="Calibri" panose="020F0502020204030204" pitchFamily="34" charset="0"/>
              </a:rPr>
              <a:t> </a:t>
            </a:r>
            <a:r>
              <a:rPr lang="fr-FR" b="1" i="0" u="none" strike="noStrike" baseline="0" dirty="0" err="1">
                <a:latin typeface="Calibri" panose="020F0502020204030204" pitchFamily="34" charset="0"/>
              </a:rPr>
              <a:t>manual</a:t>
            </a:r>
            <a:r>
              <a:rPr lang="fr-FR" b="1" i="0" u="none" strike="noStrike" baseline="0" dirty="0">
                <a:latin typeface="Calibri" panose="020F0502020204030204" pitchFamily="34" charset="0"/>
              </a:rPr>
              <a:t> of Mental </a:t>
            </a:r>
            <a:r>
              <a:rPr lang="fr-FR" b="1" i="0" u="none" strike="noStrike" baseline="0" dirty="0" err="1">
                <a:latin typeface="Calibri" panose="020F0502020204030204" pitchFamily="34" charset="0"/>
              </a:rPr>
              <a:t>disorders</a:t>
            </a:r>
            <a:r>
              <a:rPr lang="fr-FR" b="1" i="0" u="none" strike="noStrike" baseline="0" dirty="0">
                <a:latin typeface="Calibri" panose="020F0502020204030204" pitchFamily="34" charset="0"/>
              </a:rPr>
              <a:t> (DSM-5-TR)</a:t>
            </a:r>
          </a:p>
          <a:p>
            <a:pPr algn="ctr">
              <a:lnSpc>
                <a:spcPct val="150000"/>
              </a:lnSpc>
            </a:pPr>
            <a:r>
              <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Publié en 2022 le nouveau DSM n’est pas une refonte complète mais une version révisée du DSM-5 ; les critères de diagnostic de l’addiction (ou dépendance) reposent sur des critères bien définis, publié par l’association américaine de psychiatrie.</a:t>
            </a:r>
          </a:p>
          <a:p>
            <a:pPr algn="ctr">
              <a:lnSpc>
                <a:spcPct val="150000"/>
              </a:lnSpc>
            </a:pPr>
            <a:endParaRPr lang="fr-FR" b="1" i="0" u="none" strike="noStrike" baseline="0" dirty="0">
              <a:latin typeface="Calibri" panose="020F0502020204030204" pitchFamily="34" charset="0"/>
            </a:endParaRPr>
          </a:p>
        </p:txBody>
      </p:sp>
      <p:sp>
        <p:nvSpPr>
          <p:cNvPr id="5" name="ZoneTexte 4">
            <a:extLst>
              <a:ext uri="{FF2B5EF4-FFF2-40B4-BE49-F238E27FC236}">
                <a16:creationId xmlns:a16="http://schemas.microsoft.com/office/drawing/2014/main" id="{CC8747C5-3EF2-4047-9B8F-F4BB355245A7}"/>
              </a:ext>
            </a:extLst>
          </p:cNvPr>
          <p:cNvSpPr txBox="1"/>
          <p:nvPr/>
        </p:nvSpPr>
        <p:spPr>
          <a:xfrm>
            <a:off x="739301" y="4381035"/>
            <a:ext cx="11220844" cy="1338828"/>
          </a:xfrm>
          <a:prstGeom prst="rect">
            <a:avLst/>
          </a:prstGeom>
          <a:noFill/>
        </p:spPr>
        <p:txBody>
          <a:bodyPr wrap="square">
            <a:spAutoFit/>
          </a:bodyPr>
          <a:lstStyle/>
          <a:p>
            <a:pPr>
              <a:lnSpc>
                <a:spcPct val="150000"/>
              </a:lnSpc>
            </a:pPr>
            <a:r>
              <a:rPr lang="fr-FR" i="0" u="none" strike="noStrike" baseline="0" dirty="0">
                <a:solidFill>
                  <a:srgbClr val="000000"/>
                </a:solidFill>
                <a:latin typeface="Calibri" panose="020F0502020204030204" pitchFamily="34" charset="0"/>
              </a:rPr>
              <a:t>Parmi ces critères, on trouve :</a:t>
            </a:r>
          </a:p>
          <a:p>
            <a:pPr marL="742950" lvl="1" indent="-285750">
              <a:buFont typeface="Arial" panose="020B0604020202020204" pitchFamily="34" charset="0"/>
              <a:buChar char="•"/>
            </a:pPr>
            <a:r>
              <a:rPr lang="fr-FR" b="1" i="0" u="none" strike="noStrike" baseline="0" dirty="0">
                <a:solidFill>
                  <a:srgbClr val="000000"/>
                </a:solidFill>
                <a:latin typeface="Calibri" panose="020F0502020204030204" pitchFamily="34" charset="0"/>
              </a:rPr>
              <a:t>La perte de contrôle de soi, </a:t>
            </a:r>
          </a:p>
          <a:p>
            <a:pPr marL="742950" lvl="1" indent="-285750">
              <a:buFont typeface="Arial" panose="020B0604020202020204" pitchFamily="34" charset="0"/>
              <a:buChar char="•"/>
            </a:pPr>
            <a:r>
              <a:rPr lang="fr-FR" b="1" i="0" u="none" strike="noStrike" baseline="0" dirty="0">
                <a:solidFill>
                  <a:srgbClr val="000000"/>
                </a:solidFill>
                <a:latin typeface="Calibri" panose="020F0502020204030204" pitchFamily="34" charset="0"/>
              </a:rPr>
              <a:t>L’interférence de la consommation sur les activités scolaires ou professionnelles,</a:t>
            </a:r>
          </a:p>
          <a:p>
            <a:pPr marL="742950" lvl="1" indent="-285750">
              <a:buFont typeface="Arial" panose="020B0604020202020204" pitchFamily="34" charset="0"/>
              <a:buChar char="•"/>
            </a:pPr>
            <a:r>
              <a:rPr lang="fr-FR" b="1" i="0" u="none" strike="noStrike" baseline="0" dirty="0">
                <a:solidFill>
                  <a:srgbClr val="000000"/>
                </a:solidFill>
                <a:latin typeface="Calibri" panose="020F0502020204030204" pitchFamily="34" charset="0"/>
              </a:rPr>
              <a:t>La poursuite de la consommation malgré la prise de conscience des troubles qu’elle engendre.</a:t>
            </a:r>
          </a:p>
        </p:txBody>
      </p:sp>
      <p:sp>
        <p:nvSpPr>
          <p:cNvPr id="6" name="ZoneTexte 5">
            <a:extLst>
              <a:ext uri="{FF2B5EF4-FFF2-40B4-BE49-F238E27FC236}">
                <a16:creationId xmlns:a16="http://schemas.microsoft.com/office/drawing/2014/main" id="{31E863B7-C276-4F1C-8D93-10C68C083B55}"/>
              </a:ext>
            </a:extLst>
          </p:cNvPr>
          <p:cNvSpPr txBox="1"/>
          <p:nvPr/>
        </p:nvSpPr>
        <p:spPr>
          <a:xfrm>
            <a:off x="739299" y="3319206"/>
            <a:ext cx="11220848" cy="1061829"/>
          </a:xfrm>
          <a:prstGeom prst="rect">
            <a:avLst/>
          </a:prstGeom>
          <a:noFill/>
        </p:spPr>
        <p:txBody>
          <a:bodyPr wrap="square">
            <a:spAutoFit/>
          </a:bodyPr>
          <a:lstStyle/>
          <a:p>
            <a:pPr>
              <a:lnSpc>
                <a:spcPct val="150000"/>
              </a:lnSpc>
            </a:pPr>
            <a:r>
              <a:rPr lang="fr-FR" b="1" i="0" u="none" strike="noStrike" baseline="0" dirty="0">
                <a:solidFill>
                  <a:srgbClr val="000000"/>
                </a:solidFill>
                <a:latin typeface="Calibri" panose="020F0502020204030204" pitchFamily="34" charset="0"/>
              </a:rPr>
              <a:t>Troubles liés à une substance :</a:t>
            </a:r>
          </a:p>
          <a:p>
            <a:r>
              <a:rPr lang="fr-FR" i="0" u="none" strike="noStrike" baseline="0" dirty="0">
                <a:solidFill>
                  <a:srgbClr val="000000"/>
                </a:solidFill>
                <a:latin typeface="Calibri" panose="020F0502020204030204" pitchFamily="34" charset="0"/>
              </a:rPr>
              <a:t>le DSM-5-TR regroupe </a:t>
            </a:r>
            <a:r>
              <a:rPr lang="fr-FR" b="1" i="0" u="none" strike="noStrike" baseline="0" dirty="0">
                <a:solidFill>
                  <a:srgbClr val="000000"/>
                </a:solidFill>
                <a:latin typeface="Calibri" panose="020F0502020204030204" pitchFamily="34" charset="0"/>
              </a:rPr>
              <a:t>la</a:t>
            </a:r>
            <a:r>
              <a:rPr lang="fr-FR" i="0" u="none" strike="noStrike" baseline="0" dirty="0">
                <a:solidFill>
                  <a:srgbClr val="000000"/>
                </a:solidFill>
                <a:latin typeface="Calibri" panose="020F0502020204030204" pitchFamily="34" charset="0"/>
              </a:rPr>
              <a:t> </a:t>
            </a:r>
            <a:r>
              <a:rPr lang="fr-FR" b="1" i="0" u="none" strike="noStrike" baseline="0" dirty="0">
                <a:solidFill>
                  <a:srgbClr val="000000"/>
                </a:solidFill>
                <a:latin typeface="Calibri" panose="020F0502020204030204" pitchFamily="34" charset="0"/>
              </a:rPr>
              <a:t>dépendance</a:t>
            </a:r>
            <a:r>
              <a:rPr lang="fr-FR" i="0" u="none" strike="noStrike" baseline="0" dirty="0">
                <a:solidFill>
                  <a:srgbClr val="000000"/>
                </a:solidFill>
                <a:latin typeface="Calibri" panose="020F0502020204030204" pitchFamily="34" charset="0"/>
              </a:rPr>
              <a:t> et </a:t>
            </a:r>
            <a:r>
              <a:rPr lang="fr-FR" b="1" i="0" u="none" strike="noStrike" baseline="0" dirty="0">
                <a:solidFill>
                  <a:srgbClr val="000000"/>
                </a:solidFill>
                <a:latin typeface="Calibri" panose="020F0502020204030204" pitchFamily="34" charset="0"/>
              </a:rPr>
              <a:t>l’abus</a:t>
            </a:r>
            <a:r>
              <a:rPr lang="fr-FR" i="0" u="none" strike="noStrike" baseline="0" dirty="0">
                <a:solidFill>
                  <a:srgbClr val="000000"/>
                </a:solidFill>
                <a:latin typeface="Calibri" panose="020F0502020204030204" pitchFamily="34" charset="0"/>
              </a:rPr>
              <a:t> sous l’appellation de «</a:t>
            </a:r>
            <a:r>
              <a:rPr lang="fr-FR" b="1" i="0" u="none" strike="noStrike" baseline="0" dirty="0">
                <a:solidFill>
                  <a:srgbClr val="7A2553"/>
                </a:solidFill>
                <a:latin typeface="Calibri" panose="020F0502020204030204" pitchFamily="34" charset="0"/>
              </a:rPr>
              <a:t>troubles liés à une substance</a:t>
            </a:r>
            <a:r>
              <a:rPr lang="fr-FR" i="0" u="none" strike="noStrike" baseline="0" dirty="0">
                <a:solidFill>
                  <a:srgbClr val="000000"/>
                </a:solidFill>
                <a:latin typeface="Calibri" panose="020F0502020204030204" pitchFamily="34" charset="0"/>
              </a:rPr>
              <a:t>».</a:t>
            </a:r>
          </a:p>
          <a:p>
            <a:r>
              <a:rPr lang="fr-FR" i="1" u="none" strike="noStrike" baseline="0" dirty="0">
                <a:solidFill>
                  <a:srgbClr val="000000"/>
                </a:solidFill>
                <a:latin typeface="Calibri" panose="020F0502020204030204" pitchFamily="34" charset="0"/>
              </a:rPr>
              <a:t>Les différents stades présents dans le DSM IV : usage, abus, dépendance ont disparu dans cette nouvelle classification.</a:t>
            </a:r>
          </a:p>
        </p:txBody>
      </p:sp>
      <p:sp>
        <p:nvSpPr>
          <p:cNvPr id="2" name="ZoneTexte 1">
            <a:extLst>
              <a:ext uri="{FF2B5EF4-FFF2-40B4-BE49-F238E27FC236}">
                <a16:creationId xmlns:a16="http://schemas.microsoft.com/office/drawing/2014/main" id="{DBF9035E-59F2-07E6-82A2-EC37CB305DF8}"/>
              </a:ext>
            </a:extLst>
          </p:cNvPr>
          <p:cNvSpPr txBox="1"/>
          <p:nvPr/>
        </p:nvSpPr>
        <p:spPr>
          <a:xfrm>
            <a:off x="632299" y="937444"/>
            <a:ext cx="9766570" cy="461665"/>
          </a:xfrm>
          <a:prstGeom prst="rect">
            <a:avLst/>
          </a:prstGeom>
          <a:noFill/>
        </p:spPr>
        <p:txBody>
          <a:bodyPr wrap="square" rtlCol="0">
            <a:spAutoFit/>
          </a:bodyPr>
          <a:lstStyle/>
          <a:p>
            <a:pPr marL="812800" marR="0" lvl="0" indent="-457200" algn="l" defTabSz="914400" rtl="0" eaLnBrk="1" fontAlgn="auto" latinLnBrk="0" hangingPunct="1">
              <a:lnSpc>
                <a:spcPct val="100000"/>
              </a:lnSpc>
              <a:spcBef>
                <a:spcPts val="0"/>
              </a:spcBef>
              <a:spcAft>
                <a:spcPts val="0"/>
              </a:spcAft>
              <a:buClrTx/>
              <a:buSzTx/>
              <a:buFont typeface="+mj-lt"/>
              <a:buAutoNum type="alphaLcParenR" startAt="2"/>
              <a:tabLst/>
              <a:defRPr/>
            </a:pPr>
            <a:r>
              <a:rPr kumimoji="0" lang="fr-FR" sz="2400" b="1" i="0" u="none" strike="noStrike" kern="1200" cap="none" spc="0" normalizeH="0" baseline="0" noProof="0" dirty="0">
                <a:ln>
                  <a:noFill/>
                </a:ln>
                <a:solidFill>
                  <a:srgbClr val="5C5C2C"/>
                </a:solidFill>
                <a:effectLst/>
                <a:uLnTx/>
                <a:uFillTx/>
                <a:latin typeface="Calibri" panose="020F0502020204030204"/>
                <a:ea typeface="+mn-ea"/>
                <a:cs typeface="+mn-cs"/>
              </a:rPr>
              <a:t>Classifications internationales</a:t>
            </a:r>
          </a:p>
        </p:txBody>
      </p:sp>
      <p:sp>
        <p:nvSpPr>
          <p:cNvPr id="3" name="ZoneTexte 2">
            <a:extLst>
              <a:ext uri="{FF2B5EF4-FFF2-40B4-BE49-F238E27FC236}">
                <a16:creationId xmlns:a16="http://schemas.microsoft.com/office/drawing/2014/main" id="{B527CAFE-EE26-3960-EB00-F9B3BB18C4BB}"/>
              </a:ext>
            </a:extLst>
          </p:cNvPr>
          <p:cNvSpPr txBox="1"/>
          <p:nvPr/>
        </p:nvSpPr>
        <p:spPr>
          <a:xfrm>
            <a:off x="817123" y="398834"/>
            <a:ext cx="8385243" cy="5386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900" b="1" i="0" u="none" strike="noStrike" kern="1200" cap="none" spc="0" normalizeH="0" baseline="0" noProof="0">
                <a:ln>
                  <a:noFill/>
                </a:ln>
                <a:solidFill>
                  <a:srgbClr val="7A2553"/>
                </a:solidFill>
                <a:effectLst/>
                <a:uLnTx/>
                <a:uFillTx/>
                <a:latin typeface="Calibri" panose="020F0502020204030204"/>
                <a:ea typeface="+mn-ea"/>
                <a:cs typeface="+mn-cs"/>
              </a:rPr>
              <a:t>Module 2 : Le mécanisme des addictions</a:t>
            </a:r>
            <a:endParaRPr kumimoji="0" lang="fr-FR" sz="2900" b="1" i="0" u="none" strike="noStrike" kern="1200" cap="none" spc="0" normalizeH="0" baseline="0" noProof="0" dirty="0">
              <a:ln>
                <a:noFill/>
              </a:ln>
              <a:solidFill>
                <a:srgbClr val="7A2553"/>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1809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82C2F3C7-9031-4074-9034-0682DD99F234}"/>
              </a:ext>
            </a:extLst>
          </p:cNvPr>
          <p:cNvSpPr txBox="1"/>
          <p:nvPr/>
        </p:nvSpPr>
        <p:spPr>
          <a:xfrm>
            <a:off x="377814" y="1318420"/>
            <a:ext cx="11783361" cy="800219"/>
          </a:xfrm>
          <a:prstGeom prst="rect">
            <a:avLst/>
          </a:prstGeom>
          <a:noFill/>
        </p:spPr>
        <p:txBody>
          <a:bodyPr wrap="square">
            <a:spAutoFit/>
          </a:bodyPr>
          <a:lstStyle/>
          <a:p>
            <a:pPr marL="285750" indent="-285750">
              <a:buFont typeface="Arial" panose="020B0604020202020204" pitchFamily="34" charset="0"/>
              <a:buChar char="•"/>
            </a:pPr>
            <a:r>
              <a:rPr lang="fr-FR" sz="1600" b="1" dirty="0">
                <a:solidFill>
                  <a:srgbClr val="000000"/>
                </a:solidFill>
              </a:rPr>
              <a:t>Le Diagnostic and </a:t>
            </a:r>
            <a:r>
              <a:rPr lang="fr-FR" sz="1600" b="1" dirty="0" err="1">
                <a:solidFill>
                  <a:srgbClr val="000000"/>
                </a:solidFill>
              </a:rPr>
              <a:t>Statistical</a:t>
            </a:r>
            <a:r>
              <a:rPr lang="fr-FR" sz="1600" b="1" dirty="0">
                <a:solidFill>
                  <a:srgbClr val="000000"/>
                </a:solidFill>
              </a:rPr>
              <a:t> Manual of mental </a:t>
            </a:r>
            <a:r>
              <a:rPr lang="fr-FR" sz="1600" b="1" dirty="0" err="1">
                <a:solidFill>
                  <a:srgbClr val="000000"/>
                </a:solidFill>
              </a:rPr>
              <a:t>Disorders</a:t>
            </a:r>
            <a:r>
              <a:rPr lang="fr-FR" sz="1600" b="1" dirty="0">
                <a:solidFill>
                  <a:srgbClr val="000000"/>
                </a:solidFill>
              </a:rPr>
              <a:t> (DSM-5-TR) </a:t>
            </a:r>
            <a:br>
              <a:rPr lang="fr-FR" sz="1600" dirty="0">
                <a:solidFill>
                  <a:srgbClr val="000000"/>
                </a:solidFill>
              </a:rPr>
            </a:br>
            <a:r>
              <a:rPr lang="fr-FR" sz="1500" dirty="0">
                <a:solidFill>
                  <a:srgbClr val="000000"/>
                </a:solidFill>
              </a:rPr>
              <a:t>Mode d’utilisation inadapté d’un produit conduisant  à une altération du fonctionnement ou à une souffrance cliniquement significative, caractérisée par la présence de deux (ou plus) des manifestations suivantes, à un moment quelconque d’une période continue de 12 mois.</a:t>
            </a:r>
          </a:p>
        </p:txBody>
      </p:sp>
      <p:sp>
        <p:nvSpPr>
          <p:cNvPr id="6" name="Espace réservé du contenu 2">
            <a:extLst>
              <a:ext uri="{FF2B5EF4-FFF2-40B4-BE49-F238E27FC236}">
                <a16:creationId xmlns:a16="http://schemas.microsoft.com/office/drawing/2014/main" id="{827AEA0A-0932-420F-848B-C2FD805F3DFD}"/>
              </a:ext>
            </a:extLst>
          </p:cNvPr>
          <p:cNvSpPr txBox="1">
            <a:spLocks/>
          </p:cNvSpPr>
          <p:nvPr/>
        </p:nvSpPr>
        <p:spPr>
          <a:xfrm>
            <a:off x="0" y="2353223"/>
            <a:ext cx="11848728" cy="41103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9263" lvl="2" indent="0">
              <a:lnSpc>
                <a:spcPct val="100000"/>
              </a:lnSpc>
              <a:spcBef>
                <a:spcPts val="0"/>
              </a:spcBef>
              <a:spcAft>
                <a:spcPts val="600"/>
              </a:spcAft>
              <a:buNone/>
            </a:pPr>
            <a:r>
              <a:rPr lang="fr-FR" sz="1800" dirty="0">
                <a:solidFill>
                  <a:srgbClr val="000000"/>
                </a:solidFill>
              </a:rPr>
              <a:t>1. Incapacité de remplir des obligations importantes</a:t>
            </a:r>
          </a:p>
          <a:p>
            <a:pPr marL="449263" lvl="2" indent="0">
              <a:lnSpc>
                <a:spcPct val="100000"/>
              </a:lnSpc>
              <a:spcBef>
                <a:spcPts val="0"/>
              </a:spcBef>
              <a:spcAft>
                <a:spcPts val="600"/>
              </a:spcAft>
              <a:buNone/>
            </a:pPr>
            <a:r>
              <a:rPr lang="fr-FR" sz="1800" dirty="0">
                <a:solidFill>
                  <a:srgbClr val="000000"/>
                </a:solidFill>
              </a:rPr>
              <a:t>2. Usage lorsque physiquement dangereux</a:t>
            </a:r>
          </a:p>
          <a:p>
            <a:pPr marL="449263" lvl="2" indent="0">
              <a:lnSpc>
                <a:spcPct val="100000"/>
              </a:lnSpc>
              <a:spcBef>
                <a:spcPts val="0"/>
              </a:spcBef>
              <a:spcAft>
                <a:spcPts val="600"/>
              </a:spcAft>
              <a:buNone/>
            </a:pPr>
            <a:r>
              <a:rPr lang="fr-FR" sz="1800" dirty="0">
                <a:solidFill>
                  <a:srgbClr val="000000"/>
                </a:solidFill>
              </a:rPr>
              <a:t>3. Problèmes interpersonnels ou sociaux</a:t>
            </a:r>
          </a:p>
          <a:p>
            <a:pPr marL="449263" lvl="2" indent="0">
              <a:lnSpc>
                <a:spcPct val="100000"/>
              </a:lnSpc>
              <a:spcBef>
                <a:spcPts val="0"/>
              </a:spcBef>
              <a:spcAft>
                <a:spcPts val="600"/>
              </a:spcAft>
              <a:buNone/>
            </a:pPr>
            <a:r>
              <a:rPr lang="fr-FR" sz="1800" dirty="0">
                <a:solidFill>
                  <a:srgbClr val="000000"/>
                </a:solidFill>
              </a:rPr>
              <a:t>4. Continuer malgré dommage physique ou psychique</a:t>
            </a:r>
          </a:p>
          <a:p>
            <a:pPr marL="449263" lvl="2" indent="0">
              <a:lnSpc>
                <a:spcPct val="100000"/>
              </a:lnSpc>
              <a:spcBef>
                <a:spcPts val="0"/>
              </a:spcBef>
              <a:spcAft>
                <a:spcPts val="600"/>
              </a:spcAft>
              <a:buNone/>
            </a:pPr>
            <a:r>
              <a:rPr lang="fr-FR" sz="1800" dirty="0">
                <a:solidFill>
                  <a:srgbClr val="000000"/>
                </a:solidFill>
              </a:rPr>
              <a:t>5. Perte de contrôle sur quantité et temps dédié</a:t>
            </a:r>
          </a:p>
          <a:p>
            <a:pPr marL="449263" lvl="2" indent="0">
              <a:lnSpc>
                <a:spcPct val="100000"/>
              </a:lnSpc>
              <a:spcBef>
                <a:spcPts val="0"/>
              </a:spcBef>
              <a:spcAft>
                <a:spcPts val="600"/>
              </a:spcAft>
              <a:buNone/>
            </a:pPr>
            <a:r>
              <a:rPr lang="fr-FR" sz="1800" dirty="0">
                <a:solidFill>
                  <a:srgbClr val="000000"/>
                </a:solidFill>
              </a:rPr>
              <a:t>6. Désir ou efforts persistants pour diminuer</a:t>
            </a:r>
          </a:p>
          <a:p>
            <a:pPr marL="449263" lvl="2" indent="0">
              <a:lnSpc>
                <a:spcPct val="100000"/>
              </a:lnSpc>
              <a:spcBef>
                <a:spcPts val="0"/>
              </a:spcBef>
              <a:spcAft>
                <a:spcPts val="600"/>
              </a:spcAft>
              <a:buNone/>
            </a:pPr>
            <a:r>
              <a:rPr lang="fr-FR" sz="2000" dirty="0">
                <a:solidFill>
                  <a:srgbClr val="000000"/>
                </a:solidFill>
              </a:rPr>
              <a:t>7</a:t>
            </a:r>
            <a:r>
              <a:rPr lang="fr-FR" sz="1800" dirty="0">
                <a:solidFill>
                  <a:srgbClr val="000000"/>
                </a:solidFill>
              </a:rPr>
              <a:t>. Tolérance</a:t>
            </a:r>
          </a:p>
          <a:p>
            <a:pPr marL="449263" lvl="2" indent="0">
              <a:lnSpc>
                <a:spcPct val="100000"/>
              </a:lnSpc>
              <a:spcBef>
                <a:spcPts val="0"/>
              </a:spcBef>
              <a:spcAft>
                <a:spcPts val="600"/>
              </a:spcAft>
              <a:buNone/>
            </a:pPr>
            <a:r>
              <a:rPr lang="fr-FR" sz="1800" dirty="0">
                <a:solidFill>
                  <a:srgbClr val="000000"/>
                </a:solidFill>
              </a:rPr>
              <a:t>8. Sevrage</a:t>
            </a:r>
          </a:p>
          <a:p>
            <a:pPr marL="449263" lvl="2" indent="0">
              <a:lnSpc>
                <a:spcPct val="100000"/>
              </a:lnSpc>
              <a:spcBef>
                <a:spcPts val="0"/>
              </a:spcBef>
              <a:spcAft>
                <a:spcPts val="600"/>
              </a:spcAft>
              <a:buNone/>
            </a:pPr>
            <a:r>
              <a:rPr lang="fr-FR" sz="1800" dirty="0">
                <a:solidFill>
                  <a:srgbClr val="000000"/>
                </a:solidFill>
              </a:rPr>
              <a:t>9. « </a:t>
            </a:r>
            <a:r>
              <a:rPr lang="fr-FR" sz="1800" dirty="0" err="1">
                <a:solidFill>
                  <a:srgbClr val="000000"/>
                </a:solidFill>
              </a:rPr>
              <a:t>Craving</a:t>
            </a:r>
            <a:r>
              <a:rPr lang="fr-FR" sz="1800" dirty="0">
                <a:solidFill>
                  <a:srgbClr val="000000"/>
                </a:solidFill>
              </a:rPr>
              <a:t> », désir impérieux</a:t>
            </a:r>
          </a:p>
          <a:p>
            <a:pPr marL="449263" marR="0" lvl="2" indent="0" fontAlgn="auto">
              <a:lnSpc>
                <a:spcPct val="100000"/>
              </a:lnSpc>
              <a:spcBef>
                <a:spcPts val="0"/>
              </a:spcBef>
              <a:spcAft>
                <a:spcPts val="600"/>
              </a:spcAft>
              <a:buClrTx/>
              <a:buSzTx/>
              <a:buNone/>
              <a:tabLst/>
              <a:defRPr/>
            </a:pPr>
            <a:r>
              <a:rPr lang="fr-FR" sz="1800" dirty="0">
                <a:solidFill>
                  <a:srgbClr val="000000"/>
                </a:solidFill>
              </a:rPr>
              <a:t>10. Beaucoup de temps consacré</a:t>
            </a:r>
          </a:p>
          <a:p>
            <a:pPr marL="449263" marR="0" lvl="2" indent="0" fontAlgn="auto">
              <a:lnSpc>
                <a:spcPct val="100000"/>
              </a:lnSpc>
              <a:spcBef>
                <a:spcPts val="0"/>
              </a:spcBef>
              <a:spcAft>
                <a:spcPts val="600"/>
              </a:spcAft>
              <a:buClrTx/>
              <a:buSzTx/>
              <a:buNone/>
              <a:tabLst/>
              <a:defRPr/>
            </a:pPr>
            <a:r>
              <a:rPr lang="fr-FR" sz="1800" dirty="0">
                <a:solidFill>
                  <a:srgbClr val="000000"/>
                </a:solidFill>
              </a:rPr>
              <a:t>11. Activités réduites au profit de la  consommation</a:t>
            </a:r>
          </a:p>
          <a:p>
            <a:pPr marL="449263" lvl="2" indent="0">
              <a:lnSpc>
                <a:spcPct val="100000"/>
              </a:lnSpc>
              <a:spcBef>
                <a:spcPts val="0"/>
              </a:spcBef>
              <a:spcAft>
                <a:spcPts val="600"/>
              </a:spcAft>
              <a:buNone/>
            </a:pPr>
            <a:endParaRPr lang="fr-FR" sz="1800" dirty="0">
              <a:solidFill>
                <a:srgbClr val="000000"/>
              </a:solidFill>
            </a:endParaRPr>
          </a:p>
        </p:txBody>
      </p:sp>
      <p:sp>
        <p:nvSpPr>
          <p:cNvPr id="7" name="ZoneTexte 6">
            <a:extLst>
              <a:ext uri="{FF2B5EF4-FFF2-40B4-BE49-F238E27FC236}">
                <a16:creationId xmlns:a16="http://schemas.microsoft.com/office/drawing/2014/main" id="{5ADAF822-D4F9-4DE7-AE3A-B98A7569B8C7}"/>
              </a:ext>
            </a:extLst>
          </p:cNvPr>
          <p:cNvSpPr txBox="1"/>
          <p:nvPr/>
        </p:nvSpPr>
        <p:spPr>
          <a:xfrm>
            <a:off x="6096001" y="3219450"/>
            <a:ext cx="2701770" cy="369332"/>
          </a:xfrm>
          <a:prstGeom prst="rect">
            <a:avLst/>
          </a:prstGeom>
          <a:noFill/>
        </p:spPr>
        <p:txBody>
          <a:bodyPr wrap="square" rtlCol="0">
            <a:spAutoFit/>
          </a:bodyPr>
          <a:lstStyle/>
          <a:p>
            <a:r>
              <a:rPr lang="fr-FR" b="1" dirty="0">
                <a:solidFill>
                  <a:srgbClr val="7A2553"/>
                </a:solidFill>
              </a:rPr>
              <a:t>Signes pertes de contrôle</a:t>
            </a:r>
          </a:p>
        </p:txBody>
      </p:sp>
      <p:sp>
        <p:nvSpPr>
          <p:cNvPr id="8" name="Accolade fermante 7">
            <a:extLst>
              <a:ext uri="{FF2B5EF4-FFF2-40B4-BE49-F238E27FC236}">
                <a16:creationId xmlns:a16="http://schemas.microsoft.com/office/drawing/2014/main" id="{7D6C8560-FB1B-461C-938E-73BF0D847FD0}"/>
              </a:ext>
            </a:extLst>
          </p:cNvPr>
          <p:cNvSpPr/>
          <p:nvPr/>
        </p:nvSpPr>
        <p:spPr>
          <a:xfrm>
            <a:off x="5704922" y="2479275"/>
            <a:ext cx="198728" cy="1980000"/>
          </a:xfrm>
          <a:prstGeom prst="rightBrace">
            <a:avLst>
              <a:gd name="adj1" fmla="val 29532"/>
              <a:gd name="adj2" fmla="val 47828"/>
            </a:avLst>
          </a:prstGeom>
          <a:ln w="28575">
            <a:solidFill>
              <a:srgbClr val="7A255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9" name="ZoneTexte 8">
            <a:extLst>
              <a:ext uri="{FF2B5EF4-FFF2-40B4-BE49-F238E27FC236}">
                <a16:creationId xmlns:a16="http://schemas.microsoft.com/office/drawing/2014/main" id="{80B75934-0ECA-44A2-BAF3-BCCE4215D1CD}"/>
              </a:ext>
            </a:extLst>
          </p:cNvPr>
          <p:cNvSpPr txBox="1"/>
          <p:nvPr/>
        </p:nvSpPr>
        <p:spPr>
          <a:xfrm>
            <a:off x="6131357" y="4835362"/>
            <a:ext cx="3025774" cy="369332"/>
          </a:xfrm>
          <a:prstGeom prst="rect">
            <a:avLst/>
          </a:prstGeom>
          <a:noFill/>
        </p:spPr>
        <p:txBody>
          <a:bodyPr wrap="square">
            <a:spAutoFit/>
          </a:bodyPr>
          <a:lstStyle/>
          <a:p>
            <a:r>
              <a:rPr lang="fr-FR" sz="1800" b="1" dirty="0">
                <a:solidFill>
                  <a:srgbClr val="7A2553"/>
                </a:solidFill>
              </a:rPr>
              <a:t>Signes physiques</a:t>
            </a:r>
          </a:p>
        </p:txBody>
      </p:sp>
      <p:sp>
        <p:nvSpPr>
          <p:cNvPr id="10" name="Accolade fermante 9">
            <a:extLst>
              <a:ext uri="{FF2B5EF4-FFF2-40B4-BE49-F238E27FC236}">
                <a16:creationId xmlns:a16="http://schemas.microsoft.com/office/drawing/2014/main" id="{D6894465-F912-4024-BBB3-BEF952A8AB55}"/>
              </a:ext>
            </a:extLst>
          </p:cNvPr>
          <p:cNvSpPr/>
          <p:nvPr/>
        </p:nvSpPr>
        <p:spPr>
          <a:xfrm>
            <a:off x="5704922" y="4570028"/>
            <a:ext cx="198728" cy="900000"/>
          </a:xfrm>
          <a:prstGeom prst="rightBrace">
            <a:avLst>
              <a:gd name="adj1" fmla="val 29532"/>
              <a:gd name="adj2" fmla="val 49663"/>
            </a:avLst>
          </a:prstGeom>
          <a:ln w="28575">
            <a:solidFill>
              <a:srgbClr val="7A255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1" name="ZoneTexte 10">
            <a:extLst>
              <a:ext uri="{FF2B5EF4-FFF2-40B4-BE49-F238E27FC236}">
                <a16:creationId xmlns:a16="http://schemas.microsoft.com/office/drawing/2014/main" id="{95ED5FF1-F1FD-45C1-8D42-1A57E07E2E62}"/>
              </a:ext>
            </a:extLst>
          </p:cNvPr>
          <p:cNvSpPr txBox="1"/>
          <p:nvPr/>
        </p:nvSpPr>
        <p:spPr>
          <a:xfrm>
            <a:off x="6131357" y="5649472"/>
            <a:ext cx="257896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b="1" i="0" u="none" strike="noStrike" kern="1200" cap="none" spc="0" normalizeH="0" baseline="0" noProof="0" dirty="0">
                <a:ln>
                  <a:noFill/>
                </a:ln>
                <a:solidFill>
                  <a:srgbClr val="7A2553"/>
                </a:solidFill>
                <a:effectLst/>
                <a:uLnTx/>
                <a:uFillTx/>
                <a:latin typeface="Calibri" panose="020F0502020204030204"/>
                <a:ea typeface="+mn-ea"/>
                <a:cs typeface="+mn-cs"/>
              </a:rPr>
              <a:t>Focalisation</a:t>
            </a:r>
          </a:p>
        </p:txBody>
      </p:sp>
      <p:sp>
        <p:nvSpPr>
          <p:cNvPr id="12" name="Accolade fermante 11">
            <a:extLst>
              <a:ext uri="{FF2B5EF4-FFF2-40B4-BE49-F238E27FC236}">
                <a16:creationId xmlns:a16="http://schemas.microsoft.com/office/drawing/2014/main" id="{1017E97B-FD61-4160-B2ED-EDA1A6B7C4B6}"/>
              </a:ext>
            </a:extLst>
          </p:cNvPr>
          <p:cNvSpPr/>
          <p:nvPr/>
        </p:nvSpPr>
        <p:spPr>
          <a:xfrm flipV="1">
            <a:off x="5727346" y="5538271"/>
            <a:ext cx="153880" cy="684000"/>
          </a:xfrm>
          <a:prstGeom prst="rightBrace">
            <a:avLst>
              <a:gd name="adj1" fmla="val 29532"/>
              <a:gd name="adj2" fmla="val 51298"/>
            </a:avLst>
          </a:prstGeom>
          <a:ln w="28575">
            <a:solidFill>
              <a:srgbClr val="7A255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60921514-D4D8-4606-85D4-6585A79B0435}"/>
              </a:ext>
            </a:extLst>
          </p:cNvPr>
          <p:cNvSpPr txBox="1"/>
          <p:nvPr/>
        </p:nvSpPr>
        <p:spPr>
          <a:xfrm>
            <a:off x="9488797" y="3567589"/>
            <a:ext cx="2672378" cy="1569660"/>
          </a:xfrm>
          <a:prstGeom prst="rect">
            <a:avLst/>
          </a:prstGeom>
          <a:noFill/>
        </p:spPr>
        <p:txBody>
          <a:bodyPr wrap="square" rtlCol="0">
            <a:spAutoFit/>
          </a:bodyPr>
          <a:lstStyle/>
          <a:p>
            <a:pPr marL="266700" indent="-266700">
              <a:buFont typeface="Wingdings" panose="05000000000000000000" pitchFamily="2" charset="2"/>
              <a:buChar char="q"/>
            </a:pPr>
            <a:r>
              <a:rPr lang="fr-FR" sz="1600" b="1" dirty="0">
                <a:solidFill>
                  <a:srgbClr val="A49735"/>
                </a:solidFill>
              </a:rPr>
              <a:t>2 à 3 critères : trouble de l’usage léger</a:t>
            </a:r>
          </a:p>
          <a:p>
            <a:pPr marL="266700" indent="-266700">
              <a:buFont typeface="Wingdings" panose="05000000000000000000" pitchFamily="2" charset="2"/>
              <a:buChar char="q"/>
            </a:pPr>
            <a:r>
              <a:rPr lang="fr-FR" sz="1600" b="1" dirty="0">
                <a:solidFill>
                  <a:srgbClr val="A49735"/>
                </a:solidFill>
              </a:rPr>
              <a:t>4 à 5 critères : trouble de l’usage modéré</a:t>
            </a:r>
          </a:p>
          <a:p>
            <a:pPr marL="266700" indent="-266700">
              <a:buFont typeface="Wingdings" panose="05000000000000000000" pitchFamily="2" charset="2"/>
              <a:buChar char="q"/>
            </a:pPr>
            <a:r>
              <a:rPr lang="fr-FR" sz="1600" b="1" dirty="0">
                <a:solidFill>
                  <a:srgbClr val="A49735"/>
                </a:solidFill>
              </a:rPr>
              <a:t>6 critères et plus : trouble de l’usage sévère</a:t>
            </a:r>
          </a:p>
        </p:txBody>
      </p:sp>
      <p:sp>
        <p:nvSpPr>
          <p:cNvPr id="14" name="Accolade fermante 13">
            <a:extLst>
              <a:ext uri="{FF2B5EF4-FFF2-40B4-BE49-F238E27FC236}">
                <a16:creationId xmlns:a16="http://schemas.microsoft.com/office/drawing/2014/main" id="{D4B3A359-A852-42F9-A93C-3C578D01C210}"/>
              </a:ext>
            </a:extLst>
          </p:cNvPr>
          <p:cNvSpPr/>
          <p:nvPr/>
        </p:nvSpPr>
        <p:spPr>
          <a:xfrm>
            <a:off x="9022766" y="2353223"/>
            <a:ext cx="198728" cy="3888000"/>
          </a:xfrm>
          <a:prstGeom prst="rightBrace">
            <a:avLst>
              <a:gd name="adj1" fmla="val 29532"/>
              <a:gd name="adj2" fmla="val 47828"/>
            </a:avLst>
          </a:prstGeom>
          <a:ln w="28575">
            <a:solidFill>
              <a:srgbClr val="A4973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5" name="Titre 1">
            <a:extLst>
              <a:ext uri="{FF2B5EF4-FFF2-40B4-BE49-F238E27FC236}">
                <a16:creationId xmlns:a16="http://schemas.microsoft.com/office/drawing/2014/main" id="{61B65514-E3A8-D77B-8DE2-538766F4F93E}"/>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12800" indent="-457200">
              <a:buFont typeface="+mj-lt"/>
              <a:buAutoNum type="alphaLcParenR" startAt="2"/>
            </a:pPr>
            <a:r>
              <a:rPr lang="fr-FR" sz="2400" b="1" dirty="0">
                <a:solidFill>
                  <a:srgbClr val="5C5C2C"/>
                </a:solidFill>
                <a:latin typeface="+mn-lt"/>
              </a:rPr>
              <a:t>Classifications internationales</a:t>
            </a:r>
          </a:p>
        </p:txBody>
      </p:sp>
      <p:sp>
        <p:nvSpPr>
          <p:cNvPr id="16" name="Titre 6">
            <a:extLst>
              <a:ext uri="{FF2B5EF4-FFF2-40B4-BE49-F238E27FC236}">
                <a16:creationId xmlns:a16="http://schemas.microsoft.com/office/drawing/2014/main" id="{071B92A0-25D0-A846-BA16-38D342610C79}"/>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2 : Le mécanisme des addictions</a:t>
            </a:r>
          </a:p>
        </p:txBody>
      </p:sp>
    </p:spTree>
    <p:extLst>
      <p:ext uri="{BB962C8B-B14F-4D97-AF65-F5344CB8AC3E}">
        <p14:creationId xmlns:p14="http://schemas.microsoft.com/office/powerpoint/2010/main" val="651603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82C2F3C7-9031-4074-9034-0682DD99F234}"/>
              </a:ext>
            </a:extLst>
          </p:cNvPr>
          <p:cNvSpPr txBox="1"/>
          <p:nvPr/>
        </p:nvSpPr>
        <p:spPr>
          <a:xfrm>
            <a:off x="417348" y="1250521"/>
            <a:ext cx="11856098" cy="815608"/>
          </a:xfrm>
          <a:prstGeom prst="rect">
            <a:avLst/>
          </a:prstGeom>
          <a:noFill/>
        </p:spPr>
        <p:txBody>
          <a:bodyPr wrap="square">
            <a:spAutoFit/>
          </a:bodyPr>
          <a:lstStyle/>
          <a:p>
            <a:pPr marL="285750" indent="-285750" algn="ctr">
              <a:buFont typeface="Arial" panose="020B0604020202020204" pitchFamily="34" charset="0"/>
              <a:buChar char="•"/>
            </a:pPr>
            <a:r>
              <a:rPr lang="fr-FR" sz="1600" b="1" dirty="0">
                <a:solidFill>
                  <a:srgbClr val="000000"/>
                </a:solidFill>
              </a:rPr>
              <a:t>La Classification statistique Internationale des Maladies et des problèmes de santé (CIM-11) fait apparaître les concepts d’usages ponctuels, d’intoxication, d’usage nocif et de dépendance et de sevrage.</a:t>
            </a:r>
          </a:p>
          <a:p>
            <a:pPr marL="285750" indent="-285750" algn="ctr">
              <a:buFont typeface="Arial" panose="020B0604020202020204" pitchFamily="34" charset="0"/>
              <a:buChar char="•"/>
            </a:pPr>
            <a:r>
              <a:rPr lang="fr-FR" sz="1500" dirty="0">
                <a:solidFill>
                  <a:srgbClr val="000000"/>
                </a:solidFill>
              </a:rPr>
              <a:t>. </a:t>
            </a:r>
          </a:p>
        </p:txBody>
      </p:sp>
      <p:sp>
        <p:nvSpPr>
          <p:cNvPr id="6" name="Espace réservé du contenu 2">
            <a:extLst>
              <a:ext uri="{FF2B5EF4-FFF2-40B4-BE49-F238E27FC236}">
                <a16:creationId xmlns:a16="http://schemas.microsoft.com/office/drawing/2014/main" id="{827AEA0A-0932-420F-848B-C2FD805F3DFD}"/>
              </a:ext>
            </a:extLst>
          </p:cNvPr>
          <p:cNvSpPr txBox="1">
            <a:spLocks/>
          </p:cNvSpPr>
          <p:nvPr/>
        </p:nvSpPr>
        <p:spPr>
          <a:xfrm>
            <a:off x="0" y="2100671"/>
            <a:ext cx="12115800" cy="41103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2163" lvl="2" indent="-342900">
              <a:lnSpc>
                <a:spcPct val="100000"/>
              </a:lnSpc>
              <a:spcBef>
                <a:spcPts val="0"/>
              </a:spcBef>
              <a:spcAft>
                <a:spcPts val="600"/>
              </a:spcAft>
              <a:buFont typeface="+mj-lt"/>
              <a:buAutoNum type="arabicPeriod"/>
            </a:pPr>
            <a:endParaRPr lang="fr-FR" sz="1800" dirty="0">
              <a:solidFill>
                <a:srgbClr val="000000"/>
              </a:solidFill>
            </a:endParaRPr>
          </a:p>
        </p:txBody>
      </p:sp>
      <p:sp>
        <p:nvSpPr>
          <p:cNvPr id="7" name="Titre 1">
            <a:extLst>
              <a:ext uri="{FF2B5EF4-FFF2-40B4-BE49-F238E27FC236}">
                <a16:creationId xmlns:a16="http://schemas.microsoft.com/office/drawing/2014/main" id="{395CA7F0-682F-B953-293B-1B4F3ACD0449}"/>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12800" indent="-457200">
              <a:buFont typeface="+mj-lt"/>
              <a:buAutoNum type="alphaLcParenR" startAt="2"/>
            </a:pPr>
            <a:r>
              <a:rPr lang="fr-FR" sz="2400" b="1" dirty="0">
                <a:solidFill>
                  <a:srgbClr val="5C5C2C"/>
                </a:solidFill>
                <a:latin typeface="+mn-lt"/>
              </a:rPr>
              <a:t>Classifications internationales</a:t>
            </a:r>
          </a:p>
        </p:txBody>
      </p:sp>
      <p:sp>
        <p:nvSpPr>
          <p:cNvPr id="8" name="Titre 6">
            <a:extLst>
              <a:ext uri="{FF2B5EF4-FFF2-40B4-BE49-F238E27FC236}">
                <a16:creationId xmlns:a16="http://schemas.microsoft.com/office/drawing/2014/main" id="{72F50529-D094-D6A7-CAAC-E646FCC96E20}"/>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2 : Le mécanisme des addictions</a:t>
            </a:r>
          </a:p>
        </p:txBody>
      </p:sp>
      <p:sp>
        <p:nvSpPr>
          <p:cNvPr id="3" name="ZoneTexte 2">
            <a:extLst>
              <a:ext uri="{FF2B5EF4-FFF2-40B4-BE49-F238E27FC236}">
                <a16:creationId xmlns:a16="http://schemas.microsoft.com/office/drawing/2014/main" id="{78B60517-0131-150D-D156-7AB31E42A3D4}"/>
              </a:ext>
            </a:extLst>
          </p:cNvPr>
          <p:cNvSpPr txBox="1"/>
          <p:nvPr/>
        </p:nvSpPr>
        <p:spPr>
          <a:xfrm>
            <a:off x="1194396" y="2066129"/>
            <a:ext cx="10302002" cy="4247317"/>
          </a:xfrm>
          <a:prstGeom prst="rect">
            <a:avLst/>
          </a:prstGeom>
          <a:noFill/>
        </p:spPr>
        <p:txBody>
          <a:bodyPr wrap="square">
            <a:spAutoFit/>
          </a:bodyPr>
          <a:lstStyle/>
          <a:p>
            <a:r>
              <a:rPr lang="fr-FR" dirty="0">
                <a:solidFill>
                  <a:srgbClr val="000000"/>
                </a:solidFill>
              </a:rPr>
              <a:t>Trouble du contrôle de la consommation résultant d'un usage répété ou continu de cette substance, caractérisé par : </a:t>
            </a:r>
          </a:p>
          <a:p>
            <a:pPr marL="285750" indent="-285750">
              <a:buFont typeface="Arial" panose="020B0604020202020204" pitchFamily="34" charset="0"/>
              <a:buChar char="•"/>
            </a:pPr>
            <a:r>
              <a:rPr lang="fr-FR" dirty="0">
                <a:solidFill>
                  <a:srgbClr val="000000"/>
                </a:solidFill>
              </a:rPr>
              <a:t>une forte pulsion à consommer </a:t>
            </a:r>
          </a:p>
          <a:p>
            <a:pPr marL="285750" indent="-285750">
              <a:buFont typeface="Arial" panose="020B0604020202020204" pitchFamily="34" charset="0"/>
              <a:buChar char="•"/>
            </a:pPr>
            <a:r>
              <a:rPr lang="fr-FR" dirty="0">
                <a:solidFill>
                  <a:srgbClr val="000000"/>
                </a:solidFill>
              </a:rPr>
              <a:t>une altération de la capacité à contrôler la consommation</a:t>
            </a:r>
          </a:p>
          <a:p>
            <a:pPr marL="285750" indent="-285750">
              <a:buFont typeface="Arial" panose="020B0604020202020204" pitchFamily="34" charset="0"/>
              <a:buChar char="•"/>
            </a:pPr>
            <a:r>
              <a:rPr lang="fr-FR" dirty="0">
                <a:solidFill>
                  <a:srgbClr val="000000"/>
                </a:solidFill>
              </a:rPr>
              <a:t>une priorité croissante accordée à la consommation par rapport à d'autres activités </a:t>
            </a:r>
          </a:p>
          <a:p>
            <a:pPr marL="285750" indent="-285750">
              <a:buFont typeface="Arial" panose="020B0604020202020204" pitchFamily="34" charset="0"/>
              <a:buChar char="•"/>
            </a:pPr>
            <a:r>
              <a:rPr lang="fr-FR" dirty="0">
                <a:solidFill>
                  <a:srgbClr val="000000"/>
                </a:solidFill>
              </a:rPr>
              <a:t>la persistance de la consommation malgré les dommages ou les conséquences négatives. </a:t>
            </a:r>
          </a:p>
          <a:p>
            <a:pPr marL="285750" indent="-285750">
              <a:buFont typeface="Arial" panose="020B0604020202020204" pitchFamily="34" charset="0"/>
              <a:buChar char="•"/>
            </a:pPr>
            <a:r>
              <a:rPr lang="fr-FR" dirty="0">
                <a:solidFill>
                  <a:srgbClr val="000000"/>
                </a:solidFill>
              </a:rPr>
              <a:t>l’envie ou le besoin impérieux de consommer la substance</a:t>
            </a:r>
          </a:p>
          <a:p>
            <a:pPr marL="285750" indent="-285750">
              <a:buFont typeface="Arial" panose="020B0604020202020204" pitchFamily="34" charset="0"/>
              <a:buChar char="•"/>
            </a:pPr>
            <a:endParaRPr lang="fr-FR" dirty="0">
              <a:solidFill>
                <a:srgbClr val="000000"/>
              </a:solidFill>
            </a:endParaRPr>
          </a:p>
          <a:p>
            <a:r>
              <a:rPr lang="fr-FR" dirty="0">
                <a:solidFill>
                  <a:srgbClr val="000000"/>
                </a:solidFill>
              </a:rPr>
              <a:t>Les caractéristiques physiologiques de la dépendance :</a:t>
            </a:r>
          </a:p>
          <a:p>
            <a:pPr marL="285750" indent="-285750">
              <a:buFont typeface="Arial" panose="020B0604020202020204" pitchFamily="34" charset="0"/>
              <a:buChar char="•"/>
            </a:pPr>
            <a:r>
              <a:rPr lang="fr-FR" dirty="0">
                <a:solidFill>
                  <a:srgbClr val="000000"/>
                </a:solidFill>
              </a:rPr>
              <a:t>tolérance aux effets </a:t>
            </a:r>
          </a:p>
          <a:p>
            <a:pPr marL="285750" indent="-285750">
              <a:buFont typeface="Arial" panose="020B0604020202020204" pitchFamily="34" charset="0"/>
              <a:buChar char="•"/>
            </a:pPr>
            <a:r>
              <a:rPr lang="fr-FR" dirty="0">
                <a:solidFill>
                  <a:srgbClr val="000000"/>
                </a:solidFill>
              </a:rPr>
              <a:t>symptômes de sevrage après l'arrêt ou la réduction de la consommation </a:t>
            </a:r>
          </a:p>
          <a:p>
            <a:pPr marL="285750" indent="-285750">
              <a:buFont typeface="Arial" panose="020B0604020202020204" pitchFamily="34" charset="0"/>
              <a:buChar char="•"/>
            </a:pPr>
            <a:r>
              <a:rPr lang="fr-FR" dirty="0">
                <a:solidFill>
                  <a:srgbClr val="000000"/>
                </a:solidFill>
              </a:rPr>
              <a:t>ou la consommation répétée de la substance ou de substances pharmacologiquement similaires pour prévenir ou atténuer les symptômes de sevrage. </a:t>
            </a:r>
          </a:p>
          <a:p>
            <a:endParaRPr lang="fr-FR" dirty="0">
              <a:solidFill>
                <a:srgbClr val="000000"/>
              </a:solidFill>
            </a:endParaRPr>
          </a:p>
          <a:p>
            <a:r>
              <a:rPr lang="fr-FR" dirty="0">
                <a:solidFill>
                  <a:srgbClr val="000000"/>
                </a:solidFill>
              </a:rPr>
              <a:t>Les caractéristiques de la dépendance sont généralement évidentes sur une période d’au moins 12 mois.</a:t>
            </a:r>
          </a:p>
        </p:txBody>
      </p:sp>
    </p:spTree>
    <p:extLst>
      <p:ext uri="{BB962C8B-B14F-4D97-AF65-F5344CB8AC3E}">
        <p14:creationId xmlns:p14="http://schemas.microsoft.com/office/powerpoint/2010/main" val="4165884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E914267B-87A3-4AFC-A561-FBB74B1B4AD6}"/>
              </a:ext>
            </a:extLst>
          </p:cNvPr>
          <p:cNvSpPr txBox="1"/>
          <p:nvPr/>
        </p:nvSpPr>
        <p:spPr>
          <a:xfrm>
            <a:off x="408638" y="1219394"/>
            <a:ext cx="11443727" cy="464871"/>
          </a:xfrm>
          <a:prstGeom prst="rect">
            <a:avLst/>
          </a:prstGeom>
          <a:noFill/>
        </p:spPr>
        <p:txBody>
          <a:bodyPr wrap="square">
            <a:spAutoFit/>
          </a:bodyPr>
          <a:lstStyle/>
          <a:p>
            <a:pPr>
              <a:lnSpc>
                <a:spcPct val="150000"/>
              </a:lnSpc>
            </a:pPr>
            <a:r>
              <a:rPr lang="fr-FR" b="1" i="0" u="none" strike="noStrike" baseline="0" dirty="0">
                <a:solidFill>
                  <a:srgbClr val="000000"/>
                </a:solidFill>
                <a:latin typeface="Calibri" panose="020F0502020204030204" pitchFamily="34" charset="0"/>
              </a:rPr>
              <a:t>Comment se met en place l’addiction à une substance psychoactive :</a:t>
            </a:r>
            <a:endParaRPr lang="fr-FR" i="0" u="none" strike="noStrike" baseline="0" dirty="0">
              <a:solidFill>
                <a:srgbClr val="000000"/>
              </a:solidFill>
              <a:latin typeface="Calibri" panose="020F0502020204030204" pitchFamily="34" charset="0"/>
            </a:endParaRPr>
          </a:p>
        </p:txBody>
      </p:sp>
      <p:sp>
        <p:nvSpPr>
          <p:cNvPr id="9" name="Forme 8">
            <a:extLst>
              <a:ext uri="{FF2B5EF4-FFF2-40B4-BE49-F238E27FC236}">
                <a16:creationId xmlns:a16="http://schemas.microsoft.com/office/drawing/2014/main" id="{007DFCAF-5F5F-4719-8AE1-F11A6C6CA503}"/>
              </a:ext>
            </a:extLst>
          </p:cNvPr>
          <p:cNvSpPr/>
          <p:nvPr/>
        </p:nvSpPr>
        <p:spPr>
          <a:xfrm>
            <a:off x="2210202" y="852091"/>
            <a:ext cx="4283403" cy="4283403"/>
          </a:xfrm>
          <a:prstGeom prst="leftCircularArrow">
            <a:avLst>
              <a:gd name="adj1" fmla="val 2345"/>
              <a:gd name="adj2" fmla="val 283190"/>
              <a:gd name="adj3" fmla="val 1858372"/>
              <a:gd name="adj4" fmla="val 8824161"/>
              <a:gd name="adj5" fmla="val 2736"/>
            </a:avLst>
          </a:prstGeom>
          <a:solidFill>
            <a:schemeClr val="bg1">
              <a:lumMod val="50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a:lstStyle/>
          <a:p>
            <a:endParaRPr lang="fr-FR"/>
          </a:p>
        </p:txBody>
      </p:sp>
      <p:grpSp>
        <p:nvGrpSpPr>
          <p:cNvPr id="10" name="Groupe 9">
            <a:extLst>
              <a:ext uri="{FF2B5EF4-FFF2-40B4-BE49-F238E27FC236}">
                <a16:creationId xmlns:a16="http://schemas.microsoft.com/office/drawing/2014/main" id="{1B7A112D-7B1D-4A01-8AE1-880CA36482BF}"/>
              </a:ext>
            </a:extLst>
          </p:cNvPr>
          <p:cNvGrpSpPr/>
          <p:nvPr/>
        </p:nvGrpSpPr>
        <p:grpSpPr>
          <a:xfrm>
            <a:off x="4352549" y="2404979"/>
            <a:ext cx="3409462" cy="1440000"/>
            <a:chOff x="3857" y="747579"/>
            <a:chExt cx="4077959" cy="1096776"/>
          </a:xfrm>
        </p:grpSpPr>
        <p:sp>
          <p:nvSpPr>
            <p:cNvPr id="11" name="Rectangle : coins arrondis 10">
              <a:extLst>
                <a:ext uri="{FF2B5EF4-FFF2-40B4-BE49-F238E27FC236}">
                  <a16:creationId xmlns:a16="http://schemas.microsoft.com/office/drawing/2014/main" id="{A8357A8D-8C85-4C13-9E43-94433BBEE1D7}"/>
                </a:ext>
              </a:extLst>
            </p:cNvPr>
            <p:cNvSpPr/>
            <p:nvPr/>
          </p:nvSpPr>
          <p:spPr>
            <a:xfrm>
              <a:off x="3857" y="747579"/>
              <a:ext cx="4077959" cy="1096776"/>
            </a:xfrm>
            <a:prstGeom prst="roundRect">
              <a:avLst>
                <a:gd name="adj" fmla="val 10000"/>
              </a:avLst>
            </a:prstGeom>
            <a:ln>
              <a:solidFill>
                <a:schemeClr val="bg1">
                  <a:lumMod val="5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fr-FR"/>
            </a:p>
          </p:txBody>
        </p:sp>
        <p:sp>
          <p:nvSpPr>
            <p:cNvPr id="12" name="Rectangle : coins arrondis 4">
              <a:extLst>
                <a:ext uri="{FF2B5EF4-FFF2-40B4-BE49-F238E27FC236}">
                  <a16:creationId xmlns:a16="http://schemas.microsoft.com/office/drawing/2014/main" id="{606B716C-10D4-44E8-842B-30678E255FAA}"/>
                </a:ext>
              </a:extLst>
            </p:cNvPr>
            <p:cNvSpPr txBox="1"/>
            <p:nvPr/>
          </p:nvSpPr>
          <p:spPr>
            <a:xfrm>
              <a:off x="29097" y="772819"/>
              <a:ext cx="4027479" cy="81127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fr-FR" sz="1600" b="0" i="0" dirty="0">
                  <a:solidFill>
                    <a:srgbClr val="000000"/>
                  </a:solidFill>
                  <a:effectLst/>
                </a:rPr>
                <a:t>Sensation de bien-être et plaisir</a:t>
              </a:r>
            </a:p>
            <a:p>
              <a:pPr marL="171450" lvl="1" indent="-171450" algn="l" defTabSz="711200">
                <a:lnSpc>
                  <a:spcPct val="90000"/>
                </a:lnSpc>
                <a:spcBef>
                  <a:spcPct val="0"/>
                </a:spcBef>
                <a:spcAft>
                  <a:spcPct val="15000"/>
                </a:spcAft>
                <a:buChar char="•"/>
              </a:pPr>
              <a:r>
                <a:rPr lang="fr-FR" sz="1600" kern="1200" dirty="0">
                  <a:solidFill>
                    <a:srgbClr val="000000"/>
                  </a:solidFill>
                </a:rPr>
                <a:t>D’autres voies de neurotransmission sont également perturbées</a:t>
              </a:r>
            </a:p>
          </p:txBody>
        </p:sp>
      </p:grpSp>
      <p:sp>
        <p:nvSpPr>
          <p:cNvPr id="16" name="Flèche : en arc 15">
            <a:extLst>
              <a:ext uri="{FF2B5EF4-FFF2-40B4-BE49-F238E27FC236}">
                <a16:creationId xmlns:a16="http://schemas.microsoft.com/office/drawing/2014/main" id="{10CA0599-F70B-4ACE-85C1-D5B53BEB5728}"/>
              </a:ext>
            </a:extLst>
          </p:cNvPr>
          <p:cNvSpPr/>
          <p:nvPr/>
        </p:nvSpPr>
        <p:spPr>
          <a:xfrm>
            <a:off x="6356135" y="1201666"/>
            <a:ext cx="4165780" cy="4165780"/>
          </a:xfrm>
          <a:prstGeom prst="circularArrow">
            <a:avLst>
              <a:gd name="adj1" fmla="val 2411"/>
              <a:gd name="adj2" fmla="val 291632"/>
              <a:gd name="adj3" fmla="val 19532857"/>
              <a:gd name="adj4" fmla="val 12575511"/>
              <a:gd name="adj5" fmla="val 2813"/>
            </a:avLst>
          </a:prstGeom>
          <a:solidFill>
            <a:schemeClr val="bg1">
              <a:lumMod val="50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a:lstStyle/>
          <a:p>
            <a:endParaRPr lang="fr-FR"/>
          </a:p>
        </p:txBody>
      </p:sp>
      <p:grpSp>
        <p:nvGrpSpPr>
          <p:cNvPr id="17" name="Groupe 16">
            <a:extLst>
              <a:ext uri="{FF2B5EF4-FFF2-40B4-BE49-F238E27FC236}">
                <a16:creationId xmlns:a16="http://schemas.microsoft.com/office/drawing/2014/main" id="{EA4222EF-BDBE-4FF8-A528-4DB9E1CB89F7}"/>
              </a:ext>
            </a:extLst>
          </p:cNvPr>
          <p:cNvGrpSpPr/>
          <p:nvPr/>
        </p:nvGrpSpPr>
        <p:grpSpPr>
          <a:xfrm>
            <a:off x="439756" y="2381473"/>
            <a:ext cx="3581981" cy="1440000"/>
            <a:chOff x="3857" y="747579"/>
            <a:chExt cx="4077959" cy="1096776"/>
          </a:xfrm>
        </p:grpSpPr>
        <p:sp>
          <p:nvSpPr>
            <p:cNvPr id="18" name="Rectangle : coins arrondis 17">
              <a:extLst>
                <a:ext uri="{FF2B5EF4-FFF2-40B4-BE49-F238E27FC236}">
                  <a16:creationId xmlns:a16="http://schemas.microsoft.com/office/drawing/2014/main" id="{A64F569C-9599-4470-8D29-7F45743F4D52}"/>
                </a:ext>
              </a:extLst>
            </p:cNvPr>
            <p:cNvSpPr/>
            <p:nvPr/>
          </p:nvSpPr>
          <p:spPr>
            <a:xfrm>
              <a:off x="3857" y="747579"/>
              <a:ext cx="4077959" cy="1096776"/>
            </a:xfrm>
            <a:prstGeom prst="roundRect">
              <a:avLst>
                <a:gd name="adj" fmla="val 10000"/>
              </a:avLst>
            </a:prstGeom>
            <a:ln>
              <a:solidFill>
                <a:schemeClr val="bg1">
                  <a:lumMod val="5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fr-FR"/>
            </a:p>
          </p:txBody>
        </p:sp>
        <p:sp>
          <p:nvSpPr>
            <p:cNvPr id="19" name="Rectangle : coins arrondis 4">
              <a:extLst>
                <a:ext uri="{FF2B5EF4-FFF2-40B4-BE49-F238E27FC236}">
                  <a16:creationId xmlns:a16="http://schemas.microsoft.com/office/drawing/2014/main" id="{80C6C75E-A885-4A6F-BFCD-1F15395A748F}"/>
                </a:ext>
              </a:extLst>
            </p:cNvPr>
            <p:cNvSpPr txBox="1"/>
            <p:nvPr/>
          </p:nvSpPr>
          <p:spPr>
            <a:xfrm>
              <a:off x="29097" y="772819"/>
              <a:ext cx="4027479" cy="81127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fr-FR" sz="1600" kern="1200" dirty="0">
                  <a:solidFill>
                    <a:srgbClr val="000000"/>
                  </a:solidFill>
                </a:rPr>
                <a:t>S</a:t>
              </a:r>
              <a:r>
                <a:rPr lang="fr-FR" sz="1600" b="0" i="0" kern="1200" dirty="0">
                  <a:solidFill>
                    <a:srgbClr val="000000"/>
                  </a:solidFill>
                  <a:effectLst/>
                </a:rPr>
                <a:t>ensation agréable due à des </a:t>
              </a:r>
              <a:r>
                <a:rPr lang="fr-FR" sz="1600" b="1" i="0" kern="1200" dirty="0">
                  <a:solidFill>
                    <a:srgbClr val="000000"/>
                  </a:solidFill>
                  <a:effectLst/>
                </a:rPr>
                <a:t>modifications électrochimiques</a:t>
              </a:r>
              <a:r>
                <a:rPr lang="fr-FR" sz="1600" b="0" i="0" kern="1200" dirty="0">
                  <a:solidFill>
                    <a:srgbClr val="000000"/>
                  </a:solidFill>
                  <a:effectLst/>
                </a:rPr>
                <a:t> qui se produisent au niveau du cerveau</a:t>
              </a:r>
              <a:endParaRPr lang="fr-FR" sz="1600" kern="1200" dirty="0"/>
            </a:p>
          </p:txBody>
        </p:sp>
      </p:grpSp>
      <p:grpSp>
        <p:nvGrpSpPr>
          <p:cNvPr id="20" name="Groupe 19">
            <a:extLst>
              <a:ext uri="{FF2B5EF4-FFF2-40B4-BE49-F238E27FC236}">
                <a16:creationId xmlns:a16="http://schemas.microsoft.com/office/drawing/2014/main" id="{D9ABFC53-3BA5-4A2E-9F32-60B4AD1D53E2}"/>
              </a:ext>
            </a:extLst>
          </p:cNvPr>
          <p:cNvGrpSpPr/>
          <p:nvPr/>
        </p:nvGrpSpPr>
        <p:grpSpPr>
          <a:xfrm>
            <a:off x="4569413" y="1732262"/>
            <a:ext cx="3409200" cy="749918"/>
            <a:chOff x="1177959" y="1605334"/>
            <a:chExt cx="2173010" cy="749918"/>
          </a:xfrm>
          <a:solidFill>
            <a:schemeClr val="bg1">
              <a:lumMod val="50000"/>
            </a:schemeClr>
          </a:solidFill>
        </p:grpSpPr>
        <p:sp>
          <p:nvSpPr>
            <p:cNvPr id="21" name="Rectangle : coins arrondis 20">
              <a:extLst>
                <a:ext uri="{FF2B5EF4-FFF2-40B4-BE49-F238E27FC236}">
                  <a16:creationId xmlns:a16="http://schemas.microsoft.com/office/drawing/2014/main" id="{CA09E7A9-10C0-4E8C-BB13-60F3A9149B2E}"/>
                </a:ext>
              </a:extLst>
            </p:cNvPr>
            <p:cNvSpPr/>
            <p:nvPr/>
          </p:nvSpPr>
          <p:spPr>
            <a:xfrm>
              <a:off x="1177959" y="1605334"/>
              <a:ext cx="2173010" cy="749918"/>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fr-FR"/>
            </a:p>
          </p:txBody>
        </p:sp>
        <p:sp>
          <p:nvSpPr>
            <p:cNvPr id="22" name="Rectangle : coins arrondis 4">
              <a:extLst>
                <a:ext uri="{FF2B5EF4-FFF2-40B4-BE49-F238E27FC236}">
                  <a16:creationId xmlns:a16="http://schemas.microsoft.com/office/drawing/2014/main" id="{85341CEF-4EEB-430C-A798-07513DFE239F}"/>
                </a:ext>
              </a:extLst>
            </p:cNvPr>
            <p:cNvSpPr txBox="1"/>
            <p:nvPr/>
          </p:nvSpPr>
          <p:spPr>
            <a:xfrm>
              <a:off x="1199923" y="1627298"/>
              <a:ext cx="2129082" cy="70599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fr-FR" b="1" kern="1200" dirty="0">
                  <a:solidFill>
                    <a:schemeClr val="bg1"/>
                  </a:solidFill>
                </a:rPr>
                <a:t>Libération de dopamine et de sérotonine</a:t>
              </a:r>
              <a:endParaRPr lang="fr-FR" kern="1200" dirty="0">
                <a:solidFill>
                  <a:schemeClr val="bg1"/>
                </a:solidFill>
              </a:endParaRPr>
            </a:p>
          </p:txBody>
        </p:sp>
      </p:grpSp>
      <p:grpSp>
        <p:nvGrpSpPr>
          <p:cNvPr id="23" name="Groupe 22">
            <a:extLst>
              <a:ext uri="{FF2B5EF4-FFF2-40B4-BE49-F238E27FC236}">
                <a16:creationId xmlns:a16="http://schemas.microsoft.com/office/drawing/2014/main" id="{F8FAC846-3A3D-4EDE-A585-75E0E80F3F08}"/>
              </a:ext>
            </a:extLst>
          </p:cNvPr>
          <p:cNvGrpSpPr/>
          <p:nvPr/>
        </p:nvGrpSpPr>
        <p:grpSpPr>
          <a:xfrm>
            <a:off x="7891664" y="2404979"/>
            <a:ext cx="4198423" cy="2844000"/>
            <a:chOff x="3857" y="747579"/>
            <a:chExt cx="4077959" cy="1096776"/>
          </a:xfrm>
        </p:grpSpPr>
        <p:sp>
          <p:nvSpPr>
            <p:cNvPr id="24" name="Rectangle : coins arrondis 23">
              <a:extLst>
                <a:ext uri="{FF2B5EF4-FFF2-40B4-BE49-F238E27FC236}">
                  <a16:creationId xmlns:a16="http://schemas.microsoft.com/office/drawing/2014/main" id="{DC3ABC8F-A48F-4C5B-B32C-EC38A6A889D8}"/>
                </a:ext>
              </a:extLst>
            </p:cNvPr>
            <p:cNvSpPr/>
            <p:nvPr/>
          </p:nvSpPr>
          <p:spPr>
            <a:xfrm>
              <a:off x="3857" y="747579"/>
              <a:ext cx="4077959" cy="1096776"/>
            </a:xfrm>
            <a:prstGeom prst="roundRect">
              <a:avLst>
                <a:gd name="adj" fmla="val 10000"/>
              </a:avLst>
            </a:prstGeom>
            <a:ln>
              <a:solidFill>
                <a:schemeClr val="bg1">
                  <a:lumMod val="5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fr-FR"/>
            </a:p>
          </p:txBody>
        </p:sp>
        <p:sp>
          <p:nvSpPr>
            <p:cNvPr id="25" name="Rectangle : coins arrondis 4">
              <a:extLst>
                <a:ext uri="{FF2B5EF4-FFF2-40B4-BE49-F238E27FC236}">
                  <a16:creationId xmlns:a16="http://schemas.microsoft.com/office/drawing/2014/main" id="{26FC8766-3E50-4A69-B8B1-0D9BDE5E4298}"/>
                </a:ext>
              </a:extLst>
            </p:cNvPr>
            <p:cNvSpPr txBox="1"/>
            <p:nvPr/>
          </p:nvSpPr>
          <p:spPr>
            <a:xfrm>
              <a:off x="29097" y="772819"/>
              <a:ext cx="4027479" cy="81127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fr-FR" sz="1600" b="0" i="0" dirty="0">
                  <a:solidFill>
                    <a:srgbClr val="000000"/>
                  </a:solidFill>
                  <a:effectLst/>
                </a:rPr>
                <a:t>Diminution de la production naturelle de dopamine par l’organisme </a:t>
              </a:r>
            </a:p>
            <a:p>
              <a:pPr marL="171450" lvl="1" indent="-171450" algn="l" defTabSz="711200">
                <a:lnSpc>
                  <a:spcPct val="90000"/>
                </a:lnSpc>
                <a:spcBef>
                  <a:spcPct val="0"/>
                </a:spcBef>
                <a:spcAft>
                  <a:spcPct val="15000"/>
                </a:spcAft>
                <a:buChar char="•"/>
              </a:pPr>
              <a:r>
                <a:rPr lang="fr-FR" sz="1600" b="0" i="0" dirty="0">
                  <a:solidFill>
                    <a:srgbClr val="000000"/>
                  </a:solidFill>
                  <a:effectLst/>
                </a:rPr>
                <a:t>Plaisir obtenu que par l’apport d’une substance extérieure</a:t>
              </a:r>
            </a:p>
            <a:p>
              <a:pPr marL="171450" lvl="1" indent="-171450" algn="l" defTabSz="711200">
                <a:lnSpc>
                  <a:spcPct val="90000"/>
                </a:lnSpc>
                <a:spcBef>
                  <a:spcPct val="0"/>
                </a:spcBef>
                <a:spcAft>
                  <a:spcPct val="15000"/>
                </a:spcAft>
                <a:buChar char="•"/>
              </a:pPr>
              <a:r>
                <a:rPr lang="fr-FR" sz="1600" b="0" i="0" dirty="0">
                  <a:solidFill>
                    <a:srgbClr val="000000"/>
                  </a:solidFill>
                  <a:effectLst/>
                </a:rPr>
                <a:t>Augmentation de la tolérance à cette substance et une sensation de manque à son arrêt de consommation</a:t>
              </a:r>
            </a:p>
            <a:p>
              <a:pPr marL="171450" lvl="1" indent="-171450" defTabSz="711200">
                <a:lnSpc>
                  <a:spcPct val="90000"/>
                </a:lnSpc>
                <a:spcBef>
                  <a:spcPct val="0"/>
                </a:spcBef>
                <a:spcAft>
                  <a:spcPct val="15000"/>
                </a:spcAft>
                <a:buFontTx/>
                <a:buChar char="•"/>
              </a:pPr>
              <a:r>
                <a:rPr lang="fr-FR" sz="1600" i="0" u="none" strike="noStrike" baseline="0" dirty="0">
                  <a:solidFill>
                    <a:srgbClr val="000000"/>
                  </a:solidFill>
                  <a:latin typeface="Calibri" panose="020F0502020204030204" pitchFamily="34" charset="0"/>
                </a:rPr>
                <a:t>L’organisme devient alors moins sensible aux effets de la substance et le consommateur doit augmenter les doses pour obtenir le même niveau de plaisir</a:t>
              </a:r>
            </a:p>
            <a:p>
              <a:pPr marL="0" lvl="1" algn="l" defTabSz="711200">
                <a:lnSpc>
                  <a:spcPct val="90000"/>
                </a:lnSpc>
                <a:spcBef>
                  <a:spcPct val="0"/>
                </a:spcBef>
                <a:spcAft>
                  <a:spcPct val="15000"/>
                </a:spcAft>
              </a:pPr>
              <a:endParaRPr lang="fr-FR" sz="1600" kern="1200" dirty="0"/>
            </a:p>
          </p:txBody>
        </p:sp>
      </p:grpSp>
      <p:grpSp>
        <p:nvGrpSpPr>
          <p:cNvPr id="26" name="Groupe 25">
            <a:extLst>
              <a:ext uri="{FF2B5EF4-FFF2-40B4-BE49-F238E27FC236}">
                <a16:creationId xmlns:a16="http://schemas.microsoft.com/office/drawing/2014/main" id="{06E48282-2342-48BB-8DDA-36511E909B80}"/>
              </a:ext>
            </a:extLst>
          </p:cNvPr>
          <p:cNvGrpSpPr/>
          <p:nvPr/>
        </p:nvGrpSpPr>
        <p:grpSpPr>
          <a:xfrm>
            <a:off x="8561259" y="5161177"/>
            <a:ext cx="3409200" cy="749918"/>
            <a:chOff x="1177959" y="1605334"/>
            <a:chExt cx="2173010" cy="749918"/>
          </a:xfrm>
          <a:solidFill>
            <a:schemeClr val="bg1">
              <a:lumMod val="50000"/>
            </a:schemeClr>
          </a:solidFill>
        </p:grpSpPr>
        <p:sp>
          <p:nvSpPr>
            <p:cNvPr id="27" name="Rectangle : coins arrondis 26">
              <a:extLst>
                <a:ext uri="{FF2B5EF4-FFF2-40B4-BE49-F238E27FC236}">
                  <a16:creationId xmlns:a16="http://schemas.microsoft.com/office/drawing/2014/main" id="{2005F58D-27EC-4D52-9EC9-79D928F7D3D3}"/>
                </a:ext>
              </a:extLst>
            </p:cNvPr>
            <p:cNvSpPr/>
            <p:nvPr/>
          </p:nvSpPr>
          <p:spPr>
            <a:xfrm>
              <a:off x="1177959" y="1605334"/>
              <a:ext cx="2173010" cy="749918"/>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fr-FR"/>
            </a:p>
          </p:txBody>
        </p:sp>
        <p:sp>
          <p:nvSpPr>
            <p:cNvPr id="28" name="Rectangle : coins arrondis 4">
              <a:extLst>
                <a:ext uri="{FF2B5EF4-FFF2-40B4-BE49-F238E27FC236}">
                  <a16:creationId xmlns:a16="http://schemas.microsoft.com/office/drawing/2014/main" id="{0B550905-CEEF-4DBD-9381-CDAB0A041CD5}"/>
                </a:ext>
              </a:extLst>
            </p:cNvPr>
            <p:cNvSpPr txBox="1"/>
            <p:nvPr/>
          </p:nvSpPr>
          <p:spPr>
            <a:xfrm>
              <a:off x="1199923" y="1627298"/>
              <a:ext cx="2129082" cy="70599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fr-FR" b="1" kern="1200" dirty="0">
                  <a:solidFill>
                    <a:schemeClr val="bg1"/>
                  </a:solidFill>
                </a:rPr>
                <a:t>Usage répété de drogues  </a:t>
              </a:r>
              <a:endParaRPr lang="fr-FR" kern="1200" dirty="0">
                <a:solidFill>
                  <a:schemeClr val="bg1"/>
                </a:solidFill>
              </a:endParaRPr>
            </a:p>
          </p:txBody>
        </p:sp>
      </p:grpSp>
      <p:grpSp>
        <p:nvGrpSpPr>
          <p:cNvPr id="13" name="Groupe 12">
            <a:extLst>
              <a:ext uri="{FF2B5EF4-FFF2-40B4-BE49-F238E27FC236}">
                <a16:creationId xmlns:a16="http://schemas.microsoft.com/office/drawing/2014/main" id="{68988289-7955-4FD7-B04E-FAA04633CE75}"/>
              </a:ext>
            </a:extLst>
          </p:cNvPr>
          <p:cNvGrpSpPr/>
          <p:nvPr/>
        </p:nvGrpSpPr>
        <p:grpSpPr>
          <a:xfrm>
            <a:off x="777681" y="3762614"/>
            <a:ext cx="3409462" cy="749918"/>
            <a:chOff x="1177959" y="1605334"/>
            <a:chExt cx="2173010" cy="749918"/>
          </a:xfrm>
          <a:solidFill>
            <a:schemeClr val="bg1">
              <a:lumMod val="50000"/>
            </a:schemeClr>
          </a:solidFill>
        </p:grpSpPr>
        <p:sp>
          <p:nvSpPr>
            <p:cNvPr id="14" name="Rectangle : coins arrondis 13">
              <a:extLst>
                <a:ext uri="{FF2B5EF4-FFF2-40B4-BE49-F238E27FC236}">
                  <a16:creationId xmlns:a16="http://schemas.microsoft.com/office/drawing/2014/main" id="{808052F4-34FF-492A-A091-8EEA2F1A40EE}"/>
                </a:ext>
              </a:extLst>
            </p:cNvPr>
            <p:cNvSpPr/>
            <p:nvPr/>
          </p:nvSpPr>
          <p:spPr>
            <a:xfrm>
              <a:off x="1177959" y="1605334"/>
              <a:ext cx="2173010" cy="749918"/>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fr-FR"/>
            </a:p>
          </p:txBody>
        </p:sp>
        <p:sp>
          <p:nvSpPr>
            <p:cNvPr id="15" name="Rectangle : coins arrondis 4">
              <a:extLst>
                <a:ext uri="{FF2B5EF4-FFF2-40B4-BE49-F238E27FC236}">
                  <a16:creationId xmlns:a16="http://schemas.microsoft.com/office/drawing/2014/main" id="{87CCFCAB-3FAE-4335-9E72-300AD580AE49}"/>
                </a:ext>
              </a:extLst>
            </p:cNvPr>
            <p:cNvSpPr txBox="1"/>
            <p:nvPr/>
          </p:nvSpPr>
          <p:spPr>
            <a:xfrm>
              <a:off x="1199923" y="1627298"/>
              <a:ext cx="2129082" cy="70599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fr-FR" b="1" kern="1200" dirty="0">
                  <a:solidFill>
                    <a:schemeClr val="bg1"/>
                  </a:solidFill>
                </a:rPr>
                <a:t>P</a:t>
              </a:r>
              <a:r>
                <a:rPr lang="fr-FR" b="1" i="0" kern="1200" dirty="0">
                  <a:solidFill>
                    <a:schemeClr val="bg1"/>
                  </a:solidFill>
                  <a:effectLst/>
                </a:rPr>
                <a:t>laisir généré</a:t>
              </a:r>
              <a:r>
                <a:rPr lang="fr-FR" b="0" i="0" kern="1200" dirty="0">
                  <a:solidFill>
                    <a:schemeClr val="bg1"/>
                  </a:solidFill>
                  <a:effectLst/>
                </a:rPr>
                <a:t> par la substance consommée ou l’activité pratiquée</a:t>
              </a:r>
              <a:endParaRPr lang="fr-FR" kern="1200" dirty="0">
                <a:solidFill>
                  <a:schemeClr val="bg1"/>
                </a:solidFill>
              </a:endParaRPr>
            </a:p>
          </p:txBody>
        </p:sp>
      </p:grpSp>
      <p:sp>
        <p:nvSpPr>
          <p:cNvPr id="29" name="ZoneTexte 28">
            <a:extLst>
              <a:ext uri="{FF2B5EF4-FFF2-40B4-BE49-F238E27FC236}">
                <a16:creationId xmlns:a16="http://schemas.microsoft.com/office/drawing/2014/main" id="{ED01DCD2-3014-4F17-9930-BC2FDD9BD467}"/>
              </a:ext>
            </a:extLst>
          </p:cNvPr>
          <p:cNvSpPr txBox="1"/>
          <p:nvPr/>
        </p:nvSpPr>
        <p:spPr>
          <a:xfrm>
            <a:off x="461926" y="5964590"/>
            <a:ext cx="11508533" cy="877163"/>
          </a:xfrm>
          <a:prstGeom prst="rect">
            <a:avLst/>
          </a:prstGeom>
          <a:noFill/>
        </p:spPr>
        <p:txBody>
          <a:bodyPr wrap="square">
            <a:spAutoFit/>
          </a:bodyPr>
          <a:lstStyle/>
          <a:p>
            <a:pPr algn="ctr"/>
            <a:r>
              <a:rPr lang="fr-FR" sz="1700" i="0" u="none" strike="noStrike" baseline="0" dirty="0">
                <a:solidFill>
                  <a:srgbClr val="000000"/>
                </a:solidFill>
                <a:latin typeface="Calibri" panose="020F0502020204030204" pitchFamily="34" charset="0"/>
              </a:rPr>
              <a:t>Ces perturbations des réseaux cérébraux finissent par avoir des effets négatifs (anxiété, irritabilité, etc.) </a:t>
            </a:r>
            <a:br>
              <a:rPr lang="fr-FR" sz="1700" i="0" u="none" strike="noStrike" baseline="0" dirty="0">
                <a:solidFill>
                  <a:srgbClr val="000000"/>
                </a:solidFill>
                <a:latin typeface="Calibri" panose="020F0502020204030204" pitchFamily="34" charset="0"/>
              </a:rPr>
            </a:br>
            <a:r>
              <a:rPr lang="fr-FR" sz="1700" i="0" u="none" strike="noStrike" baseline="0" dirty="0">
                <a:solidFill>
                  <a:srgbClr val="000000"/>
                </a:solidFill>
                <a:latin typeface="Calibri" panose="020F0502020204030204" pitchFamily="34" charset="0"/>
              </a:rPr>
              <a:t>qui eux-mêmes poussent la personne à consommer plus pour se sentir soulagée.</a:t>
            </a:r>
          </a:p>
          <a:p>
            <a:pPr algn="ctr"/>
            <a:r>
              <a:rPr lang="fr-FR" sz="1700" i="0" u="none" strike="noStrike" baseline="0" dirty="0">
                <a:solidFill>
                  <a:srgbClr val="000000"/>
                </a:solidFill>
                <a:latin typeface="Calibri" panose="020F0502020204030204" pitchFamily="34" charset="0"/>
                <a:hlinkClick r:id="rId2"/>
              </a:rPr>
              <a:t>https://www.ameli.fr/loire-atlantique/assure/sante/themes/addictions/definition-facteurs-favorisants</a:t>
            </a:r>
            <a:r>
              <a:rPr lang="fr-FR" sz="1700" i="0" u="none" strike="noStrike" baseline="0" dirty="0">
                <a:solidFill>
                  <a:srgbClr val="000000"/>
                </a:solidFill>
                <a:latin typeface="Calibri" panose="020F0502020204030204" pitchFamily="34" charset="0"/>
              </a:rPr>
              <a:t> </a:t>
            </a:r>
          </a:p>
        </p:txBody>
      </p:sp>
      <p:sp>
        <p:nvSpPr>
          <p:cNvPr id="30" name="Titre 1">
            <a:extLst>
              <a:ext uri="{FF2B5EF4-FFF2-40B4-BE49-F238E27FC236}">
                <a16:creationId xmlns:a16="http://schemas.microsoft.com/office/drawing/2014/main" id="{A934CAF3-EF29-631D-BC2F-C7F8B76F0CC9}"/>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12800" indent="-457200">
              <a:buFont typeface="+mj-lt"/>
              <a:buAutoNum type="alphaLcParenR" startAt="3"/>
            </a:pPr>
            <a:r>
              <a:rPr lang="fr-FR" sz="2400" b="1" dirty="0">
                <a:solidFill>
                  <a:srgbClr val="5C5C2C"/>
                </a:solidFill>
                <a:latin typeface="+mn-lt"/>
              </a:rPr>
              <a:t>Processus à la base de l’addiction </a:t>
            </a:r>
          </a:p>
        </p:txBody>
      </p:sp>
      <p:sp>
        <p:nvSpPr>
          <p:cNvPr id="31" name="Titre 6">
            <a:extLst>
              <a:ext uri="{FF2B5EF4-FFF2-40B4-BE49-F238E27FC236}">
                <a16:creationId xmlns:a16="http://schemas.microsoft.com/office/drawing/2014/main" id="{A4603995-A746-B166-5CDA-179C144EA8DA}"/>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2 : Le mécanisme des addictions</a:t>
            </a:r>
          </a:p>
        </p:txBody>
      </p:sp>
    </p:spTree>
    <p:extLst>
      <p:ext uri="{BB962C8B-B14F-4D97-AF65-F5344CB8AC3E}">
        <p14:creationId xmlns:p14="http://schemas.microsoft.com/office/powerpoint/2010/main" val="2168072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C2165A43-8F2F-3C21-820E-7EAEA3810DC8}"/>
              </a:ext>
            </a:extLst>
          </p:cNvPr>
          <p:cNvPicPr>
            <a:picLocks noGrp="1" noChangeAspect="1"/>
          </p:cNvPicPr>
          <p:nvPr>
            <p:ph idx="1"/>
          </p:nvPr>
        </p:nvPicPr>
        <p:blipFill>
          <a:blip r:embed="rId2"/>
          <a:stretch>
            <a:fillRect/>
          </a:stretch>
        </p:blipFill>
        <p:spPr>
          <a:xfrm>
            <a:off x="1556528" y="2786743"/>
            <a:ext cx="3458220" cy="1928918"/>
          </a:xfrm>
          <a:prstGeom prst="rect">
            <a:avLst/>
          </a:prstGeom>
        </p:spPr>
      </p:pic>
      <p:sp>
        <p:nvSpPr>
          <p:cNvPr id="5" name="ZoneTexte 4">
            <a:extLst>
              <a:ext uri="{FF2B5EF4-FFF2-40B4-BE49-F238E27FC236}">
                <a16:creationId xmlns:a16="http://schemas.microsoft.com/office/drawing/2014/main" id="{0E183EFD-D85E-87AE-3483-2D3FDFED2C4B}"/>
              </a:ext>
            </a:extLst>
          </p:cNvPr>
          <p:cNvSpPr txBox="1"/>
          <p:nvPr/>
        </p:nvSpPr>
        <p:spPr>
          <a:xfrm>
            <a:off x="161768" y="5561210"/>
            <a:ext cx="6247741" cy="1077218"/>
          </a:xfrm>
          <a:prstGeom prst="rect">
            <a:avLst/>
          </a:prstGeom>
          <a:noFill/>
        </p:spPr>
        <p:txBody>
          <a:bodyPr wrap="square" rtlCol="0">
            <a:spAutoFit/>
          </a:bodyPr>
          <a:lstStyle/>
          <a:p>
            <a:pPr algn="ctr"/>
            <a:r>
              <a:rPr lang="fr-FR" sz="1600" dirty="0">
                <a:hlinkClick r:id="rId3"/>
              </a:rPr>
              <a:t>https://www.maad-digital.fr/video/systeme-de-recompense-et-addiction</a:t>
            </a:r>
            <a:endParaRPr lang="fr-FR" sz="1600" dirty="0"/>
          </a:p>
          <a:p>
            <a:pPr algn="ctr"/>
            <a:r>
              <a:rPr lang="fr-FR" sz="1600" dirty="0">
                <a:solidFill>
                  <a:srgbClr val="000000"/>
                </a:solidFill>
              </a:rPr>
              <a:t>3’08</a:t>
            </a:r>
          </a:p>
          <a:p>
            <a:pPr algn="ctr"/>
            <a:r>
              <a:rPr lang="fr-FR"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Système de récompense et addiction »</a:t>
            </a:r>
          </a:p>
          <a:p>
            <a:pPr algn="ctr"/>
            <a:endParaRPr lang="fr-FR" sz="1600" dirty="0">
              <a:solidFill>
                <a:srgbClr val="000000"/>
              </a:solidFill>
            </a:endParaRPr>
          </a:p>
        </p:txBody>
      </p:sp>
      <p:sp>
        <p:nvSpPr>
          <p:cNvPr id="6" name="ZoneTexte 5">
            <a:extLst>
              <a:ext uri="{FF2B5EF4-FFF2-40B4-BE49-F238E27FC236}">
                <a16:creationId xmlns:a16="http://schemas.microsoft.com/office/drawing/2014/main" id="{9609D541-8765-5918-327D-A1E7F4066836}"/>
              </a:ext>
            </a:extLst>
          </p:cNvPr>
          <p:cNvSpPr txBox="1"/>
          <p:nvPr/>
        </p:nvSpPr>
        <p:spPr>
          <a:xfrm>
            <a:off x="6688183" y="5569836"/>
            <a:ext cx="5503817" cy="1077218"/>
          </a:xfrm>
          <a:prstGeom prst="rect">
            <a:avLst/>
          </a:prstGeom>
          <a:noFill/>
        </p:spPr>
        <p:txBody>
          <a:bodyPr wrap="square">
            <a:spAutoFit/>
          </a:bodyPr>
          <a:lstStyle/>
          <a:p>
            <a:pPr algn="ctr"/>
            <a:r>
              <a:rPr lang="fr-FR" sz="1600" dirty="0">
                <a:hlinkClick r:id="rId4"/>
              </a:rPr>
              <a:t>https://www.youtube.com/watch?v=HUngLgGRJpo </a:t>
            </a:r>
            <a:br>
              <a:rPr lang="fr-FR" sz="1600" dirty="0"/>
            </a:br>
            <a:r>
              <a:rPr lang="fr-FR" sz="1600" dirty="0"/>
              <a:t>5’05</a:t>
            </a:r>
          </a:p>
          <a:p>
            <a:pPr algn="ctr"/>
            <a:r>
              <a:rPr lang="fr-FR" sz="1600" b="0" i="0" dirty="0">
                <a:solidFill>
                  <a:srgbClr val="030303"/>
                </a:solidFill>
                <a:effectLst/>
              </a:rPr>
              <a:t>Court-métrage de Andreas </a:t>
            </a:r>
            <a:r>
              <a:rPr lang="fr-FR" sz="1600" b="0" i="0" dirty="0" err="1">
                <a:solidFill>
                  <a:srgbClr val="030303"/>
                </a:solidFill>
                <a:effectLst/>
              </a:rPr>
              <a:t>Hykade</a:t>
            </a:r>
            <a:r>
              <a:rPr lang="fr-FR" sz="1600" b="0" i="0" dirty="0">
                <a:solidFill>
                  <a:srgbClr val="030303"/>
                </a:solidFill>
                <a:effectLst/>
              </a:rPr>
              <a:t>. – Addiction « NUGGETS »</a:t>
            </a:r>
            <a:endParaRPr lang="fr-FR" sz="1600" dirty="0">
              <a:ea typeface="Calibri" panose="020F0502020204030204" pitchFamily="34" charset="0"/>
              <a:cs typeface="Times New Roman" panose="02020603050405020304" pitchFamily="18" charset="0"/>
            </a:endParaRPr>
          </a:p>
          <a:p>
            <a:pPr algn="ctr"/>
            <a:endParaRPr lang="fr-FR" sz="1600" dirty="0"/>
          </a:p>
        </p:txBody>
      </p:sp>
      <p:pic>
        <p:nvPicPr>
          <p:cNvPr id="7" name="Espace réservé pour une image  5" descr="L'addiction vue par un court métrage glaçant - YouTube">
            <a:extLst>
              <a:ext uri="{FF2B5EF4-FFF2-40B4-BE49-F238E27FC236}">
                <a16:creationId xmlns:a16="http://schemas.microsoft.com/office/drawing/2014/main" id="{550B3E41-A5B9-6EB8-D7D8-1488D4AEA3D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7362428" y="2759862"/>
            <a:ext cx="4076132" cy="1984947"/>
          </a:xfrm>
          <a:prstGeom prst="rect">
            <a:avLst/>
          </a:prstGeom>
        </p:spPr>
      </p:pic>
      <p:sp>
        <p:nvSpPr>
          <p:cNvPr id="8" name="Titre 1">
            <a:extLst>
              <a:ext uri="{FF2B5EF4-FFF2-40B4-BE49-F238E27FC236}">
                <a16:creationId xmlns:a16="http://schemas.microsoft.com/office/drawing/2014/main" id="{BBFAE523-9037-D1C9-1CE9-42FA8AF3772D}"/>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12800" indent="-457200">
              <a:buFont typeface="+mj-lt"/>
              <a:buAutoNum type="alphaLcParenR" startAt="3"/>
            </a:pPr>
            <a:r>
              <a:rPr lang="fr-FR" sz="2400" b="1" dirty="0">
                <a:solidFill>
                  <a:srgbClr val="5C5C2C"/>
                </a:solidFill>
                <a:latin typeface="+mn-lt"/>
              </a:rPr>
              <a:t>Processus à la base de l’addiction </a:t>
            </a:r>
          </a:p>
        </p:txBody>
      </p:sp>
      <p:sp>
        <p:nvSpPr>
          <p:cNvPr id="9" name="Titre 6">
            <a:extLst>
              <a:ext uri="{FF2B5EF4-FFF2-40B4-BE49-F238E27FC236}">
                <a16:creationId xmlns:a16="http://schemas.microsoft.com/office/drawing/2014/main" id="{C9AA228E-00C2-B2C8-2D62-D3B7D95DB7E9}"/>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2 : Le mécanisme des addictions</a:t>
            </a:r>
          </a:p>
        </p:txBody>
      </p:sp>
    </p:spTree>
    <p:extLst>
      <p:ext uri="{BB962C8B-B14F-4D97-AF65-F5344CB8AC3E}">
        <p14:creationId xmlns:p14="http://schemas.microsoft.com/office/powerpoint/2010/main" val="1013706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D08928ED-FEA5-1996-1B1F-1A2F9C1F96FF}"/>
              </a:ext>
            </a:extLst>
          </p:cNvPr>
          <p:cNvSpPr>
            <a:spLocks noGrp="1"/>
          </p:cNvSpPr>
          <p:nvPr>
            <p:ph type="title"/>
          </p:nvPr>
        </p:nvSpPr>
        <p:spPr>
          <a:xfrm>
            <a:off x="838200" y="365125"/>
            <a:ext cx="10515600" cy="450849"/>
          </a:xfrm>
        </p:spPr>
        <p:txBody>
          <a:bodyPr>
            <a:normAutofit fontScale="90000"/>
          </a:bodyPr>
          <a:lstStyle/>
          <a:p>
            <a:r>
              <a:rPr lang="fr-FR" sz="3200" b="1" dirty="0">
                <a:solidFill>
                  <a:srgbClr val="7A2553"/>
                </a:solidFill>
                <a:latin typeface="+mn-lt"/>
                <a:ea typeface="+mn-ea"/>
                <a:cs typeface="+mn-cs"/>
              </a:rPr>
              <a:t>Module 1 : Contexte</a:t>
            </a:r>
          </a:p>
        </p:txBody>
      </p:sp>
      <p:sp>
        <p:nvSpPr>
          <p:cNvPr id="9" name="Espace réservé du contenu 8">
            <a:extLst>
              <a:ext uri="{FF2B5EF4-FFF2-40B4-BE49-F238E27FC236}">
                <a16:creationId xmlns:a16="http://schemas.microsoft.com/office/drawing/2014/main" id="{F126CFC8-7C3E-A3B9-A877-D4131970F537}"/>
              </a:ext>
            </a:extLst>
          </p:cNvPr>
          <p:cNvSpPr>
            <a:spLocks noGrp="1"/>
          </p:cNvSpPr>
          <p:nvPr>
            <p:ph idx="1"/>
          </p:nvPr>
        </p:nvSpPr>
        <p:spPr>
          <a:xfrm>
            <a:off x="1237695" y="1253331"/>
            <a:ext cx="10515600" cy="4351338"/>
          </a:xfrm>
        </p:spPr>
        <p:txBody>
          <a:bodyPr/>
          <a:lstStyle/>
          <a:p>
            <a:pPr marL="514350" indent="-514350">
              <a:spcAft>
                <a:spcPts val="1800"/>
              </a:spcAft>
              <a:buFont typeface="+mj-lt"/>
              <a:buAutoNum type="alphaLcParenR"/>
            </a:pPr>
            <a:r>
              <a:rPr lang="fr-FR" dirty="0">
                <a:solidFill>
                  <a:srgbClr val="000000"/>
                </a:solidFill>
              </a:rPr>
              <a:t>Données épidémiologiques</a:t>
            </a:r>
          </a:p>
          <a:p>
            <a:pPr marL="514350" indent="-514350">
              <a:spcAft>
                <a:spcPts val="1800"/>
              </a:spcAft>
              <a:buFont typeface="+mj-lt"/>
              <a:buAutoNum type="alphaLcParenR"/>
            </a:pPr>
            <a:r>
              <a:rPr lang="fr-FR" dirty="0">
                <a:solidFill>
                  <a:srgbClr val="000000"/>
                </a:solidFill>
              </a:rPr>
              <a:t>Les politiques de santé publique</a:t>
            </a:r>
          </a:p>
          <a:p>
            <a:pPr marL="514350" indent="-514350">
              <a:spcAft>
                <a:spcPts val="1800"/>
              </a:spcAft>
              <a:buFont typeface="+mj-lt"/>
              <a:buAutoNum type="alphaLcParenR"/>
            </a:pPr>
            <a:r>
              <a:rPr lang="fr-FR" dirty="0">
                <a:solidFill>
                  <a:srgbClr val="000000"/>
                </a:solidFill>
              </a:rPr>
              <a:t>La législation</a:t>
            </a:r>
          </a:p>
          <a:p>
            <a:pPr marL="514350" indent="-514350">
              <a:spcAft>
                <a:spcPts val="1800"/>
              </a:spcAft>
              <a:buFont typeface="+mj-lt"/>
              <a:buAutoNum type="alphaLcParenR"/>
            </a:pPr>
            <a:endParaRPr lang="fr-FR" dirty="0">
              <a:solidFill>
                <a:srgbClr val="000000"/>
              </a:solidFill>
            </a:endParaRPr>
          </a:p>
        </p:txBody>
      </p:sp>
    </p:spTree>
    <p:extLst>
      <p:ext uri="{BB962C8B-B14F-4D97-AF65-F5344CB8AC3E}">
        <p14:creationId xmlns:p14="http://schemas.microsoft.com/office/powerpoint/2010/main" val="6848408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3F96E91E-53F9-4124-A2BD-6DF93F01D11B}"/>
              </a:ext>
            </a:extLst>
          </p:cNvPr>
          <p:cNvSpPr>
            <a:spLocks noGrp="1"/>
          </p:cNvSpPr>
          <p:nvPr>
            <p:ph idx="1"/>
          </p:nvPr>
        </p:nvSpPr>
        <p:spPr>
          <a:xfrm>
            <a:off x="838200" y="1990928"/>
            <a:ext cx="11074661" cy="378410"/>
          </a:xfrm>
        </p:spPr>
        <p:txBody>
          <a:bodyPr>
            <a:noAutofit/>
          </a:bodyPr>
          <a:lstStyle/>
          <a:p>
            <a:pPr marL="0" indent="0">
              <a:buNone/>
            </a:pPr>
            <a:r>
              <a:rPr lang="fr-FR" altLang="fr-FR" sz="1600" b="1" dirty="0">
                <a:solidFill>
                  <a:srgbClr val="000000"/>
                </a:solidFill>
                <a:latin typeface="+mn-lt"/>
                <a:cs typeface="Calibri Light" panose="020F0302020204030204" pitchFamily="34" charset="0"/>
              </a:rPr>
              <a:t>INTERACTIONS : Produits (P) x Individu (I) x Environnement (E) : Dr </a:t>
            </a:r>
            <a:r>
              <a:rPr lang="fr-FR" altLang="fr-FR" sz="1600" b="1" dirty="0" err="1">
                <a:solidFill>
                  <a:srgbClr val="000000"/>
                </a:solidFill>
                <a:latin typeface="+mn-lt"/>
                <a:cs typeface="Calibri Light" panose="020F0302020204030204" pitchFamily="34" charset="0"/>
              </a:rPr>
              <a:t>Olievenstein</a:t>
            </a:r>
            <a:endParaRPr lang="fr-FR" sz="1600" b="1" dirty="0">
              <a:solidFill>
                <a:srgbClr val="000000"/>
              </a:solidFill>
              <a:latin typeface="+mn-lt"/>
            </a:endParaRPr>
          </a:p>
        </p:txBody>
      </p:sp>
      <p:sp>
        <p:nvSpPr>
          <p:cNvPr id="10" name="Rectangle 3">
            <a:extLst>
              <a:ext uri="{FF2B5EF4-FFF2-40B4-BE49-F238E27FC236}">
                <a16:creationId xmlns:a16="http://schemas.microsoft.com/office/drawing/2014/main" id="{C20DA214-5218-40A4-B6A4-2D992BF1B9AC}"/>
              </a:ext>
            </a:extLst>
          </p:cNvPr>
          <p:cNvSpPr txBox="1">
            <a:spLocks noChangeArrowheads="1"/>
          </p:cNvSpPr>
          <p:nvPr/>
        </p:nvSpPr>
        <p:spPr>
          <a:xfrm>
            <a:off x="943167" y="2598789"/>
            <a:ext cx="4490535" cy="1595481"/>
          </a:xfrm>
          <a:prstGeom prst="rect">
            <a:avLst/>
          </a:prstGeom>
          <a:solidFill>
            <a:schemeClr val="bg1">
              <a:lumMod val="85000"/>
            </a:schemeClr>
          </a:solidFill>
          <a:ln>
            <a:noFill/>
            <a:miter lim="800000"/>
            <a:headEnd/>
            <a:tailEnd/>
          </a:ln>
        </p:spPr>
        <p:txBody>
          <a:bodyPr vert="horz" lIns="0" tIns="0" rIns="0" bIns="0" rtlCol="0">
            <a:noAutofit/>
          </a:bodyPr>
          <a:lstStyle>
            <a:lvl1pPr marL="0" indent="0" algn="l" defTabSz="914400" rtl="0" eaLnBrk="1" latinLnBrk="0" hangingPunct="1">
              <a:lnSpc>
                <a:spcPct val="100000"/>
              </a:lnSpc>
              <a:spcBef>
                <a:spcPts val="1000"/>
              </a:spcBef>
              <a:buFont typeface="Arial" panose="020B0604020202020204" pitchFamily="34" charset="0"/>
              <a:buNone/>
              <a:defRPr sz="3000" b="1" i="0" kern="1200">
                <a:solidFill>
                  <a:schemeClr val="accent3"/>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altLang="fr-FR" sz="1400" dirty="0">
                <a:solidFill>
                  <a:srgbClr val="000000"/>
                </a:solidFill>
              </a:rPr>
              <a:t>P = Facteurs de risques liés au Produit et </a:t>
            </a:r>
            <a:r>
              <a:rPr lang="fr-FR" altLang="fr-FR" sz="1400" dirty="0">
                <a:solidFill>
                  <a:srgbClr val="000000"/>
                </a:solidFill>
                <a:sym typeface="Wingdings 2" panose="05020102010507070707" pitchFamily="18" charset="2"/>
              </a:rPr>
              <a:t>modalité de consommation </a:t>
            </a:r>
          </a:p>
          <a:p>
            <a:r>
              <a:rPr lang="fr-FR" altLang="fr-FR" sz="1400" b="0" dirty="0">
                <a:solidFill>
                  <a:srgbClr val="000000"/>
                </a:solidFill>
                <a:sym typeface="Wingdings 2" panose="05020102010507070707" pitchFamily="18" charset="2"/>
              </a:rPr>
              <a:t></a:t>
            </a:r>
            <a:r>
              <a:rPr lang="fr-FR" altLang="fr-FR" sz="1400" b="0" dirty="0">
                <a:solidFill>
                  <a:srgbClr val="000000"/>
                </a:solidFill>
              </a:rPr>
              <a:t> Dépendance  ….</a:t>
            </a:r>
            <a:r>
              <a:rPr lang="fr-FR" altLang="fr-FR" sz="1400" b="0" dirty="0">
                <a:solidFill>
                  <a:srgbClr val="000000"/>
                </a:solidFill>
                <a:sym typeface="Wingdings 2" panose="05020102010507070707" pitchFamily="18" charset="2"/>
              </a:rPr>
              <a:t> +/- </a:t>
            </a:r>
            <a:r>
              <a:rPr lang="fr-FR" altLang="fr-FR" sz="1400" b="0" dirty="0">
                <a:solidFill>
                  <a:srgbClr val="000000"/>
                </a:solidFill>
              </a:rPr>
              <a:t>Complications sanitaires  psychologiques et sociales </a:t>
            </a:r>
            <a:endParaRPr lang="fr-FR" altLang="fr-FR" sz="1400" b="0" dirty="0">
              <a:solidFill>
                <a:srgbClr val="000000"/>
              </a:solidFill>
              <a:sym typeface="Wingdings 2" panose="05020102010507070707" pitchFamily="18" charset="2"/>
            </a:endParaRPr>
          </a:p>
          <a:p>
            <a:r>
              <a:rPr lang="fr-FR" altLang="fr-FR" sz="1400" b="0" dirty="0">
                <a:solidFill>
                  <a:srgbClr val="000000"/>
                </a:solidFill>
                <a:sym typeface="Wingdings 2" panose="05020102010507070707" pitchFamily="18" charset="2"/>
              </a:rPr>
              <a:t></a:t>
            </a:r>
            <a:r>
              <a:rPr lang="fr-FR" altLang="fr-FR" sz="1400" b="0" dirty="0">
                <a:solidFill>
                  <a:srgbClr val="000000"/>
                </a:solidFill>
              </a:rPr>
              <a:t> Statut social du produit, disponibilité </a:t>
            </a:r>
          </a:p>
        </p:txBody>
      </p:sp>
      <p:sp>
        <p:nvSpPr>
          <p:cNvPr id="11" name="Rectangle 4">
            <a:extLst>
              <a:ext uri="{FF2B5EF4-FFF2-40B4-BE49-F238E27FC236}">
                <a16:creationId xmlns:a16="http://schemas.microsoft.com/office/drawing/2014/main" id="{9D1A8140-38A2-4254-84E0-86097D0475A8}"/>
              </a:ext>
            </a:extLst>
          </p:cNvPr>
          <p:cNvSpPr>
            <a:spLocks noChangeArrowheads="1"/>
          </p:cNvSpPr>
          <p:nvPr/>
        </p:nvSpPr>
        <p:spPr bwMode="auto">
          <a:xfrm>
            <a:off x="5834081" y="2555751"/>
            <a:ext cx="6149537" cy="1638519"/>
          </a:xfrm>
          <a:prstGeom prst="rect">
            <a:avLst/>
          </a:prstGeom>
          <a:solidFill>
            <a:schemeClr val="bg1">
              <a:lumMod val="85000"/>
            </a:schemeClr>
          </a:solidFill>
          <a:ln w="9525">
            <a:noFill/>
            <a:miter lim="800000"/>
            <a:headEnd/>
            <a:tailEnd/>
          </a:ln>
          <a:effectLst/>
        </p:spPr>
        <p:txBody>
          <a:bodyPr/>
          <a:lstStyle>
            <a:lvl1pPr marL="342900" indent="-342900">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fontAlgn="base">
              <a:spcBef>
                <a:spcPct val="20000"/>
              </a:spcBef>
              <a:spcAft>
                <a:spcPct val="0"/>
              </a:spcAft>
              <a:buChar char="»"/>
              <a:defRPr sz="1600">
                <a:solidFill>
                  <a:schemeClr val="tx1"/>
                </a:solidFill>
                <a:latin typeface="Arial" panose="020B0604020202020204" pitchFamily="34" charset="0"/>
              </a:defRPr>
            </a:lvl6pPr>
            <a:lvl7pPr marL="2971800" indent="-228600" fontAlgn="base">
              <a:spcBef>
                <a:spcPct val="20000"/>
              </a:spcBef>
              <a:spcAft>
                <a:spcPct val="0"/>
              </a:spcAft>
              <a:buChar char="»"/>
              <a:defRPr sz="1600">
                <a:solidFill>
                  <a:schemeClr val="tx1"/>
                </a:solidFill>
                <a:latin typeface="Arial" panose="020B0604020202020204" pitchFamily="34" charset="0"/>
              </a:defRPr>
            </a:lvl7pPr>
            <a:lvl8pPr marL="3429000" indent="-228600" fontAlgn="base">
              <a:spcBef>
                <a:spcPct val="20000"/>
              </a:spcBef>
              <a:spcAft>
                <a:spcPct val="0"/>
              </a:spcAft>
              <a:buChar char="»"/>
              <a:defRPr sz="1600">
                <a:solidFill>
                  <a:schemeClr val="tx1"/>
                </a:solidFill>
                <a:latin typeface="Arial" panose="020B0604020202020204" pitchFamily="34" charset="0"/>
              </a:defRPr>
            </a:lvl8pPr>
            <a:lvl9pPr marL="3886200" indent="-228600" fontAlgn="base">
              <a:spcBef>
                <a:spcPct val="20000"/>
              </a:spcBef>
              <a:spcAft>
                <a:spcPct val="0"/>
              </a:spcAft>
              <a:buChar char="»"/>
              <a:defRPr sz="16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20000"/>
              </a:spcBef>
              <a:spcAft>
                <a:spcPts val="0"/>
              </a:spcAft>
              <a:buClrTx/>
              <a:buSzTx/>
              <a:buNone/>
              <a:tabLst/>
              <a:defRPr/>
            </a:pPr>
            <a:r>
              <a:rPr lang="fr-FR" altLang="fr-FR" sz="1400" b="1" dirty="0">
                <a:solidFill>
                  <a:srgbClr val="000000"/>
                </a:solidFill>
                <a:latin typeface="Calibri" panose="020F0502020204030204" pitchFamily="34" charset="0"/>
                <a:cs typeface="Calibri" panose="020F0502020204030204" pitchFamily="34" charset="0"/>
              </a:rPr>
              <a:t>I</a:t>
            </a:r>
            <a:r>
              <a:rPr kumimoji="0" lang="fr-FR" altLang="fr-FR" sz="1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 Facteurs Individuels</a:t>
            </a:r>
          </a:p>
          <a:p>
            <a:pPr marL="0" marR="0" lvl="0" indent="0" algn="l" defTabSz="914400" rtl="0" eaLnBrk="1" fontAlgn="auto" latinLnBrk="0" hangingPunct="1">
              <a:lnSpc>
                <a:spcPct val="100000"/>
              </a:lnSpc>
              <a:spcBef>
                <a:spcPct val="20000"/>
              </a:spcBef>
              <a:spcAft>
                <a:spcPts val="0"/>
              </a:spcAft>
              <a:buClrTx/>
              <a:buSzTx/>
              <a:buNone/>
              <a:tabLst/>
              <a:defRPr/>
            </a:pPr>
            <a:r>
              <a:rPr kumimoji="0" lang="fr-FR" altLang="fr-FR" sz="1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(de vulnérabilité et de résistance)</a:t>
            </a:r>
            <a:endParaRPr kumimoji="0" lang="fr-FR" altLang="fr-FR" sz="1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Wingdings 2" panose="05020102010507070707" pitchFamily="18" charset="2"/>
            </a:endParaRPr>
          </a:p>
          <a:p>
            <a:pPr marL="0" marR="0" lvl="0" indent="0" algn="l" defTabSz="914400" rtl="0" eaLnBrk="1" fontAlgn="auto" latinLnBrk="0" hangingPunct="1">
              <a:lnSpc>
                <a:spcPct val="100000"/>
              </a:lnSpc>
              <a:spcBef>
                <a:spcPct val="20000"/>
              </a:spcBef>
              <a:spcAft>
                <a:spcPts val="0"/>
              </a:spcAft>
              <a:buClrTx/>
              <a:buSzTx/>
              <a:buNone/>
              <a:tabLst/>
              <a:defRPr/>
            </a:pPr>
            <a:r>
              <a:rPr lang="fr-FR" altLang="fr-FR" sz="1400" dirty="0">
                <a:solidFill>
                  <a:srgbClr val="000000"/>
                </a:solidFill>
                <a:latin typeface="Calibri" panose="020F0502020204030204" pitchFamily="34" charset="0"/>
                <a:cs typeface="Calibri" panose="020F0502020204030204" pitchFamily="34" charset="0"/>
                <a:sym typeface="Wingdings 2" panose="05020102010507070707" pitchFamily="18" charset="2"/>
              </a:rPr>
              <a:t>	- </a:t>
            </a:r>
            <a:r>
              <a:rPr kumimoji="0" lang="fr-FR" altLang="fr-FR" sz="1400" b="0" i="1"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Wingdings 2" panose="05020102010507070707" pitchFamily="18" charset="2"/>
              </a:rPr>
              <a:t> génétiques</a:t>
            </a:r>
          </a:p>
          <a:p>
            <a:pPr marL="0" marR="0" lvl="0" indent="0" algn="l" defTabSz="914400" rtl="0" eaLnBrk="1" fontAlgn="auto" latinLnBrk="0" hangingPunct="1">
              <a:lnSpc>
                <a:spcPct val="100000"/>
              </a:lnSpc>
              <a:spcBef>
                <a:spcPct val="20000"/>
              </a:spcBef>
              <a:spcAft>
                <a:spcPts val="0"/>
              </a:spcAft>
              <a:buClrTx/>
              <a:buSzTx/>
              <a:buNone/>
              <a:tabLst/>
              <a:defRPr/>
            </a:pPr>
            <a:r>
              <a:rPr kumimoji="0" lang="fr-FR" altLang="fr-FR" sz="1400" b="0" i="1"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Wingdings 2" panose="05020102010507070707" pitchFamily="18" charset="2"/>
              </a:rPr>
              <a:t>	-  biologiques               </a:t>
            </a:r>
          </a:p>
          <a:p>
            <a:pPr marL="0" marR="0" lvl="0" indent="0" algn="l" defTabSz="914400" rtl="0" eaLnBrk="1" fontAlgn="auto" latinLnBrk="0" hangingPunct="1">
              <a:lnSpc>
                <a:spcPct val="100000"/>
              </a:lnSpc>
              <a:spcBef>
                <a:spcPct val="20000"/>
              </a:spcBef>
              <a:spcAft>
                <a:spcPts val="0"/>
              </a:spcAft>
              <a:buClrTx/>
              <a:buSzTx/>
              <a:buNone/>
              <a:tabLst/>
              <a:defRPr/>
            </a:pPr>
            <a:r>
              <a:rPr kumimoji="0" lang="fr-FR" altLang="fr-FR" sz="1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Wingdings 2" panose="05020102010507070707" pitchFamily="18" charset="2"/>
              </a:rPr>
              <a:t> 	-  psychologiques</a:t>
            </a:r>
          </a:p>
          <a:p>
            <a:pPr marL="0" marR="0" lvl="0" indent="0" algn="l" defTabSz="914400" rtl="0" eaLnBrk="1" fontAlgn="auto" latinLnBrk="0" hangingPunct="1">
              <a:lnSpc>
                <a:spcPct val="100000"/>
              </a:lnSpc>
              <a:spcBef>
                <a:spcPct val="20000"/>
              </a:spcBef>
              <a:spcAft>
                <a:spcPts val="0"/>
              </a:spcAft>
              <a:buClrTx/>
              <a:buSzTx/>
              <a:buNone/>
              <a:tabLst/>
              <a:defRPr/>
            </a:pPr>
            <a:r>
              <a:rPr kumimoji="0" lang="fr-FR" altLang="fr-FR" sz="1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Wingdings 2" panose="05020102010507070707" pitchFamily="18" charset="2"/>
              </a:rPr>
              <a:t>	-  psychiatriques</a:t>
            </a:r>
          </a:p>
        </p:txBody>
      </p:sp>
      <p:sp>
        <p:nvSpPr>
          <p:cNvPr id="12" name="Rectangle 5">
            <a:extLst>
              <a:ext uri="{FF2B5EF4-FFF2-40B4-BE49-F238E27FC236}">
                <a16:creationId xmlns:a16="http://schemas.microsoft.com/office/drawing/2014/main" id="{5E1E4A94-4398-4C0C-BC44-537F79DC672F}"/>
              </a:ext>
            </a:extLst>
          </p:cNvPr>
          <p:cNvSpPr txBox="1">
            <a:spLocks noChangeArrowheads="1"/>
          </p:cNvSpPr>
          <p:nvPr/>
        </p:nvSpPr>
        <p:spPr>
          <a:xfrm>
            <a:off x="1980237" y="4423721"/>
            <a:ext cx="7200000" cy="1721813"/>
          </a:xfrm>
          <a:prstGeom prst="rect">
            <a:avLst/>
          </a:prstGeom>
          <a:solidFill>
            <a:schemeClr val="bg1">
              <a:lumMod val="85000"/>
            </a:schemeClr>
          </a:solidFill>
          <a:ln>
            <a:noFill/>
            <a:miter lim="800000"/>
            <a:headEnd/>
            <a:tailEnd/>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altLang="fr-FR" sz="1400" b="1" dirty="0">
                <a:solidFill>
                  <a:srgbClr val="000000"/>
                </a:solidFill>
                <a:latin typeface="Calibri" panose="020F0502020204030204" pitchFamily="34" charset="0"/>
                <a:cs typeface="Calibri" panose="020F0502020204030204" pitchFamily="34" charset="0"/>
              </a:rPr>
              <a:t>E = Facteurs d’Environnement</a:t>
            </a:r>
            <a:endParaRPr lang="fr-FR" altLang="fr-FR" sz="1400" b="1" dirty="0">
              <a:solidFill>
                <a:srgbClr val="000000"/>
              </a:solidFill>
              <a:latin typeface="Calibri" panose="020F0502020204030204" pitchFamily="34" charset="0"/>
              <a:cs typeface="Calibri" panose="020F0502020204030204" pitchFamily="34" charset="0"/>
              <a:sym typeface="Wingdings 2" panose="05020102010507070707" pitchFamily="18" charset="2"/>
            </a:endParaRPr>
          </a:p>
          <a:p>
            <a:pPr marL="0" indent="0">
              <a:buNone/>
            </a:pPr>
            <a:r>
              <a:rPr lang="fr-FR" altLang="fr-FR" sz="1400" dirty="0">
                <a:solidFill>
                  <a:srgbClr val="000000"/>
                </a:solidFill>
                <a:latin typeface="Calibri" panose="020F0502020204030204" pitchFamily="34" charset="0"/>
                <a:cs typeface="Calibri" panose="020F0502020204030204" pitchFamily="34" charset="0"/>
                <a:sym typeface="Wingdings 2" panose="05020102010507070707" pitchFamily="18" charset="2"/>
              </a:rPr>
              <a:t></a:t>
            </a:r>
            <a:r>
              <a:rPr lang="fr-FR" altLang="fr-FR" sz="1400" dirty="0">
                <a:solidFill>
                  <a:srgbClr val="000000"/>
                </a:solidFill>
                <a:latin typeface="Calibri" panose="020F0502020204030204" pitchFamily="34" charset="0"/>
                <a:cs typeface="Calibri" panose="020F0502020204030204" pitchFamily="34" charset="0"/>
              </a:rPr>
              <a:t> </a:t>
            </a:r>
            <a:r>
              <a:rPr lang="fr-FR" altLang="fr-FR" sz="1400" i="1" dirty="0">
                <a:solidFill>
                  <a:srgbClr val="000000"/>
                </a:solidFill>
                <a:latin typeface="Calibri" panose="020F0502020204030204" pitchFamily="34" charset="0"/>
                <a:cs typeface="Calibri" panose="020F0502020204030204" pitchFamily="34" charset="0"/>
              </a:rPr>
              <a:t>Familiaux</a:t>
            </a:r>
            <a:r>
              <a:rPr lang="fr-FR" altLang="fr-FR" sz="1400" dirty="0">
                <a:solidFill>
                  <a:srgbClr val="000000"/>
                </a:solidFill>
                <a:latin typeface="Calibri" panose="020F0502020204030204" pitchFamily="34" charset="0"/>
                <a:cs typeface="Calibri" panose="020F0502020204030204" pitchFamily="34" charset="0"/>
              </a:rPr>
              <a:t> :</a:t>
            </a:r>
          </a:p>
          <a:p>
            <a:pPr lvl="1">
              <a:lnSpc>
                <a:spcPct val="100000"/>
              </a:lnSpc>
              <a:spcBef>
                <a:spcPts val="0"/>
              </a:spcBef>
            </a:pPr>
            <a:r>
              <a:rPr lang="fr-FR" altLang="fr-FR" sz="1400" dirty="0">
                <a:solidFill>
                  <a:srgbClr val="000000"/>
                </a:solidFill>
                <a:latin typeface="Calibri" panose="020F0502020204030204" pitchFamily="34" charset="0"/>
                <a:cs typeface="Calibri" panose="020F0502020204030204" pitchFamily="34" charset="0"/>
              </a:rPr>
              <a:t>Fonctionnement familial,</a:t>
            </a:r>
          </a:p>
          <a:p>
            <a:pPr lvl="1">
              <a:lnSpc>
                <a:spcPct val="100000"/>
              </a:lnSpc>
              <a:spcBef>
                <a:spcPts val="0"/>
              </a:spcBef>
            </a:pPr>
            <a:r>
              <a:rPr lang="fr-FR" altLang="fr-FR" sz="1400" dirty="0">
                <a:solidFill>
                  <a:srgbClr val="000000"/>
                </a:solidFill>
                <a:latin typeface="Calibri" panose="020F0502020204030204" pitchFamily="34" charset="0"/>
                <a:cs typeface="Calibri" panose="020F0502020204030204" pitchFamily="34" charset="0"/>
              </a:rPr>
              <a:t>Consommation familiale.</a:t>
            </a:r>
            <a:endParaRPr lang="fr-FR" altLang="fr-FR" sz="1400" dirty="0">
              <a:solidFill>
                <a:srgbClr val="000000"/>
              </a:solidFill>
              <a:latin typeface="Calibri" panose="020F0502020204030204" pitchFamily="34" charset="0"/>
              <a:cs typeface="Calibri" panose="020F0502020204030204" pitchFamily="34" charset="0"/>
              <a:sym typeface="Wingdings 2" panose="05020102010507070707" pitchFamily="18" charset="2"/>
            </a:endParaRPr>
          </a:p>
          <a:p>
            <a:pPr marL="0" indent="0">
              <a:buNone/>
            </a:pPr>
            <a:r>
              <a:rPr lang="fr-FR" altLang="fr-FR" sz="1400" dirty="0">
                <a:solidFill>
                  <a:srgbClr val="000000"/>
                </a:solidFill>
                <a:latin typeface="Calibri" panose="020F0502020204030204" pitchFamily="34" charset="0"/>
                <a:cs typeface="Calibri" panose="020F0502020204030204" pitchFamily="34" charset="0"/>
                <a:sym typeface="Wingdings 2" panose="05020102010507070707" pitchFamily="18" charset="2"/>
              </a:rPr>
              <a:t></a:t>
            </a:r>
            <a:r>
              <a:rPr lang="fr-FR" altLang="fr-FR" sz="1400" dirty="0">
                <a:solidFill>
                  <a:srgbClr val="000000"/>
                </a:solidFill>
                <a:latin typeface="Calibri" panose="020F0502020204030204" pitchFamily="34" charset="0"/>
                <a:cs typeface="Calibri" panose="020F0502020204030204" pitchFamily="34" charset="0"/>
              </a:rPr>
              <a:t> </a:t>
            </a:r>
            <a:r>
              <a:rPr lang="fr-FR" altLang="fr-FR" sz="1400" i="1" dirty="0">
                <a:solidFill>
                  <a:srgbClr val="000000"/>
                </a:solidFill>
                <a:latin typeface="Calibri" panose="020F0502020204030204" pitchFamily="34" charset="0"/>
                <a:cs typeface="Calibri" panose="020F0502020204030204" pitchFamily="34" charset="0"/>
              </a:rPr>
              <a:t>Sociaux</a:t>
            </a:r>
            <a:r>
              <a:rPr lang="fr-FR" altLang="fr-FR" sz="1400" dirty="0">
                <a:solidFill>
                  <a:srgbClr val="000000"/>
                </a:solidFill>
                <a:latin typeface="Calibri" panose="020F0502020204030204" pitchFamily="34" charset="0"/>
                <a:cs typeface="Calibri" panose="020F0502020204030204" pitchFamily="34" charset="0"/>
              </a:rPr>
              <a:t> :</a:t>
            </a:r>
          </a:p>
          <a:p>
            <a:pPr lvl="1">
              <a:spcBef>
                <a:spcPts val="0"/>
              </a:spcBef>
            </a:pPr>
            <a:r>
              <a:rPr lang="fr-FR" altLang="fr-FR" sz="1400" dirty="0">
                <a:solidFill>
                  <a:srgbClr val="000000"/>
                </a:solidFill>
                <a:latin typeface="Calibri" panose="020F0502020204030204" pitchFamily="34" charset="0"/>
                <a:cs typeface="Calibri" panose="020F0502020204030204" pitchFamily="34" charset="0"/>
              </a:rPr>
              <a:t>Exposition : consommation nationale, par âge, sexe, groupe social, copains,</a:t>
            </a:r>
          </a:p>
          <a:p>
            <a:pPr lvl="1">
              <a:spcBef>
                <a:spcPts val="0"/>
              </a:spcBef>
            </a:pPr>
            <a:r>
              <a:rPr lang="fr-FR" altLang="fr-FR" sz="1400" dirty="0">
                <a:solidFill>
                  <a:srgbClr val="000000"/>
                </a:solidFill>
                <a:latin typeface="Calibri" panose="020F0502020204030204" pitchFamily="34" charset="0"/>
                <a:cs typeface="Calibri" panose="020F0502020204030204" pitchFamily="34" charset="0"/>
              </a:rPr>
              <a:t>Marginalité. Situation sociale précaire, immigration.</a:t>
            </a:r>
            <a:endParaRPr lang="fr-FR" altLang="fr-FR" sz="1400" dirty="0">
              <a:solidFill>
                <a:srgbClr val="000000"/>
              </a:solidFill>
              <a:latin typeface="Calibri" panose="020F0502020204030204" pitchFamily="34" charset="0"/>
              <a:cs typeface="Calibri" panose="020F0502020204030204" pitchFamily="34" charset="0"/>
              <a:sym typeface="Wingdings 2" panose="05020102010507070707" pitchFamily="18" charset="2"/>
            </a:endParaRPr>
          </a:p>
        </p:txBody>
      </p:sp>
      <p:sp>
        <p:nvSpPr>
          <p:cNvPr id="14" name="ZoneTexte 13">
            <a:extLst>
              <a:ext uri="{FF2B5EF4-FFF2-40B4-BE49-F238E27FC236}">
                <a16:creationId xmlns:a16="http://schemas.microsoft.com/office/drawing/2014/main" id="{F626E467-18A2-42BD-9996-63B461682D0B}"/>
              </a:ext>
            </a:extLst>
          </p:cNvPr>
          <p:cNvSpPr txBox="1"/>
          <p:nvPr/>
        </p:nvSpPr>
        <p:spPr>
          <a:xfrm>
            <a:off x="8250870" y="2587272"/>
            <a:ext cx="4120681" cy="1600438"/>
          </a:xfrm>
          <a:prstGeom prst="rect">
            <a:avLst/>
          </a:prstGeom>
          <a:noFill/>
        </p:spPr>
        <p:txBody>
          <a:bodyPr wrap="square" rtlCol="0">
            <a:spAutoFit/>
          </a:bodyPr>
          <a:lstStyle/>
          <a:p>
            <a:pPr lvl="0"/>
            <a:r>
              <a:rPr lang="fr-FR" sz="1400" dirty="0">
                <a:solidFill>
                  <a:srgbClr val="000000"/>
                </a:solidFill>
                <a:latin typeface="Calibri" panose="020F0502020204030204" pitchFamily="34" charset="0"/>
                <a:cs typeface="Calibri" panose="020F0502020204030204" pitchFamily="34" charset="0"/>
              </a:rPr>
              <a:t>La présence de traits de personnalité</a:t>
            </a:r>
          </a:p>
          <a:p>
            <a:pPr marL="85725" lvl="0"/>
            <a:r>
              <a:rPr lang="fr-FR" sz="1400" dirty="0">
                <a:solidFill>
                  <a:srgbClr val="000000"/>
                </a:solidFill>
                <a:latin typeface="Calibri" panose="020F0502020204030204" pitchFamily="34" charset="0"/>
                <a:cs typeface="Calibri" panose="020F0502020204030204" pitchFamily="34" charset="0"/>
              </a:rPr>
              <a:t>- Recherche de sensations, de nouveauté</a:t>
            </a:r>
          </a:p>
          <a:p>
            <a:pPr marL="85725" lvl="0"/>
            <a:r>
              <a:rPr lang="fr-FR" sz="1400" dirty="0">
                <a:solidFill>
                  <a:srgbClr val="000000"/>
                </a:solidFill>
                <a:latin typeface="Calibri" panose="020F0502020204030204" pitchFamily="34" charset="0"/>
                <a:cs typeface="Calibri" panose="020F0502020204030204" pitchFamily="34" charset="0"/>
              </a:rPr>
              <a:t>- Faible évitement du danger</a:t>
            </a:r>
          </a:p>
          <a:p>
            <a:pPr marL="85725" lvl="0"/>
            <a:r>
              <a:rPr lang="fr-FR" sz="1400" dirty="0">
                <a:solidFill>
                  <a:srgbClr val="000000"/>
                </a:solidFill>
                <a:latin typeface="Calibri" panose="020F0502020204030204" pitchFamily="34" charset="0"/>
                <a:cs typeface="Calibri" panose="020F0502020204030204" pitchFamily="34" charset="0"/>
              </a:rPr>
              <a:t>- Faible estime de soi</a:t>
            </a:r>
          </a:p>
          <a:p>
            <a:pPr marL="85725" lvl="0"/>
            <a:r>
              <a:rPr lang="fr-FR" sz="1400" dirty="0">
                <a:solidFill>
                  <a:srgbClr val="000000"/>
                </a:solidFill>
                <a:latin typeface="Calibri" panose="020F0502020204030204" pitchFamily="34" charset="0"/>
                <a:cs typeface="Calibri" panose="020F0502020204030204" pitchFamily="34" charset="0"/>
              </a:rPr>
              <a:t>- Réactions émotionnelles </a:t>
            </a:r>
            <a:r>
              <a:rPr lang="fr-FR" sz="1100" dirty="0">
                <a:solidFill>
                  <a:srgbClr val="000000"/>
                </a:solidFill>
                <a:latin typeface="Calibri" panose="020F0502020204030204" pitchFamily="34" charset="0"/>
                <a:cs typeface="Calibri" panose="020F0502020204030204" pitchFamily="34" charset="0"/>
              </a:rPr>
              <a:t>(impulsivité, hyperactivité…)</a:t>
            </a:r>
          </a:p>
          <a:p>
            <a:pPr marL="85725" lvl="0"/>
            <a:r>
              <a:rPr lang="fr-FR" sz="1400" dirty="0">
                <a:solidFill>
                  <a:srgbClr val="000000"/>
                </a:solidFill>
                <a:latin typeface="Calibri" panose="020F0502020204030204" pitchFamily="34" charset="0"/>
                <a:cs typeface="Calibri" panose="020F0502020204030204" pitchFamily="34" charset="0"/>
              </a:rPr>
              <a:t>- Difficultés relationnelles</a:t>
            </a:r>
          </a:p>
          <a:p>
            <a:pPr marL="85725" lvl="0"/>
            <a:r>
              <a:rPr lang="fr-FR" sz="1400" dirty="0">
                <a:solidFill>
                  <a:srgbClr val="000000"/>
                </a:solidFill>
                <a:latin typeface="Calibri" panose="020F0502020204030204" pitchFamily="34" charset="0"/>
                <a:cs typeface="Calibri" panose="020F0502020204030204" pitchFamily="34" charset="0"/>
              </a:rPr>
              <a:t>- Troubles anxieux, syndrome dépressif</a:t>
            </a:r>
          </a:p>
        </p:txBody>
      </p:sp>
      <p:sp>
        <p:nvSpPr>
          <p:cNvPr id="15" name="AutoShape 8">
            <a:extLst>
              <a:ext uri="{FF2B5EF4-FFF2-40B4-BE49-F238E27FC236}">
                <a16:creationId xmlns:a16="http://schemas.microsoft.com/office/drawing/2014/main" id="{C627FF4A-24D9-475C-8C9F-9123301FE0D5}"/>
              </a:ext>
            </a:extLst>
          </p:cNvPr>
          <p:cNvSpPr>
            <a:spLocks noChangeArrowheads="1"/>
          </p:cNvSpPr>
          <p:nvPr/>
        </p:nvSpPr>
        <p:spPr bwMode="auto">
          <a:xfrm rot="7696558">
            <a:off x="5354042" y="4238054"/>
            <a:ext cx="937429" cy="224343"/>
          </a:xfrm>
          <a:prstGeom prst="leftRightArrow">
            <a:avLst>
              <a:gd name="adj1" fmla="val 50000"/>
              <a:gd name="adj2" fmla="val 63684"/>
            </a:avLst>
          </a:prstGeom>
          <a:solidFill>
            <a:schemeClr val="tx1"/>
          </a:solidFill>
          <a:ln w="9525">
            <a:no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AutoShape 7">
            <a:extLst>
              <a:ext uri="{FF2B5EF4-FFF2-40B4-BE49-F238E27FC236}">
                <a16:creationId xmlns:a16="http://schemas.microsoft.com/office/drawing/2014/main" id="{D8B37FFE-B080-4447-B4EF-8BD164EEFE59}"/>
              </a:ext>
            </a:extLst>
          </p:cNvPr>
          <p:cNvSpPr>
            <a:spLocks noChangeArrowheads="1"/>
          </p:cNvSpPr>
          <p:nvPr/>
        </p:nvSpPr>
        <p:spPr bwMode="auto">
          <a:xfrm rot="3103461">
            <a:off x="4701318" y="4220327"/>
            <a:ext cx="975185" cy="227932"/>
          </a:xfrm>
          <a:prstGeom prst="leftRightArrow">
            <a:avLst>
              <a:gd name="adj1" fmla="val 50000"/>
              <a:gd name="adj2" fmla="val 64248"/>
            </a:avLst>
          </a:prstGeom>
          <a:solidFill>
            <a:schemeClr val="tx1"/>
          </a:solidFill>
          <a:ln w="9525">
            <a:no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AutoShape 7">
            <a:extLst>
              <a:ext uri="{FF2B5EF4-FFF2-40B4-BE49-F238E27FC236}">
                <a16:creationId xmlns:a16="http://schemas.microsoft.com/office/drawing/2014/main" id="{F7496492-3365-420E-88C8-778E2D1E6EE2}"/>
              </a:ext>
            </a:extLst>
          </p:cNvPr>
          <p:cNvSpPr>
            <a:spLocks noChangeArrowheads="1"/>
          </p:cNvSpPr>
          <p:nvPr/>
        </p:nvSpPr>
        <p:spPr bwMode="auto">
          <a:xfrm>
            <a:off x="5092645" y="3192896"/>
            <a:ext cx="975185" cy="227932"/>
          </a:xfrm>
          <a:prstGeom prst="leftRightArrow">
            <a:avLst>
              <a:gd name="adj1" fmla="val 50000"/>
              <a:gd name="adj2" fmla="val 64248"/>
            </a:avLst>
          </a:prstGeom>
          <a:solidFill>
            <a:schemeClr val="tx1"/>
          </a:solidFill>
          <a:ln w="9525">
            <a:no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Titre 1">
            <a:extLst>
              <a:ext uri="{FF2B5EF4-FFF2-40B4-BE49-F238E27FC236}">
                <a16:creationId xmlns:a16="http://schemas.microsoft.com/office/drawing/2014/main" id="{ED110FB4-3BCB-BADF-B3AF-F385C03A8417}"/>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12800" indent="-457200">
              <a:buFont typeface="+mj-lt"/>
              <a:buAutoNum type="alphaLcParenR" startAt="4"/>
            </a:pPr>
            <a:r>
              <a:rPr lang="fr-FR" sz="2400" b="1" dirty="0">
                <a:solidFill>
                  <a:srgbClr val="5C5C2C"/>
                </a:solidFill>
                <a:latin typeface="+mn-lt"/>
              </a:rPr>
              <a:t>Facteurs de risques de développer une addiction</a:t>
            </a:r>
          </a:p>
        </p:txBody>
      </p:sp>
      <p:sp>
        <p:nvSpPr>
          <p:cNvPr id="19" name="Titre 6">
            <a:extLst>
              <a:ext uri="{FF2B5EF4-FFF2-40B4-BE49-F238E27FC236}">
                <a16:creationId xmlns:a16="http://schemas.microsoft.com/office/drawing/2014/main" id="{A2245A09-EC7C-A402-90F5-D0591A84D967}"/>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2 : Le mécanisme des addictions</a:t>
            </a:r>
          </a:p>
        </p:txBody>
      </p:sp>
      <p:sp>
        <p:nvSpPr>
          <p:cNvPr id="20" name="ZoneTexte 19">
            <a:extLst>
              <a:ext uri="{FF2B5EF4-FFF2-40B4-BE49-F238E27FC236}">
                <a16:creationId xmlns:a16="http://schemas.microsoft.com/office/drawing/2014/main" id="{5A93318C-3189-01F7-A4C9-76E14CE412D4}"/>
              </a:ext>
            </a:extLst>
          </p:cNvPr>
          <p:cNvSpPr txBox="1"/>
          <p:nvPr/>
        </p:nvSpPr>
        <p:spPr>
          <a:xfrm>
            <a:off x="838200" y="1180116"/>
            <a:ext cx="11145418" cy="646331"/>
          </a:xfrm>
          <a:prstGeom prst="rect">
            <a:avLst/>
          </a:prstGeom>
          <a:noFill/>
        </p:spPr>
        <p:txBody>
          <a:bodyPr wrap="square">
            <a:spAutoFit/>
          </a:bodyPr>
          <a:lstStyle/>
          <a:p>
            <a:pPr marL="0" indent="0">
              <a:buNone/>
            </a:pPr>
            <a:r>
              <a:rPr lang="fr-FR" dirty="0">
                <a:solidFill>
                  <a:srgbClr val="000000"/>
                </a:solidFill>
              </a:rPr>
              <a:t>Les facteurs influençant l’expérience liée à l’usage d’un produit psychoactif proviennent de la substance, de l’individu et du contexte</a:t>
            </a:r>
          </a:p>
        </p:txBody>
      </p:sp>
    </p:spTree>
    <p:extLst>
      <p:ext uri="{BB962C8B-B14F-4D97-AF65-F5344CB8AC3E}">
        <p14:creationId xmlns:p14="http://schemas.microsoft.com/office/powerpoint/2010/main" val="28736990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1">
            <a:extLst>
              <a:ext uri="{FF2B5EF4-FFF2-40B4-BE49-F238E27FC236}">
                <a16:creationId xmlns:a16="http://schemas.microsoft.com/office/drawing/2014/main" id="{ED110FB4-3BCB-BADF-B3AF-F385C03A8417}"/>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12800" indent="-457200">
              <a:buFont typeface="+mj-lt"/>
              <a:buAutoNum type="alphaLcParenR" startAt="4"/>
            </a:pPr>
            <a:r>
              <a:rPr lang="fr-FR" sz="2400" b="1" dirty="0">
                <a:solidFill>
                  <a:srgbClr val="5C5C2C"/>
                </a:solidFill>
                <a:latin typeface="+mn-lt"/>
              </a:rPr>
              <a:t>Facteurs de risques de développer une addiction</a:t>
            </a:r>
          </a:p>
        </p:txBody>
      </p:sp>
      <p:sp>
        <p:nvSpPr>
          <p:cNvPr id="19" name="Titre 6">
            <a:extLst>
              <a:ext uri="{FF2B5EF4-FFF2-40B4-BE49-F238E27FC236}">
                <a16:creationId xmlns:a16="http://schemas.microsoft.com/office/drawing/2014/main" id="{A2245A09-EC7C-A402-90F5-D0591A84D967}"/>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2 : Le mécanisme des addictions</a:t>
            </a:r>
          </a:p>
        </p:txBody>
      </p:sp>
      <p:sp>
        <p:nvSpPr>
          <p:cNvPr id="20" name="ZoneTexte 19">
            <a:extLst>
              <a:ext uri="{FF2B5EF4-FFF2-40B4-BE49-F238E27FC236}">
                <a16:creationId xmlns:a16="http://schemas.microsoft.com/office/drawing/2014/main" id="{5A93318C-3189-01F7-A4C9-76E14CE412D4}"/>
              </a:ext>
            </a:extLst>
          </p:cNvPr>
          <p:cNvSpPr txBox="1"/>
          <p:nvPr/>
        </p:nvSpPr>
        <p:spPr>
          <a:xfrm>
            <a:off x="838200" y="1180116"/>
            <a:ext cx="11145418" cy="369332"/>
          </a:xfrm>
          <a:prstGeom prst="rect">
            <a:avLst/>
          </a:prstGeom>
          <a:noFill/>
        </p:spPr>
        <p:txBody>
          <a:bodyPr wrap="square">
            <a:spAutoFit/>
          </a:bodyPr>
          <a:lstStyle/>
          <a:p>
            <a:pPr marL="0" indent="0">
              <a:buNone/>
            </a:pPr>
            <a:r>
              <a:rPr lang="fr-FR" dirty="0">
                <a:solidFill>
                  <a:srgbClr val="000000"/>
                </a:solidFill>
              </a:rPr>
              <a:t>Les facteurs influençant l’expérience liée à la substance : « Le produit tabac »</a:t>
            </a:r>
          </a:p>
        </p:txBody>
      </p:sp>
      <p:pic>
        <p:nvPicPr>
          <p:cNvPr id="7" name="Image 6">
            <a:extLst>
              <a:ext uri="{FF2B5EF4-FFF2-40B4-BE49-F238E27FC236}">
                <a16:creationId xmlns:a16="http://schemas.microsoft.com/office/drawing/2014/main" id="{7BF732F0-C4E8-D25D-6598-CE65F6063305}"/>
              </a:ext>
            </a:extLst>
          </p:cNvPr>
          <p:cNvPicPr>
            <a:picLocks noChangeAspect="1"/>
          </p:cNvPicPr>
          <p:nvPr/>
        </p:nvPicPr>
        <p:blipFill>
          <a:blip r:embed="rId2"/>
          <a:stretch>
            <a:fillRect/>
          </a:stretch>
        </p:blipFill>
        <p:spPr>
          <a:xfrm>
            <a:off x="8211524" y="828384"/>
            <a:ext cx="3772094" cy="5664491"/>
          </a:xfrm>
          <a:prstGeom prst="rect">
            <a:avLst/>
          </a:prstGeom>
        </p:spPr>
      </p:pic>
      <p:sp>
        <p:nvSpPr>
          <p:cNvPr id="8" name="ZoneTexte 7">
            <a:extLst>
              <a:ext uri="{FF2B5EF4-FFF2-40B4-BE49-F238E27FC236}">
                <a16:creationId xmlns:a16="http://schemas.microsoft.com/office/drawing/2014/main" id="{69509624-B7C6-868A-A197-43FF14EC8D2C}"/>
              </a:ext>
            </a:extLst>
          </p:cNvPr>
          <p:cNvSpPr txBox="1"/>
          <p:nvPr/>
        </p:nvSpPr>
        <p:spPr>
          <a:xfrm>
            <a:off x="838200" y="1901180"/>
            <a:ext cx="7122459" cy="4536178"/>
          </a:xfrm>
          <a:prstGeom prst="rect">
            <a:avLst/>
          </a:prstGeom>
          <a:noFill/>
        </p:spPr>
        <p:txBody>
          <a:bodyPr wrap="square" rtlCol="0">
            <a:spAutoFit/>
          </a:bodyPr>
          <a:lstStyle/>
          <a:p>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 tabac contient des milliers de substances chimiques différentes. Certaines proviennent de la plante de tabac, d’autres sont ajoutées par les fabricants ou engendrées par la combustion. </a:t>
            </a:r>
          </a:p>
          <a:p>
            <a:pPr>
              <a:spcAft>
                <a:spcPts val="0"/>
              </a:spcAft>
            </a:pPr>
            <a:endParaRPr lang="fr-FR" dirty="0"/>
          </a:p>
          <a:p>
            <a:pPr>
              <a:spcAft>
                <a:spcPts val="0"/>
              </a:spcAft>
            </a:pPr>
            <a:r>
              <a:rPr lang="fr-FR" b="1" dirty="0"/>
              <a:t>La nicotine </a:t>
            </a:r>
            <a:r>
              <a:rPr lang="fr-FR" dirty="0">
                <a:solidFill>
                  <a:srgbClr val="000000"/>
                </a:solidFill>
              </a:rPr>
              <a:t>: </a:t>
            </a:r>
            <a:r>
              <a:rPr lang="fr-FR" sz="1800" dirty="0">
                <a:solidFill>
                  <a:srgbClr val="000000"/>
                </a:solidFill>
              </a:rPr>
              <a:t>Responsable de la dépendance.</a:t>
            </a:r>
          </a:p>
          <a:p>
            <a:pPr>
              <a:spcAft>
                <a:spcPts val="0"/>
              </a:spcAft>
            </a:pPr>
            <a:r>
              <a:rPr lang="fr-FR" sz="1800" b="1" dirty="0">
                <a:solidFill>
                  <a:srgbClr val="000000"/>
                </a:solidFill>
              </a:rPr>
              <a:t>Inhalée: </a:t>
            </a:r>
            <a:r>
              <a:rPr lang="fr-FR" sz="1800" dirty="0">
                <a:solidFill>
                  <a:srgbClr val="000000"/>
                </a:solidFill>
              </a:rPr>
              <a:t>Effets sympathomimétiques : ↗ FC et PA, ↗ W cardiaque et consommation d’O2</a:t>
            </a:r>
          </a:p>
          <a:p>
            <a:pPr>
              <a:spcAft>
                <a:spcPts val="0"/>
              </a:spcAft>
            </a:pPr>
            <a:endParaRPr lang="fr-FR" sz="1800" dirty="0"/>
          </a:p>
          <a:p>
            <a:pPr>
              <a:spcAft>
                <a:spcPts val="0"/>
              </a:spcAft>
            </a:pPr>
            <a:r>
              <a:rPr lang="fr-FR" b="1" dirty="0"/>
              <a:t>Le monoxyde de carbone </a:t>
            </a:r>
            <a:r>
              <a:rPr lang="fr-FR" dirty="0">
                <a:solidFill>
                  <a:srgbClr val="000000"/>
                </a:solidFill>
              </a:rPr>
              <a:t>: responsable de l’hypoxie</a:t>
            </a:r>
          </a:p>
          <a:p>
            <a:pPr>
              <a:spcAft>
                <a:spcPts val="0"/>
              </a:spcAft>
            </a:pPr>
            <a:endParaRPr lang="fr-FR" sz="1800" dirty="0"/>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Les goudrons, le </a:t>
            </a:r>
            <a:r>
              <a:rPr lang="fr-FR" b="1" dirty="0">
                <a:latin typeface="Calibri" panose="020F0502020204030204" pitchFamily="34" charset="0"/>
                <a:ea typeface="Calibri" panose="020F0502020204030204" pitchFamily="34" charset="0"/>
                <a:cs typeface="Times New Roman" panose="02020603050405020304" pitchFamily="18" charset="0"/>
              </a:rPr>
              <a:t>b</a:t>
            </a:r>
            <a:r>
              <a:rPr lang="fr-FR" sz="1800" b="1" dirty="0">
                <a:effectLst/>
                <a:latin typeface="Calibri" panose="020F0502020204030204" pitchFamily="34" charset="0"/>
                <a:ea typeface="Calibri" panose="020F0502020204030204" pitchFamily="34" charset="0"/>
                <a:cs typeface="Times New Roman" panose="02020603050405020304" pitchFamily="18" charset="0"/>
              </a:rPr>
              <a:t>enzène, l’acroléine, les hydrocarbures </a:t>
            </a: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action cancérigène du tabac (modification des cellules épithéliales)</a:t>
            </a: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L’ Acétone, les phénols, l’acide cyanhydrique </a:t>
            </a: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substances irritantes qui agressent les muqueuses, et favorisent l’inflammation.</a:t>
            </a:r>
          </a:p>
        </p:txBody>
      </p:sp>
    </p:spTree>
    <p:extLst>
      <p:ext uri="{BB962C8B-B14F-4D97-AF65-F5344CB8AC3E}">
        <p14:creationId xmlns:p14="http://schemas.microsoft.com/office/powerpoint/2010/main" val="39533192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53F9E04B-DEE4-4051-8AA7-5835BBE1CA4D}"/>
              </a:ext>
            </a:extLst>
          </p:cNvPr>
          <p:cNvSpPr>
            <a:spLocks noGrp="1"/>
          </p:cNvSpPr>
          <p:nvPr>
            <p:ph idx="1"/>
          </p:nvPr>
        </p:nvSpPr>
        <p:spPr>
          <a:xfrm>
            <a:off x="417348" y="2023622"/>
            <a:ext cx="7556397" cy="3181769"/>
          </a:xfrm>
        </p:spPr>
        <p:txBody>
          <a:bodyPr>
            <a:noAutofit/>
          </a:bodyPr>
          <a:lstStyle/>
          <a:p>
            <a:pPr marL="0" indent="0">
              <a:lnSpc>
                <a:spcPct val="110000"/>
              </a:lnSpc>
              <a:spcAft>
                <a:spcPts val="1200"/>
              </a:spcAft>
              <a:buNone/>
            </a:pPr>
            <a:r>
              <a:rPr lang="fr-FR" sz="1800" dirty="0">
                <a:solidFill>
                  <a:srgbClr val="000000"/>
                </a:solidFill>
              </a:rPr>
              <a:t>Dans le fonctionnement « normal » du cerveau, l’acétylcholine joue le rôle de neurotransmetteur des récepteurs « nicotiniques ».</a:t>
            </a:r>
          </a:p>
          <a:p>
            <a:pPr marL="0" indent="0">
              <a:lnSpc>
                <a:spcPct val="110000"/>
              </a:lnSpc>
              <a:spcAft>
                <a:spcPts val="1200"/>
              </a:spcAft>
              <a:buNone/>
            </a:pPr>
            <a:r>
              <a:rPr lang="fr-FR" sz="1800" dirty="0">
                <a:solidFill>
                  <a:srgbClr val="000000"/>
                </a:solidFill>
              </a:rPr>
              <a:t>NICOTINE inhalée </a:t>
            </a:r>
            <a:r>
              <a:rPr lang="fr-FR" sz="1800" dirty="0">
                <a:solidFill>
                  <a:srgbClr val="000000"/>
                </a:solidFill>
                <a:effectLst/>
                <a:ea typeface="Times New Roman" panose="02020603050405020304" pitchFamily="18" charset="0"/>
                <a:cs typeface="Calibri" panose="020F0502020204030204" pitchFamily="34" charset="0"/>
              </a:rPr>
              <a:t>mime l’action de l’acétylcholine.</a:t>
            </a:r>
          </a:p>
          <a:p>
            <a:pPr marL="0" indent="0">
              <a:lnSpc>
                <a:spcPct val="110000"/>
              </a:lnSpc>
              <a:spcAft>
                <a:spcPts val="1200"/>
              </a:spcAft>
              <a:buNone/>
            </a:pPr>
            <a:r>
              <a:rPr lang="fr-FR" sz="1800" dirty="0">
                <a:solidFill>
                  <a:srgbClr val="000000"/>
                </a:solidFill>
                <a:effectLst/>
                <a:ea typeface="Times New Roman" panose="02020603050405020304" pitchFamily="18" charset="0"/>
                <a:cs typeface="Calibri" panose="020F0502020204030204" pitchFamily="34" charset="0"/>
              </a:rPr>
              <a:t>Elle stimule les récepteurs de plaisir et en augmente leur nombre. </a:t>
            </a:r>
          </a:p>
          <a:p>
            <a:pPr marL="0" indent="0">
              <a:lnSpc>
                <a:spcPct val="110000"/>
              </a:lnSpc>
              <a:buNone/>
            </a:pPr>
            <a:r>
              <a:rPr lang="fr-FR" sz="1800" dirty="0">
                <a:solidFill>
                  <a:srgbClr val="000000"/>
                </a:solidFill>
                <a:ea typeface="Times New Roman" panose="02020603050405020304" pitchFamily="18" charset="0"/>
                <a:cs typeface="Calibri" panose="020F0502020204030204" pitchFamily="34" charset="0"/>
              </a:rPr>
              <a:t>L</a:t>
            </a:r>
            <a:r>
              <a:rPr lang="fr-FR" sz="1800" dirty="0">
                <a:solidFill>
                  <a:srgbClr val="000000"/>
                </a:solidFill>
                <a:effectLst/>
                <a:ea typeface="Times New Roman" panose="02020603050405020304" pitchFamily="18" charset="0"/>
                <a:cs typeface="Calibri" panose="020F0502020204030204" pitchFamily="34" charset="0"/>
              </a:rPr>
              <a:t>’organisme “se règle” sur un </a:t>
            </a:r>
            <a:r>
              <a:rPr lang="fr-FR" sz="1800" b="1" dirty="0">
                <a:solidFill>
                  <a:srgbClr val="000000"/>
                </a:solidFill>
                <a:effectLst/>
                <a:ea typeface="Times New Roman" panose="02020603050405020304" pitchFamily="18" charset="0"/>
                <a:cs typeface="Calibri" panose="020F0502020204030204" pitchFamily="34" charset="0"/>
              </a:rPr>
              <a:t>seuil de nicotine : </a:t>
            </a:r>
            <a:r>
              <a:rPr lang="fr-FR" sz="1800" b="1" dirty="0">
                <a:solidFill>
                  <a:srgbClr val="000000"/>
                </a:solidFill>
                <a:ea typeface="Times New Roman" panose="02020603050405020304" pitchFamily="18" charset="0"/>
                <a:cs typeface="Calibri" panose="020F0502020204030204" pitchFamily="34" charset="0"/>
              </a:rPr>
              <a:t> </a:t>
            </a:r>
            <a:r>
              <a:rPr lang="fr-FR" sz="1800" dirty="0">
                <a:solidFill>
                  <a:srgbClr val="000000"/>
                </a:solidFill>
                <a:effectLst/>
                <a:ea typeface="Times New Roman" panose="02020603050405020304" pitchFamily="18" charset="0"/>
                <a:cs typeface="Calibri" panose="020F0502020204030204" pitchFamily="34" charset="0"/>
              </a:rPr>
              <a:t>impose au fumeur de consommer un certain nombre de cigarettes afin de ne plus ressentir de manque.</a:t>
            </a:r>
            <a:endParaRPr lang="fr-FR" sz="1800" dirty="0">
              <a:solidFill>
                <a:srgbClr val="000000"/>
              </a:solidFill>
              <a:effectLst/>
              <a:ea typeface="Calibri" panose="020F0502020204030204" pitchFamily="34" charset="0"/>
              <a:cs typeface="Times New Roman" panose="02020603050405020304" pitchFamily="18" charset="0"/>
            </a:endParaRPr>
          </a:p>
          <a:p>
            <a:pPr marL="0" indent="0">
              <a:buNone/>
            </a:pPr>
            <a:endParaRPr lang="fr-FR" sz="1800" dirty="0">
              <a:solidFill>
                <a:srgbClr val="000000"/>
              </a:solidFill>
            </a:endParaRPr>
          </a:p>
          <a:p>
            <a:pPr marL="0" indent="0">
              <a:buNone/>
            </a:pPr>
            <a:endParaRPr lang="fr-FR" sz="1800" dirty="0">
              <a:solidFill>
                <a:srgbClr val="000000"/>
              </a:solidFill>
            </a:endParaRPr>
          </a:p>
          <a:p>
            <a:pPr marL="0" indent="0">
              <a:buNone/>
            </a:pPr>
            <a:endParaRPr lang="fr-FR" sz="1800" dirty="0">
              <a:solidFill>
                <a:srgbClr val="000000"/>
              </a:solidFill>
            </a:endParaRPr>
          </a:p>
        </p:txBody>
      </p:sp>
      <p:pic>
        <p:nvPicPr>
          <p:cNvPr id="10" name="Picture 7">
            <a:extLst>
              <a:ext uri="{FF2B5EF4-FFF2-40B4-BE49-F238E27FC236}">
                <a16:creationId xmlns:a16="http://schemas.microsoft.com/office/drawing/2014/main" id="{E52C0FBA-B315-4405-9582-D39E5DC7A893}"/>
              </a:ext>
            </a:extLst>
          </p:cNvPr>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7421" y="1718530"/>
            <a:ext cx="3593690" cy="39905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7" name="Titre 1">
            <a:extLst>
              <a:ext uri="{FF2B5EF4-FFF2-40B4-BE49-F238E27FC236}">
                <a16:creationId xmlns:a16="http://schemas.microsoft.com/office/drawing/2014/main" id="{634EF7B3-9FCE-443E-7AF7-4E853EF5E6B5}"/>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55600"/>
            <a:r>
              <a:rPr lang="fr-FR" sz="2400" b="1" dirty="0">
                <a:solidFill>
                  <a:srgbClr val="5C5C2C"/>
                </a:solidFill>
                <a:latin typeface="+mn-lt"/>
              </a:rPr>
              <a:t>e) La dépendance au tabac : 3 dépendances</a:t>
            </a:r>
          </a:p>
        </p:txBody>
      </p:sp>
      <p:sp>
        <p:nvSpPr>
          <p:cNvPr id="8" name="Titre 6">
            <a:extLst>
              <a:ext uri="{FF2B5EF4-FFF2-40B4-BE49-F238E27FC236}">
                <a16:creationId xmlns:a16="http://schemas.microsoft.com/office/drawing/2014/main" id="{249F4F33-BD91-44D9-11BA-AD90A20EB7BC}"/>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2 : Le mécanisme des addictions</a:t>
            </a:r>
          </a:p>
        </p:txBody>
      </p:sp>
      <p:sp>
        <p:nvSpPr>
          <p:cNvPr id="11" name="ZoneTexte 10">
            <a:extLst>
              <a:ext uri="{FF2B5EF4-FFF2-40B4-BE49-F238E27FC236}">
                <a16:creationId xmlns:a16="http://schemas.microsoft.com/office/drawing/2014/main" id="{42F7C44A-3C93-EEB7-0DFD-440953135145}"/>
              </a:ext>
            </a:extLst>
          </p:cNvPr>
          <p:cNvSpPr txBox="1"/>
          <p:nvPr/>
        </p:nvSpPr>
        <p:spPr>
          <a:xfrm>
            <a:off x="417348" y="1250521"/>
            <a:ext cx="11856098" cy="369332"/>
          </a:xfrm>
          <a:prstGeom prst="rect">
            <a:avLst/>
          </a:prstGeom>
          <a:noFill/>
        </p:spPr>
        <p:txBody>
          <a:bodyPr wrap="square">
            <a:spAutoFit/>
          </a:bodyPr>
          <a:lstStyle/>
          <a:p>
            <a:pPr marL="285750" indent="-285750">
              <a:buFont typeface="Arial" panose="020B0604020202020204" pitchFamily="34" charset="0"/>
              <a:buChar char="•"/>
            </a:pPr>
            <a:r>
              <a:rPr lang="fr-FR" b="1" dirty="0">
                <a:solidFill>
                  <a:srgbClr val="7A2553"/>
                </a:solidFill>
              </a:rPr>
              <a:t>La dépendance physique</a:t>
            </a:r>
            <a:endParaRPr lang="fr-FR" b="1" dirty="0"/>
          </a:p>
        </p:txBody>
      </p:sp>
    </p:spTree>
    <p:extLst>
      <p:ext uri="{BB962C8B-B14F-4D97-AF65-F5344CB8AC3E}">
        <p14:creationId xmlns:p14="http://schemas.microsoft.com/office/powerpoint/2010/main" val="14777353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E2D0DA5-04DD-A5AD-DBB9-4E2B6A6EB973}"/>
              </a:ext>
            </a:extLst>
          </p:cNvPr>
          <p:cNvSpPr>
            <a:spLocks noGrp="1"/>
          </p:cNvSpPr>
          <p:nvPr>
            <p:ph idx="1"/>
          </p:nvPr>
        </p:nvSpPr>
        <p:spPr>
          <a:xfrm>
            <a:off x="740229" y="1613141"/>
            <a:ext cx="10613571" cy="984574"/>
          </a:xfrm>
        </p:spPr>
        <p:txBody>
          <a:bodyPr/>
          <a:lstStyle/>
          <a:p>
            <a:pPr marL="0" indent="0">
              <a:buNone/>
            </a:pPr>
            <a:r>
              <a:rPr lang="fr-FR" sz="1800" dirty="0">
                <a:solidFill>
                  <a:srgbClr val="000000"/>
                </a:solidFill>
                <a:effectLst/>
                <a:latin typeface="Calibri" panose="020F0502020204030204" pitchFamily="34" charset="0"/>
                <a:ea typeface="Times New Roman" panose="02020603050405020304" pitchFamily="18" charset="0"/>
              </a:rPr>
              <a:t>La nicotine s’élimine rapidement, sa demi-vie étant courte (1h à 4 h).</a:t>
            </a:r>
          </a:p>
          <a:p>
            <a:pPr marL="0" indent="0">
              <a:buNone/>
            </a:pPr>
            <a:r>
              <a:rPr lang="fr-FR" sz="1800" dirty="0">
                <a:solidFill>
                  <a:srgbClr val="000000"/>
                </a:solidFill>
                <a:effectLst/>
                <a:latin typeface="Calibri" panose="020F0502020204030204" pitchFamily="34" charset="0"/>
                <a:ea typeface="Times New Roman" panose="02020603050405020304" pitchFamily="18" charset="0"/>
              </a:rPr>
              <a:t>Dès que le fumeur passe en dessous de son seuil de nicotine, il ressent le besoin de fumer. Lorsqu’il pense fumer par plaisir par habitude ou par envie, il s’agit en réalité de soulager un manque de  nicotine.</a:t>
            </a:r>
            <a:endParaRPr lang="fr-FR" sz="1800" dirty="0">
              <a:solidFill>
                <a:srgbClr val="000000"/>
              </a:solidFill>
              <a:effectLst/>
              <a:latin typeface="Times New Roman" panose="02020603050405020304" pitchFamily="18" charset="0"/>
              <a:ea typeface="Times New Roman" panose="02020603050405020304" pitchFamily="18" charset="0"/>
            </a:endParaRPr>
          </a:p>
          <a:p>
            <a:pPr marL="0" indent="0">
              <a:buNone/>
            </a:pPr>
            <a:endParaRPr lang="fr-FR" dirty="0">
              <a:solidFill>
                <a:srgbClr val="000000"/>
              </a:solidFill>
            </a:endParaRPr>
          </a:p>
        </p:txBody>
      </p:sp>
      <p:pic>
        <p:nvPicPr>
          <p:cNvPr id="4" name="Image 3" descr="Schéma représentant l'évolution du seuil de nicotine d'un fumeur">
            <a:extLst>
              <a:ext uri="{FF2B5EF4-FFF2-40B4-BE49-F238E27FC236}">
                <a16:creationId xmlns:a16="http://schemas.microsoft.com/office/drawing/2014/main" id="{59005792-1ABE-773B-93E8-1C3A3FCE27CF}"/>
              </a:ext>
            </a:extLst>
          </p:cNvPr>
          <p:cNvPicPr>
            <a:picLocks noChangeAspect="1"/>
          </p:cNvPicPr>
          <p:nvPr/>
        </p:nvPicPr>
        <p:blipFill rotWithShape="1">
          <a:blip r:embed="rId2">
            <a:extLst>
              <a:ext uri="{28A0092B-C50C-407E-A947-70E740481C1C}">
                <a14:useLocalDpi xmlns:a14="http://schemas.microsoft.com/office/drawing/2010/main" val="0"/>
              </a:ext>
            </a:extLst>
          </a:blip>
          <a:srcRect l="9190" t="847" r="784" b="5360"/>
          <a:stretch/>
        </p:blipFill>
        <p:spPr bwMode="auto">
          <a:xfrm>
            <a:off x="3744686" y="2597715"/>
            <a:ext cx="4406537" cy="3443212"/>
          </a:xfrm>
          <a:prstGeom prst="rect">
            <a:avLst/>
          </a:prstGeom>
          <a:noFill/>
          <a:ln>
            <a:noFill/>
          </a:ln>
        </p:spPr>
      </p:pic>
      <p:sp>
        <p:nvSpPr>
          <p:cNvPr id="6" name="ZoneTexte 5">
            <a:extLst>
              <a:ext uri="{FF2B5EF4-FFF2-40B4-BE49-F238E27FC236}">
                <a16:creationId xmlns:a16="http://schemas.microsoft.com/office/drawing/2014/main" id="{864A904D-044A-AA82-A2C0-523C6FDEFFA6}"/>
              </a:ext>
            </a:extLst>
          </p:cNvPr>
          <p:cNvSpPr txBox="1"/>
          <p:nvPr/>
        </p:nvSpPr>
        <p:spPr>
          <a:xfrm>
            <a:off x="838200" y="6139338"/>
            <a:ext cx="10901879" cy="607667"/>
          </a:xfrm>
          <a:prstGeom prst="rect">
            <a:avLst/>
          </a:prstGeom>
          <a:noFill/>
        </p:spPr>
        <p:txBody>
          <a:bodyPr wrap="square">
            <a:spAutoFit/>
          </a:bodyPr>
          <a:lstStyle/>
          <a:p>
            <a:pPr algn="just">
              <a:lnSpc>
                <a:spcPct val="115000"/>
              </a:lnSpc>
              <a:spcAft>
                <a:spcPts val="800"/>
              </a:spcAft>
            </a:pPr>
            <a:r>
              <a:rPr lang="fr-FR" sz="15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CHU Rouen Normandie, </a:t>
            </a:r>
            <a:r>
              <a:rPr lang="fr-FR" sz="15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Les dépendances au tabac</a:t>
            </a:r>
            <a:r>
              <a:rPr lang="fr-FR" sz="15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consulté le 31 mai 2022 </a:t>
            </a:r>
            <a:r>
              <a:rPr lang="fr-FR" sz="15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https://www.chu-rouen.fr/addiction-au-tabac/les-dependances-au-tabac/</a:t>
            </a:r>
            <a:endParaRPr lang="fr-FR" sz="15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ZoneTexte 6">
            <a:extLst>
              <a:ext uri="{FF2B5EF4-FFF2-40B4-BE49-F238E27FC236}">
                <a16:creationId xmlns:a16="http://schemas.microsoft.com/office/drawing/2014/main" id="{262B2507-CEED-9E70-8D15-07DAEF28DA2D}"/>
              </a:ext>
            </a:extLst>
          </p:cNvPr>
          <p:cNvSpPr txBox="1"/>
          <p:nvPr/>
        </p:nvSpPr>
        <p:spPr>
          <a:xfrm>
            <a:off x="417348" y="1250521"/>
            <a:ext cx="11856098" cy="369332"/>
          </a:xfrm>
          <a:prstGeom prst="rect">
            <a:avLst/>
          </a:prstGeom>
          <a:noFill/>
        </p:spPr>
        <p:txBody>
          <a:bodyPr wrap="square">
            <a:spAutoFit/>
          </a:bodyPr>
          <a:lstStyle/>
          <a:p>
            <a:pPr marL="285750" indent="-285750">
              <a:buFont typeface="Arial" panose="020B0604020202020204" pitchFamily="34" charset="0"/>
              <a:buChar char="•"/>
            </a:pPr>
            <a:r>
              <a:rPr lang="fr-FR" b="1" dirty="0">
                <a:solidFill>
                  <a:srgbClr val="7A2553"/>
                </a:solidFill>
              </a:rPr>
              <a:t>La dépendance physique</a:t>
            </a:r>
            <a:endParaRPr lang="fr-FR" b="1" dirty="0"/>
          </a:p>
        </p:txBody>
      </p:sp>
      <p:sp>
        <p:nvSpPr>
          <p:cNvPr id="9" name="Titre 1">
            <a:extLst>
              <a:ext uri="{FF2B5EF4-FFF2-40B4-BE49-F238E27FC236}">
                <a16:creationId xmlns:a16="http://schemas.microsoft.com/office/drawing/2014/main" id="{BBEDF94A-DF3B-8160-7563-7B6C55CF5F0E}"/>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55600"/>
            <a:r>
              <a:rPr lang="fr-FR" sz="2400" b="1" dirty="0">
                <a:solidFill>
                  <a:srgbClr val="5C5C2C"/>
                </a:solidFill>
                <a:latin typeface="+mn-lt"/>
              </a:rPr>
              <a:t>e) La dépendance au tabac : 3 dépendances</a:t>
            </a:r>
          </a:p>
        </p:txBody>
      </p:sp>
      <p:sp>
        <p:nvSpPr>
          <p:cNvPr id="10" name="Titre 6">
            <a:extLst>
              <a:ext uri="{FF2B5EF4-FFF2-40B4-BE49-F238E27FC236}">
                <a16:creationId xmlns:a16="http://schemas.microsoft.com/office/drawing/2014/main" id="{32C12F69-227E-272A-CFF0-436635AD52DC}"/>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2 : Le mécanisme des addictions</a:t>
            </a:r>
          </a:p>
        </p:txBody>
      </p:sp>
    </p:spTree>
    <p:extLst>
      <p:ext uri="{BB962C8B-B14F-4D97-AF65-F5344CB8AC3E}">
        <p14:creationId xmlns:p14="http://schemas.microsoft.com/office/powerpoint/2010/main" val="9174278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53F9E04B-DEE4-4051-8AA7-5835BBE1CA4D}"/>
              </a:ext>
            </a:extLst>
          </p:cNvPr>
          <p:cNvSpPr>
            <a:spLocks noGrp="1"/>
          </p:cNvSpPr>
          <p:nvPr>
            <p:ph idx="1"/>
          </p:nvPr>
        </p:nvSpPr>
        <p:spPr>
          <a:xfrm>
            <a:off x="743023" y="1969561"/>
            <a:ext cx="8653526" cy="3582909"/>
          </a:xfrm>
        </p:spPr>
        <p:txBody>
          <a:bodyPr>
            <a:noAutofit/>
          </a:bodyPr>
          <a:lstStyle/>
          <a:p>
            <a:pPr marL="0" indent="0">
              <a:buNone/>
            </a:pPr>
            <a:r>
              <a:rPr lang="fr-FR" sz="1800" dirty="0">
                <a:solidFill>
                  <a:srgbClr val="000000"/>
                </a:solidFill>
              </a:rPr>
              <a:t>C’est le manque de nicotine qui engendre une pulsion à consommer de nouveau.</a:t>
            </a:r>
          </a:p>
          <a:p>
            <a:pPr marL="285750" indent="-285750">
              <a:spcAft>
                <a:spcPts val="600"/>
              </a:spcAft>
              <a:buFont typeface="Wingdings" panose="05000000000000000000" pitchFamily="2" charset="2"/>
              <a:buChar char="ü"/>
            </a:pPr>
            <a:r>
              <a:rPr lang="fr-FR" sz="1800" dirty="0">
                <a:solidFill>
                  <a:srgbClr val="000000"/>
                </a:solidFill>
              </a:rPr>
              <a:t>Pulsion, envie +++ de fumer (2 mn)</a:t>
            </a:r>
          </a:p>
          <a:p>
            <a:pPr marL="285750" indent="-285750">
              <a:spcAft>
                <a:spcPts val="600"/>
              </a:spcAft>
              <a:buFont typeface="Wingdings" panose="05000000000000000000" pitchFamily="2" charset="2"/>
              <a:buChar char="ü"/>
            </a:pPr>
            <a:r>
              <a:rPr lang="fr-FR" sz="1800" dirty="0">
                <a:solidFill>
                  <a:srgbClr val="000000"/>
                </a:solidFill>
              </a:rPr>
              <a:t>Irritabilité, nervosité, agitation, anxiété, colère</a:t>
            </a:r>
          </a:p>
          <a:p>
            <a:pPr marL="285750" indent="-285750">
              <a:spcAft>
                <a:spcPts val="600"/>
              </a:spcAft>
              <a:buFont typeface="Wingdings" panose="05000000000000000000" pitchFamily="2" charset="2"/>
              <a:buChar char="ü"/>
            </a:pPr>
            <a:r>
              <a:rPr lang="fr-FR" sz="1800" dirty="0">
                <a:solidFill>
                  <a:srgbClr val="000000"/>
                </a:solidFill>
              </a:rPr>
              <a:t>Sommeil perturbé</a:t>
            </a:r>
          </a:p>
          <a:p>
            <a:pPr marL="285750" indent="-285750">
              <a:spcAft>
                <a:spcPts val="600"/>
              </a:spcAft>
              <a:buFont typeface="Wingdings" panose="05000000000000000000" pitchFamily="2" charset="2"/>
              <a:buChar char="ü"/>
            </a:pPr>
            <a:r>
              <a:rPr lang="fr-FR" sz="1800" dirty="0">
                <a:solidFill>
                  <a:srgbClr val="000000"/>
                </a:solidFill>
              </a:rPr>
              <a:t>Baisse du moral, sautes d’humeur</a:t>
            </a:r>
          </a:p>
          <a:p>
            <a:pPr marL="285750" indent="-285750">
              <a:spcAft>
                <a:spcPts val="600"/>
              </a:spcAft>
              <a:buFont typeface="Wingdings" panose="05000000000000000000" pitchFamily="2" charset="2"/>
              <a:buChar char="ü"/>
            </a:pPr>
            <a:r>
              <a:rPr lang="fr-FR" sz="1800" dirty="0">
                <a:solidFill>
                  <a:srgbClr val="000000"/>
                </a:solidFill>
              </a:rPr>
              <a:t>Troubles de la concentration</a:t>
            </a:r>
          </a:p>
          <a:p>
            <a:pPr marL="285750" indent="-285750">
              <a:spcAft>
                <a:spcPts val="600"/>
              </a:spcAft>
              <a:buFont typeface="Wingdings" panose="05000000000000000000" pitchFamily="2" charset="2"/>
              <a:buChar char="ü"/>
            </a:pPr>
            <a:r>
              <a:rPr lang="fr-FR" sz="1800" dirty="0">
                <a:solidFill>
                  <a:srgbClr val="000000"/>
                </a:solidFill>
              </a:rPr>
              <a:t>Constipation</a:t>
            </a:r>
          </a:p>
          <a:p>
            <a:pPr marL="285750" indent="-285750">
              <a:spcAft>
                <a:spcPts val="600"/>
              </a:spcAft>
              <a:buFont typeface="Wingdings" panose="05000000000000000000" pitchFamily="2" charset="2"/>
              <a:buChar char="ü"/>
            </a:pPr>
            <a:r>
              <a:rPr lang="fr-FR" sz="1800" dirty="0">
                <a:solidFill>
                  <a:srgbClr val="000000"/>
                </a:solidFill>
              </a:rPr>
              <a:t>Appétit augmenté</a:t>
            </a:r>
          </a:p>
          <a:p>
            <a:endParaRPr lang="fr-FR" sz="1800" dirty="0">
              <a:solidFill>
                <a:srgbClr val="000000"/>
              </a:solidFill>
            </a:endParaRPr>
          </a:p>
          <a:p>
            <a:endParaRPr lang="fr-FR" sz="1800" dirty="0">
              <a:solidFill>
                <a:srgbClr val="000000"/>
              </a:solidFill>
            </a:endParaRPr>
          </a:p>
        </p:txBody>
      </p:sp>
      <p:sp>
        <p:nvSpPr>
          <p:cNvPr id="12" name="Rectangle : coins arrondis 11">
            <a:extLst>
              <a:ext uri="{FF2B5EF4-FFF2-40B4-BE49-F238E27FC236}">
                <a16:creationId xmlns:a16="http://schemas.microsoft.com/office/drawing/2014/main" id="{EFEB50BA-F529-4218-A514-7FDCD16FAE63}"/>
              </a:ext>
            </a:extLst>
          </p:cNvPr>
          <p:cNvSpPr/>
          <p:nvPr/>
        </p:nvSpPr>
        <p:spPr>
          <a:xfrm>
            <a:off x="8971563" y="3357792"/>
            <a:ext cx="2617467" cy="838001"/>
          </a:xfrm>
          <a:prstGeom prst="round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2"/>
                </a:solidFill>
              </a:rPr>
              <a:t>Manque en cas d’arrêt</a:t>
            </a:r>
          </a:p>
        </p:txBody>
      </p:sp>
      <p:sp>
        <p:nvSpPr>
          <p:cNvPr id="13" name="Rectangle : coins arrondis 12">
            <a:extLst>
              <a:ext uri="{FF2B5EF4-FFF2-40B4-BE49-F238E27FC236}">
                <a16:creationId xmlns:a16="http://schemas.microsoft.com/office/drawing/2014/main" id="{CD422EF9-FC7D-42DC-A46E-267A93CDD382}"/>
              </a:ext>
            </a:extLst>
          </p:cNvPr>
          <p:cNvSpPr/>
          <p:nvPr/>
        </p:nvSpPr>
        <p:spPr>
          <a:xfrm>
            <a:off x="8971562" y="5249812"/>
            <a:ext cx="2617467" cy="518521"/>
          </a:xfrm>
          <a:prstGeom prst="round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i="1" dirty="0">
                <a:solidFill>
                  <a:schemeClr val="tx2"/>
                </a:solidFill>
              </a:rPr>
              <a:t>Je fume…</a:t>
            </a:r>
          </a:p>
        </p:txBody>
      </p:sp>
      <p:sp>
        <p:nvSpPr>
          <p:cNvPr id="14" name="Flèche : courbe vers la droite 13">
            <a:extLst>
              <a:ext uri="{FF2B5EF4-FFF2-40B4-BE49-F238E27FC236}">
                <a16:creationId xmlns:a16="http://schemas.microsoft.com/office/drawing/2014/main" id="{FD8ADA8B-E625-4846-AEAD-9257F503A8B0}"/>
              </a:ext>
            </a:extLst>
          </p:cNvPr>
          <p:cNvSpPr/>
          <p:nvPr/>
        </p:nvSpPr>
        <p:spPr>
          <a:xfrm>
            <a:off x="8171234" y="3824211"/>
            <a:ext cx="800330" cy="2170745"/>
          </a:xfrm>
          <a:prstGeom prst="curvedRightArrow">
            <a:avLst>
              <a:gd name="adj1" fmla="val 36770"/>
              <a:gd name="adj2" fmla="val 125058"/>
              <a:gd name="adj3" fmla="val 33571"/>
            </a:avLst>
          </a:prstGeom>
          <a:solidFill>
            <a:schemeClr val="tx2"/>
          </a:solidFill>
          <a:ln w="19050">
            <a:solidFill>
              <a:schemeClr val="tx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solidFill>
                <a:schemeClr val="tx1"/>
              </a:solidFill>
            </a:endParaRPr>
          </a:p>
        </p:txBody>
      </p:sp>
      <p:sp>
        <p:nvSpPr>
          <p:cNvPr id="15" name="ZoneTexte 14">
            <a:extLst>
              <a:ext uri="{FF2B5EF4-FFF2-40B4-BE49-F238E27FC236}">
                <a16:creationId xmlns:a16="http://schemas.microsoft.com/office/drawing/2014/main" id="{31045387-2E76-41F2-8C0D-11BDE1FAD473}"/>
              </a:ext>
            </a:extLst>
          </p:cNvPr>
          <p:cNvSpPr txBox="1"/>
          <p:nvPr/>
        </p:nvSpPr>
        <p:spPr>
          <a:xfrm>
            <a:off x="5948702" y="4365405"/>
            <a:ext cx="2491529" cy="830997"/>
          </a:xfrm>
          <a:prstGeom prst="rect">
            <a:avLst/>
          </a:prstGeom>
          <a:noFill/>
        </p:spPr>
        <p:txBody>
          <a:bodyPr wrap="square" rtlCol="0">
            <a:spAutoFit/>
          </a:bodyPr>
          <a:lstStyle/>
          <a:p>
            <a:pPr algn="ctr"/>
            <a:r>
              <a:rPr lang="fr-FR" sz="2400" b="1" dirty="0">
                <a:solidFill>
                  <a:srgbClr val="7A2553"/>
                </a:solidFill>
              </a:rPr>
              <a:t>Renforcement</a:t>
            </a:r>
          </a:p>
          <a:p>
            <a:pPr algn="ctr"/>
            <a:r>
              <a:rPr lang="fr-FR" sz="2400" b="1" dirty="0">
                <a:solidFill>
                  <a:srgbClr val="7A2553"/>
                </a:solidFill>
              </a:rPr>
              <a:t>négatif</a:t>
            </a:r>
          </a:p>
        </p:txBody>
      </p:sp>
      <p:sp>
        <p:nvSpPr>
          <p:cNvPr id="16" name="ZoneTexte 15">
            <a:extLst>
              <a:ext uri="{FF2B5EF4-FFF2-40B4-BE49-F238E27FC236}">
                <a16:creationId xmlns:a16="http://schemas.microsoft.com/office/drawing/2014/main" id="{F604DF88-1EC3-0F5E-540E-B819DDD3E4CB}"/>
              </a:ext>
            </a:extLst>
          </p:cNvPr>
          <p:cNvSpPr txBox="1"/>
          <p:nvPr/>
        </p:nvSpPr>
        <p:spPr>
          <a:xfrm>
            <a:off x="417348" y="1250521"/>
            <a:ext cx="11856098" cy="369332"/>
          </a:xfrm>
          <a:prstGeom prst="rect">
            <a:avLst/>
          </a:prstGeom>
          <a:noFill/>
        </p:spPr>
        <p:txBody>
          <a:bodyPr wrap="square">
            <a:spAutoFit/>
          </a:bodyPr>
          <a:lstStyle/>
          <a:p>
            <a:pPr marL="285750" indent="-285750">
              <a:buFont typeface="Arial" panose="020B0604020202020204" pitchFamily="34" charset="0"/>
              <a:buChar char="•"/>
            </a:pPr>
            <a:r>
              <a:rPr lang="fr-FR" b="1" dirty="0">
                <a:solidFill>
                  <a:srgbClr val="7A2553"/>
                </a:solidFill>
              </a:rPr>
              <a:t>La dépendance physique = « La cigarette besoin »</a:t>
            </a:r>
          </a:p>
        </p:txBody>
      </p:sp>
      <p:sp>
        <p:nvSpPr>
          <p:cNvPr id="17" name="Titre 1">
            <a:extLst>
              <a:ext uri="{FF2B5EF4-FFF2-40B4-BE49-F238E27FC236}">
                <a16:creationId xmlns:a16="http://schemas.microsoft.com/office/drawing/2014/main" id="{808149F0-6DDC-919D-F5C3-0C9FA27FC38F}"/>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55600"/>
            <a:r>
              <a:rPr lang="fr-FR" sz="2400" b="1" dirty="0">
                <a:solidFill>
                  <a:srgbClr val="5C5C2C"/>
                </a:solidFill>
                <a:latin typeface="+mn-lt"/>
              </a:rPr>
              <a:t>e) La dépendance au tabac : 3 dépendances</a:t>
            </a:r>
          </a:p>
        </p:txBody>
      </p:sp>
      <p:sp>
        <p:nvSpPr>
          <p:cNvPr id="18" name="Titre 6">
            <a:extLst>
              <a:ext uri="{FF2B5EF4-FFF2-40B4-BE49-F238E27FC236}">
                <a16:creationId xmlns:a16="http://schemas.microsoft.com/office/drawing/2014/main" id="{7F968D5A-6A32-4311-6809-BA5E89040B7C}"/>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2 : Le mécanisme des addictions</a:t>
            </a:r>
          </a:p>
        </p:txBody>
      </p:sp>
      <p:pic>
        <p:nvPicPr>
          <p:cNvPr id="21" name="Graphique 20" descr="Contour de visage en pleurs avec un remplissage uni">
            <a:extLst>
              <a:ext uri="{FF2B5EF4-FFF2-40B4-BE49-F238E27FC236}">
                <a16:creationId xmlns:a16="http://schemas.microsoft.com/office/drawing/2014/main" id="{E9EA42F0-E0F1-9A5F-04A9-A9030539DCD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37266" y="3429000"/>
            <a:ext cx="914400" cy="914400"/>
          </a:xfrm>
          <a:prstGeom prst="rect">
            <a:avLst/>
          </a:prstGeom>
        </p:spPr>
      </p:pic>
    </p:spTree>
    <p:extLst>
      <p:ext uri="{BB962C8B-B14F-4D97-AF65-F5344CB8AC3E}">
        <p14:creationId xmlns:p14="http://schemas.microsoft.com/office/powerpoint/2010/main" val="23437125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CD23A2-3992-BC97-9728-EA81A1C9A13A}"/>
            </a:ext>
          </a:extLst>
        </p:cNvPr>
        <p:cNvGrpSpPr/>
        <p:nvPr/>
      </p:nvGrpSpPr>
      <p:grpSpPr>
        <a:xfrm>
          <a:off x="0" y="0"/>
          <a:ext cx="0" cy="0"/>
          <a:chOff x="0" y="0"/>
          <a:chExt cx="0" cy="0"/>
        </a:xfrm>
      </p:grpSpPr>
      <p:sp>
        <p:nvSpPr>
          <p:cNvPr id="7" name="ZoneTexte 6">
            <a:extLst>
              <a:ext uri="{FF2B5EF4-FFF2-40B4-BE49-F238E27FC236}">
                <a16:creationId xmlns:a16="http://schemas.microsoft.com/office/drawing/2014/main" id="{18C06D3C-DBF6-0F23-C4B2-9B2AC4544F0B}"/>
              </a:ext>
            </a:extLst>
          </p:cNvPr>
          <p:cNvSpPr txBox="1"/>
          <p:nvPr/>
        </p:nvSpPr>
        <p:spPr>
          <a:xfrm>
            <a:off x="417348" y="1250521"/>
            <a:ext cx="11856098" cy="369332"/>
          </a:xfrm>
          <a:prstGeom prst="rect">
            <a:avLst/>
          </a:prstGeom>
          <a:noFill/>
        </p:spPr>
        <p:txBody>
          <a:bodyPr wrap="square">
            <a:spAutoFit/>
          </a:bodyPr>
          <a:lstStyle/>
          <a:p>
            <a:pPr marL="285750" indent="-285750">
              <a:buFont typeface="Arial" panose="020B0604020202020204" pitchFamily="34" charset="0"/>
              <a:buChar char="•"/>
            </a:pPr>
            <a:r>
              <a:rPr lang="fr-FR" b="1" dirty="0">
                <a:solidFill>
                  <a:srgbClr val="7A2553"/>
                </a:solidFill>
              </a:rPr>
              <a:t>La dépendance physique</a:t>
            </a:r>
            <a:endParaRPr lang="fr-FR" b="1" dirty="0"/>
          </a:p>
        </p:txBody>
      </p:sp>
      <p:sp>
        <p:nvSpPr>
          <p:cNvPr id="9" name="Titre 1">
            <a:extLst>
              <a:ext uri="{FF2B5EF4-FFF2-40B4-BE49-F238E27FC236}">
                <a16:creationId xmlns:a16="http://schemas.microsoft.com/office/drawing/2014/main" id="{200131D1-8497-3AFC-327A-AC2BBC136967}"/>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55600"/>
            <a:r>
              <a:rPr lang="fr-FR" sz="2400" b="1" dirty="0">
                <a:solidFill>
                  <a:srgbClr val="5C5C2C"/>
                </a:solidFill>
                <a:latin typeface="+mn-lt"/>
              </a:rPr>
              <a:t>e) La dépendance au tabac : 3 dépendances</a:t>
            </a:r>
          </a:p>
        </p:txBody>
      </p:sp>
      <p:sp>
        <p:nvSpPr>
          <p:cNvPr id="10" name="Titre 6">
            <a:extLst>
              <a:ext uri="{FF2B5EF4-FFF2-40B4-BE49-F238E27FC236}">
                <a16:creationId xmlns:a16="http://schemas.microsoft.com/office/drawing/2014/main" id="{72BADC70-3B1B-11FA-DBE9-0B7652B90BE2}"/>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2 : Le mécanisme des addictions</a:t>
            </a:r>
          </a:p>
        </p:txBody>
      </p:sp>
      <p:pic>
        <p:nvPicPr>
          <p:cNvPr id="5" name="Image 4">
            <a:extLst>
              <a:ext uri="{FF2B5EF4-FFF2-40B4-BE49-F238E27FC236}">
                <a16:creationId xmlns:a16="http://schemas.microsoft.com/office/drawing/2014/main" id="{DB53A5E3-A823-2287-2289-CEA0933BA512}"/>
              </a:ext>
            </a:extLst>
          </p:cNvPr>
          <p:cNvPicPr>
            <a:picLocks noChangeAspect="1"/>
          </p:cNvPicPr>
          <p:nvPr/>
        </p:nvPicPr>
        <p:blipFill>
          <a:blip r:embed="rId2"/>
          <a:stretch>
            <a:fillRect/>
          </a:stretch>
        </p:blipFill>
        <p:spPr>
          <a:xfrm>
            <a:off x="943897" y="1896852"/>
            <a:ext cx="3947160" cy="2942351"/>
          </a:xfrm>
          <a:prstGeom prst="rect">
            <a:avLst/>
          </a:prstGeom>
        </p:spPr>
      </p:pic>
      <p:pic>
        <p:nvPicPr>
          <p:cNvPr id="11" name="Image 10">
            <a:extLst>
              <a:ext uri="{FF2B5EF4-FFF2-40B4-BE49-F238E27FC236}">
                <a16:creationId xmlns:a16="http://schemas.microsoft.com/office/drawing/2014/main" id="{BF0D0536-FA6B-8591-49B5-137E8DC9B779}"/>
              </a:ext>
            </a:extLst>
          </p:cNvPr>
          <p:cNvPicPr>
            <a:picLocks noChangeAspect="1"/>
          </p:cNvPicPr>
          <p:nvPr/>
        </p:nvPicPr>
        <p:blipFill>
          <a:blip r:embed="rId3"/>
          <a:stretch>
            <a:fillRect/>
          </a:stretch>
        </p:blipFill>
        <p:spPr>
          <a:xfrm>
            <a:off x="5773994" y="1912748"/>
            <a:ext cx="3947160" cy="2958247"/>
          </a:xfrm>
          <a:prstGeom prst="rect">
            <a:avLst/>
          </a:prstGeom>
        </p:spPr>
      </p:pic>
      <p:sp>
        <p:nvSpPr>
          <p:cNvPr id="12" name="ZoneTexte 11">
            <a:extLst>
              <a:ext uri="{FF2B5EF4-FFF2-40B4-BE49-F238E27FC236}">
                <a16:creationId xmlns:a16="http://schemas.microsoft.com/office/drawing/2014/main" id="{88CA355C-8987-5327-45C7-A50A4881A109}"/>
              </a:ext>
            </a:extLst>
          </p:cNvPr>
          <p:cNvSpPr txBox="1"/>
          <p:nvPr/>
        </p:nvSpPr>
        <p:spPr>
          <a:xfrm>
            <a:off x="5773994" y="5090160"/>
            <a:ext cx="4307840" cy="1077218"/>
          </a:xfrm>
          <a:prstGeom prst="rect">
            <a:avLst/>
          </a:prstGeom>
          <a:noFill/>
        </p:spPr>
        <p:txBody>
          <a:bodyPr wrap="square" rtlCol="0">
            <a:spAutoFit/>
          </a:bodyPr>
          <a:lstStyle/>
          <a:p>
            <a:pPr algn="ctr"/>
            <a:r>
              <a:rPr lang="fr-FR" sz="1600" dirty="0">
                <a:solidFill>
                  <a:srgbClr val="000000"/>
                </a:solidFill>
              </a:rPr>
              <a:t>C’est pas sorcier</a:t>
            </a:r>
          </a:p>
          <a:p>
            <a:pPr algn="ctr"/>
            <a:r>
              <a:rPr lang="fr-FR" sz="1600" dirty="0">
                <a:solidFill>
                  <a:srgbClr val="000000"/>
                </a:solidFill>
              </a:rPr>
              <a:t>Comment s’installe la dépendance au tabac ?</a:t>
            </a:r>
          </a:p>
          <a:p>
            <a:pPr algn="ctr"/>
            <a:r>
              <a:rPr lang="fr-FR" sz="1600" dirty="0">
                <a:solidFill>
                  <a:srgbClr val="000000"/>
                </a:solidFill>
                <a:hlinkClick r:id="rId4"/>
              </a:rPr>
              <a:t>https://www.youtube.com/watch?v=weKGn1TD4GQ</a:t>
            </a:r>
            <a:r>
              <a:rPr lang="fr-FR" sz="1600" dirty="0">
                <a:solidFill>
                  <a:srgbClr val="000000"/>
                </a:solidFill>
              </a:rPr>
              <a:t> </a:t>
            </a:r>
          </a:p>
        </p:txBody>
      </p:sp>
      <p:sp>
        <p:nvSpPr>
          <p:cNvPr id="13" name="ZoneTexte 12">
            <a:extLst>
              <a:ext uri="{FF2B5EF4-FFF2-40B4-BE49-F238E27FC236}">
                <a16:creationId xmlns:a16="http://schemas.microsoft.com/office/drawing/2014/main" id="{A2BA2E68-A1BD-F9EE-5A01-22AB349F1E21}"/>
              </a:ext>
            </a:extLst>
          </p:cNvPr>
          <p:cNvSpPr txBox="1"/>
          <p:nvPr/>
        </p:nvSpPr>
        <p:spPr>
          <a:xfrm>
            <a:off x="812800" y="5085850"/>
            <a:ext cx="3708400" cy="1077218"/>
          </a:xfrm>
          <a:prstGeom prst="rect">
            <a:avLst/>
          </a:prstGeom>
          <a:noFill/>
        </p:spPr>
        <p:txBody>
          <a:bodyPr wrap="square" rtlCol="0">
            <a:spAutoFit/>
          </a:bodyPr>
          <a:lstStyle/>
          <a:p>
            <a:pPr algn="ctr"/>
            <a:r>
              <a:rPr lang="fr-FR" sz="1600" dirty="0">
                <a:solidFill>
                  <a:srgbClr val="000000"/>
                </a:solidFill>
              </a:rPr>
              <a:t>C’est pas sorcier</a:t>
            </a:r>
          </a:p>
          <a:p>
            <a:pPr algn="ctr"/>
            <a:r>
              <a:rPr lang="fr-FR" sz="1600" dirty="0">
                <a:solidFill>
                  <a:srgbClr val="000000"/>
                </a:solidFill>
              </a:rPr>
              <a:t>Comment la nicotine agit sur le cerveau ?</a:t>
            </a:r>
          </a:p>
          <a:p>
            <a:pPr algn="ctr"/>
            <a:r>
              <a:rPr lang="fr-FR" sz="1600" dirty="0">
                <a:solidFill>
                  <a:srgbClr val="000000"/>
                </a:solidFill>
                <a:hlinkClick r:id="rId5"/>
              </a:rPr>
              <a:t>https://www.youtube.com/watch?v=dEjK7crObc8</a:t>
            </a:r>
            <a:r>
              <a:rPr lang="fr-FR" sz="1600" dirty="0">
                <a:solidFill>
                  <a:srgbClr val="000000"/>
                </a:solidFill>
              </a:rPr>
              <a:t> </a:t>
            </a:r>
          </a:p>
        </p:txBody>
      </p:sp>
    </p:spTree>
    <p:extLst>
      <p:ext uri="{BB962C8B-B14F-4D97-AF65-F5344CB8AC3E}">
        <p14:creationId xmlns:p14="http://schemas.microsoft.com/office/powerpoint/2010/main" val="42271861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53F9E04B-DEE4-4051-8AA7-5835BBE1CA4D}"/>
              </a:ext>
            </a:extLst>
          </p:cNvPr>
          <p:cNvSpPr>
            <a:spLocks noGrp="1"/>
          </p:cNvSpPr>
          <p:nvPr>
            <p:ph idx="1"/>
          </p:nvPr>
        </p:nvSpPr>
        <p:spPr>
          <a:xfrm>
            <a:off x="786383" y="1949607"/>
            <a:ext cx="5619750" cy="3458416"/>
          </a:xfrm>
        </p:spPr>
        <p:txBody>
          <a:bodyPr>
            <a:noAutofit/>
          </a:bodyPr>
          <a:lstStyle/>
          <a:p>
            <a:pPr marL="0" indent="0">
              <a:spcAft>
                <a:spcPts val="0"/>
              </a:spcAft>
              <a:buNone/>
            </a:pPr>
            <a:r>
              <a:rPr lang="fr-FR" sz="1800" dirty="0">
                <a:solidFill>
                  <a:srgbClr val="000000"/>
                </a:solidFill>
              </a:rPr>
              <a:t>Chaque fois que le fumeur utilise sa cigarette pour obtenir une réponse à :</a:t>
            </a:r>
          </a:p>
          <a:p>
            <a:pPr marL="285750" indent="-285750">
              <a:spcAft>
                <a:spcPts val="600"/>
              </a:spcAft>
              <a:buFont typeface="Wingdings" panose="05000000000000000000" pitchFamily="2" charset="2"/>
              <a:buChar char="ü"/>
            </a:pPr>
            <a:r>
              <a:rPr lang="fr-FR" sz="1800" dirty="0">
                <a:solidFill>
                  <a:srgbClr val="000000"/>
                </a:solidFill>
              </a:rPr>
              <a:t>Des émotions + ou –</a:t>
            </a:r>
          </a:p>
          <a:p>
            <a:pPr marL="285750" indent="-285750">
              <a:spcAft>
                <a:spcPts val="600"/>
              </a:spcAft>
              <a:buFont typeface="Wingdings" panose="05000000000000000000" pitchFamily="2" charset="2"/>
              <a:buChar char="ü"/>
            </a:pPr>
            <a:r>
              <a:rPr lang="fr-FR" sz="1800" dirty="0">
                <a:solidFill>
                  <a:srgbClr val="000000"/>
                </a:solidFill>
              </a:rPr>
              <a:t>L’ennui</a:t>
            </a:r>
          </a:p>
          <a:p>
            <a:pPr marL="285750" indent="-285750">
              <a:spcAft>
                <a:spcPts val="600"/>
              </a:spcAft>
              <a:buFont typeface="Wingdings" panose="05000000000000000000" pitchFamily="2" charset="2"/>
              <a:buChar char="ü"/>
            </a:pPr>
            <a:r>
              <a:rPr lang="fr-FR" sz="1800" dirty="0">
                <a:solidFill>
                  <a:srgbClr val="000000"/>
                </a:solidFill>
              </a:rPr>
              <a:t>Le stress</a:t>
            </a:r>
          </a:p>
          <a:p>
            <a:pPr marL="285750" indent="-285750">
              <a:spcAft>
                <a:spcPts val="600"/>
              </a:spcAft>
              <a:buFont typeface="Wingdings" panose="05000000000000000000" pitchFamily="2" charset="2"/>
              <a:buChar char="ü"/>
            </a:pPr>
            <a:r>
              <a:rPr lang="fr-FR" sz="1800" dirty="0">
                <a:solidFill>
                  <a:srgbClr val="000000"/>
                </a:solidFill>
              </a:rPr>
              <a:t>Pour se concentrer</a:t>
            </a:r>
          </a:p>
          <a:p>
            <a:pPr marL="285750" indent="-285750">
              <a:spcAft>
                <a:spcPts val="600"/>
              </a:spcAft>
              <a:buFont typeface="Wingdings" panose="05000000000000000000" pitchFamily="2" charset="2"/>
              <a:buChar char="ü"/>
            </a:pPr>
            <a:r>
              <a:rPr lang="fr-FR" sz="1800" dirty="0">
                <a:solidFill>
                  <a:srgbClr val="000000"/>
                </a:solidFill>
              </a:rPr>
              <a:t>Se stimuler…</a:t>
            </a:r>
          </a:p>
          <a:p>
            <a:pPr marL="0" indent="0">
              <a:spcAft>
                <a:spcPts val="600"/>
              </a:spcAft>
              <a:buNone/>
            </a:pPr>
            <a:r>
              <a:rPr lang="fr-FR" sz="1800" b="1" dirty="0">
                <a:solidFill>
                  <a:srgbClr val="000000"/>
                </a:solidFill>
              </a:rPr>
              <a:t>Le sujet renforce son accroche psychologique.</a:t>
            </a:r>
          </a:p>
          <a:p>
            <a:endParaRPr lang="fr-FR" sz="1800" dirty="0">
              <a:solidFill>
                <a:srgbClr val="000000"/>
              </a:solidFill>
            </a:endParaRPr>
          </a:p>
          <a:p>
            <a:endParaRPr lang="fr-FR" sz="1800" dirty="0">
              <a:solidFill>
                <a:srgbClr val="000000"/>
              </a:solidFill>
            </a:endParaRPr>
          </a:p>
        </p:txBody>
      </p:sp>
      <p:sp>
        <p:nvSpPr>
          <p:cNvPr id="12" name="Rectangle : coins arrondis 11">
            <a:extLst>
              <a:ext uri="{FF2B5EF4-FFF2-40B4-BE49-F238E27FC236}">
                <a16:creationId xmlns:a16="http://schemas.microsoft.com/office/drawing/2014/main" id="{EFEB50BA-F529-4218-A514-7FDCD16FAE63}"/>
              </a:ext>
            </a:extLst>
          </p:cNvPr>
          <p:cNvSpPr/>
          <p:nvPr/>
        </p:nvSpPr>
        <p:spPr>
          <a:xfrm>
            <a:off x="6406133" y="5340293"/>
            <a:ext cx="2617467" cy="838001"/>
          </a:xfrm>
          <a:prstGeom prst="round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2"/>
                </a:solidFill>
              </a:rPr>
              <a:t>Effets psychoactifs de la nicotine</a:t>
            </a:r>
          </a:p>
        </p:txBody>
      </p:sp>
      <p:sp>
        <p:nvSpPr>
          <p:cNvPr id="13" name="Rectangle : coins arrondis 12">
            <a:extLst>
              <a:ext uri="{FF2B5EF4-FFF2-40B4-BE49-F238E27FC236}">
                <a16:creationId xmlns:a16="http://schemas.microsoft.com/office/drawing/2014/main" id="{CD422EF9-FC7D-42DC-A46E-267A93CDD382}"/>
              </a:ext>
            </a:extLst>
          </p:cNvPr>
          <p:cNvSpPr/>
          <p:nvPr/>
        </p:nvSpPr>
        <p:spPr>
          <a:xfrm>
            <a:off x="6406133" y="3356132"/>
            <a:ext cx="2617467" cy="518521"/>
          </a:xfrm>
          <a:prstGeom prst="round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i="1" dirty="0">
                <a:solidFill>
                  <a:schemeClr val="tx2"/>
                </a:solidFill>
              </a:rPr>
              <a:t>Je fume…</a:t>
            </a:r>
          </a:p>
        </p:txBody>
      </p:sp>
      <p:sp>
        <p:nvSpPr>
          <p:cNvPr id="14" name="Flèche : courbe vers la droite 13">
            <a:extLst>
              <a:ext uri="{FF2B5EF4-FFF2-40B4-BE49-F238E27FC236}">
                <a16:creationId xmlns:a16="http://schemas.microsoft.com/office/drawing/2014/main" id="{FD8ADA8B-E625-4846-AEAD-9257F503A8B0}"/>
              </a:ext>
            </a:extLst>
          </p:cNvPr>
          <p:cNvSpPr/>
          <p:nvPr/>
        </p:nvSpPr>
        <p:spPr>
          <a:xfrm rot="10800000">
            <a:off x="9023600" y="3139499"/>
            <a:ext cx="800330" cy="2719956"/>
          </a:xfrm>
          <a:prstGeom prst="curvedRightArrow">
            <a:avLst>
              <a:gd name="adj1" fmla="val 36770"/>
              <a:gd name="adj2" fmla="val 125058"/>
              <a:gd name="adj3" fmla="val 33571"/>
            </a:avLst>
          </a:prstGeom>
          <a:solidFill>
            <a:schemeClr val="tx2"/>
          </a:solidFill>
          <a:ln w="19050">
            <a:solidFill>
              <a:schemeClr val="tx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solidFill>
                <a:schemeClr val="tx1"/>
              </a:solidFill>
            </a:endParaRPr>
          </a:p>
        </p:txBody>
      </p:sp>
      <p:sp>
        <p:nvSpPr>
          <p:cNvPr id="15" name="ZoneTexte 14">
            <a:extLst>
              <a:ext uri="{FF2B5EF4-FFF2-40B4-BE49-F238E27FC236}">
                <a16:creationId xmlns:a16="http://schemas.microsoft.com/office/drawing/2014/main" id="{31045387-2E76-41F2-8C0D-11BDE1FAD473}"/>
              </a:ext>
            </a:extLst>
          </p:cNvPr>
          <p:cNvSpPr txBox="1"/>
          <p:nvPr/>
        </p:nvSpPr>
        <p:spPr>
          <a:xfrm>
            <a:off x="9823930" y="4281193"/>
            <a:ext cx="2363599" cy="830997"/>
          </a:xfrm>
          <a:prstGeom prst="rect">
            <a:avLst/>
          </a:prstGeom>
          <a:noFill/>
        </p:spPr>
        <p:txBody>
          <a:bodyPr wrap="square" rtlCol="0">
            <a:spAutoFit/>
          </a:bodyPr>
          <a:lstStyle/>
          <a:p>
            <a:pPr algn="ctr"/>
            <a:r>
              <a:rPr lang="fr-FR" sz="2400" b="1" dirty="0">
                <a:solidFill>
                  <a:srgbClr val="7A2553"/>
                </a:solidFill>
              </a:rPr>
              <a:t>Renforcement</a:t>
            </a:r>
          </a:p>
          <a:p>
            <a:pPr algn="ctr"/>
            <a:r>
              <a:rPr lang="fr-FR" sz="2400" b="1" dirty="0">
                <a:solidFill>
                  <a:srgbClr val="7A2553"/>
                </a:solidFill>
              </a:rPr>
              <a:t>positif</a:t>
            </a:r>
          </a:p>
        </p:txBody>
      </p:sp>
      <p:sp>
        <p:nvSpPr>
          <p:cNvPr id="16" name="ZoneTexte 15">
            <a:extLst>
              <a:ext uri="{FF2B5EF4-FFF2-40B4-BE49-F238E27FC236}">
                <a16:creationId xmlns:a16="http://schemas.microsoft.com/office/drawing/2014/main" id="{855B00D0-8FE1-E9DA-E3B5-8975E02EF59E}"/>
              </a:ext>
            </a:extLst>
          </p:cNvPr>
          <p:cNvSpPr txBox="1"/>
          <p:nvPr/>
        </p:nvSpPr>
        <p:spPr>
          <a:xfrm>
            <a:off x="417348" y="1250521"/>
            <a:ext cx="11856098" cy="369332"/>
          </a:xfrm>
          <a:prstGeom prst="rect">
            <a:avLst/>
          </a:prstGeom>
          <a:noFill/>
        </p:spPr>
        <p:txBody>
          <a:bodyPr wrap="square">
            <a:spAutoFit/>
          </a:bodyPr>
          <a:lstStyle/>
          <a:p>
            <a:pPr marL="285750" indent="-285750">
              <a:buFont typeface="Arial" panose="020B0604020202020204" pitchFamily="34" charset="0"/>
              <a:buChar char="•"/>
            </a:pPr>
            <a:r>
              <a:rPr lang="fr-FR" b="1" dirty="0">
                <a:solidFill>
                  <a:srgbClr val="7A2553"/>
                </a:solidFill>
              </a:rPr>
              <a:t>La dépendance psychologique = « La cigarette utilisée un peu comme une béquille »</a:t>
            </a:r>
          </a:p>
        </p:txBody>
      </p:sp>
      <p:sp>
        <p:nvSpPr>
          <p:cNvPr id="18" name="Titre 1">
            <a:extLst>
              <a:ext uri="{FF2B5EF4-FFF2-40B4-BE49-F238E27FC236}">
                <a16:creationId xmlns:a16="http://schemas.microsoft.com/office/drawing/2014/main" id="{0AFD32FA-312B-4A17-DF88-C3C38FF0B302}"/>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55600"/>
            <a:r>
              <a:rPr lang="fr-FR" sz="2400" b="1" dirty="0">
                <a:solidFill>
                  <a:srgbClr val="5C5C2C"/>
                </a:solidFill>
                <a:latin typeface="+mn-lt"/>
              </a:rPr>
              <a:t>e) La dépendance au tabac : 3 dépendances</a:t>
            </a:r>
          </a:p>
        </p:txBody>
      </p:sp>
      <p:sp>
        <p:nvSpPr>
          <p:cNvPr id="19" name="Titre 6">
            <a:extLst>
              <a:ext uri="{FF2B5EF4-FFF2-40B4-BE49-F238E27FC236}">
                <a16:creationId xmlns:a16="http://schemas.microsoft.com/office/drawing/2014/main" id="{461A037A-EF93-9ACD-949F-5B7D2F52B9CF}"/>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2 : Le mécanisme des addictions</a:t>
            </a:r>
          </a:p>
        </p:txBody>
      </p:sp>
      <p:pic>
        <p:nvPicPr>
          <p:cNvPr id="22" name="Graphique 21" descr="Contour de visage d’ange avec un remplissage uni">
            <a:extLst>
              <a:ext uri="{FF2B5EF4-FFF2-40B4-BE49-F238E27FC236}">
                <a16:creationId xmlns:a16="http://schemas.microsoft.com/office/drawing/2014/main" id="{BF8473E5-9DE2-4D3A-5BB1-3D0B2A2961F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48529" y="3253146"/>
            <a:ext cx="914400" cy="914400"/>
          </a:xfrm>
          <a:prstGeom prst="rect">
            <a:avLst/>
          </a:prstGeom>
        </p:spPr>
      </p:pic>
    </p:spTree>
    <p:extLst>
      <p:ext uri="{BB962C8B-B14F-4D97-AF65-F5344CB8AC3E}">
        <p14:creationId xmlns:p14="http://schemas.microsoft.com/office/powerpoint/2010/main" val="30726298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AA1C9D64-2FCF-4591-989A-199B6CE9DAA2}"/>
              </a:ext>
            </a:extLst>
          </p:cNvPr>
          <p:cNvSpPr>
            <a:spLocks noGrp="1"/>
          </p:cNvSpPr>
          <p:nvPr>
            <p:ph idx="1"/>
          </p:nvPr>
        </p:nvSpPr>
        <p:spPr>
          <a:xfrm>
            <a:off x="838200" y="1718530"/>
            <a:ext cx="9918700" cy="346044"/>
          </a:xfrm>
        </p:spPr>
        <p:txBody>
          <a:bodyPr>
            <a:noAutofit/>
          </a:bodyPr>
          <a:lstStyle/>
          <a:p>
            <a:pPr marL="0" indent="0">
              <a:buNone/>
            </a:pPr>
            <a:r>
              <a:rPr lang="fr-FR" sz="1800" dirty="0">
                <a:solidFill>
                  <a:srgbClr val="000000"/>
                </a:solidFill>
              </a:rPr>
              <a:t>C’est la situation et/ou un lieu et/ou une personne… qui déclenche la consommation</a:t>
            </a:r>
          </a:p>
        </p:txBody>
      </p:sp>
      <p:sp>
        <p:nvSpPr>
          <p:cNvPr id="9" name="Espace réservé du texte 8">
            <a:extLst>
              <a:ext uri="{FF2B5EF4-FFF2-40B4-BE49-F238E27FC236}">
                <a16:creationId xmlns:a16="http://schemas.microsoft.com/office/drawing/2014/main" id="{53F9E04B-DEE4-4051-8AA7-5835BBE1CA4D}"/>
              </a:ext>
            </a:extLst>
          </p:cNvPr>
          <p:cNvSpPr>
            <a:spLocks noGrp="1"/>
          </p:cNvSpPr>
          <p:nvPr>
            <p:ph type="body" sz="quarter" idx="4294967295"/>
          </p:nvPr>
        </p:nvSpPr>
        <p:spPr>
          <a:xfrm>
            <a:off x="417348" y="2346325"/>
            <a:ext cx="10453852" cy="2327275"/>
          </a:xfrm>
        </p:spPr>
        <p:txBody>
          <a:bodyPr>
            <a:normAutofit/>
          </a:bodyPr>
          <a:lstStyle/>
          <a:p>
            <a:pPr lvl="1">
              <a:spcAft>
                <a:spcPts val="1200"/>
              </a:spcAft>
              <a:buFont typeface="Wingdings" panose="05000000000000000000" pitchFamily="2" charset="2"/>
              <a:buChar char="ü"/>
            </a:pPr>
            <a:r>
              <a:rPr lang="fr-FR" sz="1800" dirty="0">
                <a:solidFill>
                  <a:srgbClr val="000000"/>
                </a:solidFill>
              </a:rPr>
              <a:t>Consommation réflexe (café, téléphone…),</a:t>
            </a:r>
          </a:p>
          <a:p>
            <a:pPr lvl="1">
              <a:spcAft>
                <a:spcPts val="1200"/>
              </a:spcAft>
              <a:buFont typeface="Wingdings" panose="05000000000000000000" pitchFamily="2" charset="2"/>
              <a:buChar char="ü"/>
            </a:pPr>
            <a:r>
              <a:rPr lang="fr-FR" sz="1800" dirty="0">
                <a:solidFill>
                  <a:srgbClr val="000000"/>
                </a:solidFill>
              </a:rPr>
              <a:t>Besoin du geste,</a:t>
            </a:r>
          </a:p>
          <a:p>
            <a:pPr lvl="1">
              <a:spcAft>
                <a:spcPts val="1200"/>
              </a:spcAft>
              <a:buFont typeface="Wingdings" panose="05000000000000000000" pitchFamily="2" charset="2"/>
              <a:buChar char="ü"/>
            </a:pPr>
            <a:r>
              <a:rPr lang="fr-FR" sz="1800" dirty="0">
                <a:solidFill>
                  <a:srgbClr val="000000"/>
                </a:solidFill>
              </a:rPr>
              <a:t>Consommation « conditionnée »,</a:t>
            </a:r>
          </a:p>
          <a:p>
            <a:pPr lvl="1">
              <a:buFont typeface="Wingdings" panose="05000000000000000000" pitchFamily="2" charset="2"/>
              <a:buChar char="ü"/>
            </a:pPr>
            <a:r>
              <a:rPr lang="fr-FR" sz="1800" dirty="0">
                <a:solidFill>
                  <a:srgbClr val="000000"/>
                </a:solidFill>
              </a:rPr>
              <a:t>Situations conviviales (fêtes, soirées,…).</a:t>
            </a:r>
          </a:p>
          <a:p>
            <a:endParaRPr lang="fr-FR" sz="1800" dirty="0">
              <a:solidFill>
                <a:srgbClr val="000000"/>
              </a:solidFill>
            </a:endParaRPr>
          </a:p>
          <a:p>
            <a:endParaRPr lang="fr-FR" sz="1800" dirty="0">
              <a:solidFill>
                <a:srgbClr val="000000"/>
              </a:solidFill>
            </a:endParaRPr>
          </a:p>
        </p:txBody>
      </p:sp>
      <p:pic>
        <p:nvPicPr>
          <p:cNvPr id="18" name="Image 17">
            <a:extLst>
              <a:ext uri="{FF2B5EF4-FFF2-40B4-BE49-F238E27FC236}">
                <a16:creationId xmlns:a16="http://schemas.microsoft.com/office/drawing/2014/main" id="{A1636BD5-4026-4105-AE39-A6374225DD0A}"/>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5942094" y="3627934"/>
            <a:ext cx="806606" cy="629702"/>
          </a:xfrm>
          <a:prstGeom prst="rect">
            <a:avLst/>
          </a:prstGeom>
        </p:spPr>
      </p:pic>
      <p:pic>
        <p:nvPicPr>
          <p:cNvPr id="19" name="Image 18">
            <a:extLst>
              <a:ext uri="{FF2B5EF4-FFF2-40B4-BE49-F238E27FC236}">
                <a16:creationId xmlns:a16="http://schemas.microsoft.com/office/drawing/2014/main" id="{4F6AAABD-7355-42DF-B7AD-7835F38150F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15593" y="2463566"/>
            <a:ext cx="659878" cy="587791"/>
          </a:xfrm>
          <a:prstGeom prst="rect">
            <a:avLst/>
          </a:prstGeom>
        </p:spPr>
      </p:pic>
      <p:pic>
        <p:nvPicPr>
          <p:cNvPr id="20" name="Image 19">
            <a:extLst>
              <a:ext uri="{FF2B5EF4-FFF2-40B4-BE49-F238E27FC236}">
                <a16:creationId xmlns:a16="http://schemas.microsoft.com/office/drawing/2014/main" id="{DD81C969-204D-43F1-B319-24C725620508}"/>
              </a:ext>
            </a:extLst>
          </p:cNvPr>
          <p:cNvPicPr>
            <a:picLocks noChangeAspect="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5427951" y="2236140"/>
            <a:ext cx="728181" cy="669963"/>
          </a:xfrm>
          <a:prstGeom prst="rect">
            <a:avLst/>
          </a:prstGeom>
        </p:spPr>
      </p:pic>
      <p:pic>
        <p:nvPicPr>
          <p:cNvPr id="21" name="Image 20">
            <a:extLst>
              <a:ext uri="{FF2B5EF4-FFF2-40B4-BE49-F238E27FC236}">
                <a16:creationId xmlns:a16="http://schemas.microsoft.com/office/drawing/2014/main" id="{DB0784DE-6192-4FC0-88C0-21CCB41AA7EA}"/>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352010" y="2514391"/>
            <a:ext cx="654110" cy="552240"/>
          </a:xfrm>
          <a:prstGeom prst="rect">
            <a:avLst/>
          </a:prstGeom>
        </p:spPr>
      </p:pic>
      <p:pic>
        <p:nvPicPr>
          <p:cNvPr id="22" name="Image 21">
            <a:extLst>
              <a:ext uri="{FF2B5EF4-FFF2-40B4-BE49-F238E27FC236}">
                <a16:creationId xmlns:a16="http://schemas.microsoft.com/office/drawing/2014/main" id="{1C17E077-CD64-46FA-B1F2-670E4A49EFB9}"/>
              </a:ext>
            </a:extLst>
          </p:cNvPr>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7171795" y="3429000"/>
            <a:ext cx="1180215" cy="1027571"/>
          </a:xfrm>
          <a:prstGeom prst="rect">
            <a:avLst/>
          </a:prstGeom>
        </p:spPr>
      </p:pic>
      <p:sp>
        <p:nvSpPr>
          <p:cNvPr id="15" name="ZoneTexte 14">
            <a:extLst>
              <a:ext uri="{FF2B5EF4-FFF2-40B4-BE49-F238E27FC236}">
                <a16:creationId xmlns:a16="http://schemas.microsoft.com/office/drawing/2014/main" id="{850115C1-D54F-4448-20FB-8C0642CCFDC2}"/>
              </a:ext>
            </a:extLst>
          </p:cNvPr>
          <p:cNvSpPr txBox="1"/>
          <p:nvPr/>
        </p:nvSpPr>
        <p:spPr>
          <a:xfrm>
            <a:off x="417348" y="1250521"/>
            <a:ext cx="11856098" cy="369332"/>
          </a:xfrm>
          <a:prstGeom prst="rect">
            <a:avLst/>
          </a:prstGeom>
          <a:noFill/>
        </p:spPr>
        <p:txBody>
          <a:bodyPr wrap="square">
            <a:spAutoFit/>
          </a:bodyPr>
          <a:lstStyle/>
          <a:p>
            <a:pPr marL="285750" indent="-285750">
              <a:buFont typeface="Arial" panose="020B0604020202020204" pitchFamily="34" charset="0"/>
              <a:buChar char="•"/>
            </a:pPr>
            <a:r>
              <a:rPr lang="fr-FR" b="1" dirty="0">
                <a:solidFill>
                  <a:srgbClr val="7A2553"/>
                </a:solidFill>
              </a:rPr>
              <a:t>La dépendance comportementale = « La cigarette réflexe »</a:t>
            </a:r>
          </a:p>
        </p:txBody>
      </p:sp>
      <p:sp>
        <p:nvSpPr>
          <p:cNvPr id="16" name="Titre 1">
            <a:extLst>
              <a:ext uri="{FF2B5EF4-FFF2-40B4-BE49-F238E27FC236}">
                <a16:creationId xmlns:a16="http://schemas.microsoft.com/office/drawing/2014/main" id="{B39B4EEC-8972-2FA7-2BA0-5A20BBF1ECEC}"/>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55600"/>
            <a:r>
              <a:rPr lang="fr-FR" sz="2400" b="1" dirty="0">
                <a:solidFill>
                  <a:srgbClr val="5C5C2C"/>
                </a:solidFill>
                <a:latin typeface="+mn-lt"/>
              </a:rPr>
              <a:t>e) La dépendance au tabac : 3 dépendances</a:t>
            </a:r>
          </a:p>
        </p:txBody>
      </p:sp>
      <p:sp>
        <p:nvSpPr>
          <p:cNvPr id="17" name="Titre 6">
            <a:extLst>
              <a:ext uri="{FF2B5EF4-FFF2-40B4-BE49-F238E27FC236}">
                <a16:creationId xmlns:a16="http://schemas.microsoft.com/office/drawing/2014/main" id="{9E8E0A82-CF50-2E00-44A4-A757005537B1}"/>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2 : Le mécanisme des addictions</a:t>
            </a:r>
          </a:p>
        </p:txBody>
      </p:sp>
    </p:spTree>
    <p:extLst>
      <p:ext uri="{BB962C8B-B14F-4D97-AF65-F5344CB8AC3E}">
        <p14:creationId xmlns:p14="http://schemas.microsoft.com/office/powerpoint/2010/main" val="10952215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D08928ED-FEA5-1996-1B1F-1A2F9C1F96FF}"/>
              </a:ext>
            </a:extLst>
          </p:cNvPr>
          <p:cNvSpPr>
            <a:spLocks noGrp="1"/>
          </p:cNvSpPr>
          <p:nvPr>
            <p:ph type="title"/>
          </p:nvPr>
        </p:nvSpPr>
        <p:spPr>
          <a:xfrm>
            <a:off x="838200" y="365125"/>
            <a:ext cx="10515600" cy="450849"/>
          </a:xfrm>
        </p:spPr>
        <p:txBody>
          <a:bodyPr>
            <a:normAutofit fontScale="90000"/>
          </a:bodyPr>
          <a:lstStyle/>
          <a:p>
            <a:r>
              <a:rPr lang="fr-FR" sz="3200" b="1" dirty="0">
                <a:solidFill>
                  <a:srgbClr val="7A2553"/>
                </a:solidFill>
                <a:latin typeface="+mn-lt"/>
                <a:ea typeface="+mn-ea"/>
                <a:cs typeface="+mn-cs"/>
              </a:rPr>
              <a:t>Module 3 : La posture professionnelle</a:t>
            </a:r>
          </a:p>
        </p:txBody>
      </p:sp>
      <p:sp>
        <p:nvSpPr>
          <p:cNvPr id="9" name="Espace réservé du contenu 8">
            <a:extLst>
              <a:ext uri="{FF2B5EF4-FFF2-40B4-BE49-F238E27FC236}">
                <a16:creationId xmlns:a16="http://schemas.microsoft.com/office/drawing/2014/main" id="{F126CFC8-7C3E-A3B9-A877-D4131970F537}"/>
              </a:ext>
            </a:extLst>
          </p:cNvPr>
          <p:cNvSpPr>
            <a:spLocks noGrp="1"/>
          </p:cNvSpPr>
          <p:nvPr>
            <p:ph idx="1"/>
          </p:nvPr>
        </p:nvSpPr>
        <p:spPr>
          <a:xfrm>
            <a:off x="1237695" y="1253331"/>
            <a:ext cx="10515600" cy="4351338"/>
          </a:xfrm>
        </p:spPr>
        <p:txBody>
          <a:bodyPr>
            <a:normAutofit/>
          </a:bodyPr>
          <a:lstStyle/>
          <a:p>
            <a:pPr marL="514350" indent="-514350">
              <a:spcAft>
                <a:spcPts val="1800"/>
              </a:spcAft>
              <a:buFont typeface="+mj-lt"/>
              <a:buAutoNum type="alphaLcParenR"/>
            </a:pPr>
            <a:r>
              <a:rPr lang="fr-FR" dirty="0">
                <a:solidFill>
                  <a:srgbClr val="000000"/>
                </a:solidFill>
              </a:rPr>
              <a:t>Le concept d’autonomie</a:t>
            </a:r>
          </a:p>
          <a:p>
            <a:pPr marL="514350" indent="-514350">
              <a:spcAft>
                <a:spcPts val="1800"/>
              </a:spcAft>
              <a:buFont typeface="+mj-lt"/>
              <a:buAutoNum type="alphaLcParenR"/>
            </a:pPr>
            <a:r>
              <a:rPr lang="fr-FR" dirty="0">
                <a:solidFill>
                  <a:srgbClr val="000000"/>
                </a:solidFill>
              </a:rPr>
              <a:t>Les attitudes favorables à la relation</a:t>
            </a:r>
          </a:p>
          <a:p>
            <a:pPr marL="514350" indent="-514350">
              <a:spcAft>
                <a:spcPts val="1800"/>
              </a:spcAft>
              <a:buFont typeface="+mj-lt"/>
              <a:buAutoNum type="alphaLcParenR"/>
            </a:pPr>
            <a:r>
              <a:rPr lang="fr-FR" dirty="0">
                <a:solidFill>
                  <a:srgbClr val="000000"/>
                </a:solidFill>
              </a:rPr>
              <a:t>L’entretien motivationnel</a:t>
            </a:r>
          </a:p>
          <a:p>
            <a:pPr marL="514350" indent="-514350">
              <a:spcAft>
                <a:spcPts val="1800"/>
              </a:spcAft>
              <a:buFont typeface="+mj-lt"/>
              <a:buAutoNum type="alphaLcParenR"/>
            </a:pPr>
            <a:r>
              <a:rPr lang="fr-FR" dirty="0">
                <a:solidFill>
                  <a:srgbClr val="000000"/>
                </a:solidFill>
              </a:rPr>
              <a:t>Le repérage précoce et l’intervention brève</a:t>
            </a:r>
          </a:p>
          <a:p>
            <a:pPr marL="514350" indent="-514350">
              <a:spcAft>
                <a:spcPts val="1800"/>
              </a:spcAft>
              <a:buFont typeface="+mj-lt"/>
              <a:buAutoNum type="alphaLcParenR"/>
            </a:pPr>
            <a:endParaRPr lang="fr-FR" dirty="0">
              <a:solidFill>
                <a:srgbClr val="000000"/>
              </a:solidFill>
            </a:endParaRPr>
          </a:p>
          <a:p>
            <a:pPr marL="514350" indent="-514350">
              <a:spcAft>
                <a:spcPts val="1800"/>
              </a:spcAft>
              <a:buFont typeface="+mj-lt"/>
              <a:buAutoNum type="alphaLcParenR"/>
            </a:pPr>
            <a:endParaRPr lang="fr-FR" dirty="0">
              <a:solidFill>
                <a:srgbClr val="000000"/>
              </a:solidFill>
            </a:endParaRPr>
          </a:p>
        </p:txBody>
      </p:sp>
    </p:spTree>
    <p:extLst>
      <p:ext uri="{BB962C8B-B14F-4D97-AF65-F5344CB8AC3E}">
        <p14:creationId xmlns:p14="http://schemas.microsoft.com/office/powerpoint/2010/main" val="41379195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06583BD5-6714-6E75-B912-E429583BEB05}"/>
              </a:ext>
            </a:extLst>
          </p:cNvPr>
          <p:cNvSpPr txBox="1"/>
          <p:nvPr/>
        </p:nvSpPr>
        <p:spPr>
          <a:xfrm>
            <a:off x="1069674" y="1310217"/>
            <a:ext cx="10515599" cy="425501"/>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kumimoji="0" lang="fr-FR" sz="20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Comprendre le concept d’autonomie =  Capacité </a:t>
            </a:r>
            <a:r>
              <a:rPr lang="fr-FR" sz="20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du soignant à s’adapter au patient</a:t>
            </a:r>
          </a:p>
        </p:txBody>
      </p:sp>
      <p:sp>
        <p:nvSpPr>
          <p:cNvPr id="6" name="Titre 1">
            <a:extLst>
              <a:ext uri="{FF2B5EF4-FFF2-40B4-BE49-F238E27FC236}">
                <a16:creationId xmlns:a16="http://schemas.microsoft.com/office/drawing/2014/main" id="{CA0E62AB-FD86-6BDC-0702-43B1F7CB3670}"/>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12800" marR="0" lvl="0" indent="-457200" algn="l" defTabSz="914400" rtl="0" eaLnBrk="1" fontAlgn="auto" latinLnBrk="0" hangingPunct="1">
              <a:lnSpc>
                <a:spcPct val="90000"/>
              </a:lnSpc>
              <a:spcBef>
                <a:spcPct val="0"/>
              </a:spcBef>
              <a:spcAft>
                <a:spcPts val="0"/>
              </a:spcAft>
              <a:buClrTx/>
              <a:buSzTx/>
              <a:buFont typeface="+mj-lt"/>
              <a:buAutoNum type="alphaLcParenR"/>
              <a:tabLst/>
              <a:defRPr/>
            </a:pPr>
            <a:r>
              <a:rPr kumimoji="0" lang="fr-FR" sz="2400" b="1" i="0" u="none" strike="noStrike" kern="1200" cap="none" spc="0" normalizeH="0" baseline="0" noProof="0" dirty="0">
                <a:ln>
                  <a:noFill/>
                </a:ln>
                <a:solidFill>
                  <a:srgbClr val="5C5C2C"/>
                </a:solidFill>
                <a:effectLst/>
                <a:uLnTx/>
                <a:uFillTx/>
                <a:latin typeface="Calibri" panose="020F0502020204030204"/>
                <a:ea typeface="+mj-ea"/>
                <a:cs typeface="+mj-cs"/>
              </a:rPr>
              <a:t>Le concept d’autonomie</a:t>
            </a:r>
          </a:p>
        </p:txBody>
      </p:sp>
      <p:sp>
        <p:nvSpPr>
          <p:cNvPr id="7" name="Titre 6">
            <a:extLst>
              <a:ext uri="{FF2B5EF4-FFF2-40B4-BE49-F238E27FC236}">
                <a16:creationId xmlns:a16="http://schemas.microsoft.com/office/drawing/2014/main" id="{989C9509-94AE-8599-7BFD-51BEBCCF5CF2}"/>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3200" b="1" i="0" u="none" strike="noStrike" kern="1200" cap="none" spc="0" normalizeH="0" baseline="0" noProof="0" dirty="0">
                <a:ln>
                  <a:noFill/>
                </a:ln>
                <a:solidFill>
                  <a:srgbClr val="7A2553"/>
                </a:solidFill>
                <a:effectLst/>
                <a:uLnTx/>
                <a:uFillTx/>
                <a:latin typeface="Calibri" panose="020F0502020204030204"/>
                <a:ea typeface="+mj-ea"/>
                <a:cs typeface="+mj-cs"/>
              </a:rPr>
              <a:t>Module 3 : La posture professionnelle</a:t>
            </a:r>
          </a:p>
        </p:txBody>
      </p:sp>
      <p:sp>
        <p:nvSpPr>
          <p:cNvPr id="2" name="Espace réservé du texte 2">
            <a:extLst>
              <a:ext uri="{FF2B5EF4-FFF2-40B4-BE49-F238E27FC236}">
                <a16:creationId xmlns:a16="http://schemas.microsoft.com/office/drawing/2014/main" id="{238B1D4D-90AB-95F1-9811-D25D51D31E30}"/>
              </a:ext>
            </a:extLst>
          </p:cNvPr>
          <p:cNvSpPr txBox="1">
            <a:spLocks/>
          </p:cNvSpPr>
          <p:nvPr/>
        </p:nvSpPr>
        <p:spPr>
          <a:xfrm>
            <a:off x="943898" y="2285883"/>
            <a:ext cx="5333334" cy="4661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3000" b="1" dirty="0">
                <a:solidFill>
                  <a:srgbClr val="000000"/>
                </a:solidFill>
                <a:latin typeface="Calibri" panose="020F0502020204030204" pitchFamily="34" charset="0"/>
                <a:cs typeface="Calibri" panose="020F0502020204030204" pitchFamily="34" charset="0"/>
              </a:rPr>
              <a:t>Patient : </a:t>
            </a:r>
          </a:p>
        </p:txBody>
      </p:sp>
      <p:sp>
        <p:nvSpPr>
          <p:cNvPr id="3" name="Espace réservé du texte 8">
            <a:extLst>
              <a:ext uri="{FF2B5EF4-FFF2-40B4-BE49-F238E27FC236}">
                <a16:creationId xmlns:a16="http://schemas.microsoft.com/office/drawing/2014/main" id="{E7D7C54F-D7FB-5C40-E2D9-B74081807C80}"/>
              </a:ext>
            </a:extLst>
          </p:cNvPr>
          <p:cNvSpPr txBox="1">
            <a:spLocks/>
          </p:cNvSpPr>
          <p:nvPr/>
        </p:nvSpPr>
        <p:spPr>
          <a:xfrm>
            <a:off x="943897" y="3000680"/>
            <a:ext cx="5151825" cy="8162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tabLst>
                <a:tab pos="539750" algn="l"/>
              </a:tabLst>
            </a:pPr>
            <a:r>
              <a:rPr kumimoji="0" lang="fr-FR"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Problématique «perte de liberté de s’abstenir » de consommer un produit ou de réaliser un comportement</a:t>
            </a:r>
            <a:endParaRPr lang="fr-FR" sz="1800" b="1" dirty="0">
              <a:solidFill>
                <a:srgbClr val="000000"/>
              </a:solidFill>
            </a:endParaRPr>
          </a:p>
          <a:p>
            <a:endParaRPr lang="fr-FR" sz="1800" dirty="0">
              <a:solidFill>
                <a:srgbClr val="000000"/>
              </a:solidFill>
            </a:endParaRPr>
          </a:p>
        </p:txBody>
      </p:sp>
      <p:cxnSp>
        <p:nvCxnSpPr>
          <p:cNvPr id="14" name="Connecteur droit 13">
            <a:extLst>
              <a:ext uri="{FF2B5EF4-FFF2-40B4-BE49-F238E27FC236}">
                <a16:creationId xmlns:a16="http://schemas.microsoft.com/office/drawing/2014/main" id="{7D1EE233-F413-A970-4048-54EFAF5AF4D0}"/>
              </a:ext>
            </a:extLst>
          </p:cNvPr>
          <p:cNvCxnSpPr>
            <a:cxnSpLocks/>
          </p:cNvCxnSpPr>
          <p:nvPr/>
        </p:nvCxnSpPr>
        <p:spPr>
          <a:xfrm>
            <a:off x="6095725" y="2280141"/>
            <a:ext cx="0" cy="1631983"/>
          </a:xfrm>
          <a:prstGeom prst="line">
            <a:avLst/>
          </a:prstGeom>
          <a:ln w="44450" cmpd="dbl"/>
        </p:spPr>
        <p:style>
          <a:lnRef idx="1">
            <a:schemeClr val="dk1"/>
          </a:lnRef>
          <a:fillRef idx="0">
            <a:schemeClr val="dk1"/>
          </a:fillRef>
          <a:effectRef idx="0">
            <a:schemeClr val="dk1"/>
          </a:effectRef>
          <a:fontRef idx="minor">
            <a:schemeClr val="tx1"/>
          </a:fontRef>
        </p:style>
      </p:cxnSp>
      <p:sp>
        <p:nvSpPr>
          <p:cNvPr id="15" name="ZoneTexte 14">
            <a:extLst>
              <a:ext uri="{FF2B5EF4-FFF2-40B4-BE49-F238E27FC236}">
                <a16:creationId xmlns:a16="http://schemas.microsoft.com/office/drawing/2014/main" id="{293D8F8F-D78B-CDDD-4797-91119F06B2D4}"/>
              </a:ext>
            </a:extLst>
          </p:cNvPr>
          <p:cNvSpPr txBox="1"/>
          <p:nvPr/>
        </p:nvSpPr>
        <p:spPr>
          <a:xfrm>
            <a:off x="6533493" y="2950459"/>
            <a:ext cx="5427845" cy="710707"/>
          </a:xfrm>
          <a:prstGeom prst="rect">
            <a:avLst/>
          </a:prstGeom>
          <a:noFill/>
        </p:spPr>
        <p:txBody>
          <a:bodyPr wrap="square">
            <a:spAutoFit/>
          </a:bodyPr>
          <a:lstStyle/>
          <a:p>
            <a:pPr marL="0" marR="0" lvl="0" indent="0" defTabSz="914400" rtl="0" eaLnBrk="1" fontAlgn="auto" latinLnBrk="0" hangingPunct="1">
              <a:lnSpc>
                <a:spcPct val="115000"/>
              </a:lnSpc>
              <a:spcBef>
                <a:spcPts val="0"/>
              </a:spcBef>
              <a:spcAft>
                <a:spcPts val="800"/>
              </a:spcAft>
              <a:buClrTx/>
              <a:buSzTx/>
              <a:buFontTx/>
              <a:buNone/>
              <a:tabLst/>
              <a:defRPr/>
            </a:pPr>
            <a:r>
              <a:rPr kumimoji="0" lang="fr-FR"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Accompagner sans jugement, sans pression, adaptée au rythme, besoins, souhait, choix du patient.  </a:t>
            </a:r>
          </a:p>
        </p:txBody>
      </p:sp>
      <p:sp>
        <p:nvSpPr>
          <p:cNvPr id="16" name="Espace réservé du texte 2">
            <a:extLst>
              <a:ext uri="{FF2B5EF4-FFF2-40B4-BE49-F238E27FC236}">
                <a16:creationId xmlns:a16="http://schemas.microsoft.com/office/drawing/2014/main" id="{5ABFFDC4-37BC-0C11-FB62-15123A664ECB}"/>
              </a:ext>
            </a:extLst>
          </p:cNvPr>
          <p:cNvSpPr txBox="1">
            <a:spLocks/>
          </p:cNvSpPr>
          <p:nvPr/>
        </p:nvSpPr>
        <p:spPr>
          <a:xfrm>
            <a:off x="6508780" y="2306069"/>
            <a:ext cx="9905845" cy="4661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3000" b="1" dirty="0">
                <a:solidFill>
                  <a:srgbClr val="000000"/>
                </a:solidFill>
                <a:latin typeface="Calibri" panose="020F0502020204030204" pitchFamily="34" charset="0"/>
                <a:cs typeface="Calibri" panose="020F0502020204030204" pitchFamily="34" charset="0"/>
              </a:rPr>
              <a:t>Soignant : </a:t>
            </a:r>
          </a:p>
        </p:txBody>
      </p:sp>
    </p:spTree>
    <p:extLst>
      <p:ext uri="{BB962C8B-B14F-4D97-AF65-F5344CB8AC3E}">
        <p14:creationId xmlns:p14="http://schemas.microsoft.com/office/powerpoint/2010/main" val="3468507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èche : chevron 9">
            <a:extLst>
              <a:ext uri="{FF2B5EF4-FFF2-40B4-BE49-F238E27FC236}">
                <a16:creationId xmlns:a16="http://schemas.microsoft.com/office/drawing/2014/main" id="{CD75F612-4085-4BC3-9FFC-65C494902425}"/>
              </a:ext>
            </a:extLst>
          </p:cNvPr>
          <p:cNvSpPr/>
          <p:nvPr/>
        </p:nvSpPr>
        <p:spPr>
          <a:xfrm>
            <a:off x="4528569" y="2209993"/>
            <a:ext cx="3023672" cy="1584325"/>
          </a:xfrm>
          <a:prstGeom prst="chevron">
            <a:avLst>
              <a:gd name="adj" fmla="val 22000"/>
            </a:avLst>
          </a:prstGeom>
          <a:solidFill>
            <a:schemeClr val="accent2"/>
          </a:solidFill>
          <a:ln w="22225" cmpd="thinThick">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Première cause de décès évitable en France*</a:t>
            </a:r>
            <a:endParaRPr lang="fr-FR" dirty="0">
              <a:solidFill>
                <a:schemeClr val="tx1"/>
              </a:solidFill>
            </a:endParaRPr>
          </a:p>
        </p:txBody>
      </p:sp>
      <p:sp>
        <p:nvSpPr>
          <p:cNvPr id="11" name="Flèche : chevron 10">
            <a:extLst>
              <a:ext uri="{FF2B5EF4-FFF2-40B4-BE49-F238E27FC236}">
                <a16:creationId xmlns:a16="http://schemas.microsoft.com/office/drawing/2014/main" id="{0776B2B2-1BC6-43AB-B98F-0036ABAFBFAD}"/>
              </a:ext>
            </a:extLst>
          </p:cNvPr>
          <p:cNvSpPr/>
          <p:nvPr/>
        </p:nvSpPr>
        <p:spPr>
          <a:xfrm>
            <a:off x="1417878" y="2206201"/>
            <a:ext cx="3149239" cy="1584325"/>
          </a:xfrm>
          <a:prstGeom prst="chevron">
            <a:avLst>
              <a:gd name="adj" fmla="val 22000"/>
            </a:avLst>
          </a:prstGeom>
          <a:solidFill>
            <a:schemeClr val="accent2"/>
          </a:solidFill>
          <a:ln w="22225" cmpd="thickThi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ltLang="fr-FR" b="1" dirty="0">
                <a:solidFill>
                  <a:schemeClr val="bg1"/>
                </a:solidFill>
                <a:cs typeface="Calibri Light" panose="020F0302020204030204" pitchFamily="34" charset="0"/>
              </a:rPr>
              <a:t>Plus de 75 000 décès</a:t>
            </a:r>
            <a:br>
              <a:rPr lang="fr-FR" altLang="fr-FR" b="1" dirty="0">
                <a:solidFill>
                  <a:schemeClr val="bg1"/>
                </a:solidFill>
                <a:cs typeface="Calibri Light" panose="020F0302020204030204" pitchFamily="34" charset="0"/>
              </a:rPr>
            </a:br>
            <a:r>
              <a:rPr lang="fr-FR" altLang="fr-FR" b="1" dirty="0">
                <a:solidFill>
                  <a:schemeClr val="bg1"/>
                </a:solidFill>
                <a:cs typeface="Calibri Light" panose="020F0302020204030204" pitchFamily="34" charset="0"/>
              </a:rPr>
              <a:t>imputables au tabagisme en 2015</a:t>
            </a:r>
          </a:p>
        </p:txBody>
      </p:sp>
      <p:sp>
        <p:nvSpPr>
          <p:cNvPr id="12" name="Flèche : chevron 11">
            <a:extLst>
              <a:ext uri="{FF2B5EF4-FFF2-40B4-BE49-F238E27FC236}">
                <a16:creationId xmlns:a16="http://schemas.microsoft.com/office/drawing/2014/main" id="{F23298E7-0D72-4382-A397-F6FA9BCE5789}"/>
              </a:ext>
            </a:extLst>
          </p:cNvPr>
          <p:cNvSpPr/>
          <p:nvPr/>
        </p:nvSpPr>
        <p:spPr>
          <a:xfrm>
            <a:off x="7506493" y="2206202"/>
            <a:ext cx="3215422" cy="1584325"/>
          </a:xfrm>
          <a:prstGeom prst="chevron">
            <a:avLst>
              <a:gd name="adj" fmla="val 22000"/>
            </a:avLst>
          </a:prstGeom>
          <a:solidFill>
            <a:schemeClr val="accent2"/>
          </a:solidFill>
          <a:ln w="22225" cmpd="thinThick">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Un coût social de </a:t>
            </a:r>
            <a:br>
              <a:rPr lang="fr-FR" b="1" dirty="0"/>
            </a:br>
            <a:r>
              <a:rPr lang="fr-FR" b="1" dirty="0">
                <a:solidFill>
                  <a:schemeClr val="bg1"/>
                </a:solidFill>
              </a:rPr>
              <a:t>156</a:t>
            </a:r>
            <a:r>
              <a:rPr lang="fr-FR" b="1" dirty="0"/>
              <a:t> milliards d’euros** </a:t>
            </a:r>
            <a:br>
              <a:rPr lang="fr-FR" b="1" dirty="0"/>
            </a:br>
            <a:endParaRPr lang="fr-FR" dirty="0">
              <a:solidFill>
                <a:schemeClr val="tx1"/>
              </a:solidFill>
            </a:endParaRPr>
          </a:p>
        </p:txBody>
      </p:sp>
      <p:sp>
        <p:nvSpPr>
          <p:cNvPr id="18" name="ZoneTexte 17">
            <a:extLst>
              <a:ext uri="{FF2B5EF4-FFF2-40B4-BE49-F238E27FC236}">
                <a16:creationId xmlns:a16="http://schemas.microsoft.com/office/drawing/2014/main" id="{D13A8FCA-782A-44D8-85B0-F7C6B33502BB}"/>
              </a:ext>
            </a:extLst>
          </p:cNvPr>
          <p:cNvSpPr txBox="1"/>
          <p:nvPr/>
        </p:nvSpPr>
        <p:spPr>
          <a:xfrm>
            <a:off x="1276601" y="4051853"/>
            <a:ext cx="2965457" cy="738664"/>
          </a:xfrm>
          <a:prstGeom prst="rect">
            <a:avLst/>
          </a:prstGeom>
          <a:noFill/>
        </p:spPr>
        <p:txBody>
          <a:bodyPr wrap="square" rtlCol="0">
            <a:spAutoFit/>
          </a:bodyPr>
          <a:lstStyle/>
          <a:p>
            <a:r>
              <a:rPr lang="fr-FR" sz="1400" b="1" dirty="0">
                <a:solidFill>
                  <a:srgbClr val="000000"/>
                </a:solidFill>
              </a:rPr>
              <a:t>(soit environ 13% des décès enregistrés en France métropolitaine la même année)*</a:t>
            </a:r>
          </a:p>
        </p:txBody>
      </p:sp>
      <p:sp>
        <p:nvSpPr>
          <p:cNvPr id="20" name="ZoneTexte 19">
            <a:extLst>
              <a:ext uri="{FF2B5EF4-FFF2-40B4-BE49-F238E27FC236}">
                <a16:creationId xmlns:a16="http://schemas.microsoft.com/office/drawing/2014/main" id="{2F40AB40-F36B-487F-AC90-CF8D1436F220}"/>
              </a:ext>
            </a:extLst>
          </p:cNvPr>
          <p:cNvSpPr txBox="1"/>
          <p:nvPr/>
        </p:nvSpPr>
        <p:spPr>
          <a:xfrm>
            <a:off x="1276601" y="5859456"/>
            <a:ext cx="10496299" cy="1107996"/>
          </a:xfrm>
          <a:prstGeom prst="rect">
            <a:avLst/>
          </a:prstGeom>
          <a:noFill/>
        </p:spPr>
        <p:txBody>
          <a:bodyPr wrap="square">
            <a:spAutoFit/>
          </a:bodyPr>
          <a:lstStyle/>
          <a:p>
            <a:r>
              <a:rPr lang="fr-FR" sz="1200" b="0" i="1" u="none" strike="noStrike" kern="1200" baseline="0" dirty="0">
                <a:solidFill>
                  <a:schemeClr val="tx2">
                    <a:lumMod val="50000"/>
                  </a:schemeClr>
                </a:solidFill>
                <a:ea typeface="+mn-ea"/>
                <a:cs typeface="+mn-cs"/>
              </a:rPr>
              <a:t>Sources :</a:t>
            </a:r>
          </a:p>
          <a:p>
            <a:pPr marL="171450" indent="-171450">
              <a:buFont typeface="Arial" panose="020B0604020202020204" pitchFamily="34" charset="0"/>
              <a:buChar char="•"/>
            </a:pPr>
            <a:r>
              <a:rPr lang="fr-FR" sz="1200" b="0" i="1" u="none" strike="noStrike" kern="1200" baseline="0" dirty="0">
                <a:solidFill>
                  <a:schemeClr val="tx2">
                    <a:lumMod val="50000"/>
                  </a:schemeClr>
                </a:solidFill>
                <a:ea typeface="+mn-ea"/>
                <a:cs typeface="+mn-cs"/>
              </a:rPr>
              <a:t>Bulletin épidémiologique hebdomadaire Santé publique France N° 15 - 28 mai 2019 JOURNÉE MONDIALE SANS TABAC 2019</a:t>
            </a:r>
            <a:endParaRPr lang="fr-FR" sz="1200" i="1" dirty="0">
              <a:solidFill>
                <a:schemeClr val="tx2">
                  <a:lumMod val="50000"/>
                </a:schemeClr>
              </a:solidFill>
            </a:endParaRPr>
          </a:p>
          <a:p>
            <a:r>
              <a:rPr lang="fr-FR" sz="1200" b="1" i="1" u="none" strike="noStrike" baseline="0" dirty="0">
                <a:solidFill>
                  <a:srgbClr val="000000"/>
                </a:solidFill>
              </a:rPr>
              <a:t>**</a:t>
            </a:r>
            <a:r>
              <a:rPr lang="fr-FR" sz="1200" b="1" i="1" u="none" strike="noStrike" baseline="0" dirty="0"/>
              <a:t> </a:t>
            </a:r>
            <a:r>
              <a:rPr lang="fr-FR" sz="1200" b="1" i="1" u="none" strike="noStrike" baseline="0" dirty="0">
                <a:hlinkClick r:id="rId2"/>
              </a:rPr>
              <a:t>Le coût social des drogues : estimation en France en 2019, juillet 2023</a:t>
            </a:r>
            <a:endParaRPr lang="fr-FR" sz="1200" b="1" i="1" u="none" strike="noStrike" baseline="0" dirty="0"/>
          </a:p>
          <a:p>
            <a:pPr marL="171450" indent="-171450">
              <a:buFont typeface="Arial" panose="020B0604020202020204" pitchFamily="34" charset="0"/>
              <a:buChar char="•"/>
            </a:pPr>
            <a:endParaRPr lang="fr-FR" sz="1800" b="1" i="1" u="none" strike="noStrike" baseline="0" dirty="0">
              <a:latin typeface="OpenSans-BoldItalic"/>
            </a:endParaRPr>
          </a:p>
          <a:p>
            <a:pPr marL="171450" indent="-171450">
              <a:buFont typeface="Arial" panose="020B0604020202020204" pitchFamily="34" charset="0"/>
              <a:buChar char="•"/>
            </a:pPr>
            <a:endParaRPr lang="fr-FR" sz="1200" b="0" i="1" u="none" strike="noStrike" kern="1200" baseline="0" dirty="0">
              <a:solidFill>
                <a:schemeClr val="tx2">
                  <a:lumMod val="50000"/>
                </a:schemeClr>
              </a:solidFill>
              <a:latin typeface="+mn-lt"/>
              <a:ea typeface="+mn-ea"/>
              <a:cs typeface="+mn-cs"/>
            </a:endParaRPr>
          </a:p>
        </p:txBody>
      </p:sp>
      <p:sp>
        <p:nvSpPr>
          <p:cNvPr id="7" name="ZoneTexte 6">
            <a:extLst>
              <a:ext uri="{FF2B5EF4-FFF2-40B4-BE49-F238E27FC236}">
                <a16:creationId xmlns:a16="http://schemas.microsoft.com/office/drawing/2014/main" id="{16AD89C5-480E-6631-4BB1-45C820EA49E9}"/>
              </a:ext>
            </a:extLst>
          </p:cNvPr>
          <p:cNvSpPr txBox="1"/>
          <p:nvPr/>
        </p:nvSpPr>
        <p:spPr>
          <a:xfrm>
            <a:off x="4428318" y="4055990"/>
            <a:ext cx="2764330" cy="523220"/>
          </a:xfrm>
          <a:prstGeom prst="rect">
            <a:avLst/>
          </a:prstGeom>
          <a:noFill/>
        </p:spPr>
        <p:txBody>
          <a:bodyPr wrap="square" rtlCol="0">
            <a:spAutoFit/>
          </a:bodyPr>
          <a:lstStyle/>
          <a:p>
            <a:pPr algn="ctr"/>
            <a:r>
              <a:rPr lang="fr-FR" sz="1400" b="1" dirty="0">
                <a:solidFill>
                  <a:srgbClr val="000000"/>
                </a:solidFill>
              </a:rPr>
              <a:t>1 fumeur / 2 meurt de son tabagisme</a:t>
            </a:r>
          </a:p>
        </p:txBody>
      </p:sp>
      <p:sp>
        <p:nvSpPr>
          <p:cNvPr id="19" name="Titre 1">
            <a:extLst>
              <a:ext uri="{FF2B5EF4-FFF2-40B4-BE49-F238E27FC236}">
                <a16:creationId xmlns:a16="http://schemas.microsoft.com/office/drawing/2014/main" id="{260D3C90-5D1A-DF88-FE63-261ADE4AB721}"/>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742950" indent="-387350">
              <a:buFont typeface="+mj-lt"/>
              <a:buAutoNum type="alphaLcParenR"/>
            </a:pPr>
            <a:r>
              <a:rPr lang="fr-FR" sz="2400" b="1" dirty="0">
                <a:solidFill>
                  <a:srgbClr val="5C5C2C"/>
                </a:solidFill>
                <a:latin typeface="+mn-lt"/>
              </a:rPr>
              <a:t>Données épidémiologiques</a:t>
            </a:r>
          </a:p>
        </p:txBody>
      </p:sp>
      <p:sp>
        <p:nvSpPr>
          <p:cNvPr id="21" name="Titre 6">
            <a:extLst>
              <a:ext uri="{FF2B5EF4-FFF2-40B4-BE49-F238E27FC236}">
                <a16:creationId xmlns:a16="http://schemas.microsoft.com/office/drawing/2014/main" id="{087F8DE8-552A-B094-5985-384320A8659E}"/>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1 : contexte</a:t>
            </a:r>
          </a:p>
        </p:txBody>
      </p:sp>
      <p:sp>
        <p:nvSpPr>
          <p:cNvPr id="22" name="ZoneTexte 21">
            <a:extLst>
              <a:ext uri="{FF2B5EF4-FFF2-40B4-BE49-F238E27FC236}">
                <a16:creationId xmlns:a16="http://schemas.microsoft.com/office/drawing/2014/main" id="{D0DEB51E-931C-FA1B-920A-6D6DCEB166A7}"/>
              </a:ext>
            </a:extLst>
          </p:cNvPr>
          <p:cNvSpPr txBox="1"/>
          <p:nvPr/>
        </p:nvSpPr>
        <p:spPr>
          <a:xfrm>
            <a:off x="943897" y="1484671"/>
            <a:ext cx="10571997" cy="400110"/>
          </a:xfrm>
          <a:prstGeom prst="rect">
            <a:avLst/>
          </a:prstGeom>
          <a:noFill/>
        </p:spPr>
        <p:txBody>
          <a:bodyPr wrap="square" rtlCol="0">
            <a:spAutoFit/>
          </a:bodyPr>
          <a:lstStyle/>
          <a:p>
            <a:r>
              <a:rPr lang="fr-FR" sz="2000" b="1" dirty="0">
                <a:solidFill>
                  <a:srgbClr val="000000"/>
                </a:solidFill>
              </a:rPr>
              <a:t>Le tabac en quelques chiffres</a:t>
            </a:r>
          </a:p>
        </p:txBody>
      </p:sp>
      <p:sp>
        <p:nvSpPr>
          <p:cNvPr id="3" name="ZoneTexte 2">
            <a:extLst>
              <a:ext uri="{FF2B5EF4-FFF2-40B4-BE49-F238E27FC236}">
                <a16:creationId xmlns:a16="http://schemas.microsoft.com/office/drawing/2014/main" id="{B1C0E712-9114-7943-0D75-039797D406CF}"/>
              </a:ext>
            </a:extLst>
          </p:cNvPr>
          <p:cNvSpPr txBox="1"/>
          <p:nvPr/>
        </p:nvSpPr>
        <p:spPr>
          <a:xfrm>
            <a:off x="7830207" y="4051853"/>
            <a:ext cx="3215422" cy="1815882"/>
          </a:xfrm>
          <a:prstGeom prst="rect">
            <a:avLst/>
          </a:prstGeom>
          <a:noFill/>
        </p:spPr>
        <p:txBody>
          <a:bodyPr wrap="square" rtlCol="0">
            <a:spAutoFit/>
          </a:bodyPr>
          <a:lstStyle/>
          <a:p>
            <a:r>
              <a:rPr lang="fr-FR" sz="1400" b="1" dirty="0">
                <a:solidFill>
                  <a:schemeClr val="accent5"/>
                </a:solidFill>
              </a:rPr>
              <a:t>Coût social </a:t>
            </a:r>
            <a:r>
              <a:rPr lang="fr-FR" sz="1400" dirty="0">
                <a:solidFill>
                  <a:schemeClr val="accent5"/>
                </a:solidFill>
              </a:rPr>
              <a:t>= </a:t>
            </a:r>
            <a:r>
              <a:rPr lang="fr-FR" sz="1400" b="1" dirty="0">
                <a:solidFill>
                  <a:schemeClr val="accent5"/>
                </a:solidFill>
              </a:rPr>
              <a:t>coût externe </a:t>
            </a:r>
            <a:r>
              <a:rPr lang="fr-FR" sz="1400" dirty="0">
                <a:solidFill>
                  <a:schemeClr val="accent5"/>
                </a:solidFill>
              </a:rPr>
              <a:t>(valeur des vies humaines perdues, perte de la qualité de vie, pertes de production) et </a:t>
            </a:r>
            <a:r>
              <a:rPr lang="fr-FR" sz="1400" b="1" dirty="0">
                <a:solidFill>
                  <a:schemeClr val="accent5"/>
                </a:solidFill>
              </a:rPr>
              <a:t>coût pour les finances publiques </a:t>
            </a:r>
            <a:r>
              <a:rPr lang="fr-FR" sz="1400" dirty="0">
                <a:solidFill>
                  <a:schemeClr val="accent5"/>
                </a:solidFill>
              </a:rPr>
              <a:t>(dépenses de prévention, répression et soins, économie de retraites non versées, et recettes des taxes prélevées sur l’alcool et le tabac)  </a:t>
            </a:r>
          </a:p>
        </p:txBody>
      </p:sp>
    </p:spTree>
    <p:extLst>
      <p:ext uri="{BB962C8B-B14F-4D97-AF65-F5344CB8AC3E}">
        <p14:creationId xmlns:p14="http://schemas.microsoft.com/office/powerpoint/2010/main" val="33043549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06583BD5-6714-6E75-B912-E429583BEB05}"/>
              </a:ext>
            </a:extLst>
          </p:cNvPr>
          <p:cNvSpPr txBox="1"/>
          <p:nvPr/>
        </p:nvSpPr>
        <p:spPr>
          <a:xfrm>
            <a:off x="1069674" y="1310217"/>
            <a:ext cx="10515599" cy="3421706"/>
          </a:xfrm>
          <a:prstGeom prst="rect">
            <a:avLst/>
          </a:prstGeom>
          <a:noFill/>
        </p:spPr>
        <p:txBody>
          <a:bodyPr wrap="square">
            <a:spAutoFit/>
          </a:bodyPr>
          <a:lstStyle/>
          <a:p>
            <a:pPr algn="just">
              <a:lnSpc>
                <a:spcPct val="115000"/>
              </a:lnSpc>
              <a:spcAft>
                <a:spcPts val="800"/>
              </a:spcAft>
            </a:pP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Définitions : </a:t>
            </a:r>
          </a:p>
          <a:p>
            <a:pPr algn="just">
              <a:lnSpc>
                <a:spcPct val="115000"/>
              </a:lnSpc>
              <a:spcAft>
                <a:spcPts val="800"/>
              </a:spcAft>
            </a:pP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800"/>
              </a:spcAft>
              <a:buFont typeface="Arial" panose="020B0604020202020204" pitchFamily="34" charset="0"/>
              <a:buChar char="•"/>
            </a:pPr>
            <a:r>
              <a:rPr lang="fr-FR" sz="20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L</a:t>
            </a:r>
            <a:r>
              <a:rPr lang="fr-FR"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’autonomie</a:t>
            </a:r>
            <a:r>
              <a:rPr lang="fr-FR"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br>
              <a:rPr lang="fr-FR"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FR" dirty="0">
                <a:solidFill>
                  <a:srgbClr val="000000"/>
                </a:solidFill>
                <a:latin typeface="Calibri" panose="020F0502020204030204" pitchFamily="34" charset="0"/>
                <a:ea typeface="Calibri" panose="020F0502020204030204" pitchFamily="34" charset="0"/>
                <a:cs typeface="Times New Roman" panose="02020603050405020304" pitchFamily="18" charset="0"/>
              </a:rPr>
              <a:t>« Faculté d’agir librement », « un droit de se gouverner par ses propres lois à l’intérieur d’un Etat ». </a:t>
            </a:r>
            <a:br>
              <a:rPr lang="fr-FR" dirty="0">
                <a:solidFill>
                  <a:srgbClr val="000000"/>
                </a:solidFill>
                <a:latin typeface="Calibri" panose="020F0502020204030204" pitchFamily="34" charset="0"/>
                <a:ea typeface="Calibri" panose="020F0502020204030204" pitchFamily="34" charset="0"/>
                <a:cs typeface="Times New Roman" panose="02020603050405020304" pitchFamily="18" charset="0"/>
              </a:rPr>
            </a:br>
            <a:r>
              <a:rPr lang="fr-FR" dirty="0">
                <a:solidFill>
                  <a:srgbClr val="000000"/>
                </a:solidFill>
                <a:latin typeface="Calibri" panose="020F0502020204030204" pitchFamily="34" charset="0"/>
                <a:ea typeface="Calibri" panose="020F0502020204030204" pitchFamily="34" charset="0"/>
                <a:cs typeface="Times New Roman" panose="02020603050405020304" pitchFamily="18" charset="0"/>
              </a:rPr>
              <a:t>(Le Robert 2022)</a:t>
            </a:r>
          </a:p>
          <a:p>
            <a:pPr algn="just">
              <a:lnSpc>
                <a:spcPct val="115000"/>
              </a:lnSpc>
              <a:spcAft>
                <a:spcPts val="800"/>
              </a:spcAft>
            </a:pP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800"/>
              </a:spcAft>
              <a:buFont typeface="Arial" panose="020B0604020202020204" pitchFamily="34" charset="0"/>
              <a:buChar char="•"/>
            </a:pPr>
            <a:r>
              <a:rPr lang="fr-FR"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 concept d’autonomie </a:t>
            </a:r>
            <a:r>
              <a:rPr lang="fr-FR"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br>
              <a:rPr lang="fr-FR" b="1" dirty="0">
                <a:solidFill>
                  <a:srgbClr val="000000"/>
                </a:solidFill>
                <a:latin typeface="Calibri" panose="020F0502020204030204" pitchFamily="34" charset="0"/>
                <a:ea typeface="Calibri" panose="020F0502020204030204" pitchFamily="34" charset="0"/>
                <a:cs typeface="Times New Roman" panose="02020603050405020304" pitchFamily="18" charset="0"/>
              </a:rPr>
            </a:b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 dictionnaire de l’Académie Française indique qu’« une personne autonome est capable d’agir par elle-même, de répondre à ses propres besoins sans être influencée ».</a:t>
            </a:r>
          </a:p>
        </p:txBody>
      </p:sp>
      <p:sp>
        <p:nvSpPr>
          <p:cNvPr id="6" name="Titre 1">
            <a:extLst>
              <a:ext uri="{FF2B5EF4-FFF2-40B4-BE49-F238E27FC236}">
                <a16:creationId xmlns:a16="http://schemas.microsoft.com/office/drawing/2014/main" id="{CA0E62AB-FD86-6BDC-0702-43B1F7CB3670}"/>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12800" indent="-457200">
              <a:buFont typeface="+mj-lt"/>
              <a:buAutoNum type="alphaLcParenR"/>
            </a:pPr>
            <a:r>
              <a:rPr lang="fr-FR" sz="2400" b="1" dirty="0">
                <a:solidFill>
                  <a:srgbClr val="5C5C2C"/>
                </a:solidFill>
                <a:latin typeface="+mn-lt"/>
              </a:rPr>
              <a:t>Le concept d’autonomie</a:t>
            </a:r>
          </a:p>
        </p:txBody>
      </p:sp>
      <p:sp>
        <p:nvSpPr>
          <p:cNvPr id="7" name="Titre 6">
            <a:extLst>
              <a:ext uri="{FF2B5EF4-FFF2-40B4-BE49-F238E27FC236}">
                <a16:creationId xmlns:a16="http://schemas.microsoft.com/office/drawing/2014/main" id="{989C9509-94AE-8599-7BFD-51BEBCCF5CF2}"/>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3 : La posture professionnelle</a:t>
            </a:r>
          </a:p>
        </p:txBody>
      </p:sp>
    </p:spTree>
    <p:extLst>
      <p:ext uri="{BB962C8B-B14F-4D97-AF65-F5344CB8AC3E}">
        <p14:creationId xmlns:p14="http://schemas.microsoft.com/office/powerpoint/2010/main" val="20152875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9A5466C-6E9B-59CE-F01F-067139133076}"/>
              </a:ext>
            </a:extLst>
          </p:cNvPr>
          <p:cNvSpPr>
            <a:spLocks noGrp="1"/>
          </p:cNvSpPr>
          <p:nvPr>
            <p:ph idx="1"/>
          </p:nvPr>
        </p:nvSpPr>
        <p:spPr>
          <a:xfrm>
            <a:off x="3718560" y="2007018"/>
            <a:ext cx="7870372" cy="3007962"/>
          </a:xfrm>
        </p:spPr>
        <p:txBody>
          <a:bodyPr>
            <a:noAutofit/>
          </a:bodyPr>
          <a:lstStyle/>
          <a:p>
            <a:pPr marL="342900" lvl="0" indent="-342900">
              <a:lnSpc>
                <a:spcPct val="100000"/>
              </a:lnSpc>
              <a:spcBef>
                <a:spcPts val="600"/>
              </a:spcBef>
              <a:spcAft>
                <a:spcPts val="600"/>
              </a:spcAft>
              <a:buFont typeface="Calibri" panose="020F0502020204030204" pitchFamily="34" charset="0"/>
              <a:buChar char="•"/>
            </a:pPr>
            <a:r>
              <a:rPr lang="fr-FR"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Débuter l’entretien avec la permission du patient </a:t>
            </a:r>
          </a:p>
          <a:p>
            <a:pPr marL="342900" lvl="0" indent="-342900">
              <a:lnSpc>
                <a:spcPct val="100000"/>
              </a:lnSpc>
              <a:spcBef>
                <a:spcPts val="600"/>
              </a:spcBef>
              <a:spcAft>
                <a:spcPts val="600"/>
              </a:spcAft>
              <a:buFont typeface="Calibri" panose="020F0502020204030204" pitchFamily="34" charset="0"/>
              <a:buChar char="•"/>
            </a:pPr>
            <a:r>
              <a:rPr lang="fr-FR"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Faire preuve de bienveillance et de non-jugement </a:t>
            </a:r>
          </a:p>
          <a:p>
            <a:pPr marL="342900" lvl="0" indent="-342900">
              <a:lnSpc>
                <a:spcPct val="100000"/>
              </a:lnSpc>
              <a:spcBef>
                <a:spcPts val="600"/>
              </a:spcBef>
              <a:spcAft>
                <a:spcPts val="600"/>
              </a:spcAft>
              <a:buFont typeface="Calibri" panose="020F0502020204030204" pitchFamily="34" charset="0"/>
              <a:buChar char="•"/>
            </a:pPr>
            <a:r>
              <a:rPr lang="fr-FR"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Exprimer votre empathie et votre disponibilité</a:t>
            </a:r>
          </a:p>
          <a:p>
            <a:pPr marL="342900" lvl="0" indent="-342900">
              <a:lnSpc>
                <a:spcPct val="100000"/>
              </a:lnSpc>
              <a:spcBef>
                <a:spcPts val="600"/>
              </a:spcBef>
              <a:spcAft>
                <a:spcPts val="600"/>
              </a:spcAft>
              <a:buFont typeface="Calibri" panose="020F0502020204030204" pitchFamily="34" charset="0"/>
              <a:buChar char="•"/>
            </a:pPr>
            <a:r>
              <a:rPr lang="fr-FR"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Encourager la personne à verbaliser sa façon de percevoir sa problématique,  tenir compte de ses connaissances et ses expériences.</a:t>
            </a:r>
          </a:p>
          <a:p>
            <a:pPr marL="342900" lvl="0" indent="-342900">
              <a:lnSpc>
                <a:spcPct val="100000"/>
              </a:lnSpc>
              <a:spcBef>
                <a:spcPts val="600"/>
              </a:spcBef>
              <a:spcAft>
                <a:spcPts val="600"/>
              </a:spcAft>
              <a:buFont typeface="Calibri" panose="020F0502020204030204" pitchFamily="34" charset="0"/>
              <a:buChar char="•"/>
            </a:pPr>
            <a:r>
              <a:rPr lang="fr-FR"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Favoriser les questions ouvertes et reformuler ses propos.</a:t>
            </a:r>
          </a:p>
          <a:p>
            <a:pPr marL="342900" lvl="0" indent="-342900">
              <a:lnSpc>
                <a:spcPct val="100000"/>
              </a:lnSpc>
              <a:spcBef>
                <a:spcPts val="600"/>
              </a:spcBef>
              <a:spcAft>
                <a:spcPts val="600"/>
              </a:spcAft>
              <a:buFont typeface="Calibri" panose="020F0502020204030204" pitchFamily="34" charset="0"/>
              <a:buChar char="•"/>
            </a:pPr>
            <a:r>
              <a:rPr lang="fr-FR"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Demander l’autorisation au patient de lui prodiguer des conseils ou d’ajuster ses connaissances </a:t>
            </a:r>
          </a:p>
          <a:p>
            <a:pPr marL="342900" lvl="0" indent="-342900">
              <a:lnSpc>
                <a:spcPct val="100000"/>
              </a:lnSpc>
              <a:spcBef>
                <a:spcPts val="600"/>
              </a:spcBef>
              <a:spcAft>
                <a:spcPts val="600"/>
              </a:spcAft>
              <a:buFont typeface="Calibri" panose="020F0502020204030204" pitchFamily="34" charset="0"/>
              <a:buChar char="•"/>
            </a:pPr>
            <a:r>
              <a:rPr lang="fr-FR" sz="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Re</a:t>
            </a:r>
            <a:r>
              <a:rPr lang="fr-FR"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connaitre l’autonomie du patient</a:t>
            </a:r>
            <a:endParaRPr lang="fr-FR" sz="1800" dirty="0">
              <a:solidFill>
                <a:srgbClr val="000000"/>
              </a:solidFill>
            </a:endParaRPr>
          </a:p>
        </p:txBody>
      </p:sp>
      <p:sp>
        <p:nvSpPr>
          <p:cNvPr id="4" name="Titre 1">
            <a:extLst>
              <a:ext uri="{FF2B5EF4-FFF2-40B4-BE49-F238E27FC236}">
                <a16:creationId xmlns:a16="http://schemas.microsoft.com/office/drawing/2014/main" id="{E674BB25-DCF4-127A-CB05-7B8CD88FE393}"/>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12800" indent="-457200">
              <a:buFont typeface="+mj-lt"/>
              <a:buAutoNum type="alphaLcParenR" startAt="2"/>
            </a:pPr>
            <a:r>
              <a:rPr lang="fr-FR" sz="2400" b="1" dirty="0">
                <a:solidFill>
                  <a:srgbClr val="5C5C2C"/>
                </a:solidFill>
                <a:latin typeface="+mn-lt"/>
              </a:rPr>
              <a:t>Les attitudes favorables à la relation</a:t>
            </a:r>
          </a:p>
        </p:txBody>
      </p:sp>
      <p:sp>
        <p:nvSpPr>
          <p:cNvPr id="5" name="Titre 6">
            <a:extLst>
              <a:ext uri="{FF2B5EF4-FFF2-40B4-BE49-F238E27FC236}">
                <a16:creationId xmlns:a16="http://schemas.microsoft.com/office/drawing/2014/main" id="{8113A433-E028-EB07-0667-F673EDFB8E56}"/>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3 : La posture professionnelle</a:t>
            </a:r>
          </a:p>
        </p:txBody>
      </p:sp>
      <p:sp>
        <p:nvSpPr>
          <p:cNvPr id="8" name="ZoneTexte 4">
            <a:extLst>
              <a:ext uri="{FF2B5EF4-FFF2-40B4-BE49-F238E27FC236}">
                <a16:creationId xmlns:a16="http://schemas.microsoft.com/office/drawing/2014/main" id="{CAEBCDAC-FBE4-402F-86D2-555AFF6B79FC}"/>
              </a:ext>
            </a:extLst>
          </p:cNvPr>
          <p:cNvSpPr txBox="1"/>
          <p:nvPr/>
        </p:nvSpPr>
        <p:spPr>
          <a:xfrm>
            <a:off x="943897" y="1364993"/>
            <a:ext cx="11065223" cy="369332"/>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b="1" i="0" u="none" strike="noStrike" kern="1200" cap="none" spc="0" normalizeH="0" baseline="0" noProof="0" dirty="0">
                <a:ln>
                  <a:noFill/>
                </a:ln>
                <a:solidFill>
                  <a:prstClr val="black"/>
                </a:solidFill>
                <a:effectLst/>
                <a:uLnTx/>
                <a:uFillTx/>
                <a:ea typeface="+mn-ea"/>
                <a:cs typeface="+mn-cs"/>
              </a:rPr>
              <a:t>Favoriser</a:t>
            </a:r>
            <a:r>
              <a:rPr kumimoji="0" lang="fr-FR" b="0" i="0" u="none" strike="noStrike" kern="1200" cap="none" spc="0" normalizeH="0" baseline="0" noProof="0" dirty="0">
                <a:ln>
                  <a:noFill/>
                </a:ln>
                <a:solidFill>
                  <a:prstClr val="black"/>
                </a:solidFill>
                <a:effectLst/>
                <a:uLnTx/>
                <a:uFillTx/>
                <a:ea typeface="+mn-ea"/>
                <a:cs typeface="+mn-cs"/>
              </a:rPr>
              <a:t> </a:t>
            </a:r>
            <a:r>
              <a:rPr lang="fr-FR" b="1" dirty="0">
                <a:effectLst/>
                <a:ea typeface="Calibri" panose="020F0502020204030204" pitchFamily="34" charset="0"/>
                <a:cs typeface="Times New Roman" panose="02020603050405020304" pitchFamily="18" charset="0"/>
              </a:rPr>
              <a:t>l’alliance, la collaboration avec le patient</a:t>
            </a:r>
            <a:r>
              <a:rPr lang="fr-FR" dirty="0">
                <a:effectLst/>
                <a:ea typeface="Calibri" panose="020F0502020204030204" pitchFamily="34" charset="0"/>
                <a:cs typeface="Times New Roman" panose="02020603050405020304" pitchFamily="18" charset="0"/>
              </a:rPr>
              <a:t> :</a:t>
            </a:r>
            <a:endParaRPr kumimoji="0" lang="fr-FR" b="0" i="0" u="none" strike="noStrike" kern="1200" cap="none" spc="0" normalizeH="0" baseline="0" noProof="0" dirty="0">
              <a:ln>
                <a:noFill/>
              </a:ln>
              <a:solidFill>
                <a:prstClr val="black"/>
              </a:solidFill>
              <a:effectLst/>
              <a:uLnTx/>
              <a:uFillTx/>
              <a:cs typeface="Calibri" panose="020F0502020204030204" pitchFamily="34" charset="0"/>
            </a:endParaRPr>
          </a:p>
        </p:txBody>
      </p:sp>
      <p:sp>
        <p:nvSpPr>
          <p:cNvPr id="9" name="Rectangle : coins arrondis 8">
            <a:extLst>
              <a:ext uri="{FF2B5EF4-FFF2-40B4-BE49-F238E27FC236}">
                <a16:creationId xmlns:a16="http://schemas.microsoft.com/office/drawing/2014/main" id="{945D5682-CB05-41C8-BED4-FEEF2735903C}"/>
              </a:ext>
            </a:extLst>
          </p:cNvPr>
          <p:cNvSpPr/>
          <p:nvPr/>
        </p:nvSpPr>
        <p:spPr>
          <a:xfrm>
            <a:off x="943897" y="1904019"/>
            <a:ext cx="2495989" cy="3588987"/>
          </a:xfrm>
          <a:prstGeom prst="roundRect">
            <a:avLst/>
          </a:prstGeom>
          <a:solidFill>
            <a:schemeClr val="accent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200000"/>
              </a:lnSpc>
            </a:pPr>
            <a:r>
              <a:rPr lang="fr-FR" b="1" dirty="0">
                <a:solidFill>
                  <a:schemeClr val="tx1"/>
                </a:solidFill>
              </a:rPr>
              <a:t>Écoute</a:t>
            </a:r>
          </a:p>
          <a:p>
            <a:pPr algn="ctr">
              <a:lnSpc>
                <a:spcPct val="200000"/>
              </a:lnSpc>
            </a:pPr>
            <a:r>
              <a:rPr lang="fr-FR" b="1" dirty="0">
                <a:solidFill>
                  <a:schemeClr val="tx1"/>
                </a:solidFill>
              </a:rPr>
              <a:t>Confidentialité</a:t>
            </a:r>
          </a:p>
          <a:p>
            <a:pPr algn="ctr">
              <a:lnSpc>
                <a:spcPct val="200000"/>
              </a:lnSpc>
            </a:pPr>
            <a:r>
              <a:rPr lang="fr-FR" b="1" dirty="0">
                <a:solidFill>
                  <a:schemeClr val="tx1"/>
                </a:solidFill>
              </a:rPr>
              <a:t>Empathie</a:t>
            </a:r>
          </a:p>
          <a:p>
            <a:pPr algn="ctr">
              <a:lnSpc>
                <a:spcPct val="200000"/>
              </a:lnSpc>
            </a:pPr>
            <a:r>
              <a:rPr lang="fr-FR" b="1" dirty="0">
                <a:solidFill>
                  <a:schemeClr val="tx1"/>
                </a:solidFill>
              </a:rPr>
              <a:t>Bienveillance</a:t>
            </a:r>
          </a:p>
          <a:p>
            <a:pPr algn="ctr">
              <a:lnSpc>
                <a:spcPct val="200000"/>
              </a:lnSpc>
            </a:pPr>
            <a:r>
              <a:rPr lang="fr-FR" b="1" dirty="0">
                <a:solidFill>
                  <a:schemeClr val="tx1"/>
                </a:solidFill>
              </a:rPr>
              <a:t>Absence de jugement </a:t>
            </a:r>
          </a:p>
          <a:p>
            <a:pPr algn="ctr"/>
            <a:endParaRPr lang="fr-FR" dirty="0"/>
          </a:p>
        </p:txBody>
      </p:sp>
      <p:sp>
        <p:nvSpPr>
          <p:cNvPr id="10" name="ZoneTexte 2">
            <a:extLst>
              <a:ext uri="{FF2B5EF4-FFF2-40B4-BE49-F238E27FC236}">
                <a16:creationId xmlns:a16="http://schemas.microsoft.com/office/drawing/2014/main" id="{46CE07E6-E959-4C31-80BB-2D10DD86CF42}"/>
              </a:ext>
            </a:extLst>
          </p:cNvPr>
          <p:cNvSpPr txBox="1"/>
          <p:nvPr/>
        </p:nvSpPr>
        <p:spPr>
          <a:xfrm>
            <a:off x="943897" y="5672694"/>
            <a:ext cx="10878794" cy="461665"/>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400" b="1" dirty="0">
                <a:solidFill>
                  <a:srgbClr val="7A2553"/>
                </a:solidFill>
              </a:rPr>
              <a:t>Le respect de grands principes pour soigner sa relation</a:t>
            </a:r>
          </a:p>
        </p:txBody>
      </p:sp>
    </p:spTree>
    <p:extLst>
      <p:ext uri="{BB962C8B-B14F-4D97-AF65-F5344CB8AC3E}">
        <p14:creationId xmlns:p14="http://schemas.microsoft.com/office/powerpoint/2010/main" val="20634061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9A5466C-6E9B-59CE-F01F-067139133076}"/>
              </a:ext>
            </a:extLst>
          </p:cNvPr>
          <p:cNvSpPr>
            <a:spLocks noGrp="1"/>
          </p:cNvSpPr>
          <p:nvPr>
            <p:ph idx="1"/>
          </p:nvPr>
        </p:nvSpPr>
        <p:spPr>
          <a:xfrm>
            <a:off x="838200" y="1690688"/>
            <a:ext cx="10515600" cy="4486275"/>
          </a:xfrm>
        </p:spPr>
        <p:txBody>
          <a:bodyPr>
            <a:normAutofit/>
          </a:bodyPr>
          <a:lstStyle/>
          <a:p>
            <a:pPr marL="0" indent="0">
              <a:buNone/>
            </a:pPr>
            <a:r>
              <a:rPr lang="fr-FR" sz="2400" dirty="0">
                <a:solidFill>
                  <a:srgbClr val="000000"/>
                </a:solidFill>
              </a:rPr>
              <a:t>Les attitudes favorables à la relation avec le fumeur : </a:t>
            </a:r>
            <a:r>
              <a:rPr lang="fr-FR" sz="2400" b="1" dirty="0"/>
              <a:t>EVITER </a:t>
            </a:r>
          </a:p>
          <a:p>
            <a:endParaRPr lang="fr-FR" dirty="0"/>
          </a:p>
        </p:txBody>
      </p:sp>
      <p:pic>
        <p:nvPicPr>
          <p:cNvPr id="4" name="Image 3" descr="image med rayé">
            <a:extLst>
              <a:ext uri="{FF2B5EF4-FFF2-40B4-BE49-F238E27FC236}">
                <a16:creationId xmlns:a16="http://schemas.microsoft.com/office/drawing/2014/main" id="{9A16ABA8-522A-4B27-850E-9C9DEE49A96D}"/>
              </a:ext>
            </a:extLst>
          </p:cNvPr>
          <p:cNvPicPr>
            <a:picLocks noGrp="1" noChangeAspect="1"/>
          </p:cNvPicPr>
          <p:nvPr/>
        </p:nvPicPr>
        <p:blipFill rotWithShape="1">
          <a:blip r:embed="rId2" cstate="email">
            <a:extLst>
              <a:ext uri="{28A0092B-C50C-407E-A947-70E740481C1C}">
                <a14:useLocalDpi xmlns:a14="http://schemas.microsoft.com/office/drawing/2010/main" val="0"/>
              </a:ext>
            </a:extLst>
          </a:blip>
          <a:srcRect t="12877" r="6958" b="1162"/>
          <a:stretch/>
        </p:blipFill>
        <p:spPr>
          <a:xfrm>
            <a:off x="4928041" y="2239707"/>
            <a:ext cx="7129687" cy="3756522"/>
          </a:xfrm>
          <a:prstGeom prst="rect">
            <a:avLst/>
          </a:prstGeom>
          <a:noFill/>
          <a:ln>
            <a:noFill/>
          </a:ln>
        </p:spPr>
      </p:pic>
      <p:sp>
        <p:nvSpPr>
          <p:cNvPr id="5" name="ZoneTexte 4">
            <a:extLst>
              <a:ext uri="{FF2B5EF4-FFF2-40B4-BE49-F238E27FC236}">
                <a16:creationId xmlns:a16="http://schemas.microsoft.com/office/drawing/2014/main" id="{7BB29D47-4F89-D184-8DD6-1313118593BD}"/>
              </a:ext>
            </a:extLst>
          </p:cNvPr>
          <p:cNvSpPr txBox="1"/>
          <p:nvPr/>
        </p:nvSpPr>
        <p:spPr>
          <a:xfrm>
            <a:off x="10637112" y="6176963"/>
            <a:ext cx="776332" cy="307777"/>
          </a:xfrm>
          <a:prstGeom prst="rect">
            <a:avLst/>
          </a:prstGeom>
          <a:noFill/>
        </p:spPr>
        <p:txBody>
          <a:bodyPr wrap="square" rtlCol="0">
            <a:spAutoFit/>
          </a:bodyPr>
          <a:lstStyle/>
          <a:p>
            <a:r>
              <a:rPr lang="fr-FR" sz="1400" dirty="0">
                <a:solidFill>
                  <a:srgbClr val="000000"/>
                </a:solidFill>
                <a:latin typeface="Agency FB" panose="020B0503020202020204" pitchFamily="34" charset="0"/>
                <a:cs typeface="Arabic Typesetting" panose="020B0604020202020204" pitchFamily="66" charset="-78"/>
              </a:rPr>
              <a:t>PIEM</a:t>
            </a:r>
          </a:p>
        </p:txBody>
      </p:sp>
      <p:sp>
        <p:nvSpPr>
          <p:cNvPr id="7" name="ZoneTexte 6">
            <a:extLst>
              <a:ext uri="{FF2B5EF4-FFF2-40B4-BE49-F238E27FC236}">
                <a16:creationId xmlns:a16="http://schemas.microsoft.com/office/drawing/2014/main" id="{5E9A2F6F-43CB-DA40-74F0-1797FEAB1573}"/>
              </a:ext>
            </a:extLst>
          </p:cNvPr>
          <p:cNvSpPr txBox="1"/>
          <p:nvPr/>
        </p:nvSpPr>
        <p:spPr>
          <a:xfrm>
            <a:off x="943896" y="2605178"/>
            <a:ext cx="3984145" cy="1501693"/>
          </a:xfrm>
          <a:prstGeom prst="rect">
            <a:avLst/>
          </a:prstGeom>
          <a:noFill/>
        </p:spPr>
        <p:txBody>
          <a:bodyPr wrap="square" rtlCol="0">
            <a:spAutoFit/>
          </a:bodyPr>
          <a:lstStyle/>
          <a:p>
            <a:pPr marL="285750" lvl="0" indent="-285750">
              <a:lnSpc>
                <a:spcPct val="115000"/>
              </a:lnSpc>
              <a:spcAft>
                <a:spcPts val="600"/>
              </a:spcAft>
              <a:buFont typeface="Wingdings" panose="05000000000000000000" pitchFamily="2" charset="2"/>
              <a:buChar char="ü"/>
            </a:pPr>
            <a:r>
              <a:rPr lang="fr-FR"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 confrontation et l'argumentation en faveur du changement </a:t>
            </a:r>
          </a:p>
          <a:p>
            <a:pPr marL="285750" lvl="0" indent="-285750">
              <a:lnSpc>
                <a:spcPct val="115000"/>
              </a:lnSpc>
              <a:spcAft>
                <a:spcPts val="600"/>
              </a:spcAft>
              <a:buFont typeface="Wingdings" panose="05000000000000000000" pitchFamily="2" charset="2"/>
              <a:buChar char="ü"/>
            </a:pPr>
            <a:r>
              <a:rPr lang="fr-FR"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 se mettre en position de sachant </a:t>
            </a:r>
          </a:p>
          <a:p>
            <a:pPr marL="285750" lvl="0" indent="-285750">
              <a:lnSpc>
                <a:spcPct val="115000"/>
              </a:lnSpc>
              <a:buFont typeface="Wingdings" panose="05000000000000000000" pitchFamily="2" charset="2"/>
              <a:buChar char="ü"/>
            </a:pPr>
            <a:r>
              <a:rPr lang="fr-FR"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 donner un cours au patient </a:t>
            </a:r>
          </a:p>
        </p:txBody>
      </p:sp>
      <p:sp>
        <p:nvSpPr>
          <p:cNvPr id="9" name="Titre 1">
            <a:extLst>
              <a:ext uri="{FF2B5EF4-FFF2-40B4-BE49-F238E27FC236}">
                <a16:creationId xmlns:a16="http://schemas.microsoft.com/office/drawing/2014/main" id="{5B20C73F-8B9C-8601-02D7-7DFC621C72EC}"/>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12800" indent="-457200">
              <a:buFont typeface="+mj-lt"/>
              <a:buAutoNum type="alphaLcParenR" startAt="2"/>
            </a:pPr>
            <a:r>
              <a:rPr lang="fr-FR" sz="2400" b="1" dirty="0">
                <a:solidFill>
                  <a:srgbClr val="5C5C2C"/>
                </a:solidFill>
                <a:latin typeface="+mn-lt"/>
              </a:rPr>
              <a:t>Les attitudes favorables à la relation</a:t>
            </a:r>
          </a:p>
        </p:txBody>
      </p:sp>
      <p:sp>
        <p:nvSpPr>
          <p:cNvPr id="10" name="Titre 6">
            <a:extLst>
              <a:ext uri="{FF2B5EF4-FFF2-40B4-BE49-F238E27FC236}">
                <a16:creationId xmlns:a16="http://schemas.microsoft.com/office/drawing/2014/main" id="{135C4582-B68C-9A33-6BE3-412ADA44C978}"/>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3 : La posture professionnelle</a:t>
            </a:r>
          </a:p>
        </p:txBody>
      </p:sp>
    </p:spTree>
    <p:extLst>
      <p:ext uri="{BB962C8B-B14F-4D97-AF65-F5344CB8AC3E}">
        <p14:creationId xmlns:p14="http://schemas.microsoft.com/office/powerpoint/2010/main" val="34258261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image med rayé">
            <a:extLst>
              <a:ext uri="{FF2B5EF4-FFF2-40B4-BE49-F238E27FC236}">
                <a16:creationId xmlns:a16="http://schemas.microsoft.com/office/drawing/2014/main" id="{9A16ABA8-522A-4B27-850E-9C9DEE49A96D}"/>
              </a:ext>
            </a:extLst>
          </p:cNvPr>
          <p:cNvPicPr>
            <a:picLocks noGrp="1" noChangeAspect="1"/>
          </p:cNvPicPr>
          <p:nvPr/>
        </p:nvPicPr>
        <p:blipFill rotWithShape="1">
          <a:blip r:embed="rId2" cstate="email">
            <a:alphaModFix amt="35000"/>
            <a:extLst>
              <a:ext uri="{28A0092B-C50C-407E-A947-70E740481C1C}">
                <a14:useLocalDpi xmlns:a14="http://schemas.microsoft.com/office/drawing/2010/main" val="0"/>
              </a:ext>
            </a:extLst>
          </a:blip>
          <a:srcRect t="12877" r="6958" b="1162"/>
          <a:stretch/>
        </p:blipFill>
        <p:spPr>
          <a:xfrm>
            <a:off x="5695406" y="2560343"/>
            <a:ext cx="6496594" cy="3422955"/>
          </a:xfrm>
          <a:prstGeom prst="rect">
            <a:avLst/>
          </a:prstGeom>
          <a:noFill/>
          <a:ln>
            <a:noFill/>
          </a:ln>
        </p:spPr>
      </p:pic>
      <p:sp>
        <p:nvSpPr>
          <p:cNvPr id="5" name="ZoneTexte 4">
            <a:extLst>
              <a:ext uri="{FF2B5EF4-FFF2-40B4-BE49-F238E27FC236}">
                <a16:creationId xmlns:a16="http://schemas.microsoft.com/office/drawing/2014/main" id="{7BB29D47-4F89-D184-8DD6-1313118593BD}"/>
              </a:ext>
            </a:extLst>
          </p:cNvPr>
          <p:cNvSpPr txBox="1"/>
          <p:nvPr/>
        </p:nvSpPr>
        <p:spPr>
          <a:xfrm>
            <a:off x="10637112" y="6176963"/>
            <a:ext cx="776332" cy="307777"/>
          </a:xfrm>
          <a:prstGeom prst="rect">
            <a:avLst/>
          </a:prstGeom>
          <a:noFill/>
        </p:spPr>
        <p:txBody>
          <a:bodyPr wrap="square" rtlCol="0">
            <a:spAutoFit/>
          </a:bodyPr>
          <a:lstStyle/>
          <a:p>
            <a:r>
              <a:rPr lang="fr-FR" sz="1400" dirty="0">
                <a:latin typeface="Agency FB" panose="020B0503020202020204" pitchFamily="34" charset="0"/>
                <a:cs typeface="Arabic Typesetting" panose="020B0604020202020204" pitchFamily="66" charset="-78"/>
              </a:rPr>
              <a:t>PIEM</a:t>
            </a:r>
          </a:p>
        </p:txBody>
      </p:sp>
      <p:sp>
        <p:nvSpPr>
          <p:cNvPr id="9" name="Titre 1">
            <a:extLst>
              <a:ext uri="{FF2B5EF4-FFF2-40B4-BE49-F238E27FC236}">
                <a16:creationId xmlns:a16="http://schemas.microsoft.com/office/drawing/2014/main" id="{5B20C73F-8B9C-8601-02D7-7DFC621C72EC}"/>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12800" indent="-457200">
              <a:buFont typeface="+mj-lt"/>
              <a:buAutoNum type="alphaLcParenR" startAt="2"/>
            </a:pPr>
            <a:r>
              <a:rPr lang="fr-FR" sz="2400" b="1" dirty="0">
                <a:solidFill>
                  <a:srgbClr val="5C5C2C"/>
                </a:solidFill>
                <a:latin typeface="+mn-lt"/>
              </a:rPr>
              <a:t>Les attitudes favorables à la relation</a:t>
            </a:r>
          </a:p>
        </p:txBody>
      </p:sp>
      <p:sp>
        <p:nvSpPr>
          <p:cNvPr id="10" name="Titre 6">
            <a:extLst>
              <a:ext uri="{FF2B5EF4-FFF2-40B4-BE49-F238E27FC236}">
                <a16:creationId xmlns:a16="http://schemas.microsoft.com/office/drawing/2014/main" id="{135C4582-B68C-9A33-6BE3-412ADA44C978}"/>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3 : La posture professionnelle</a:t>
            </a:r>
          </a:p>
        </p:txBody>
      </p:sp>
      <p:sp>
        <p:nvSpPr>
          <p:cNvPr id="8" name="ZoneTexte 4">
            <a:extLst>
              <a:ext uri="{FF2B5EF4-FFF2-40B4-BE49-F238E27FC236}">
                <a16:creationId xmlns:a16="http://schemas.microsoft.com/office/drawing/2014/main" id="{CA6ECCB1-65EA-A611-18E4-E2051FF4A266}"/>
              </a:ext>
            </a:extLst>
          </p:cNvPr>
          <p:cNvSpPr txBox="1"/>
          <p:nvPr/>
        </p:nvSpPr>
        <p:spPr>
          <a:xfrm>
            <a:off x="943897" y="1364993"/>
            <a:ext cx="11065223" cy="646331"/>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effectLst/>
                <a:ea typeface="Calibri" panose="020F0502020204030204" pitchFamily="34" charset="0"/>
                <a:cs typeface="Times New Roman" panose="02020603050405020304" pitchFamily="18" charset="0"/>
              </a:rPr>
              <a:t> « les 12 obstacles à la communication » Dr Thomas Gordon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b="1" i="0" u="none" strike="noStrike" kern="1200" cap="none" spc="0" normalizeH="0" baseline="0" noProof="0" dirty="0">
                <a:ln>
                  <a:noFill/>
                </a:ln>
                <a:solidFill>
                  <a:prstClr val="black"/>
                </a:solidFill>
                <a:effectLst/>
                <a:uLnTx/>
                <a:uFillTx/>
                <a:ea typeface="+mn-ea"/>
                <a:cs typeface="+mn-cs"/>
              </a:rPr>
              <a:t>    Eviter l</a:t>
            </a:r>
            <a:r>
              <a:rPr lang="fr-FR" b="1" dirty="0">
                <a:effectLst/>
                <a:ea typeface="Calibri" panose="020F0502020204030204" pitchFamily="34" charset="0"/>
                <a:cs typeface="Times New Roman" panose="02020603050405020304" pitchFamily="18" charset="0"/>
              </a:rPr>
              <a:t>es impasses relationnelles et le réflexe correcteur</a:t>
            </a:r>
            <a:endParaRPr kumimoji="0" lang="fr-FR" b="1" i="0" u="none" strike="noStrike" kern="1200" cap="none" spc="0" normalizeH="0" baseline="0" noProof="0" dirty="0">
              <a:ln>
                <a:noFill/>
              </a:ln>
              <a:solidFill>
                <a:prstClr val="black"/>
              </a:solidFill>
              <a:effectLst/>
              <a:uLnTx/>
              <a:uFillTx/>
              <a:cs typeface="Calibri" panose="020F0502020204030204" pitchFamily="34" charset="0"/>
            </a:endParaRPr>
          </a:p>
        </p:txBody>
      </p:sp>
      <p:sp>
        <p:nvSpPr>
          <p:cNvPr id="11" name="ZoneTexte 3">
            <a:extLst>
              <a:ext uri="{FF2B5EF4-FFF2-40B4-BE49-F238E27FC236}">
                <a16:creationId xmlns:a16="http://schemas.microsoft.com/office/drawing/2014/main" id="{E914267B-87A3-4AFC-A561-FBB74B1B4AD6}"/>
              </a:ext>
            </a:extLst>
          </p:cNvPr>
          <p:cNvSpPr txBox="1"/>
          <p:nvPr/>
        </p:nvSpPr>
        <p:spPr>
          <a:xfrm>
            <a:off x="943897" y="2350480"/>
            <a:ext cx="6027754" cy="3788858"/>
          </a:xfrm>
          <a:prstGeom prst="rect">
            <a:avLst/>
          </a:prstGeom>
          <a:noFill/>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ct val="150000"/>
              </a:lnSpc>
              <a:buFont typeface="Arial" panose="020B0604020202020204" pitchFamily="34" charset="0"/>
              <a:buChar char="•"/>
            </a:pPr>
            <a:r>
              <a:rPr lang="fr-FR" i="0" u="none" strike="noStrike" baseline="0" dirty="0">
                <a:solidFill>
                  <a:srgbClr val="000000"/>
                </a:solidFill>
                <a:latin typeface="Calibri" panose="020F0502020204030204" pitchFamily="34" charset="0"/>
              </a:rPr>
              <a:t>Ordonner</a:t>
            </a:r>
          </a:p>
          <a:p>
            <a:pPr marL="342900" indent="-342900">
              <a:lnSpc>
                <a:spcPct val="150000"/>
              </a:lnSpc>
              <a:buFont typeface="Arial" panose="020B0604020202020204" pitchFamily="34" charset="0"/>
              <a:buChar char="•"/>
            </a:pPr>
            <a:r>
              <a:rPr lang="fr-FR" i="0" u="none" strike="noStrike" baseline="0" dirty="0">
                <a:solidFill>
                  <a:srgbClr val="000000"/>
                </a:solidFill>
                <a:latin typeface="Calibri" panose="020F0502020204030204" pitchFamily="34" charset="0"/>
              </a:rPr>
              <a:t>Alarmer, mettre en garde, menacer</a:t>
            </a:r>
          </a:p>
          <a:p>
            <a:pPr marL="342900" indent="-342900">
              <a:lnSpc>
                <a:spcPct val="150000"/>
              </a:lnSpc>
              <a:buFont typeface="Arial" panose="020B0604020202020204" pitchFamily="34" charset="0"/>
              <a:buChar char="•"/>
            </a:pPr>
            <a:r>
              <a:rPr lang="fr-FR" i="0" u="none" strike="noStrike" baseline="0" dirty="0">
                <a:solidFill>
                  <a:srgbClr val="000000"/>
                </a:solidFill>
                <a:latin typeface="Calibri" panose="020F0502020204030204" pitchFamily="34" charset="0"/>
              </a:rPr>
              <a:t>Conseiller, faire des suggestions, fournir des solutions</a:t>
            </a:r>
          </a:p>
          <a:p>
            <a:pPr marL="342900" indent="-342900">
              <a:lnSpc>
                <a:spcPct val="150000"/>
              </a:lnSpc>
              <a:buFont typeface="Arial" panose="020B0604020202020204" pitchFamily="34" charset="0"/>
              <a:buChar char="•"/>
            </a:pPr>
            <a:r>
              <a:rPr lang="fr-FR" i="0" u="none" strike="noStrike" baseline="0" dirty="0">
                <a:solidFill>
                  <a:srgbClr val="000000"/>
                </a:solidFill>
                <a:latin typeface="Calibri" panose="020F0502020204030204" pitchFamily="34" charset="0"/>
              </a:rPr>
              <a:t>Démontrer, argumenter, enseigner</a:t>
            </a:r>
          </a:p>
          <a:p>
            <a:pPr marL="342900" indent="-342900">
              <a:lnSpc>
                <a:spcPct val="150000"/>
              </a:lnSpc>
              <a:buFont typeface="Arial" panose="020B0604020202020204" pitchFamily="34" charset="0"/>
              <a:buChar char="•"/>
            </a:pPr>
            <a:r>
              <a:rPr lang="fr-FR" i="0" u="none" strike="noStrike" baseline="0" dirty="0">
                <a:solidFill>
                  <a:srgbClr val="000000"/>
                </a:solidFill>
                <a:latin typeface="Calibri" panose="020F0502020204030204" pitchFamily="34" charset="0"/>
              </a:rPr>
              <a:t>Moraliser, juger</a:t>
            </a:r>
          </a:p>
          <a:p>
            <a:pPr marL="342900" indent="-342900">
              <a:lnSpc>
                <a:spcPct val="150000"/>
              </a:lnSpc>
              <a:buFont typeface="Arial" panose="020B0604020202020204" pitchFamily="34" charset="0"/>
              <a:buChar char="•"/>
            </a:pPr>
            <a:r>
              <a:rPr lang="fr-FR" i="0" u="none" strike="noStrike" baseline="0" dirty="0">
                <a:solidFill>
                  <a:srgbClr val="000000"/>
                </a:solidFill>
                <a:latin typeface="Calibri" panose="020F0502020204030204" pitchFamily="34" charset="0"/>
              </a:rPr>
              <a:t>Étiqueter, interpréter, analyser</a:t>
            </a:r>
          </a:p>
          <a:p>
            <a:pPr marL="342900" indent="-342900">
              <a:lnSpc>
                <a:spcPct val="150000"/>
              </a:lnSpc>
              <a:buFont typeface="Arial" panose="020B0604020202020204" pitchFamily="34" charset="0"/>
              <a:buChar char="•"/>
            </a:pPr>
            <a:r>
              <a:rPr lang="fr-FR" i="0" u="none" strike="noStrike" baseline="0" dirty="0">
                <a:solidFill>
                  <a:srgbClr val="000000"/>
                </a:solidFill>
                <a:latin typeface="Calibri" panose="020F0502020204030204" pitchFamily="34" charset="0"/>
              </a:rPr>
              <a:t>Sympathiser, consoler</a:t>
            </a:r>
          </a:p>
          <a:p>
            <a:pPr marL="342900" indent="-342900">
              <a:lnSpc>
                <a:spcPct val="150000"/>
              </a:lnSpc>
              <a:buFont typeface="Arial" panose="020B0604020202020204" pitchFamily="34" charset="0"/>
              <a:buChar char="•"/>
            </a:pPr>
            <a:r>
              <a:rPr lang="fr-FR" i="0" u="none" strike="noStrike" baseline="0" dirty="0">
                <a:solidFill>
                  <a:srgbClr val="000000"/>
                </a:solidFill>
                <a:latin typeface="Calibri" panose="020F0502020204030204" pitchFamily="34" charset="0"/>
              </a:rPr>
              <a:t>Mettre à l’épreuve</a:t>
            </a:r>
          </a:p>
          <a:p>
            <a:pPr marL="342900" indent="-342900">
              <a:lnSpc>
                <a:spcPct val="150000"/>
              </a:lnSpc>
              <a:buFont typeface="Arial" panose="020B0604020202020204" pitchFamily="34" charset="0"/>
              <a:buChar char="•"/>
            </a:pPr>
            <a:r>
              <a:rPr lang="fr-FR" i="0" u="none" strike="noStrike" baseline="0" dirty="0">
                <a:solidFill>
                  <a:srgbClr val="000000"/>
                </a:solidFill>
                <a:latin typeface="Calibri" panose="020F0502020204030204" pitchFamily="34" charset="0"/>
              </a:rPr>
              <a:t>Plaisanter…</a:t>
            </a:r>
          </a:p>
        </p:txBody>
      </p:sp>
    </p:spTree>
    <p:extLst>
      <p:ext uri="{BB962C8B-B14F-4D97-AF65-F5344CB8AC3E}">
        <p14:creationId xmlns:p14="http://schemas.microsoft.com/office/powerpoint/2010/main" val="6867232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9" name="Rectangle 3">
            <a:extLst>
              <a:ext uri="{FF2B5EF4-FFF2-40B4-BE49-F238E27FC236}">
                <a16:creationId xmlns:a16="http://schemas.microsoft.com/office/drawing/2014/main" id="{4865B103-400F-C347-998F-4054FEFD5366}"/>
              </a:ext>
            </a:extLst>
          </p:cNvPr>
          <p:cNvSpPr>
            <a:spLocks noGrp="1" noChangeArrowheads="1"/>
          </p:cNvSpPr>
          <p:nvPr>
            <p:ph idx="4294967295"/>
          </p:nvPr>
        </p:nvSpPr>
        <p:spPr>
          <a:xfrm>
            <a:off x="0" y="2246313"/>
            <a:ext cx="10515600" cy="4351337"/>
          </a:xfrm>
          <a:prstGeom prst="rect">
            <a:avLst/>
          </a:prstGeom>
        </p:spPr>
        <p:txBody>
          <a:bodyPr/>
          <a:lstStyle/>
          <a:p>
            <a:pPr>
              <a:buFontTx/>
              <a:buNone/>
            </a:pPr>
            <a:r>
              <a:rPr lang="fr-FR" altLang="fr-FR" dirty="0"/>
              <a:t>   </a:t>
            </a:r>
          </a:p>
        </p:txBody>
      </p:sp>
      <p:sp>
        <p:nvSpPr>
          <p:cNvPr id="372740" name="Rectangle 4">
            <a:extLst>
              <a:ext uri="{FF2B5EF4-FFF2-40B4-BE49-F238E27FC236}">
                <a16:creationId xmlns:a16="http://schemas.microsoft.com/office/drawing/2014/main" id="{6BACACC7-D2AA-C94F-A9C5-B8BE628F7E00}"/>
              </a:ext>
            </a:extLst>
          </p:cNvPr>
          <p:cNvSpPr>
            <a:spLocks noChangeArrowheads="1"/>
          </p:cNvSpPr>
          <p:nvPr/>
        </p:nvSpPr>
        <p:spPr bwMode="auto">
          <a:xfrm>
            <a:off x="8305800" y="3774143"/>
            <a:ext cx="2362200" cy="762000"/>
          </a:xfrm>
          <a:prstGeom prst="rect">
            <a:avLst/>
          </a:prstGeom>
          <a:solidFill>
            <a:schemeClr val="accent2">
              <a:lumMod val="40000"/>
              <a:lumOff val="60000"/>
            </a:schemeClr>
          </a:solidFill>
          <a:ln w="9525">
            <a:solidFill>
              <a:schemeClr val="tx2"/>
            </a:solidFill>
            <a:miter lim="800000"/>
            <a:headEnd/>
            <a:tailEnd/>
          </a:ln>
          <a:effectLst/>
        </p:spPr>
        <p:txBody>
          <a:bodyPr wrap="none" anchor="ctr"/>
          <a:lstStyle/>
          <a:p>
            <a:pPr algn="ctr"/>
            <a:r>
              <a:rPr lang="fr-FR" altLang="fr-FR" sz="2400" dirty="0">
                <a:solidFill>
                  <a:sysClr val="windowText" lastClr="000000"/>
                </a:solidFill>
              </a:rPr>
              <a:t>Consommateur </a:t>
            </a:r>
          </a:p>
          <a:p>
            <a:pPr algn="ctr"/>
            <a:r>
              <a:rPr lang="fr-FR" altLang="fr-FR" sz="2400" dirty="0">
                <a:solidFill>
                  <a:sysClr val="windowText" lastClr="000000"/>
                </a:solidFill>
              </a:rPr>
              <a:t>satisfait ou indécis</a:t>
            </a:r>
          </a:p>
        </p:txBody>
      </p:sp>
      <p:sp>
        <p:nvSpPr>
          <p:cNvPr id="372741" name="Rectangle 5">
            <a:extLst>
              <a:ext uri="{FF2B5EF4-FFF2-40B4-BE49-F238E27FC236}">
                <a16:creationId xmlns:a16="http://schemas.microsoft.com/office/drawing/2014/main" id="{620EF8F0-DFFA-F643-884F-47CB35489CC3}"/>
              </a:ext>
            </a:extLst>
          </p:cNvPr>
          <p:cNvSpPr>
            <a:spLocks noChangeArrowheads="1"/>
          </p:cNvSpPr>
          <p:nvPr/>
        </p:nvSpPr>
        <p:spPr bwMode="auto">
          <a:xfrm>
            <a:off x="6553200" y="5298143"/>
            <a:ext cx="2743200" cy="1066800"/>
          </a:xfrm>
          <a:prstGeom prst="rect">
            <a:avLst/>
          </a:prstGeom>
          <a:solidFill>
            <a:schemeClr val="accent2">
              <a:lumMod val="40000"/>
              <a:lumOff val="60000"/>
            </a:schemeClr>
          </a:solidFill>
          <a:ln w="9525">
            <a:solidFill>
              <a:schemeClr val="tx2"/>
            </a:solidFill>
            <a:miter lim="800000"/>
            <a:headEnd/>
            <a:tailEnd/>
          </a:ln>
          <a:effectLst/>
        </p:spPr>
        <p:txBody>
          <a:bodyPr wrap="none" anchor="ctr"/>
          <a:lstStyle/>
          <a:p>
            <a:pPr algn="ctr"/>
            <a:r>
              <a:rPr lang="fr-FR" altLang="fr-FR" sz="2400" dirty="0">
                <a:solidFill>
                  <a:sysClr val="windowText" lastClr="000000"/>
                </a:solidFill>
              </a:rPr>
              <a:t>Envisage de changer </a:t>
            </a:r>
          </a:p>
          <a:p>
            <a:pPr algn="ctr"/>
            <a:r>
              <a:rPr lang="fr-FR" altLang="fr-FR" sz="2400" dirty="0">
                <a:solidFill>
                  <a:sysClr val="windowText" lastClr="000000"/>
                </a:solidFill>
              </a:rPr>
              <a:t>son comportement de</a:t>
            </a:r>
          </a:p>
          <a:p>
            <a:pPr algn="ctr"/>
            <a:r>
              <a:rPr lang="fr-FR" altLang="fr-FR" sz="2400" dirty="0">
                <a:solidFill>
                  <a:sysClr val="windowText" lastClr="000000"/>
                </a:solidFill>
              </a:rPr>
              <a:t>consommation</a:t>
            </a:r>
          </a:p>
        </p:txBody>
      </p:sp>
      <p:sp>
        <p:nvSpPr>
          <p:cNvPr id="372742" name="Rectangle 6">
            <a:extLst>
              <a:ext uri="{FF2B5EF4-FFF2-40B4-BE49-F238E27FC236}">
                <a16:creationId xmlns:a16="http://schemas.microsoft.com/office/drawing/2014/main" id="{226E3579-9D75-8947-90E7-D60613F214A2}"/>
              </a:ext>
            </a:extLst>
          </p:cNvPr>
          <p:cNvSpPr>
            <a:spLocks noChangeArrowheads="1"/>
          </p:cNvSpPr>
          <p:nvPr/>
        </p:nvSpPr>
        <p:spPr bwMode="auto">
          <a:xfrm>
            <a:off x="3903662" y="5450543"/>
            <a:ext cx="1506538" cy="762000"/>
          </a:xfrm>
          <a:prstGeom prst="rect">
            <a:avLst/>
          </a:prstGeom>
          <a:solidFill>
            <a:schemeClr val="accent2">
              <a:lumMod val="40000"/>
              <a:lumOff val="60000"/>
            </a:schemeClr>
          </a:solidFill>
          <a:ln w="9525">
            <a:solidFill>
              <a:schemeClr val="tx2"/>
            </a:solidFill>
            <a:miter lim="800000"/>
            <a:headEnd/>
            <a:tailEnd/>
          </a:ln>
          <a:effectLst/>
        </p:spPr>
        <p:txBody>
          <a:bodyPr wrap="none" anchor="ctr"/>
          <a:lstStyle/>
          <a:p>
            <a:pPr algn="ctr"/>
            <a:r>
              <a:rPr lang="fr-FR" altLang="fr-FR" sz="2400" dirty="0">
                <a:solidFill>
                  <a:sysClr val="windowText" lastClr="000000"/>
                </a:solidFill>
              </a:rPr>
              <a:t>Décide </a:t>
            </a:r>
            <a:br>
              <a:rPr lang="fr-FR" altLang="fr-FR" sz="2400" dirty="0">
                <a:solidFill>
                  <a:sysClr val="windowText" lastClr="000000"/>
                </a:solidFill>
              </a:rPr>
            </a:br>
            <a:r>
              <a:rPr lang="fr-FR" altLang="fr-FR" sz="2400" dirty="0">
                <a:solidFill>
                  <a:sysClr val="windowText" lastClr="000000"/>
                </a:solidFill>
              </a:rPr>
              <a:t>de changer</a:t>
            </a:r>
          </a:p>
        </p:txBody>
      </p:sp>
      <p:sp>
        <p:nvSpPr>
          <p:cNvPr id="372743" name="Rectangle 7">
            <a:extLst>
              <a:ext uri="{FF2B5EF4-FFF2-40B4-BE49-F238E27FC236}">
                <a16:creationId xmlns:a16="http://schemas.microsoft.com/office/drawing/2014/main" id="{0C6817F3-FAB3-7F42-BC14-957F36120F22}"/>
              </a:ext>
            </a:extLst>
          </p:cNvPr>
          <p:cNvSpPr>
            <a:spLocks noChangeArrowheads="1"/>
          </p:cNvSpPr>
          <p:nvPr/>
        </p:nvSpPr>
        <p:spPr bwMode="auto">
          <a:xfrm>
            <a:off x="1533832" y="4574243"/>
            <a:ext cx="1742767" cy="762000"/>
          </a:xfrm>
          <a:prstGeom prst="rect">
            <a:avLst/>
          </a:prstGeom>
          <a:solidFill>
            <a:schemeClr val="accent2">
              <a:lumMod val="40000"/>
              <a:lumOff val="60000"/>
            </a:schemeClr>
          </a:solidFill>
          <a:ln w="9525">
            <a:solidFill>
              <a:schemeClr val="tx2"/>
            </a:solidFill>
            <a:miter lim="800000"/>
            <a:headEnd/>
            <a:tailEnd/>
          </a:ln>
          <a:effectLst/>
        </p:spPr>
        <p:txBody>
          <a:bodyPr wrap="none" anchor="ctr"/>
          <a:lstStyle/>
          <a:p>
            <a:pPr algn="ctr"/>
            <a:r>
              <a:rPr lang="fr-FR" altLang="fr-FR" sz="2400" dirty="0">
                <a:solidFill>
                  <a:sysClr val="windowText" lastClr="000000"/>
                </a:solidFill>
              </a:rPr>
              <a:t>Essaie </a:t>
            </a:r>
            <a:br>
              <a:rPr lang="fr-FR" altLang="fr-FR" sz="2400" dirty="0">
                <a:solidFill>
                  <a:sysClr val="windowText" lastClr="000000"/>
                </a:solidFill>
              </a:rPr>
            </a:br>
            <a:r>
              <a:rPr lang="fr-FR" altLang="fr-FR" sz="2400" dirty="0">
                <a:solidFill>
                  <a:sysClr val="windowText" lastClr="000000"/>
                </a:solidFill>
              </a:rPr>
              <a:t>de changer</a:t>
            </a:r>
          </a:p>
        </p:txBody>
      </p:sp>
      <p:sp>
        <p:nvSpPr>
          <p:cNvPr id="372744" name="Rectangle 8">
            <a:extLst>
              <a:ext uri="{FF2B5EF4-FFF2-40B4-BE49-F238E27FC236}">
                <a16:creationId xmlns:a16="http://schemas.microsoft.com/office/drawing/2014/main" id="{A52DC504-E020-B64A-970F-D858DE8084E1}"/>
              </a:ext>
            </a:extLst>
          </p:cNvPr>
          <p:cNvSpPr>
            <a:spLocks noChangeArrowheads="1"/>
          </p:cNvSpPr>
          <p:nvPr/>
        </p:nvSpPr>
        <p:spPr bwMode="auto">
          <a:xfrm>
            <a:off x="2819400" y="2554943"/>
            <a:ext cx="2362200" cy="1066800"/>
          </a:xfrm>
          <a:prstGeom prst="rect">
            <a:avLst/>
          </a:prstGeom>
          <a:solidFill>
            <a:schemeClr val="accent2">
              <a:lumMod val="40000"/>
              <a:lumOff val="60000"/>
            </a:schemeClr>
          </a:solidFill>
          <a:ln w="9525">
            <a:solidFill>
              <a:schemeClr val="tx2"/>
            </a:solidFill>
            <a:miter lim="800000"/>
            <a:headEnd/>
            <a:tailEnd/>
          </a:ln>
          <a:effectLst/>
        </p:spPr>
        <p:txBody>
          <a:bodyPr wrap="none" anchor="ctr"/>
          <a:lstStyle/>
          <a:p>
            <a:pPr algn="ctr"/>
            <a:r>
              <a:rPr lang="fr-FR" altLang="fr-FR" sz="2400" dirty="0">
                <a:solidFill>
                  <a:sysClr val="windowText" lastClr="000000"/>
                </a:solidFill>
              </a:rPr>
              <a:t>Change son </a:t>
            </a:r>
          </a:p>
          <a:p>
            <a:pPr algn="ctr"/>
            <a:r>
              <a:rPr lang="fr-FR" altLang="fr-FR" sz="2400" dirty="0">
                <a:solidFill>
                  <a:sysClr val="windowText" lastClr="000000"/>
                </a:solidFill>
              </a:rPr>
              <a:t>comportement de</a:t>
            </a:r>
          </a:p>
          <a:p>
            <a:pPr algn="ctr"/>
            <a:r>
              <a:rPr lang="fr-FR" altLang="fr-FR" sz="2400" dirty="0">
                <a:solidFill>
                  <a:sysClr val="windowText" lastClr="000000"/>
                </a:solidFill>
              </a:rPr>
              <a:t>consommation</a:t>
            </a:r>
          </a:p>
        </p:txBody>
      </p:sp>
      <p:sp>
        <p:nvSpPr>
          <p:cNvPr id="372745" name="Rectangle 9">
            <a:extLst>
              <a:ext uri="{FF2B5EF4-FFF2-40B4-BE49-F238E27FC236}">
                <a16:creationId xmlns:a16="http://schemas.microsoft.com/office/drawing/2014/main" id="{7DFA9668-A867-B342-A96B-06B76C9F20AF}"/>
              </a:ext>
            </a:extLst>
          </p:cNvPr>
          <p:cNvSpPr>
            <a:spLocks noChangeArrowheads="1"/>
          </p:cNvSpPr>
          <p:nvPr/>
        </p:nvSpPr>
        <p:spPr bwMode="auto">
          <a:xfrm>
            <a:off x="6629400" y="2021543"/>
            <a:ext cx="2590800" cy="685800"/>
          </a:xfrm>
          <a:prstGeom prst="rect">
            <a:avLst/>
          </a:prstGeom>
          <a:solidFill>
            <a:schemeClr val="accent2">
              <a:lumMod val="40000"/>
              <a:lumOff val="60000"/>
            </a:schemeClr>
          </a:solidFill>
          <a:ln w="9525">
            <a:solidFill>
              <a:schemeClr val="tx2"/>
            </a:solidFill>
            <a:miter lim="800000"/>
            <a:headEnd/>
            <a:tailEnd/>
          </a:ln>
          <a:effectLst/>
        </p:spPr>
        <p:txBody>
          <a:bodyPr wrap="none" anchor="ctr"/>
          <a:lstStyle/>
          <a:p>
            <a:pPr algn="ctr"/>
            <a:r>
              <a:rPr lang="fr-FR" altLang="fr-FR" sz="2400" dirty="0">
                <a:solidFill>
                  <a:sysClr val="windowText" lastClr="000000"/>
                </a:solidFill>
              </a:rPr>
              <a:t>Persévère dans son</a:t>
            </a:r>
          </a:p>
          <a:p>
            <a:pPr algn="ctr"/>
            <a:r>
              <a:rPr lang="fr-FR" altLang="fr-FR" sz="2400" dirty="0">
                <a:solidFill>
                  <a:sysClr val="windowText" lastClr="000000"/>
                </a:solidFill>
              </a:rPr>
              <a:t>changement</a:t>
            </a:r>
          </a:p>
        </p:txBody>
      </p:sp>
      <p:sp>
        <p:nvSpPr>
          <p:cNvPr id="372746" name="AutoShape 10">
            <a:extLst>
              <a:ext uri="{FF2B5EF4-FFF2-40B4-BE49-F238E27FC236}">
                <a16:creationId xmlns:a16="http://schemas.microsoft.com/office/drawing/2014/main" id="{BAF9FFE7-44C6-1F4A-8772-79694040DA7B}"/>
              </a:ext>
            </a:extLst>
          </p:cNvPr>
          <p:cNvSpPr>
            <a:spLocks noChangeArrowheads="1"/>
          </p:cNvSpPr>
          <p:nvPr/>
        </p:nvSpPr>
        <p:spPr bwMode="auto">
          <a:xfrm rot="4903159">
            <a:off x="8307388" y="4229756"/>
            <a:ext cx="2206625" cy="1143000"/>
          </a:xfrm>
          <a:custGeom>
            <a:avLst/>
            <a:gdLst>
              <a:gd name="G0" fmla="+- -454318 0 0"/>
              <a:gd name="G1" fmla="+- -6307187 0 0"/>
              <a:gd name="G2" fmla="+- -454318 0 -6307187"/>
              <a:gd name="G3" fmla="+- 10800 0 0"/>
              <a:gd name="G4" fmla="+- 0 0 -454318"/>
              <a:gd name="T0" fmla="*/ 360 256 1"/>
              <a:gd name="T1" fmla="*/ 0 256 1"/>
              <a:gd name="G5" fmla="+- G2 T0 T1"/>
              <a:gd name="G6" fmla="?: G2 G2 G5"/>
              <a:gd name="G7" fmla="+- 0 0 G6"/>
              <a:gd name="G8" fmla="+- 6860 0 0"/>
              <a:gd name="G9" fmla="+- 0 0 -6307187"/>
              <a:gd name="G10" fmla="+- 6860 0 2700"/>
              <a:gd name="G11" fmla="cos G10 -454318"/>
              <a:gd name="G12" fmla="sin G10 -454318"/>
              <a:gd name="G13" fmla="cos 13500 -454318"/>
              <a:gd name="G14" fmla="sin 13500 -454318"/>
              <a:gd name="G15" fmla="+- G11 10800 0"/>
              <a:gd name="G16" fmla="+- G12 10800 0"/>
              <a:gd name="G17" fmla="+- G13 10800 0"/>
              <a:gd name="G18" fmla="+- G14 10800 0"/>
              <a:gd name="G19" fmla="*/ 6860 1 2"/>
              <a:gd name="G20" fmla="+- G19 5400 0"/>
              <a:gd name="G21" fmla="cos G20 -454318"/>
              <a:gd name="G22" fmla="sin G20 -454318"/>
              <a:gd name="G23" fmla="+- G21 10800 0"/>
              <a:gd name="G24" fmla="+- G12 G23 G22"/>
              <a:gd name="G25" fmla="+- G22 G23 G11"/>
              <a:gd name="G26" fmla="cos 10800 -454318"/>
              <a:gd name="G27" fmla="sin 10800 -454318"/>
              <a:gd name="G28" fmla="cos 6860 -454318"/>
              <a:gd name="G29" fmla="sin 6860 -454318"/>
              <a:gd name="G30" fmla="+- G26 10800 0"/>
              <a:gd name="G31" fmla="+- G27 10800 0"/>
              <a:gd name="G32" fmla="+- G28 10800 0"/>
              <a:gd name="G33" fmla="+- G29 10800 0"/>
              <a:gd name="G34" fmla="+- G19 5400 0"/>
              <a:gd name="G35" fmla="cos G34 -6307187"/>
              <a:gd name="G36" fmla="sin G34 -6307187"/>
              <a:gd name="G37" fmla="+/ -6307187 -454318 2"/>
              <a:gd name="T2" fmla="*/ 180 256 1"/>
              <a:gd name="T3" fmla="*/ 0 256 1"/>
              <a:gd name="G38" fmla="+- G37 T2 T3"/>
              <a:gd name="G39" fmla="?: G2 G37 G38"/>
              <a:gd name="G40" fmla="cos 10800 G39"/>
              <a:gd name="G41" fmla="sin 10800 G39"/>
              <a:gd name="G42" fmla="cos 6860 G39"/>
              <a:gd name="G43" fmla="sin 6860 G39"/>
              <a:gd name="G44" fmla="+- G40 10800 0"/>
              <a:gd name="G45" fmla="+- G41 10800 0"/>
              <a:gd name="G46" fmla="+- G42 10800 0"/>
              <a:gd name="G47" fmla="+- G43 10800 0"/>
              <a:gd name="G48" fmla="+- G35 10800 0"/>
              <a:gd name="G49" fmla="+- G36 10800 0"/>
              <a:gd name="T4" fmla="*/ 17510 w 21600"/>
              <a:gd name="T5" fmla="*/ 2337 h 21600"/>
              <a:gd name="T6" fmla="*/ 9840 w 21600"/>
              <a:gd name="T7" fmla="*/ 2022 h 21600"/>
              <a:gd name="T8" fmla="*/ 15062 w 21600"/>
              <a:gd name="T9" fmla="*/ 5424 h 21600"/>
              <a:gd name="T10" fmla="*/ 24201 w 21600"/>
              <a:gd name="T11" fmla="*/ 9170 h 21600"/>
              <a:gd name="T12" fmla="*/ 20128 w 21600"/>
              <a:gd name="T13" fmla="*/ 14370 h 21600"/>
              <a:gd name="T14" fmla="*/ 14929 w 21600"/>
              <a:gd name="T15" fmla="*/ 10297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7609" y="9972"/>
                </a:moveTo>
                <a:cubicBezTo>
                  <a:pt x="17191" y="6528"/>
                  <a:pt x="14268" y="3940"/>
                  <a:pt x="10800" y="3940"/>
                </a:cubicBezTo>
                <a:cubicBezTo>
                  <a:pt x="10550" y="3940"/>
                  <a:pt x="10301" y="3953"/>
                  <a:pt x="10054" y="3980"/>
                </a:cubicBezTo>
                <a:lnTo>
                  <a:pt x="9626" y="63"/>
                </a:lnTo>
                <a:cubicBezTo>
                  <a:pt x="10015" y="21"/>
                  <a:pt x="10407" y="0"/>
                  <a:pt x="10800" y="0"/>
                </a:cubicBezTo>
                <a:cubicBezTo>
                  <a:pt x="16260" y="0"/>
                  <a:pt x="20861" y="4075"/>
                  <a:pt x="21521" y="9496"/>
                </a:cubicBezTo>
                <a:lnTo>
                  <a:pt x="24201" y="9170"/>
                </a:lnTo>
                <a:lnTo>
                  <a:pt x="20128" y="14370"/>
                </a:lnTo>
                <a:lnTo>
                  <a:pt x="14929" y="10297"/>
                </a:lnTo>
                <a:lnTo>
                  <a:pt x="17609" y="9972"/>
                </a:lnTo>
                <a:close/>
              </a:path>
            </a:pathLst>
          </a:custGeom>
          <a:noFill/>
          <a:ln w="9525">
            <a:solidFill>
              <a:schemeClr val="tx2"/>
            </a:solidFill>
            <a:miter lim="800000"/>
            <a:headEnd/>
            <a:tailEnd/>
          </a:ln>
          <a:effectLst/>
        </p:spPr>
        <p:txBody>
          <a:bodyPr wrap="none" anchor="ctr"/>
          <a:lstStyle/>
          <a:p>
            <a:endParaRPr lang="fr-FR"/>
          </a:p>
        </p:txBody>
      </p:sp>
      <p:sp>
        <p:nvSpPr>
          <p:cNvPr id="372747" name="AutoShape 11">
            <a:extLst>
              <a:ext uri="{FF2B5EF4-FFF2-40B4-BE49-F238E27FC236}">
                <a16:creationId xmlns:a16="http://schemas.microsoft.com/office/drawing/2014/main" id="{024CFA67-E17F-E143-BD8B-4B6301949154}"/>
              </a:ext>
            </a:extLst>
          </p:cNvPr>
          <p:cNvSpPr>
            <a:spLocks noChangeArrowheads="1"/>
          </p:cNvSpPr>
          <p:nvPr/>
        </p:nvSpPr>
        <p:spPr bwMode="auto">
          <a:xfrm>
            <a:off x="5486400" y="5602943"/>
            <a:ext cx="990600" cy="533400"/>
          </a:xfrm>
          <a:prstGeom prst="leftArrow">
            <a:avLst>
              <a:gd name="adj1" fmla="val 46768"/>
              <a:gd name="adj2" fmla="val 57442"/>
            </a:avLst>
          </a:prstGeom>
          <a:solidFill>
            <a:schemeClr val="bg1"/>
          </a:solidFill>
          <a:ln w="9525">
            <a:solidFill>
              <a:schemeClr val="tx2"/>
            </a:solidFill>
            <a:miter lim="800000"/>
            <a:headEnd/>
            <a:tailEnd/>
          </a:ln>
          <a:effectLst/>
        </p:spPr>
        <p:txBody>
          <a:bodyPr wrap="none" anchor="ctr"/>
          <a:lstStyle/>
          <a:p>
            <a:endParaRPr lang="fr-FR"/>
          </a:p>
        </p:txBody>
      </p:sp>
      <p:sp>
        <p:nvSpPr>
          <p:cNvPr id="372748" name="AutoShape 12">
            <a:extLst>
              <a:ext uri="{FF2B5EF4-FFF2-40B4-BE49-F238E27FC236}">
                <a16:creationId xmlns:a16="http://schemas.microsoft.com/office/drawing/2014/main" id="{043D581C-49C7-2E44-9449-C9E832899CEA}"/>
              </a:ext>
            </a:extLst>
          </p:cNvPr>
          <p:cNvSpPr>
            <a:spLocks noChangeArrowheads="1"/>
          </p:cNvSpPr>
          <p:nvPr/>
        </p:nvSpPr>
        <p:spPr bwMode="auto">
          <a:xfrm rot="10800000">
            <a:off x="2209800" y="5298143"/>
            <a:ext cx="2954338" cy="762000"/>
          </a:xfrm>
          <a:custGeom>
            <a:avLst/>
            <a:gdLst>
              <a:gd name="G0" fmla="+- 1594640 0 0"/>
              <a:gd name="G1" fmla="+- -6183352 0 0"/>
              <a:gd name="G2" fmla="+- 1594640 0 -6183352"/>
              <a:gd name="G3" fmla="+- 10800 0 0"/>
              <a:gd name="G4" fmla="+- 0 0 1594640"/>
              <a:gd name="T0" fmla="*/ 360 256 1"/>
              <a:gd name="T1" fmla="*/ 0 256 1"/>
              <a:gd name="G5" fmla="+- G2 T0 T1"/>
              <a:gd name="G6" fmla="?: G2 G2 G5"/>
              <a:gd name="G7" fmla="+- 0 0 G6"/>
              <a:gd name="G8" fmla="+- 8746 0 0"/>
              <a:gd name="G9" fmla="+- 0 0 -6183352"/>
              <a:gd name="G10" fmla="+- 8746 0 2700"/>
              <a:gd name="G11" fmla="cos G10 1594640"/>
              <a:gd name="G12" fmla="sin G10 1594640"/>
              <a:gd name="G13" fmla="cos 13500 1594640"/>
              <a:gd name="G14" fmla="sin 13500 1594640"/>
              <a:gd name="G15" fmla="+- G11 10800 0"/>
              <a:gd name="G16" fmla="+- G12 10800 0"/>
              <a:gd name="G17" fmla="+- G13 10800 0"/>
              <a:gd name="G18" fmla="+- G14 10800 0"/>
              <a:gd name="G19" fmla="*/ 8746 1 2"/>
              <a:gd name="G20" fmla="+- G19 5400 0"/>
              <a:gd name="G21" fmla="cos G20 1594640"/>
              <a:gd name="G22" fmla="sin G20 1594640"/>
              <a:gd name="G23" fmla="+- G21 10800 0"/>
              <a:gd name="G24" fmla="+- G12 G23 G22"/>
              <a:gd name="G25" fmla="+- G22 G23 G11"/>
              <a:gd name="G26" fmla="cos 10800 1594640"/>
              <a:gd name="G27" fmla="sin 10800 1594640"/>
              <a:gd name="G28" fmla="cos 8746 1594640"/>
              <a:gd name="G29" fmla="sin 8746 1594640"/>
              <a:gd name="G30" fmla="+- G26 10800 0"/>
              <a:gd name="G31" fmla="+- G27 10800 0"/>
              <a:gd name="G32" fmla="+- G28 10800 0"/>
              <a:gd name="G33" fmla="+- G29 10800 0"/>
              <a:gd name="G34" fmla="+- G19 5400 0"/>
              <a:gd name="G35" fmla="cos G34 -6183352"/>
              <a:gd name="G36" fmla="sin G34 -6183352"/>
              <a:gd name="G37" fmla="+/ -6183352 1594640 2"/>
              <a:gd name="T2" fmla="*/ 180 256 1"/>
              <a:gd name="T3" fmla="*/ 0 256 1"/>
              <a:gd name="G38" fmla="+- G37 T2 T3"/>
              <a:gd name="G39" fmla="?: G2 G37 G38"/>
              <a:gd name="G40" fmla="cos 10800 G39"/>
              <a:gd name="G41" fmla="sin 10800 G39"/>
              <a:gd name="G42" fmla="cos 8746 G39"/>
              <a:gd name="G43" fmla="sin 8746 G39"/>
              <a:gd name="G44" fmla="+- G40 10800 0"/>
              <a:gd name="G45" fmla="+- G41 10800 0"/>
              <a:gd name="G46" fmla="+- G42 10800 0"/>
              <a:gd name="G47" fmla="+- G43 10800 0"/>
              <a:gd name="G48" fmla="+- G35 10800 0"/>
              <a:gd name="G49" fmla="+- G36 10800 0"/>
              <a:gd name="T4" fmla="*/ 19645 w 21600"/>
              <a:gd name="T5" fmla="*/ 4603 h 21600"/>
              <a:gd name="T6" fmla="*/ 10058 w 21600"/>
              <a:gd name="T7" fmla="*/ 1055 h 21600"/>
              <a:gd name="T8" fmla="*/ 17963 w 21600"/>
              <a:gd name="T9" fmla="*/ 5782 h 21600"/>
              <a:gd name="T10" fmla="*/ 23100 w 21600"/>
              <a:gd name="T11" fmla="*/ 16362 h 21600"/>
              <a:gd name="T12" fmla="*/ 18169 w 21600"/>
              <a:gd name="T13" fmla="*/ 18222 h 21600"/>
              <a:gd name="T14" fmla="*/ 16308 w 21600"/>
              <a:gd name="T15" fmla="*/ 13291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769" y="14403"/>
                </a:moveTo>
                <a:cubicBezTo>
                  <a:pt x="19281" y="13271"/>
                  <a:pt x="19546" y="12042"/>
                  <a:pt x="19546" y="10800"/>
                </a:cubicBezTo>
                <a:cubicBezTo>
                  <a:pt x="19546" y="5969"/>
                  <a:pt x="15630" y="2054"/>
                  <a:pt x="10800" y="2054"/>
                </a:cubicBezTo>
                <a:cubicBezTo>
                  <a:pt x="10578" y="2054"/>
                  <a:pt x="10357" y="2062"/>
                  <a:pt x="10136" y="2079"/>
                </a:cubicBezTo>
                <a:lnTo>
                  <a:pt x="9980" y="31"/>
                </a:lnTo>
                <a:cubicBezTo>
                  <a:pt x="10253" y="10"/>
                  <a:pt x="10526" y="0"/>
                  <a:pt x="10800" y="0"/>
                </a:cubicBezTo>
                <a:cubicBezTo>
                  <a:pt x="16764" y="0"/>
                  <a:pt x="21600" y="4835"/>
                  <a:pt x="21600" y="10800"/>
                </a:cubicBezTo>
                <a:cubicBezTo>
                  <a:pt x="21600" y="12334"/>
                  <a:pt x="21272" y="13851"/>
                  <a:pt x="20640" y="15249"/>
                </a:cubicBezTo>
                <a:lnTo>
                  <a:pt x="23100" y="16362"/>
                </a:lnTo>
                <a:lnTo>
                  <a:pt x="18169" y="18222"/>
                </a:lnTo>
                <a:lnTo>
                  <a:pt x="16308" y="13291"/>
                </a:lnTo>
                <a:lnTo>
                  <a:pt x="18769" y="14403"/>
                </a:lnTo>
                <a:close/>
              </a:path>
            </a:pathLst>
          </a:custGeom>
          <a:solidFill>
            <a:schemeClr val="bg1"/>
          </a:solidFill>
          <a:ln w="9525">
            <a:solidFill>
              <a:schemeClr val="tx2"/>
            </a:solidFill>
            <a:miter lim="800000"/>
            <a:headEnd/>
            <a:tailEnd/>
          </a:ln>
          <a:effectLst/>
        </p:spPr>
        <p:txBody>
          <a:bodyPr wrap="none" anchor="ctr"/>
          <a:lstStyle/>
          <a:p>
            <a:endParaRPr lang="fr-FR"/>
          </a:p>
        </p:txBody>
      </p:sp>
      <p:sp>
        <p:nvSpPr>
          <p:cNvPr id="372749" name="AutoShape 13">
            <a:extLst>
              <a:ext uri="{FF2B5EF4-FFF2-40B4-BE49-F238E27FC236}">
                <a16:creationId xmlns:a16="http://schemas.microsoft.com/office/drawing/2014/main" id="{FBB78AB1-3B15-C84A-A98A-5109492465E8}"/>
              </a:ext>
            </a:extLst>
          </p:cNvPr>
          <p:cNvSpPr>
            <a:spLocks noChangeArrowheads="1"/>
          </p:cNvSpPr>
          <p:nvPr/>
        </p:nvSpPr>
        <p:spPr bwMode="auto">
          <a:xfrm rot="16200000">
            <a:off x="1600200" y="3774143"/>
            <a:ext cx="1905000" cy="1143000"/>
          </a:xfrm>
          <a:custGeom>
            <a:avLst/>
            <a:gdLst>
              <a:gd name="G0" fmla="+- -402781 0 0"/>
              <a:gd name="G1" fmla="+- -6497081 0 0"/>
              <a:gd name="G2" fmla="+- -402781 0 -6497081"/>
              <a:gd name="G3" fmla="+- 10800 0 0"/>
              <a:gd name="G4" fmla="+- 0 0 -402781"/>
              <a:gd name="T0" fmla="*/ 360 256 1"/>
              <a:gd name="T1" fmla="*/ 0 256 1"/>
              <a:gd name="G5" fmla="+- G2 T0 T1"/>
              <a:gd name="G6" fmla="?: G2 G2 G5"/>
              <a:gd name="G7" fmla="+- 0 0 G6"/>
              <a:gd name="G8" fmla="+- 7621 0 0"/>
              <a:gd name="G9" fmla="+- 0 0 -6497081"/>
              <a:gd name="G10" fmla="+- 7621 0 2700"/>
              <a:gd name="G11" fmla="cos G10 -402781"/>
              <a:gd name="G12" fmla="sin G10 -402781"/>
              <a:gd name="G13" fmla="cos 13500 -402781"/>
              <a:gd name="G14" fmla="sin 13500 -402781"/>
              <a:gd name="G15" fmla="+- G11 10800 0"/>
              <a:gd name="G16" fmla="+- G12 10800 0"/>
              <a:gd name="G17" fmla="+- G13 10800 0"/>
              <a:gd name="G18" fmla="+- G14 10800 0"/>
              <a:gd name="G19" fmla="*/ 7621 1 2"/>
              <a:gd name="G20" fmla="+- G19 5400 0"/>
              <a:gd name="G21" fmla="cos G20 -402781"/>
              <a:gd name="G22" fmla="sin G20 -402781"/>
              <a:gd name="G23" fmla="+- G21 10800 0"/>
              <a:gd name="G24" fmla="+- G12 G23 G22"/>
              <a:gd name="G25" fmla="+- G22 G23 G11"/>
              <a:gd name="G26" fmla="cos 10800 -402781"/>
              <a:gd name="G27" fmla="sin 10800 -402781"/>
              <a:gd name="G28" fmla="cos 7621 -402781"/>
              <a:gd name="G29" fmla="sin 7621 -402781"/>
              <a:gd name="G30" fmla="+- G26 10800 0"/>
              <a:gd name="G31" fmla="+- G27 10800 0"/>
              <a:gd name="G32" fmla="+- G28 10800 0"/>
              <a:gd name="G33" fmla="+- G29 10800 0"/>
              <a:gd name="G34" fmla="+- G19 5400 0"/>
              <a:gd name="G35" fmla="cos G34 -6497081"/>
              <a:gd name="G36" fmla="sin G34 -6497081"/>
              <a:gd name="G37" fmla="+/ -6497081 -402781 2"/>
              <a:gd name="T2" fmla="*/ 180 256 1"/>
              <a:gd name="T3" fmla="*/ 0 256 1"/>
              <a:gd name="G38" fmla="+- G37 T2 T3"/>
              <a:gd name="G39" fmla="?: G2 G37 G38"/>
              <a:gd name="G40" fmla="cos 10800 G39"/>
              <a:gd name="G41" fmla="sin 10800 G39"/>
              <a:gd name="G42" fmla="cos 7621 G39"/>
              <a:gd name="G43" fmla="sin 7621 G39"/>
              <a:gd name="G44" fmla="+- G40 10800 0"/>
              <a:gd name="G45" fmla="+- G41 10800 0"/>
              <a:gd name="G46" fmla="+- G42 10800 0"/>
              <a:gd name="G47" fmla="+- G43 10800 0"/>
              <a:gd name="G48" fmla="+- G35 10800 0"/>
              <a:gd name="G49" fmla="+- G36 10800 0"/>
              <a:gd name="T4" fmla="*/ 17353 w 21600"/>
              <a:gd name="T5" fmla="*/ 2215 h 21600"/>
              <a:gd name="T6" fmla="*/ 9337 w 21600"/>
              <a:gd name="T7" fmla="*/ 1705 h 21600"/>
              <a:gd name="T8" fmla="*/ 15424 w 21600"/>
              <a:gd name="T9" fmla="*/ 4742 h 21600"/>
              <a:gd name="T10" fmla="*/ 24222 w 21600"/>
              <a:gd name="T11" fmla="*/ 9354 h 21600"/>
              <a:gd name="T12" fmla="*/ 20418 w 21600"/>
              <a:gd name="T13" fmla="*/ 14079 h 21600"/>
              <a:gd name="T14" fmla="*/ 15692 w 21600"/>
              <a:gd name="T15" fmla="*/ 1027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377" y="9984"/>
                </a:moveTo>
                <a:cubicBezTo>
                  <a:pt x="17960" y="6113"/>
                  <a:pt x="14693" y="3179"/>
                  <a:pt x="10800" y="3179"/>
                </a:cubicBezTo>
                <a:cubicBezTo>
                  <a:pt x="10394" y="3179"/>
                  <a:pt x="9989" y="3211"/>
                  <a:pt x="9589" y="3275"/>
                </a:cubicBezTo>
                <a:lnTo>
                  <a:pt x="9084" y="137"/>
                </a:lnTo>
                <a:cubicBezTo>
                  <a:pt x="9652" y="45"/>
                  <a:pt x="10225" y="0"/>
                  <a:pt x="10800" y="0"/>
                </a:cubicBezTo>
                <a:cubicBezTo>
                  <a:pt x="16317" y="0"/>
                  <a:pt x="20947" y="4158"/>
                  <a:pt x="21537" y="9643"/>
                </a:cubicBezTo>
                <a:lnTo>
                  <a:pt x="24222" y="9354"/>
                </a:lnTo>
                <a:lnTo>
                  <a:pt x="20418" y="14079"/>
                </a:lnTo>
                <a:lnTo>
                  <a:pt x="15692" y="10273"/>
                </a:lnTo>
                <a:lnTo>
                  <a:pt x="18377" y="9984"/>
                </a:lnTo>
                <a:close/>
              </a:path>
            </a:pathLst>
          </a:custGeom>
          <a:solidFill>
            <a:schemeClr val="bg1"/>
          </a:solidFill>
          <a:ln w="9525">
            <a:solidFill>
              <a:schemeClr val="tx2"/>
            </a:solidFill>
            <a:miter lim="800000"/>
            <a:headEnd/>
            <a:tailEnd/>
          </a:ln>
          <a:effectLst/>
        </p:spPr>
        <p:txBody>
          <a:bodyPr wrap="none" anchor="ctr"/>
          <a:lstStyle/>
          <a:p>
            <a:endParaRPr lang="fr-FR"/>
          </a:p>
        </p:txBody>
      </p:sp>
      <p:sp>
        <p:nvSpPr>
          <p:cNvPr id="372750" name="AutoShape 14">
            <a:extLst>
              <a:ext uri="{FF2B5EF4-FFF2-40B4-BE49-F238E27FC236}">
                <a16:creationId xmlns:a16="http://schemas.microsoft.com/office/drawing/2014/main" id="{9F28E683-AF15-3A4F-A776-921CA645EE3F}"/>
              </a:ext>
            </a:extLst>
          </p:cNvPr>
          <p:cNvSpPr>
            <a:spLocks noChangeArrowheads="1"/>
          </p:cNvSpPr>
          <p:nvPr/>
        </p:nvSpPr>
        <p:spPr bwMode="auto">
          <a:xfrm>
            <a:off x="1752600" y="3393143"/>
            <a:ext cx="5486400" cy="2743200"/>
          </a:xfrm>
          <a:custGeom>
            <a:avLst/>
            <a:gdLst>
              <a:gd name="G0" fmla="+- -152563 0 0"/>
              <a:gd name="G1" fmla="+- -4716497 0 0"/>
              <a:gd name="G2" fmla="+- -152563 0 -4716497"/>
              <a:gd name="G3" fmla="+- 10800 0 0"/>
              <a:gd name="G4" fmla="+- 0 0 -152563"/>
              <a:gd name="T0" fmla="*/ 360 256 1"/>
              <a:gd name="T1" fmla="*/ 0 256 1"/>
              <a:gd name="G5" fmla="+- G2 T0 T1"/>
              <a:gd name="G6" fmla="?: G2 G2 G5"/>
              <a:gd name="G7" fmla="+- 0 0 G6"/>
              <a:gd name="G8" fmla="+- 9330 0 0"/>
              <a:gd name="G9" fmla="+- 0 0 -4716497"/>
              <a:gd name="G10" fmla="+- 9330 0 2700"/>
              <a:gd name="G11" fmla="cos G10 -152563"/>
              <a:gd name="G12" fmla="sin G10 -152563"/>
              <a:gd name="G13" fmla="cos 13500 -152563"/>
              <a:gd name="G14" fmla="sin 13500 -152563"/>
              <a:gd name="G15" fmla="+- G11 10800 0"/>
              <a:gd name="G16" fmla="+- G12 10800 0"/>
              <a:gd name="G17" fmla="+- G13 10800 0"/>
              <a:gd name="G18" fmla="+- G14 10800 0"/>
              <a:gd name="G19" fmla="*/ 9330 1 2"/>
              <a:gd name="G20" fmla="+- G19 5400 0"/>
              <a:gd name="G21" fmla="cos G20 -152563"/>
              <a:gd name="G22" fmla="sin G20 -152563"/>
              <a:gd name="G23" fmla="+- G21 10800 0"/>
              <a:gd name="G24" fmla="+- G12 G23 G22"/>
              <a:gd name="G25" fmla="+- G22 G23 G11"/>
              <a:gd name="G26" fmla="cos 10800 -152563"/>
              <a:gd name="G27" fmla="sin 10800 -152563"/>
              <a:gd name="G28" fmla="cos 9330 -152563"/>
              <a:gd name="G29" fmla="sin 9330 -152563"/>
              <a:gd name="G30" fmla="+- G26 10800 0"/>
              <a:gd name="G31" fmla="+- G27 10800 0"/>
              <a:gd name="G32" fmla="+- G28 10800 0"/>
              <a:gd name="G33" fmla="+- G29 10800 0"/>
              <a:gd name="G34" fmla="+- G19 5400 0"/>
              <a:gd name="G35" fmla="cos G34 -4716497"/>
              <a:gd name="G36" fmla="sin G34 -4716497"/>
              <a:gd name="G37" fmla="+/ -4716497 -152563 2"/>
              <a:gd name="T2" fmla="*/ 180 256 1"/>
              <a:gd name="T3" fmla="*/ 0 256 1"/>
              <a:gd name="G38" fmla="+- G37 T2 T3"/>
              <a:gd name="G39" fmla="?: G2 G37 G38"/>
              <a:gd name="G40" fmla="cos 10800 G39"/>
              <a:gd name="G41" fmla="sin 10800 G39"/>
              <a:gd name="G42" fmla="cos 9330 G39"/>
              <a:gd name="G43" fmla="sin 9330 G39"/>
              <a:gd name="G44" fmla="+- G40 10800 0"/>
              <a:gd name="G45" fmla="+- G41 10800 0"/>
              <a:gd name="G46" fmla="+- G42 10800 0"/>
              <a:gd name="G47" fmla="+- G43 10800 0"/>
              <a:gd name="G48" fmla="+- G35 10800 0"/>
              <a:gd name="G49" fmla="+- G36 10800 0"/>
              <a:gd name="T4" fmla="*/ 19408 w 21600"/>
              <a:gd name="T5" fmla="*/ 4278 h 21600"/>
              <a:gd name="T6" fmla="*/ 13915 w 21600"/>
              <a:gd name="T7" fmla="*/ 1229 h 21600"/>
              <a:gd name="T8" fmla="*/ 18236 w 21600"/>
              <a:gd name="T9" fmla="*/ 5165 h 21600"/>
              <a:gd name="T10" fmla="*/ 24288 w 21600"/>
              <a:gd name="T11" fmla="*/ 10251 h 21600"/>
              <a:gd name="T12" fmla="*/ 20995 w 21600"/>
              <a:gd name="T13" fmla="*/ 13823 h 21600"/>
              <a:gd name="T14" fmla="*/ 17424 w 21600"/>
              <a:gd name="T15" fmla="*/ 1053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20122" y="10421"/>
                </a:moveTo>
                <a:cubicBezTo>
                  <a:pt x="19963" y="6523"/>
                  <a:pt x="17397" y="3135"/>
                  <a:pt x="13688" y="1928"/>
                </a:cubicBezTo>
                <a:lnTo>
                  <a:pt x="14143" y="530"/>
                </a:lnTo>
                <a:cubicBezTo>
                  <a:pt x="18436" y="1928"/>
                  <a:pt x="21407" y="5849"/>
                  <a:pt x="21591" y="10361"/>
                </a:cubicBezTo>
                <a:lnTo>
                  <a:pt x="24288" y="10251"/>
                </a:lnTo>
                <a:lnTo>
                  <a:pt x="20995" y="13823"/>
                </a:lnTo>
                <a:lnTo>
                  <a:pt x="17424" y="10530"/>
                </a:lnTo>
                <a:lnTo>
                  <a:pt x="20122" y="10421"/>
                </a:lnTo>
                <a:close/>
              </a:path>
            </a:pathLst>
          </a:custGeom>
          <a:solidFill>
            <a:schemeClr val="bg1"/>
          </a:solidFill>
          <a:ln w="9525">
            <a:solidFill>
              <a:schemeClr val="tx2"/>
            </a:solidFill>
            <a:miter lim="800000"/>
            <a:headEnd/>
            <a:tailEnd/>
          </a:ln>
          <a:effectLst/>
        </p:spPr>
        <p:txBody>
          <a:bodyPr wrap="none" anchor="ctr"/>
          <a:lstStyle/>
          <a:p>
            <a:endParaRPr lang="fr-FR"/>
          </a:p>
        </p:txBody>
      </p:sp>
      <p:sp>
        <p:nvSpPr>
          <p:cNvPr id="372751" name="AutoShape 15">
            <a:extLst>
              <a:ext uri="{FF2B5EF4-FFF2-40B4-BE49-F238E27FC236}">
                <a16:creationId xmlns:a16="http://schemas.microsoft.com/office/drawing/2014/main" id="{EE478508-981E-7E4D-A6D1-6F964FF4F6D8}"/>
              </a:ext>
            </a:extLst>
          </p:cNvPr>
          <p:cNvSpPr>
            <a:spLocks noChangeArrowheads="1"/>
          </p:cNvSpPr>
          <p:nvPr/>
        </p:nvSpPr>
        <p:spPr bwMode="auto">
          <a:xfrm rot="303060" flipV="1">
            <a:off x="4114801" y="2021544"/>
            <a:ext cx="2360613" cy="1082675"/>
          </a:xfrm>
          <a:custGeom>
            <a:avLst/>
            <a:gdLst>
              <a:gd name="G0" fmla="+- -1332632 0 0"/>
              <a:gd name="G1" fmla="+- -5637687 0 0"/>
              <a:gd name="G2" fmla="+- -1332632 0 -5637687"/>
              <a:gd name="G3" fmla="+- 10800 0 0"/>
              <a:gd name="G4" fmla="+- 0 0 -1332632"/>
              <a:gd name="T0" fmla="*/ 360 256 1"/>
              <a:gd name="T1" fmla="*/ 0 256 1"/>
              <a:gd name="G5" fmla="+- G2 T0 T1"/>
              <a:gd name="G6" fmla="?: G2 G2 G5"/>
              <a:gd name="G7" fmla="+- 0 0 G6"/>
              <a:gd name="G8" fmla="+- 8348 0 0"/>
              <a:gd name="G9" fmla="+- 0 0 -5637687"/>
              <a:gd name="G10" fmla="+- 8348 0 2700"/>
              <a:gd name="G11" fmla="cos G10 -1332632"/>
              <a:gd name="G12" fmla="sin G10 -1332632"/>
              <a:gd name="G13" fmla="cos 13500 -1332632"/>
              <a:gd name="G14" fmla="sin 13500 -1332632"/>
              <a:gd name="G15" fmla="+- G11 10800 0"/>
              <a:gd name="G16" fmla="+- G12 10800 0"/>
              <a:gd name="G17" fmla="+- G13 10800 0"/>
              <a:gd name="G18" fmla="+- G14 10800 0"/>
              <a:gd name="G19" fmla="*/ 8348 1 2"/>
              <a:gd name="G20" fmla="+- G19 5400 0"/>
              <a:gd name="G21" fmla="cos G20 -1332632"/>
              <a:gd name="G22" fmla="sin G20 -1332632"/>
              <a:gd name="G23" fmla="+- G21 10800 0"/>
              <a:gd name="G24" fmla="+- G12 G23 G22"/>
              <a:gd name="G25" fmla="+- G22 G23 G11"/>
              <a:gd name="G26" fmla="cos 10800 -1332632"/>
              <a:gd name="G27" fmla="sin 10800 -1332632"/>
              <a:gd name="G28" fmla="cos 8348 -1332632"/>
              <a:gd name="G29" fmla="sin 8348 -1332632"/>
              <a:gd name="G30" fmla="+- G26 10800 0"/>
              <a:gd name="G31" fmla="+- G27 10800 0"/>
              <a:gd name="G32" fmla="+- G28 10800 0"/>
              <a:gd name="G33" fmla="+- G29 10800 0"/>
              <a:gd name="G34" fmla="+- G19 5400 0"/>
              <a:gd name="G35" fmla="cos G34 -5637687"/>
              <a:gd name="G36" fmla="sin G34 -5637687"/>
              <a:gd name="G37" fmla="+/ -5637687 -1332632 2"/>
              <a:gd name="T2" fmla="*/ 180 256 1"/>
              <a:gd name="T3" fmla="*/ 0 256 1"/>
              <a:gd name="G38" fmla="+- G37 T2 T3"/>
              <a:gd name="G39" fmla="?: G2 G37 G38"/>
              <a:gd name="G40" fmla="cos 10800 G39"/>
              <a:gd name="G41" fmla="sin 10800 G39"/>
              <a:gd name="G42" fmla="cos 8348 G39"/>
              <a:gd name="G43" fmla="sin 8348 G39"/>
              <a:gd name="G44" fmla="+- G40 10800 0"/>
              <a:gd name="G45" fmla="+- G41 10800 0"/>
              <a:gd name="G46" fmla="+- G42 10800 0"/>
              <a:gd name="G47" fmla="+- G43 10800 0"/>
              <a:gd name="G48" fmla="+- G35 10800 0"/>
              <a:gd name="G49" fmla="+- G36 10800 0"/>
              <a:gd name="T4" fmla="*/ 17272 w 21600"/>
              <a:gd name="T5" fmla="*/ 2154 h 21600"/>
              <a:gd name="T6" fmla="*/ 11463 w 21600"/>
              <a:gd name="T7" fmla="*/ 1249 h 21600"/>
              <a:gd name="T8" fmla="*/ 15803 w 21600"/>
              <a:gd name="T9" fmla="*/ 4117 h 21600"/>
              <a:gd name="T10" fmla="*/ 23458 w 21600"/>
              <a:gd name="T11" fmla="*/ 6108 h 21600"/>
              <a:gd name="T12" fmla="*/ 21141 w 21600"/>
              <a:gd name="T13" fmla="*/ 11154 h 21600"/>
              <a:gd name="T14" fmla="*/ 16096 w 21600"/>
              <a:gd name="T15" fmla="*/ 8837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627" y="7899"/>
                </a:moveTo>
                <a:cubicBezTo>
                  <a:pt x="17487" y="4822"/>
                  <a:pt x="14651" y="2699"/>
                  <a:pt x="11378" y="2472"/>
                </a:cubicBezTo>
                <a:lnTo>
                  <a:pt x="11548" y="25"/>
                </a:lnTo>
                <a:cubicBezTo>
                  <a:pt x="15782" y="320"/>
                  <a:pt x="19452" y="3067"/>
                  <a:pt x="20926" y="7047"/>
                </a:cubicBezTo>
                <a:lnTo>
                  <a:pt x="23458" y="6108"/>
                </a:lnTo>
                <a:lnTo>
                  <a:pt x="21141" y="11154"/>
                </a:lnTo>
                <a:lnTo>
                  <a:pt x="16096" y="8837"/>
                </a:lnTo>
                <a:lnTo>
                  <a:pt x="18627" y="7899"/>
                </a:lnTo>
                <a:close/>
              </a:path>
            </a:pathLst>
          </a:custGeom>
          <a:solidFill>
            <a:schemeClr val="bg1"/>
          </a:solidFill>
          <a:ln w="9525">
            <a:solidFill>
              <a:schemeClr val="tx2"/>
            </a:solidFill>
            <a:miter lim="800000"/>
            <a:headEnd/>
            <a:tailEnd/>
          </a:ln>
          <a:effectLst/>
        </p:spPr>
        <p:txBody>
          <a:bodyPr wrap="none" anchor="ctr"/>
          <a:lstStyle/>
          <a:p>
            <a:endParaRPr lang="fr-FR"/>
          </a:p>
        </p:txBody>
      </p:sp>
      <p:sp>
        <p:nvSpPr>
          <p:cNvPr id="372752" name="Rectangle 16">
            <a:extLst>
              <a:ext uri="{FF2B5EF4-FFF2-40B4-BE49-F238E27FC236}">
                <a16:creationId xmlns:a16="http://schemas.microsoft.com/office/drawing/2014/main" id="{822D15E5-54C1-194C-9E23-D2FF4A476AF4}"/>
              </a:ext>
            </a:extLst>
          </p:cNvPr>
          <p:cNvSpPr>
            <a:spLocks noChangeArrowheads="1"/>
          </p:cNvSpPr>
          <p:nvPr/>
        </p:nvSpPr>
        <p:spPr bwMode="auto">
          <a:xfrm>
            <a:off x="5715000" y="3316943"/>
            <a:ext cx="2667000" cy="304800"/>
          </a:xfrm>
          <a:prstGeom prst="rect">
            <a:avLst/>
          </a:prstGeom>
          <a:solidFill>
            <a:schemeClr val="tx1">
              <a:alpha val="0"/>
            </a:schemeClr>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2400" b="1" dirty="0"/>
              <a:t>Rechute</a:t>
            </a:r>
          </a:p>
        </p:txBody>
      </p:sp>
      <p:sp>
        <p:nvSpPr>
          <p:cNvPr id="372753" name="Rectangle 17">
            <a:extLst>
              <a:ext uri="{FF2B5EF4-FFF2-40B4-BE49-F238E27FC236}">
                <a16:creationId xmlns:a16="http://schemas.microsoft.com/office/drawing/2014/main" id="{74BA3338-2746-FC43-89FC-374B0C81BCFB}"/>
              </a:ext>
            </a:extLst>
          </p:cNvPr>
          <p:cNvSpPr>
            <a:spLocks noChangeArrowheads="1"/>
          </p:cNvSpPr>
          <p:nvPr/>
        </p:nvSpPr>
        <p:spPr bwMode="auto">
          <a:xfrm>
            <a:off x="7153835" y="4840943"/>
            <a:ext cx="259976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2400" b="1" dirty="0"/>
              <a:t> Contemplation</a:t>
            </a:r>
          </a:p>
        </p:txBody>
      </p:sp>
      <p:sp>
        <p:nvSpPr>
          <p:cNvPr id="372754" name="Rectangle 18">
            <a:extLst>
              <a:ext uri="{FF2B5EF4-FFF2-40B4-BE49-F238E27FC236}">
                <a16:creationId xmlns:a16="http://schemas.microsoft.com/office/drawing/2014/main" id="{9885F07A-C7C4-D044-BA91-95EE63D08D99}"/>
              </a:ext>
            </a:extLst>
          </p:cNvPr>
          <p:cNvSpPr>
            <a:spLocks noChangeArrowheads="1"/>
          </p:cNvSpPr>
          <p:nvPr/>
        </p:nvSpPr>
        <p:spPr bwMode="auto">
          <a:xfrm>
            <a:off x="4038600" y="6364943"/>
            <a:ext cx="128643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2400" b="1" dirty="0"/>
              <a:t>Intention</a:t>
            </a:r>
          </a:p>
        </p:txBody>
      </p:sp>
      <p:sp>
        <p:nvSpPr>
          <p:cNvPr id="372755" name="Rectangle 19">
            <a:extLst>
              <a:ext uri="{FF2B5EF4-FFF2-40B4-BE49-F238E27FC236}">
                <a16:creationId xmlns:a16="http://schemas.microsoft.com/office/drawing/2014/main" id="{1DBC3DB0-9580-374F-BC11-05149E80EF78}"/>
              </a:ext>
            </a:extLst>
          </p:cNvPr>
          <p:cNvSpPr>
            <a:spLocks noChangeArrowheads="1"/>
          </p:cNvSpPr>
          <p:nvPr/>
        </p:nvSpPr>
        <p:spPr bwMode="auto">
          <a:xfrm>
            <a:off x="1752600" y="6136343"/>
            <a:ext cx="1828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2400" b="1" dirty="0"/>
              <a:t>Préparation</a:t>
            </a:r>
          </a:p>
        </p:txBody>
      </p:sp>
      <p:sp>
        <p:nvSpPr>
          <p:cNvPr id="372756" name="Rectangle 20">
            <a:extLst>
              <a:ext uri="{FF2B5EF4-FFF2-40B4-BE49-F238E27FC236}">
                <a16:creationId xmlns:a16="http://schemas.microsoft.com/office/drawing/2014/main" id="{5E33BFC5-7D4E-374E-ADAD-8F666F341FAF}"/>
              </a:ext>
            </a:extLst>
          </p:cNvPr>
          <p:cNvSpPr>
            <a:spLocks noChangeArrowheads="1"/>
          </p:cNvSpPr>
          <p:nvPr/>
        </p:nvSpPr>
        <p:spPr bwMode="auto">
          <a:xfrm>
            <a:off x="2680446" y="4002743"/>
            <a:ext cx="165847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2400" b="1" dirty="0"/>
              <a:t>Action</a:t>
            </a:r>
          </a:p>
        </p:txBody>
      </p:sp>
      <p:sp>
        <p:nvSpPr>
          <p:cNvPr id="372757" name="Rectangle 21">
            <a:extLst>
              <a:ext uri="{FF2B5EF4-FFF2-40B4-BE49-F238E27FC236}">
                <a16:creationId xmlns:a16="http://schemas.microsoft.com/office/drawing/2014/main" id="{0B83782B-B06A-2D43-8DED-179EE2280AB9}"/>
              </a:ext>
            </a:extLst>
          </p:cNvPr>
          <p:cNvSpPr>
            <a:spLocks noChangeArrowheads="1"/>
          </p:cNvSpPr>
          <p:nvPr/>
        </p:nvSpPr>
        <p:spPr bwMode="auto">
          <a:xfrm>
            <a:off x="5257800" y="2097743"/>
            <a:ext cx="1219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2400" b="1" dirty="0"/>
              <a:t>Maintien</a:t>
            </a:r>
          </a:p>
        </p:txBody>
      </p:sp>
      <p:sp>
        <p:nvSpPr>
          <p:cNvPr id="23" name="Titre 1">
            <a:extLst>
              <a:ext uri="{FF2B5EF4-FFF2-40B4-BE49-F238E27FC236}">
                <a16:creationId xmlns:a16="http://schemas.microsoft.com/office/drawing/2014/main" id="{28CC8591-9BC9-D573-D062-A874B52B1C2A}"/>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12800" indent="-457200">
              <a:buFont typeface="+mj-lt"/>
              <a:buAutoNum type="alphaLcParenR" startAt="2"/>
            </a:pPr>
            <a:r>
              <a:rPr lang="fr-FR" sz="2400" b="1" dirty="0">
                <a:solidFill>
                  <a:srgbClr val="5C5C2C"/>
                </a:solidFill>
                <a:latin typeface="+mn-lt"/>
              </a:rPr>
              <a:t>Les attitudes favorables à la relation</a:t>
            </a:r>
          </a:p>
        </p:txBody>
      </p:sp>
      <p:sp>
        <p:nvSpPr>
          <p:cNvPr id="24" name="Titre 6">
            <a:extLst>
              <a:ext uri="{FF2B5EF4-FFF2-40B4-BE49-F238E27FC236}">
                <a16:creationId xmlns:a16="http://schemas.microsoft.com/office/drawing/2014/main" id="{9D1FEE22-0AFE-DEDA-0937-6A0FC4A1735F}"/>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3 : La posture professionnelle</a:t>
            </a:r>
          </a:p>
        </p:txBody>
      </p:sp>
      <p:sp>
        <p:nvSpPr>
          <p:cNvPr id="25" name="ZoneTexte 4">
            <a:extLst>
              <a:ext uri="{FF2B5EF4-FFF2-40B4-BE49-F238E27FC236}">
                <a16:creationId xmlns:a16="http://schemas.microsoft.com/office/drawing/2014/main" id="{9A1CD211-EF77-BC85-9A3C-E46A59617E42}"/>
              </a:ext>
            </a:extLst>
          </p:cNvPr>
          <p:cNvSpPr txBox="1"/>
          <p:nvPr/>
        </p:nvSpPr>
        <p:spPr>
          <a:xfrm>
            <a:off x="943897" y="1364993"/>
            <a:ext cx="11065223" cy="369332"/>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b="1" i="0" u="none" strike="noStrike" kern="1200" cap="none" spc="0" normalizeH="0" baseline="0" noProof="0" dirty="0">
                <a:ln>
                  <a:noFill/>
                </a:ln>
                <a:solidFill>
                  <a:prstClr val="black"/>
                </a:solidFill>
                <a:effectLst/>
                <a:uLnTx/>
                <a:uFillTx/>
                <a:ea typeface="+mn-ea"/>
                <a:cs typeface="+mn-cs"/>
              </a:rPr>
              <a:t>Comprendre le processus de changement de comportement d’après le cycle de </a:t>
            </a:r>
            <a:r>
              <a:rPr kumimoji="0" lang="fr-FR" b="1" i="0" u="none" strike="noStrike" kern="1200" cap="none" spc="0" normalizeH="0" baseline="0" noProof="0" dirty="0" err="1">
                <a:ln>
                  <a:noFill/>
                </a:ln>
                <a:solidFill>
                  <a:prstClr val="black"/>
                </a:solidFill>
                <a:effectLst/>
                <a:uLnTx/>
                <a:uFillTx/>
                <a:ea typeface="+mn-ea"/>
                <a:cs typeface="+mn-cs"/>
              </a:rPr>
              <a:t>Prochaska</a:t>
            </a:r>
            <a:r>
              <a:rPr kumimoji="0" lang="fr-FR" b="1" i="0" u="none" strike="noStrike" kern="1200" cap="none" spc="0" normalizeH="0" baseline="0" noProof="0" dirty="0">
                <a:ln>
                  <a:noFill/>
                </a:ln>
                <a:solidFill>
                  <a:prstClr val="black"/>
                </a:solidFill>
                <a:effectLst/>
                <a:uLnTx/>
                <a:uFillTx/>
                <a:ea typeface="+mn-ea"/>
                <a:cs typeface="+mn-cs"/>
              </a:rPr>
              <a:t> et Di </a:t>
            </a:r>
            <a:r>
              <a:rPr kumimoji="0" lang="fr-FR" b="1" i="0" u="none" strike="noStrike" kern="1200" cap="none" spc="0" normalizeH="0" baseline="0" noProof="0" dirty="0" err="1">
                <a:ln>
                  <a:noFill/>
                </a:ln>
                <a:solidFill>
                  <a:prstClr val="black"/>
                </a:solidFill>
                <a:effectLst/>
                <a:uLnTx/>
                <a:uFillTx/>
                <a:ea typeface="+mn-ea"/>
                <a:cs typeface="+mn-cs"/>
              </a:rPr>
              <a:t>Clemente</a:t>
            </a:r>
            <a:endParaRPr kumimoji="0" lang="fr-FR" b="1" i="0" u="none" strike="noStrike" kern="1200" cap="none" spc="0" normalizeH="0" baseline="0" noProof="0" dirty="0">
              <a:ln>
                <a:noFill/>
              </a:ln>
              <a:solidFill>
                <a:prstClr val="black"/>
              </a:solidFill>
              <a:effectLst/>
              <a:uLnTx/>
              <a:uFillTx/>
              <a:ea typeface="+mn-ea"/>
              <a:cs typeface="+mn-cs"/>
            </a:endParaRPr>
          </a:p>
        </p:txBody>
      </p:sp>
      <p:sp>
        <p:nvSpPr>
          <p:cNvPr id="2" name="ZoneTexte 1">
            <a:extLst>
              <a:ext uri="{FF2B5EF4-FFF2-40B4-BE49-F238E27FC236}">
                <a16:creationId xmlns:a16="http://schemas.microsoft.com/office/drawing/2014/main" id="{41C613A6-B553-93F2-AD3A-E8D646EFFCBC}"/>
              </a:ext>
            </a:extLst>
          </p:cNvPr>
          <p:cNvSpPr txBox="1"/>
          <p:nvPr/>
        </p:nvSpPr>
        <p:spPr>
          <a:xfrm>
            <a:off x="8276302" y="3232685"/>
            <a:ext cx="3153697" cy="461665"/>
          </a:xfrm>
          <a:prstGeom prst="rect">
            <a:avLst/>
          </a:prstGeom>
          <a:noFill/>
        </p:spPr>
        <p:txBody>
          <a:bodyPr wrap="square" rtlCol="0">
            <a:spAutoFit/>
          </a:bodyPr>
          <a:lstStyle/>
          <a:p>
            <a:r>
              <a:rPr lang="fr-FR" sz="2400" b="1" dirty="0"/>
              <a:t>Pré contemplation</a:t>
            </a:r>
          </a:p>
        </p:txBody>
      </p:sp>
    </p:spTree>
    <p:extLst>
      <p:ext uri="{BB962C8B-B14F-4D97-AF65-F5344CB8AC3E}">
        <p14:creationId xmlns:p14="http://schemas.microsoft.com/office/powerpoint/2010/main" val="228387740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1" nodeType="clickEffect">
                                  <p:stCondLst>
                                    <p:cond delay="0"/>
                                  </p:stCondLst>
                                  <p:childTnLst>
                                    <p:set>
                                      <p:cBhvr>
                                        <p:cTn id="6" dur="1" fill="hold">
                                          <p:stCondLst>
                                            <p:cond delay="0"/>
                                          </p:stCondLst>
                                        </p:cTn>
                                        <p:tgtEl>
                                          <p:spTgt spid="372740"/>
                                        </p:tgtEl>
                                        <p:attrNameLst>
                                          <p:attrName>style.visibility</p:attrName>
                                        </p:attrNameLst>
                                      </p:cBhvr>
                                      <p:to>
                                        <p:strVal val="visible"/>
                                      </p:to>
                                    </p:set>
                                    <p:anim calcmode="lin" valueType="num">
                                      <p:cBhvr additive="base">
                                        <p:cTn id="7" dur="500" fill="hold"/>
                                        <p:tgtEl>
                                          <p:spTgt spid="372740"/>
                                        </p:tgtEl>
                                        <p:attrNameLst>
                                          <p:attrName>ppt_x</p:attrName>
                                        </p:attrNameLst>
                                      </p:cBhvr>
                                      <p:tavLst>
                                        <p:tav tm="0">
                                          <p:val>
                                            <p:strVal val="#ppt_x"/>
                                          </p:val>
                                        </p:tav>
                                        <p:tav tm="100000">
                                          <p:val>
                                            <p:strVal val="#ppt_x"/>
                                          </p:val>
                                        </p:tav>
                                      </p:tavLst>
                                    </p:anim>
                                    <p:anim calcmode="lin" valueType="num">
                                      <p:cBhvr additive="base">
                                        <p:cTn id="8" dur="500" fill="hold"/>
                                        <p:tgtEl>
                                          <p:spTgt spid="37274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72746"/>
                                        </p:tgtEl>
                                        <p:attrNameLst>
                                          <p:attrName>style.visibility</p:attrName>
                                        </p:attrNameLst>
                                      </p:cBhvr>
                                      <p:to>
                                        <p:strVal val="visible"/>
                                      </p:to>
                                    </p:set>
                                    <p:anim calcmode="lin" valueType="num">
                                      <p:cBhvr additive="base">
                                        <p:cTn id="13" dur="500" fill="hold"/>
                                        <p:tgtEl>
                                          <p:spTgt spid="372746"/>
                                        </p:tgtEl>
                                        <p:attrNameLst>
                                          <p:attrName>ppt_x</p:attrName>
                                        </p:attrNameLst>
                                      </p:cBhvr>
                                      <p:tavLst>
                                        <p:tav tm="0">
                                          <p:val>
                                            <p:strVal val="#ppt_x"/>
                                          </p:val>
                                        </p:tav>
                                        <p:tav tm="100000">
                                          <p:val>
                                            <p:strVal val="#ppt_x"/>
                                          </p:val>
                                        </p:tav>
                                      </p:tavLst>
                                    </p:anim>
                                    <p:anim calcmode="lin" valueType="num">
                                      <p:cBhvr additive="base">
                                        <p:cTn id="14" dur="500" fill="hold"/>
                                        <p:tgtEl>
                                          <p:spTgt spid="37274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72753"/>
                                        </p:tgtEl>
                                        <p:attrNameLst>
                                          <p:attrName>style.visibility</p:attrName>
                                        </p:attrNameLst>
                                      </p:cBhvr>
                                      <p:to>
                                        <p:strVal val="visible"/>
                                      </p:to>
                                    </p:set>
                                    <p:anim calcmode="lin" valueType="num">
                                      <p:cBhvr additive="base">
                                        <p:cTn id="17" dur="500" fill="hold"/>
                                        <p:tgtEl>
                                          <p:spTgt spid="372753"/>
                                        </p:tgtEl>
                                        <p:attrNameLst>
                                          <p:attrName>ppt_x</p:attrName>
                                        </p:attrNameLst>
                                      </p:cBhvr>
                                      <p:tavLst>
                                        <p:tav tm="0">
                                          <p:val>
                                            <p:strVal val="#ppt_x"/>
                                          </p:val>
                                        </p:tav>
                                        <p:tav tm="100000">
                                          <p:val>
                                            <p:strVal val="#ppt_x"/>
                                          </p:val>
                                        </p:tav>
                                      </p:tavLst>
                                    </p:anim>
                                    <p:anim calcmode="lin" valueType="num">
                                      <p:cBhvr additive="base">
                                        <p:cTn id="18" dur="500" fill="hold"/>
                                        <p:tgtEl>
                                          <p:spTgt spid="372753"/>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72741"/>
                                        </p:tgtEl>
                                        <p:attrNameLst>
                                          <p:attrName>style.visibility</p:attrName>
                                        </p:attrNameLst>
                                      </p:cBhvr>
                                      <p:to>
                                        <p:strVal val="visible"/>
                                      </p:to>
                                    </p:set>
                                    <p:anim calcmode="lin" valueType="num">
                                      <p:cBhvr additive="base">
                                        <p:cTn id="23" dur="500" fill="hold"/>
                                        <p:tgtEl>
                                          <p:spTgt spid="372741"/>
                                        </p:tgtEl>
                                        <p:attrNameLst>
                                          <p:attrName>ppt_x</p:attrName>
                                        </p:attrNameLst>
                                      </p:cBhvr>
                                      <p:tavLst>
                                        <p:tav tm="0">
                                          <p:val>
                                            <p:strVal val="#ppt_x"/>
                                          </p:val>
                                        </p:tav>
                                        <p:tav tm="100000">
                                          <p:val>
                                            <p:strVal val="#ppt_x"/>
                                          </p:val>
                                        </p:tav>
                                      </p:tavLst>
                                    </p:anim>
                                    <p:anim calcmode="lin" valueType="num">
                                      <p:cBhvr additive="base">
                                        <p:cTn id="24" dur="500" fill="hold"/>
                                        <p:tgtEl>
                                          <p:spTgt spid="372741"/>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372747"/>
                                        </p:tgtEl>
                                        <p:attrNameLst>
                                          <p:attrName>style.visibility</p:attrName>
                                        </p:attrNameLst>
                                      </p:cBhvr>
                                      <p:to>
                                        <p:strVal val="visible"/>
                                      </p:to>
                                    </p:set>
                                    <p:anim calcmode="lin" valueType="num">
                                      <p:cBhvr additive="base">
                                        <p:cTn id="29" dur="500" fill="hold"/>
                                        <p:tgtEl>
                                          <p:spTgt spid="372747"/>
                                        </p:tgtEl>
                                        <p:attrNameLst>
                                          <p:attrName>ppt_x</p:attrName>
                                        </p:attrNameLst>
                                      </p:cBhvr>
                                      <p:tavLst>
                                        <p:tav tm="0">
                                          <p:val>
                                            <p:strVal val="#ppt_x"/>
                                          </p:val>
                                        </p:tav>
                                        <p:tav tm="100000">
                                          <p:val>
                                            <p:strVal val="#ppt_x"/>
                                          </p:val>
                                        </p:tav>
                                      </p:tavLst>
                                    </p:anim>
                                    <p:anim calcmode="lin" valueType="num">
                                      <p:cBhvr additive="base">
                                        <p:cTn id="30" dur="500" fill="hold"/>
                                        <p:tgtEl>
                                          <p:spTgt spid="372747"/>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72754"/>
                                        </p:tgtEl>
                                        <p:attrNameLst>
                                          <p:attrName>style.visibility</p:attrName>
                                        </p:attrNameLst>
                                      </p:cBhvr>
                                      <p:to>
                                        <p:strVal val="visible"/>
                                      </p:to>
                                    </p:set>
                                    <p:anim calcmode="lin" valueType="num">
                                      <p:cBhvr additive="base">
                                        <p:cTn id="33" dur="500" fill="hold"/>
                                        <p:tgtEl>
                                          <p:spTgt spid="372754"/>
                                        </p:tgtEl>
                                        <p:attrNameLst>
                                          <p:attrName>ppt_x</p:attrName>
                                        </p:attrNameLst>
                                      </p:cBhvr>
                                      <p:tavLst>
                                        <p:tav tm="0">
                                          <p:val>
                                            <p:strVal val="#ppt_x"/>
                                          </p:val>
                                        </p:tav>
                                        <p:tav tm="100000">
                                          <p:val>
                                            <p:strVal val="#ppt_x"/>
                                          </p:val>
                                        </p:tav>
                                      </p:tavLst>
                                    </p:anim>
                                    <p:anim calcmode="lin" valueType="num">
                                      <p:cBhvr additive="base">
                                        <p:cTn id="34" dur="500" fill="hold"/>
                                        <p:tgtEl>
                                          <p:spTgt spid="372754"/>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72742"/>
                                        </p:tgtEl>
                                        <p:attrNameLst>
                                          <p:attrName>style.visibility</p:attrName>
                                        </p:attrNameLst>
                                      </p:cBhvr>
                                      <p:to>
                                        <p:strVal val="visible"/>
                                      </p:to>
                                    </p:set>
                                    <p:anim calcmode="lin" valueType="num">
                                      <p:cBhvr additive="base">
                                        <p:cTn id="39" dur="500" fill="hold"/>
                                        <p:tgtEl>
                                          <p:spTgt spid="372742"/>
                                        </p:tgtEl>
                                        <p:attrNameLst>
                                          <p:attrName>ppt_x</p:attrName>
                                        </p:attrNameLst>
                                      </p:cBhvr>
                                      <p:tavLst>
                                        <p:tav tm="0">
                                          <p:val>
                                            <p:strVal val="#ppt_x"/>
                                          </p:val>
                                        </p:tav>
                                        <p:tav tm="100000">
                                          <p:val>
                                            <p:strVal val="#ppt_x"/>
                                          </p:val>
                                        </p:tav>
                                      </p:tavLst>
                                    </p:anim>
                                    <p:anim calcmode="lin" valueType="num">
                                      <p:cBhvr additive="base">
                                        <p:cTn id="40" dur="500" fill="hold"/>
                                        <p:tgtEl>
                                          <p:spTgt spid="372742"/>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72755"/>
                                        </p:tgtEl>
                                        <p:attrNameLst>
                                          <p:attrName>style.visibility</p:attrName>
                                        </p:attrNameLst>
                                      </p:cBhvr>
                                      <p:to>
                                        <p:strVal val="visible"/>
                                      </p:to>
                                    </p:set>
                                    <p:anim calcmode="lin" valueType="num">
                                      <p:cBhvr additive="base">
                                        <p:cTn id="45" dur="500" fill="hold"/>
                                        <p:tgtEl>
                                          <p:spTgt spid="372755"/>
                                        </p:tgtEl>
                                        <p:attrNameLst>
                                          <p:attrName>ppt_x</p:attrName>
                                        </p:attrNameLst>
                                      </p:cBhvr>
                                      <p:tavLst>
                                        <p:tav tm="0">
                                          <p:val>
                                            <p:strVal val="#ppt_x"/>
                                          </p:val>
                                        </p:tav>
                                        <p:tav tm="100000">
                                          <p:val>
                                            <p:strVal val="#ppt_x"/>
                                          </p:val>
                                        </p:tav>
                                      </p:tavLst>
                                    </p:anim>
                                    <p:anim calcmode="lin" valueType="num">
                                      <p:cBhvr additive="base">
                                        <p:cTn id="46" dur="500" fill="hold"/>
                                        <p:tgtEl>
                                          <p:spTgt spid="372755"/>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72748"/>
                                        </p:tgtEl>
                                        <p:attrNameLst>
                                          <p:attrName>style.visibility</p:attrName>
                                        </p:attrNameLst>
                                      </p:cBhvr>
                                      <p:to>
                                        <p:strVal val="visible"/>
                                      </p:to>
                                    </p:set>
                                    <p:anim calcmode="lin" valueType="num">
                                      <p:cBhvr additive="base">
                                        <p:cTn id="49" dur="500" fill="hold"/>
                                        <p:tgtEl>
                                          <p:spTgt spid="372748"/>
                                        </p:tgtEl>
                                        <p:attrNameLst>
                                          <p:attrName>ppt_x</p:attrName>
                                        </p:attrNameLst>
                                      </p:cBhvr>
                                      <p:tavLst>
                                        <p:tav tm="0">
                                          <p:val>
                                            <p:strVal val="#ppt_x"/>
                                          </p:val>
                                        </p:tav>
                                        <p:tav tm="100000">
                                          <p:val>
                                            <p:strVal val="#ppt_x"/>
                                          </p:val>
                                        </p:tav>
                                      </p:tavLst>
                                    </p:anim>
                                    <p:anim calcmode="lin" valueType="num">
                                      <p:cBhvr additive="base">
                                        <p:cTn id="50" dur="500" fill="hold"/>
                                        <p:tgtEl>
                                          <p:spTgt spid="372748"/>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72743"/>
                                        </p:tgtEl>
                                        <p:attrNameLst>
                                          <p:attrName>style.visibility</p:attrName>
                                        </p:attrNameLst>
                                      </p:cBhvr>
                                      <p:to>
                                        <p:strVal val="visible"/>
                                      </p:to>
                                    </p:set>
                                    <p:anim calcmode="lin" valueType="num">
                                      <p:cBhvr additive="base">
                                        <p:cTn id="55" dur="500" fill="hold"/>
                                        <p:tgtEl>
                                          <p:spTgt spid="372743"/>
                                        </p:tgtEl>
                                        <p:attrNameLst>
                                          <p:attrName>ppt_x</p:attrName>
                                        </p:attrNameLst>
                                      </p:cBhvr>
                                      <p:tavLst>
                                        <p:tav tm="0">
                                          <p:val>
                                            <p:strVal val="#ppt_x"/>
                                          </p:val>
                                        </p:tav>
                                        <p:tav tm="100000">
                                          <p:val>
                                            <p:strVal val="#ppt_x"/>
                                          </p:val>
                                        </p:tav>
                                      </p:tavLst>
                                    </p:anim>
                                    <p:anim calcmode="lin" valueType="num">
                                      <p:cBhvr additive="base">
                                        <p:cTn id="56" dur="500" fill="hold"/>
                                        <p:tgtEl>
                                          <p:spTgt spid="372743"/>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372749"/>
                                        </p:tgtEl>
                                        <p:attrNameLst>
                                          <p:attrName>style.visibility</p:attrName>
                                        </p:attrNameLst>
                                      </p:cBhvr>
                                      <p:to>
                                        <p:strVal val="visible"/>
                                      </p:to>
                                    </p:set>
                                    <p:anim calcmode="lin" valueType="num">
                                      <p:cBhvr additive="base">
                                        <p:cTn id="61" dur="500" fill="hold"/>
                                        <p:tgtEl>
                                          <p:spTgt spid="372749"/>
                                        </p:tgtEl>
                                        <p:attrNameLst>
                                          <p:attrName>ppt_x</p:attrName>
                                        </p:attrNameLst>
                                      </p:cBhvr>
                                      <p:tavLst>
                                        <p:tav tm="0">
                                          <p:val>
                                            <p:strVal val="#ppt_x"/>
                                          </p:val>
                                        </p:tav>
                                        <p:tav tm="100000">
                                          <p:val>
                                            <p:strVal val="#ppt_x"/>
                                          </p:val>
                                        </p:tav>
                                      </p:tavLst>
                                    </p:anim>
                                    <p:anim calcmode="lin" valueType="num">
                                      <p:cBhvr additive="base">
                                        <p:cTn id="62" dur="500" fill="hold"/>
                                        <p:tgtEl>
                                          <p:spTgt spid="372749"/>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372756"/>
                                        </p:tgtEl>
                                        <p:attrNameLst>
                                          <p:attrName>style.visibility</p:attrName>
                                        </p:attrNameLst>
                                      </p:cBhvr>
                                      <p:to>
                                        <p:strVal val="visible"/>
                                      </p:to>
                                    </p:set>
                                    <p:anim calcmode="lin" valueType="num">
                                      <p:cBhvr additive="base">
                                        <p:cTn id="65" dur="500" fill="hold"/>
                                        <p:tgtEl>
                                          <p:spTgt spid="372756"/>
                                        </p:tgtEl>
                                        <p:attrNameLst>
                                          <p:attrName>ppt_x</p:attrName>
                                        </p:attrNameLst>
                                      </p:cBhvr>
                                      <p:tavLst>
                                        <p:tav tm="0">
                                          <p:val>
                                            <p:strVal val="#ppt_x"/>
                                          </p:val>
                                        </p:tav>
                                        <p:tav tm="100000">
                                          <p:val>
                                            <p:strVal val="#ppt_x"/>
                                          </p:val>
                                        </p:tav>
                                      </p:tavLst>
                                    </p:anim>
                                    <p:anim calcmode="lin" valueType="num">
                                      <p:cBhvr additive="base">
                                        <p:cTn id="66" dur="500" fill="hold"/>
                                        <p:tgtEl>
                                          <p:spTgt spid="372756"/>
                                        </p:tgtEl>
                                        <p:attrNameLst>
                                          <p:attrName>ppt_y</p:attrName>
                                        </p:attrNameLst>
                                      </p:cBhvr>
                                      <p:tavLst>
                                        <p:tav tm="0">
                                          <p:val>
                                            <p:strVal val="1+#ppt_h/2"/>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372744"/>
                                        </p:tgtEl>
                                        <p:attrNameLst>
                                          <p:attrName>style.visibility</p:attrName>
                                        </p:attrNameLst>
                                      </p:cBhvr>
                                      <p:to>
                                        <p:strVal val="visible"/>
                                      </p:to>
                                    </p:set>
                                    <p:anim calcmode="lin" valueType="num">
                                      <p:cBhvr additive="base">
                                        <p:cTn id="71" dur="500" fill="hold"/>
                                        <p:tgtEl>
                                          <p:spTgt spid="372744"/>
                                        </p:tgtEl>
                                        <p:attrNameLst>
                                          <p:attrName>ppt_x</p:attrName>
                                        </p:attrNameLst>
                                      </p:cBhvr>
                                      <p:tavLst>
                                        <p:tav tm="0">
                                          <p:val>
                                            <p:strVal val="#ppt_x"/>
                                          </p:val>
                                        </p:tav>
                                        <p:tav tm="100000">
                                          <p:val>
                                            <p:strVal val="#ppt_x"/>
                                          </p:val>
                                        </p:tav>
                                      </p:tavLst>
                                    </p:anim>
                                    <p:anim calcmode="lin" valueType="num">
                                      <p:cBhvr additive="base">
                                        <p:cTn id="72" dur="500" fill="hold"/>
                                        <p:tgtEl>
                                          <p:spTgt spid="372744"/>
                                        </p:tgtEl>
                                        <p:attrNameLst>
                                          <p:attrName>ppt_y</p:attrName>
                                        </p:attrNameLst>
                                      </p:cBhvr>
                                      <p:tavLst>
                                        <p:tav tm="0">
                                          <p:val>
                                            <p:strVal val="1+#ppt_h/2"/>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4" fill="hold" nodeType="clickEffect">
                                  <p:stCondLst>
                                    <p:cond delay="0"/>
                                  </p:stCondLst>
                                  <p:childTnLst>
                                    <p:set>
                                      <p:cBhvr>
                                        <p:cTn id="76" dur="1" fill="hold">
                                          <p:stCondLst>
                                            <p:cond delay="0"/>
                                          </p:stCondLst>
                                        </p:cTn>
                                        <p:tgtEl>
                                          <p:spTgt spid="372751"/>
                                        </p:tgtEl>
                                        <p:attrNameLst>
                                          <p:attrName>style.visibility</p:attrName>
                                        </p:attrNameLst>
                                      </p:cBhvr>
                                      <p:to>
                                        <p:strVal val="visible"/>
                                      </p:to>
                                    </p:set>
                                    <p:anim calcmode="lin" valueType="num">
                                      <p:cBhvr additive="base">
                                        <p:cTn id="77" dur="500" fill="hold"/>
                                        <p:tgtEl>
                                          <p:spTgt spid="372751"/>
                                        </p:tgtEl>
                                        <p:attrNameLst>
                                          <p:attrName>ppt_x</p:attrName>
                                        </p:attrNameLst>
                                      </p:cBhvr>
                                      <p:tavLst>
                                        <p:tav tm="0">
                                          <p:val>
                                            <p:strVal val="#ppt_x"/>
                                          </p:val>
                                        </p:tav>
                                        <p:tav tm="100000">
                                          <p:val>
                                            <p:strVal val="#ppt_x"/>
                                          </p:val>
                                        </p:tav>
                                      </p:tavLst>
                                    </p:anim>
                                    <p:anim calcmode="lin" valueType="num">
                                      <p:cBhvr additive="base">
                                        <p:cTn id="78" dur="500" fill="hold"/>
                                        <p:tgtEl>
                                          <p:spTgt spid="372751"/>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372757"/>
                                        </p:tgtEl>
                                        <p:attrNameLst>
                                          <p:attrName>style.visibility</p:attrName>
                                        </p:attrNameLst>
                                      </p:cBhvr>
                                      <p:to>
                                        <p:strVal val="visible"/>
                                      </p:to>
                                    </p:set>
                                    <p:anim calcmode="lin" valueType="num">
                                      <p:cBhvr additive="base">
                                        <p:cTn id="81" dur="500" fill="hold"/>
                                        <p:tgtEl>
                                          <p:spTgt spid="372757"/>
                                        </p:tgtEl>
                                        <p:attrNameLst>
                                          <p:attrName>ppt_x</p:attrName>
                                        </p:attrNameLst>
                                      </p:cBhvr>
                                      <p:tavLst>
                                        <p:tav tm="0">
                                          <p:val>
                                            <p:strVal val="#ppt_x"/>
                                          </p:val>
                                        </p:tav>
                                        <p:tav tm="100000">
                                          <p:val>
                                            <p:strVal val="#ppt_x"/>
                                          </p:val>
                                        </p:tav>
                                      </p:tavLst>
                                    </p:anim>
                                    <p:anim calcmode="lin" valueType="num">
                                      <p:cBhvr additive="base">
                                        <p:cTn id="82" dur="500" fill="hold"/>
                                        <p:tgtEl>
                                          <p:spTgt spid="372757"/>
                                        </p:tgtEl>
                                        <p:attrNameLst>
                                          <p:attrName>ppt_y</p:attrName>
                                        </p:attrNameLst>
                                      </p:cBhvr>
                                      <p:tavLst>
                                        <p:tav tm="0">
                                          <p:val>
                                            <p:strVal val="1+#ppt_h/2"/>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372745"/>
                                        </p:tgtEl>
                                        <p:attrNameLst>
                                          <p:attrName>style.visibility</p:attrName>
                                        </p:attrNameLst>
                                      </p:cBhvr>
                                      <p:to>
                                        <p:strVal val="visible"/>
                                      </p:to>
                                    </p:set>
                                    <p:anim calcmode="lin" valueType="num">
                                      <p:cBhvr additive="base">
                                        <p:cTn id="87" dur="500" fill="hold"/>
                                        <p:tgtEl>
                                          <p:spTgt spid="372745"/>
                                        </p:tgtEl>
                                        <p:attrNameLst>
                                          <p:attrName>ppt_x</p:attrName>
                                        </p:attrNameLst>
                                      </p:cBhvr>
                                      <p:tavLst>
                                        <p:tav tm="0">
                                          <p:val>
                                            <p:strVal val="#ppt_x"/>
                                          </p:val>
                                        </p:tav>
                                        <p:tav tm="100000">
                                          <p:val>
                                            <p:strVal val="#ppt_x"/>
                                          </p:val>
                                        </p:tav>
                                      </p:tavLst>
                                    </p:anim>
                                    <p:anim calcmode="lin" valueType="num">
                                      <p:cBhvr additive="base">
                                        <p:cTn id="88" dur="500" fill="hold"/>
                                        <p:tgtEl>
                                          <p:spTgt spid="372745"/>
                                        </p:tgtEl>
                                        <p:attrNameLst>
                                          <p:attrName>ppt_y</p:attrName>
                                        </p:attrNameLst>
                                      </p:cBhvr>
                                      <p:tavLst>
                                        <p:tav tm="0">
                                          <p:val>
                                            <p:strVal val="1+#ppt_h/2"/>
                                          </p:val>
                                        </p:tav>
                                        <p:tav tm="100000">
                                          <p:val>
                                            <p:strVal val="#ppt_y"/>
                                          </p:val>
                                        </p:tav>
                                      </p:tavLst>
                                    </p:anim>
                                  </p:childTnLst>
                                </p:cTn>
                              </p:par>
                            </p:childTnLst>
                          </p:cTn>
                        </p:par>
                      </p:childTnLst>
                    </p:cTn>
                  </p:par>
                  <p:par>
                    <p:cTn id="89" fill="hold" nodeType="clickPar">
                      <p:stCondLst>
                        <p:cond delay="indefinite"/>
                      </p:stCondLst>
                      <p:childTnLst>
                        <p:par>
                          <p:cTn id="90" fill="hold" nodeType="withGroup">
                            <p:stCondLst>
                              <p:cond delay="0"/>
                            </p:stCondLst>
                            <p:childTnLst>
                              <p:par>
                                <p:cTn id="91" presetID="2" presetClass="entr" presetSubtype="4" fill="hold" nodeType="clickEffect">
                                  <p:stCondLst>
                                    <p:cond delay="0"/>
                                  </p:stCondLst>
                                  <p:childTnLst>
                                    <p:set>
                                      <p:cBhvr>
                                        <p:cTn id="92" dur="1" fill="hold">
                                          <p:stCondLst>
                                            <p:cond delay="0"/>
                                          </p:stCondLst>
                                        </p:cTn>
                                        <p:tgtEl>
                                          <p:spTgt spid="372750"/>
                                        </p:tgtEl>
                                        <p:attrNameLst>
                                          <p:attrName>style.visibility</p:attrName>
                                        </p:attrNameLst>
                                      </p:cBhvr>
                                      <p:to>
                                        <p:strVal val="visible"/>
                                      </p:to>
                                    </p:set>
                                    <p:anim calcmode="lin" valueType="num">
                                      <p:cBhvr additive="base">
                                        <p:cTn id="93" dur="500" fill="hold"/>
                                        <p:tgtEl>
                                          <p:spTgt spid="372750"/>
                                        </p:tgtEl>
                                        <p:attrNameLst>
                                          <p:attrName>ppt_x</p:attrName>
                                        </p:attrNameLst>
                                      </p:cBhvr>
                                      <p:tavLst>
                                        <p:tav tm="0">
                                          <p:val>
                                            <p:strVal val="#ppt_x"/>
                                          </p:val>
                                        </p:tav>
                                        <p:tav tm="100000">
                                          <p:val>
                                            <p:strVal val="#ppt_x"/>
                                          </p:val>
                                        </p:tav>
                                      </p:tavLst>
                                    </p:anim>
                                    <p:anim calcmode="lin" valueType="num">
                                      <p:cBhvr additive="base">
                                        <p:cTn id="94" dur="500" fill="hold"/>
                                        <p:tgtEl>
                                          <p:spTgt spid="372750"/>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372752"/>
                                        </p:tgtEl>
                                        <p:attrNameLst>
                                          <p:attrName>style.visibility</p:attrName>
                                        </p:attrNameLst>
                                      </p:cBhvr>
                                      <p:to>
                                        <p:strVal val="visible"/>
                                      </p:to>
                                    </p:set>
                                    <p:anim calcmode="lin" valueType="num">
                                      <p:cBhvr additive="base">
                                        <p:cTn id="97" dur="500" fill="hold"/>
                                        <p:tgtEl>
                                          <p:spTgt spid="372752"/>
                                        </p:tgtEl>
                                        <p:attrNameLst>
                                          <p:attrName>ppt_x</p:attrName>
                                        </p:attrNameLst>
                                      </p:cBhvr>
                                      <p:tavLst>
                                        <p:tav tm="0">
                                          <p:val>
                                            <p:strVal val="#ppt_x"/>
                                          </p:val>
                                        </p:tav>
                                        <p:tav tm="100000">
                                          <p:val>
                                            <p:strVal val="#ppt_x"/>
                                          </p:val>
                                        </p:tav>
                                      </p:tavLst>
                                    </p:anim>
                                    <p:anim calcmode="lin" valueType="num">
                                      <p:cBhvr additive="base">
                                        <p:cTn id="98" dur="500" fill="hold"/>
                                        <p:tgtEl>
                                          <p:spTgt spid="3727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740" grpId="0" animBg="1"/>
      <p:bldP spid="372740" grpId="1" animBg="1"/>
      <p:bldP spid="372741" grpId="0" animBg="1"/>
      <p:bldP spid="372742" grpId="0" animBg="1"/>
      <p:bldP spid="372743" grpId="0" animBg="1"/>
      <p:bldP spid="372744" grpId="0" animBg="1"/>
      <p:bldP spid="372745" grpId="0" animBg="1"/>
      <p:bldP spid="372752" grpId="0" animBg="1"/>
      <p:bldP spid="372753" grpId="0"/>
      <p:bldP spid="372754" grpId="0"/>
      <p:bldP spid="372755" grpId="0"/>
      <p:bldP spid="372756" grpId="0"/>
      <p:bldP spid="37275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3B7944C8-4E6C-4EF8-841A-E9BF538FDAEE}"/>
              </a:ext>
            </a:extLst>
          </p:cNvPr>
          <p:cNvSpPr>
            <a:spLocks noGrp="1"/>
          </p:cNvSpPr>
          <p:nvPr>
            <p:ph type="body" idx="4294967295"/>
          </p:nvPr>
        </p:nvSpPr>
        <p:spPr>
          <a:xfrm>
            <a:off x="1604963" y="1698625"/>
            <a:ext cx="10587037" cy="461963"/>
          </a:xfrm>
        </p:spPr>
        <p:txBody>
          <a:bodyPr>
            <a:normAutofit/>
          </a:bodyPr>
          <a:lstStyle/>
          <a:p>
            <a:pPr marL="0" indent="0">
              <a:buNone/>
            </a:pPr>
            <a:r>
              <a:rPr lang="fr-FR" altLang="fr-FR" sz="2400" dirty="0">
                <a:solidFill>
                  <a:sysClr val="windowText" lastClr="000000"/>
                </a:solidFill>
              </a:rPr>
              <a:t>Comprendre l’ambivalence</a:t>
            </a:r>
            <a:endParaRPr lang="fr-FR" sz="2400" dirty="0">
              <a:solidFill>
                <a:sysClr val="windowText" lastClr="000000"/>
              </a:solidFill>
            </a:endParaRPr>
          </a:p>
        </p:txBody>
      </p:sp>
      <p:pic>
        <p:nvPicPr>
          <p:cNvPr id="8" name="Picture 17">
            <a:extLst>
              <a:ext uri="{FF2B5EF4-FFF2-40B4-BE49-F238E27FC236}">
                <a16:creationId xmlns:a16="http://schemas.microsoft.com/office/drawing/2014/main" id="{12F73E5A-7ADD-40EF-A824-1A9BDB002B25}"/>
              </a:ext>
            </a:extLst>
          </p:cNvPr>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5314142" y="2774971"/>
            <a:ext cx="2572453" cy="1519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8">
            <a:extLst>
              <a:ext uri="{FF2B5EF4-FFF2-40B4-BE49-F238E27FC236}">
                <a16:creationId xmlns:a16="http://schemas.microsoft.com/office/drawing/2014/main" id="{68559EB3-21C4-4BED-BBD2-D18B740EDA45}"/>
              </a:ext>
            </a:extLst>
          </p:cNvPr>
          <p:cNvSpPr txBox="1"/>
          <p:nvPr/>
        </p:nvSpPr>
        <p:spPr>
          <a:xfrm>
            <a:off x="7968286" y="2259442"/>
            <a:ext cx="3568718" cy="1261243"/>
          </a:xfrm>
          <a:prstGeom prst="rect">
            <a:avLst/>
          </a:prstGeom>
          <a:noFill/>
        </p:spPr>
        <p:txBody>
          <a:bodyPr wrap="square" rtlCol="0">
            <a:spAutoFit/>
          </a:bodyPr>
          <a:lstStyle/>
          <a:p>
            <a:pPr marL="0" marR="0" lvl="0" indent="0" algn="ctr" defTabSz="1072866" rtl="0" eaLnBrk="1" fontAlgn="auto" latinLnBrk="0" hangingPunct="1">
              <a:lnSpc>
                <a:spcPct val="100000"/>
              </a:lnSpc>
              <a:spcBef>
                <a:spcPct val="50000"/>
              </a:spcBef>
              <a:spcAft>
                <a:spcPts val="0"/>
              </a:spcAft>
              <a:buClrTx/>
              <a:buSzTx/>
              <a:buFontTx/>
              <a:buNone/>
              <a:tabLst/>
              <a:defRPr/>
            </a:pPr>
            <a:r>
              <a:rPr kumimoji="0" lang="fr-FR" altLang="fr-FR" sz="1800" b="1" i="0" u="none" strike="noStrike" kern="1200" cap="none" spc="0" normalizeH="0" baseline="0" noProof="0" dirty="0">
                <a:ln>
                  <a:noFill/>
                </a:ln>
                <a:solidFill>
                  <a:srgbClr val="7A2553"/>
                </a:solidFill>
                <a:effectLst/>
                <a:uLnTx/>
                <a:uFillTx/>
                <a:latin typeface="Calibri" panose="020F0502020204030204"/>
                <a:ea typeface="+mn-ea"/>
                <a:cs typeface="Calibri Light" panose="020F0302020204030204" pitchFamily="34" charset="0"/>
              </a:rPr>
              <a:t>Inconvénients à fumer</a:t>
            </a:r>
            <a:endParaRPr kumimoji="0" lang="fr-FR" altLang="fr-FR" sz="1800" b="0" i="0" u="none" strike="noStrike" kern="1200" cap="none" spc="0" normalizeH="0" baseline="0" noProof="0" dirty="0">
              <a:ln>
                <a:noFill/>
              </a:ln>
              <a:solidFill>
                <a:srgbClr val="7A2553"/>
              </a:solidFill>
              <a:effectLst/>
              <a:uLnTx/>
              <a:uFillTx/>
              <a:latin typeface="Calibri" panose="020F0502020204030204"/>
              <a:ea typeface="+mn-ea"/>
              <a:cs typeface="Calibri Light" panose="020F0302020204030204" pitchFamily="34" charset="0"/>
            </a:endParaRPr>
          </a:p>
          <a:p>
            <a:pPr marL="0" marR="0" lvl="0" indent="0" algn="ctr" defTabSz="1072866" rtl="0" eaLnBrk="1" fontAlgn="auto" latinLnBrk="0" hangingPunct="1">
              <a:lnSpc>
                <a:spcPct val="80000"/>
              </a:lnSpc>
              <a:spcBef>
                <a:spcPts val="0"/>
              </a:spcBef>
              <a:spcAft>
                <a:spcPts val="0"/>
              </a:spcAft>
              <a:buClrTx/>
              <a:buSzTx/>
              <a:buFontTx/>
              <a:buNone/>
              <a:tabLst/>
              <a:defRPr/>
            </a:pPr>
            <a:r>
              <a:rPr kumimoji="0" lang="fr-FR" altLang="fr-FR" sz="1800" b="1" i="0" u="none" strike="noStrike" kern="1200" cap="none" spc="0" normalizeH="0" baseline="0" noProof="0" dirty="0">
                <a:ln>
                  <a:noFill/>
                </a:ln>
                <a:solidFill>
                  <a:srgbClr val="000000"/>
                </a:solidFill>
                <a:effectLst/>
                <a:uLnTx/>
                <a:uFillTx/>
                <a:latin typeface="Calibri" panose="020F0502020204030204"/>
                <a:ea typeface="+mn-ea"/>
                <a:cs typeface="+mn-cs"/>
              </a:rPr>
              <a:t>Troubles relationnels (parents)</a:t>
            </a:r>
          </a:p>
          <a:p>
            <a:pPr marL="0" marR="0" lvl="0" indent="0" algn="ctr" defTabSz="1072866" rtl="0" eaLnBrk="1" fontAlgn="auto" latinLnBrk="0" hangingPunct="1">
              <a:lnSpc>
                <a:spcPct val="80000"/>
              </a:lnSpc>
              <a:spcBef>
                <a:spcPts val="0"/>
              </a:spcBef>
              <a:spcAft>
                <a:spcPts val="0"/>
              </a:spcAft>
              <a:buClrTx/>
              <a:buSzTx/>
              <a:buFontTx/>
              <a:buNone/>
              <a:tabLst/>
              <a:defRPr/>
            </a:pPr>
            <a:r>
              <a:rPr kumimoji="0" lang="fr-FR" altLang="fr-FR" sz="1800" b="1" i="0" u="none" strike="noStrike" kern="1200" cap="none" spc="0" normalizeH="0" baseline="0" noProof="0" dirty="0">
                <a:ln>
                  <a:noFill/>
                </a:ln>
                <a:solidFill>
                  <a:srgbClr val="000000"/>
                </a:solidFill>
                <a:effectLst/>
                <a:uLnTx/>
                <a:uFillTx/>
                <a:latin typeface="Calibri" panose="020F0502020204030204"/>
                <a:ea typeface="+mn-ea"/>
                <a:cs typeface="+mn-cs"/>
              </a:rPr>
              <a:t>Risques / maladies</a:t>
            </a:r>
          </a:p>
          <a:p>
            <a:pPr marL="0" marR="0" lvl="0" indent="0" algn="ctr" defTabSz="1072866" rtl="0" eaLnBrk="1" fontAlgn="auto" latinLnBrk="0" hangingPunct="1">
              <a:lnSpc>
                <a:spcPct val="80000"/>
              </a:lnSpc>
              <a:spcBef>
                <a:spcPts val="0"/>
              </a:spcBef>
              <a:spcAft>
                <a:spcPts val="0"/>
              </a:spcAft>
              <a:buClrTx/>
              <a:buSzTx/>
              <a:buFontTx/>
              <a:buNone/>
              <a:tabLst/>
              <a:defRPr/>
            </a:pPr>
            <a:r>
              <a:rPr kumimoji="0" lang="fr-FR" altLang="fr-FR" sz="1800" b="1" i="0" u="none" strike="noStrike" kern="1200" cap="none" spc="0" normalizeH="0" baseline="0" noProof="0" dirty="0">
                <a:ln>
                  <a:noFill/>
                </a:ln>
                <a:solidFill>
                  <a:srgbClr val="000000"/>
                </a:solidFill>
                <a:effectLst/>
                <a:uLnTx/>
                <a:uFillTx/>
                <a:latin typeface="Calibri" panose="020F0502020204030204"/>
                <a:ea typeface="+mn-ea"/>
                <a:cs typeface="+mn-cs"/>
              </a:rPr>
              <a:t>odeurs</a:t>
            </a:r>
          </a:p>
          <a:p>
            <a:pPr marL="0" marR="0" lvl="0" indent="0" algn="ctr" defTabSz="1072866" rtl="0" eaLnBrk="1" fontAlgn="auto" latinLnBrk="0" hangingPunct="1">
              <a:lnSpc>
                <a:spcPct val="80000"/>
              </a:lnSpc>
              <a:spcBef>
                <a:spcPts val="0"/>
              </a:spcBef>
              <a:spcAft>
                <a:spcPts val="0"/>
              </a:spcAft>
              <a:buClrTx/>
              <a:buSzTx/>
              <a:buFontTx/>
              <a:buNone/>
              <a:tabLst/>
              <a:defRPr/>
            </a:pPr>
            <a:r>
              <a:rPr kumimoji="0" lang="fr-FR" altLang="fr-FR" sz="1800" b="1" i="0" u="none" strike="noStrike" kern="1200" cap="none" spc="0" normalizeH="0" baseline="0" noProof="0" dirty="0">
                <a:ln>
                  <a:noFill/>
                </a:ln>
                <a:solidFill>
                  <a:srgbClr val="000000"/>
                </a:solidFill>
                <a:effectLst/>
                <a:uLnTx/>
                <a:uFillTx/>
                <a:latin typeface="Calibri" panose="020F0502020204030204"/>
                <a:ea typeface="+mn-ea"/>
                <a:cs typeface="+mn-cs"/>
              </a:rPr>
              <a:t>prix</a:t>
            </a:r>
          </a:p>
        </p:txBody>
      </p:sp>
      <p:sp>
        <p:nvSpPr>
          <p:cNvPr id="10" name="ZoneTexte 9">
            <a:extLst>
              <a:ext uri="{FF2B5EF4-FFF2-40B4-BE49-F238E27FC236}">
                <a16:creationId xmlns:a16="http://schemas.microsoft.com/office/drawing/2014/main" id="{FECB308A-8B5D-403A-87B8-0B1D1AE3E3FF}"/>
              </a:ext>
            </a:extLst>
          </p:cNvPr>
          <p:cNvSpPr txBox="1"/>
          <p:nvPr/>
        </p:nvSpPr>
        <p:spPr>
          <a:xfrm>
            <a:off x="8336812" y="4356275"/>
            <a:ext cx="3057834" cy="734945"/>
          </a:xfrm>
          <a:prstGeom prst="rect">
            <a:avLst/>
          </a:prstGeom>
          <a:noFill/>
        </p:spPr>
        <p:txBody>
          <a:bodyPr wrap="square" rtlCol="0">
            <a:spAutoFit/>
          </a:bodyPr>
          <a:lstStyle/>
          <a:p>
            <a:pPr marL="0" marR="0" lvl="0" indent="0" algn="ctr" defTabSz="1072866" rtl="0" eaLnBrk="1" fontAlgn="auto" latinLnBrk="0" hangingPunct="1">
              <a:lnSpc>
                <a:spcPct val="70000"/>
              </a:lnSpc>
              <a:spcBef>
                <a:spcPct val="50000"/>
              </a:spcBef>
              <a:spcAft>
                <a:spcPts val="0"/>
              </a:spcAft>
              <a:buClrTx/>
              <a:buSzTx/>
              <a:buFontTx/>
              <a:buNone/>
              <a:tabLst/>
              <a:defRPr/>
            </a:pPr>
            <a:r>
              <a:rPr kumimoji="0" lang="fr-FR" altLang="fr-FR" sz="1800" b="1" i="0" u="none" strike="noStrike" kern="1200" cap="none" spc="0" normalizeH="0" baseline="0" noProof="0" dirty="0">
                <a:ln>
                  <a:noFill/>
                </a:ln>
                <a:solidFill>
                  <a:schemeClr val="bg2"/>
                </a:solidFill>
                <a:effectLst/>
                <a:uLnTx/>
                <a:uFillTx/>
                <a:latin typeface="Calibri" panose="020F0502020204030204"/>
                <a:ea typeface="+mn-ea"/>
                <a:cs typeface="+mn-cs"/>
              </a:rPr>
              <a:t>Bénéfices à arrêter</a:t>
            </a:r>
            <a:r>
              <a:rPr kumimoji="0" lang="fr-FR" altLang="fr-FR" sz="1800" b="0" i="0" u="none" strike="noStrike" kern="1200" cap="none" spc="0" normalizeH="0" baseline="0" noProof="0" dirty="0">
                <a:ln>
                  <a:noFill/>
                </a:ln>
                <a:solidFill>
                  <a:schemeClr val="bg2"/>
                </a:solidFill>
                <a:effectLst/>
                <a:uLnTx/>
                <a:uFillTx/>
                <a:latin typeface="Calibri" panose="020F0502020204030204"/>
                <a:ea typeface="+mn-ea"/>
                <a:cs typeface="+mn-cs"/>
              </a:rPr>
              <a:t> </a:t>
            </a:r>
          </a:p>
          <a:p>
            <a:pPr marL="0" marR="0" lvl="0" indent="0" algn="ctr" defTabSz="1072866" rtl="0" eaLnBrk="1" fontAlgn="auto" latinLnBrk="0" hangingPunct="1">
              <a:lnSpc>
                <a:spcPct val="80000"/>
              </a:lnSpc>
              <a:spcBef>
                <a:spcPts val="0"/>
              </a:spcBef>
              <a:spcAft>
                <a:spcPts val="0"/>
              </a:spcAft>
              <a:buClrTx/>
              <a:buSzTx/>
              <a:buFontTx/>
              <a:buNone/>
              <a:tabLst/>
              <a:defRPr/>
            </a:pPr>
            <a:r>
              <a:rPr kumimoji="0" lang="fr-FR" altLang="fr-FR" sz="1800" b="1" i="0" u="none" strike="noStrike" kern="1200" cap="none" spc="0" normalizeH="0" baseline="0" noProof="0" dirty="0">
                <a:ln>
                  <a:noFill/>
                </a:ln>
                <a:solidFill>
                  <a:srgbClr val="000000"/>
                </a:solidFill>
                <a:effectLst/>
                <a:uLnTx/>
                <a:uFillTx/>
                <a:latin typeface="Calibri" panose="020F0502020204030204"/>
                <a:ea typeface="+mn-ea"/>
                <a:cs typeface="+mn-cs"/>
              </a:rPr>
              <a:t>Economie,</a:t>
            </a:r>
          </a:p>
          <a:p>
            <a:pPr marL="0" marR="0" lvl="0" indent="0" algn="ctr" defTabSz="1072866" rtl="0" eaLnBrk="1" fontAlgn="auto" latinLnBrk="0" hangingPunct="1">
              <a:lnSpc>
                <a:spcPct val="80000"/>
              </a:lnSpc>
              <a:spcBef>
                <a:spcPts val="0"/>
              </a:spcBef>
              <a:spcAft>
                <a:spcPts val="0"/>
              </a:spcAft>
              <a:buClrTx/>
              <a:buSzTx/>
              <a:buFontTx/>
              <a:buNone/>
              <a:tabLst/>
              <a:defRPr/>
            </a:pPr>
            <a:r>
              <a:rPr kumimoji="0" lang="fr-FR" altLang="fr-FR" sz="1800" b="1" i="0" u="none" strike="noStrike" kern="1200" cap="none" spc="0" normalizeH="0" baseline="0" noProof="0" dirty="0">
                <a:ln>
                  <a:noFill/>
                </a:ln>
                <a:solidFill>
                  <a:srgbClr val="000000"/>
                </a:solidFill>
                <a:effectLst/>
                <a:uLnTx/>
                <a:uFillTx/>
                <a:latin typeface="Calibri" panose="020F0502020204030204"/>
                <a:ea typeface="+mn-ea"/>
                <a:cs typeface="+mn-cs"/>
              </a:rPr>
              <a:t>peau, haleine…</a:t>
            </a:r>
          </a:p>
        </p:txBody>
      </p:sp>
      <p:sp>
        <p:nvSpPr>
          <p:cNvPr id="11" name="ZoneTexte 10">
            <a:extLst>
              <a:ext uri="{FF2B5EF4-FFF2-40B4-BE49-F238E27FC236}">
                <a16:creationId xmlns:a16="http://schemas.microsoft.com/office/drawing/2014/main" id="{B41A7A2B-AEF9-40F7-A860-0D667F255C96}"/>
              </a:ext>
            </a:extLst>
          </p:cNvPr>
          <p:cNvSpPr txBox="1"/>
          <p:nvPr/>
        </p:nvSpPr>
        <p:spPr>
          <a:xfrm>
            <a:off x="8258141" y="5859456"/>
            <a:ext cx="2989007" cy="369332"/>
          </a:xfrm>
          <a:prstGeom prst="rect">
            <a:avLst/>
          </a:prstGeom>
          <a:noFill/>
        </p:spPr>
        <p:txBody>
          <a:bodyPr wrap="square" rtlCol="0">
            <a:spAutoFit/>
          </a:bodyPr>
          <a:lstStyle/>
          <a:p>
            <a:pPr marL="0" marR="0" lvl="0" indent="0" algn="ctr" defTabSz="1072866" rtl="0" eaLnBrk="1" fontAlgn="auto" latinLnBrk="0" hangingPunct="1">
              <a:lnSpc>
                <a:spcPct val="100000"/>
              </a:lnSpc>
              <a:spcBef>
                <a:spcPct val="50000"/>
              </a:spcBef>
              <a:spcAft>
                <a:spcPts val="0"/>
              </a:spcAft>
              <a:buClrTx/>
              <a:buSzTx/>
              <a:buFontTx/>
              <a:buNone/>
              <a:tabLst/>
              <a:defRPr/>
            </a:pPr>
            <a:r>
              <a:rPr kumimoji="0" lang="fr-FR" altLang="fr-FR" sz="1800" b="1" i="0" u="none" strike="noStrike" kern="120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J’arrête de fumer</a:t>
            </a:r>
            <a:endParaRPr kumimoji="0" lang="fr-FR" altLang="fr-FR" sz="1800" b="0" i="0" u="none" strike="noStrike" kern="120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endParaRPr>
          </a:p>
        </p:txBody>
      </p:sp>
      <p:sp>
        <p:nvSpPr>
          <p:cNvPr id="12" name="ZoneTexte 11">
            <a:extLst>
              <a:ext uri="{FF2B5EF4-FFF2-40B4-BE49-F238E27FC236}">
                <a16:creationId xmlns:a16="http://schemas.microsoft.com/office/drawing/2014/main" id="{E9BA8E0B-55C5-4E2E-B052-6A3ADEBBECDE}"/>
              </a:ext>
            </a:extLst>
          </p:cNvPr>
          <p:cNvSpPr txBox="1"/>
          <p:nvPr/>
        </p:nvSpPr>
        <p:spPr>
          <a:xfrm>
            <a:off x="1332077" y="2348615"/>
            <a:ext cx="3982065" cy="984244"/>
          </a:xfrm>
          <a:prstGeom prst="rect">
            <a:avLst/>
          </a:prstGeom>
          <a:noFill/>
        </p:spPr>
        <p:txBody>
          <a:bodyPr wrap="square" rtlCol="0">
            <a:spAutoFit/>
          </a:bodyPr>
          <a:lstStyle/>
          <a:p>
            <a:pPr marL="0" marR="0" lvl="0" indent="0" algn="ctr" defTabSz="1072866" rtl="0" eaLnBrk="1" fontAlgn="auto" latinLnBrk="0" hangingPunct="1">
              <a:lnSpc>
                <a:spcPct val="80000"/>
              </a:lnSpc>
              <a:spcBef>
                <a:spcPct val="50000"/>
              </a:spcBef>
              <a:spcAft>
                <a:spcPts val="0"/>
              </a:spcAft>
              <a:buClrTx/>
              <a:buSzTx/>
              <a:buFontTx/>
              <a:buNone/>
              <a:tabLst/>
              <a:defRPr/>
            </a:pPr>
            <a:r>
              <a:rPr kumimoji="0" lang="fr-FR" altLang="fr-FR" sz="1800" b="1" i="0" u="none" strike="noStrike" kern="1200" cap="none" spc="0" normalizeH="0" baseline="0" noProof="0" dirty="0">
                <a:ln>
                  <a:noFill/>
                </a:ln>
                <a:solidFill>
                  <a:schemeClr val="bg2"/>
                </a:solidFill>
                <a:effectLst/>
                <a:uLnTx/>
                <a:uFillTx/>
                <a:latin typeface="Calibri" panose="020F0502020204030204"/>
                <a:ea typeface="+mn-ea"/>
                <a:cs typeface="+mn-cs"/>
              </a:rPr>
              <a:t>Bénéfices à fumer</a:t>
            </a:r>
          </a:p>
          <a:p>
            <a:pPr marL="0" marR="0" lvl="1" indent="0" algn="ctr" defTabSz="1072866" rtl="0" eaLnBrk="1" fontAlgn="auto" latinLnBrk="0" hangingPunct="1">
              <a:lnSpc>
                <a:spcPct val="80000"/>
              </a:lnSpc>
              <a:spcBef>
                <a:spcPts val="0"/>
              </a:spcBef>
              <a:spcAft>
                <a:spcPts val="0"/>
              </a:spcAft>
              <a:buClrTx/>
              <a:buSzTx/>
              <a:buFontTx/>
              <a:buNone/>
              <a:tabLst/>
              <a:defRPr/>
            </a:pPr>
            <a:r>
              <a:rPr kumimoji="0" lang="fr-FR" altLang="fr-FR" sz="1800" b="1" i="0" u="none" strike="noStrike" kern="1200" cap="none" spc="0" normalizeH="0" baseline="0" noProof="0" dirty="0">
                <a:ln>
                  <a:noFill/>
                </a:ln>
                <a:solidFill>
                  <a:srgbClr val="000000"/>
                </a:solidFill>
                <a:effectLst/>
                <a:uLnTx/>
                <a:uFillTx/>
                <a:latin typeface="Calibri" panose="020F0502020204030204"/>
                <a:ea typeface="+mn-ea"/>
                <a:cs typeface="+mn-cs"/>
              </a:rPr>
              <a:t>Plaisir, gestion du stress, éviter l’ennui</a:t>
            </a:r>
          </a:p>
          <a:p>
            <a:pPr marL="0" marR="0" lvl="1" indent="0" algn="ctr" defTabSz="1072866" rtl="0" eaLnBrk="1" fontAlgn="auto" latinLnBrk="0" hangingPunct="1">
              <a:lnSpc>
                <a:spcPct val="80000"/>
              </a:lnSpc>
              <a:spcBef>
                <a:spcPts val="0"/>
              </a:spcBef>
              <a:spcAft>
                <a:spcPts val="0"/>
              </a:spcAft>
              <a:buClrTx/>
              <a:buSzTx/>
              <a:buFontTx/>
              <a:buNone/>
              <a:tabLst/>
              <a:defRPr/>
            </a:pPr>
            <a:r>
              <a:rPr kumimoji="0" lang="fr-FR" altLang="fr-FR" sz="1800" b="1" i="0" u="none" strike="noStrike" kern="1200" cap="none" spc="0" normalizeH="0" baseline="0" noProof="0" dirty="0">
                <a:ln>
                  <a:noFill/>
                </a:ln>
                <a:solidFill>
                  <a:srgbClr val="000000"/>
                </a:solidFill>
                <a:effectLst/>
                <a:uLnTx/>
                <a:uFillTx/>
                <a:latin typeface="Calibri" panose="020F0502020204030204"/>
                <a:ea typeface="+mn-ea"/>
                <a:cs typeface="+mn-cs"/>
              </a:rPr>
              <a:t> intégration dans le groupe</a:t>
            </a:r>
          </a:p>
          <a:p>
            <a:pPr marL="0" marR="0" lvl="1" indent="0" algn="ctr" defTabSz="1072866" rtl="0" eaLnBrk="1" fontAlgn="auto" latinLnBrk="0" hangingPunct="1">
              <a:lnSpc>
                <a:spcPct val="80000"/>
              </a:lnSpc>
              <a:spcBef>
                <a:spcPts val="0"/>
              </a:spcBef>
              <a:spcAft>
                <a:spcPts val="0"/>
              </a:spcAft>
              <a:buClrTx/>
              <a:buSzTx/>
              <a:buFontTx/>
              <a:buNone/>
              <a:tabLst/>
              <a:defRPr/>
            </a:pPr>
            <a:r>
              <a:rPr kumimoji="0" lang="fr-FR" altLang="fr-FR" sz="1800" b="1" i="0" u="none" strike="noStrike" kern="1200" cap="none" spc="0" normalizeH="0" baseline="0" noProof="0" dirty="0">
                <a:ln>
                  <a:noFill/>
                </a:ln>
                <a:solidFill>
                  <a:srgbClr val="000000"/>
                </a:solidFill>
                <a:effectLst/>
                <a:uLnTx/>
                <a:uFillTx/>
                <a:latin typeface="Calibri" panose="020F0502020204030204"/>
                <a:ea typeface="+mn-ea"/>
                <a:cs typeface="+mn-cs"/>
              </a:rPr>
              <a:t>etc..</a:t>
            </a:r>
          </a:p>
        </p:txBody>
      </p:sp>
      <p:sp>
        <p:nvSpPr>
          <p:cNvPr id="13" name="ZoneTexte 12">
            <a:extLst>
              <a:ext uri="{FF2B5EF4-FFF2-40B4-BE49-F238E27FC236}">
                <a16:creationId xmlns:a16="http://schemas.microsoft.com/office/drawing/2014/main" id="{7ACF5D69-CFFF-4AEC-8EBA-5A7086303200}"/>
              </a:ext>
            </a:extLst>
          </p:cNvPr>
          <p:cNvSpPr txBox="1"/>
          <p:nvPr/>
        </p:nvSpPr>
        <p:spPr>
          <a:xfrm>
            <a:off x="1735200" y="4025948"/>
            <a:ext cx="3321505" cy="1144929"/>
          </a:xfrm>
          <a:prstGeom prst="rect">
            <a:avLst/>
          </a:prstGeom>
          <a:noFill/>
        </p:spPr>
        <p:txBody>
          <a:bodyPr wrap="square" rtlCol="0">
            <a:spAutoFit/>
          </a:bodyPr>
          <a:lstStyle/>
          <a:p>
            <a:pPr marL="0" marR="0" lvl="0" indent="0" algn="ctr" defTabSz="1072866" rtl="0" eaLnBrk="1" fontAlgn="auto" latinLnBrk="0" hangingPunct="1">
              <a:lnSpc>
                <a:spcPct val="80000"/>
              </a:lnSpc>
              <a:spcBef>
                <a:spcPct val="50000"/>
              </a:spcBef>
              <a:spcAft>
                <a:spcPts val="0"/>
              </a:spcAft>
              <a:buClrTx/>
              <a:buSzTx/>
              <a:buFontTx/>
              <a:buNone/>
              <a:tabLst/>
              <a:defRPr/>
            </a:pPr>
            <a:r>
              <a:rPr kumimoji="0" lang="fr-FR" altLang="fr-FR" sz="1800" b="1" i="0" u="none" strike="noStrike" kern="1200" cap="none" spc="0" normalizeH="0" baseline="0" noProof="0" dirty="0">
                <a:ln>
                  <a:noFill/>
                </a:ln>
                <a:solidFill>
                  <a:srgbClr val="7A2553"/>
                </a:solidFill>
                <a:effectLst/>
                <a:uLnTx/>
                <a:uFillTx/>
                <a:latin typeface="Calibri" panose="020F0502020204030204"/>
                <a:ea typeface="+mn-ea"/>
                <a:cs typeface="+mn-cs"/>
              </a:rPr>
              <a:t>Inconvénients à arrêter</a:t>
            </a:r>
          </a:p>
          <a:p>
            <a:pPr marL="0" marR="0" lvl="0" indent="0" algn="ctr" defTabSz="1072866" rtl="0" eaLnBrk="1" fontAlgn="auto" latinLnBrk="0" hangingPunct="1">
              <a:lnSpc>
                <a:spcPct val="100000"/>
              </a:lnSpc>
              <a:spcBef>
                <a:spcPts val="0"/>
              </a:spcBef>
              <a:spcAft>
                <a:spcPts val="0"/>
              </a:spcAft>
              <a:buClrTx/>
              <a:buSzTx/>
              <a:buFontTx/>
              <a:buNone/>
              <a:tabLst/>
              <a:defRPr/>
            </a:pPr>
            <a:r>
              <a:rPr kumimoji="0" lang="fr-FR" altLang="fr-FR" sz="1800" b="1" i="0" u="none" strike="noStrike" kern="1200" cap="none" spc="0" normalizeH="0" baseline="0" noProof="0" dirty="0">
                <a:ln>
                  <a:noFill/>
                </a:ln>
                <a:solidFill>
                  <a:srgbClr val="000000"/>
                </a:solidFill>
                <a:effectLst/>
                <a:uLnTx/>
                <a:uFillTx/>
                <a:latin typeface="Calibri" panose="020F0502020204030204"/>
                <a:ea typeface="+mn-ea"/>
                <a:cs typeface="+mn-cs"/>
              </a:rPr>
              <a:t>Peur de l’exclusion du groupe, </a:t>
            </a:r>
          </a:p>
          <a:p>
            <a:pPr marL="0" marR="0" lvl="0" indent="0" algn="ctr" defTabSz="1072866" rtl="0" eaLnBrk="1" fontAlgn="auto" latinLnBrk="0" hangingPunct="1">
              <a:lnSpc>
                <a:spcPct val="100000"/>
              </a:lnSpc>
              <a:spcBef>
                <a:spcPts val="0"/>
              </a:spcBef>
              <a:spcAft>
                <a:spcPts val="0"/>
              </a:spcAft>
              <a:buClrTx/>
              <a:buSzTx/>
              <a:buFontTx/>
              <a:buNone/>
              <a:tabLst/>
              <a:defRPr/>
            </a:pPr>
            <a:r>
              <a:rPr kumimoji="0" lang="fr-FR" altLang="fr-FR" sz="1800" b="1" i="0" u="none" strike="noStrike" kern="1200" cap="none" spc="0" normalizeH="0" baseline="0" noProof="0" dirty="0">
                <a:ln>
                  <a:noFill/>
                </a:ln>
                <a:solidFill>
                  <a:srgbClr val="000000"/>
                </a:solidFill>
                <a:effectLst/>
                <a:uLnTx/>
                <a:uFillTx/>
                <a:latin typeface="Calibri" panose="020F0502020204030204"/>
                <a:ea typeface="+mn-ea"/>
                <a:cs typeface="+mn-cs"/>
              </a:rPr>
              <a:t>peur du manque,</a:t>
            </a:r>
          </a:p>
          <a:p>
            <a:pPr marL="0" marR="0" lvl="0" indent="0" algn="ctr" defTabSz="1072866" rtl="0" eaLnBrk="1" fontAlgn="auto" latinLnBrk="0" hangingPunct="1">
              <a:lnSpc>
                <a:spcPct val="100000"/>
              </a:lnSpc>
              <a:spcBef>
                <a:spcPts val="0"/>
              </a:spcBef>
              <a:spcAft>
                <a:spcPts val="0"/>
              </a:spcAft>
              <a:buClrTx/>
              <a:buSzTx/>
              <a:buFontTx/>
              <a:buNone/>
              <a:tabLst/>
              <a:defRPr/>
            </a:pPr>
            <a:r>
              <a:rPr kumimoji="0" lang="fr-FR" altLang="fr-FR" sz="1800" b="1" i="0" u="none" strike="noStrike" kern="1200" cap="none" spc="0" normalizeH="0" baseline="0" noProof="0" dirty="0">
                <a:ln>
                  <a:noFill/>
                </a:ln>
                <a:solidFill>
                  <a:srgbClr val="000000"/>
                </a:solidFill>
                <a:effectLst/>
                <a:uLnTx/>
                <a:uFillTx/>
                <a:latin typeface="Calibri" panose="020F0502020204030204"/>
                <a:ea typeface="+mn-ea"/>
                <a:cs typeface="+mn-cs"/>
              </a:rPr>
              <a:t>prise  de poids…</a:t>
            </a:r>
          </a:p>
        </p:txBody>
      </p:sp>
      <p:sp>
        <p:nvSpPr>
          <p:cNvPr id="14" name="ZoneTexte 13">
            <a:extLst>
              <a:ext uri="{FF2B5EF4-FFF2-40B4-BE49-F238E27FC236}">
                <a16:creationId xmlns:a16="http://schemas.microsoft.com/office/drawing/2014/main" id="{B4E78F84-F171-44F5-9A7D-4CAA483079C3}"/>
              </a:ext>
            </a:extLst>
          </p:cNvPr>
          <p:cNvSpPr txBox="1"/>
          <p:nvPr/>
        </p:nvSpPr>
        <p:spPr>
          <a:xfrm>
            <a:off x="1292747" y="5859456"/>
            <a:ext cx="4060723" cy="369332"/>
          </a:xfrm>
          <a:prstGeom prst="rect">
            <a:avLst/>
          </a:prstGeom>
          <a:noFill/>
        </p:spPr>
        <p:txBody>
          <a:bodyPr wrap="square" rtlCol="0">
            <a:spAutoFit/>
          </a:bodyPr>
          <a:lstStyle/>
          <a:p>
            <a:pPr marL="0" marR="0" lvl="0" indent="0" algn="ctr" defTabSz="1072866" rtl="0" eaLnBrk="1" fontAlgn="auto" latinLnBrk="0" hangingPunct="1">
              <a:lnSpc>
                <a:spcPct val="100000"/>
              </a:lnSpc>
              <a:spcBef>
                <a:spcPct val="50000"/>
              </a:spcBef>
              <a:spcAft>
                <a:spcPts val="0"/>
              </a:spcAft>
              <a:buClrTx/>
              <a:buSzTx/>
              <a:buFontTx/>
              <a:buNone/>
              <a:tabLst/>
              <a:defRPr/>
            </a:pPr>
            <a:r>
              <a:rPr kumimoji="0" lang="fr-FR" altLang="fr-FR" sz="1800" b="1" i="0" u="none" strike="noStrike" kern="1200" cap="none" spc="0" normalizeH="0" baseline="0" noProof="0" dirty="0">
                <a:ln>
                  <a:noFill/>
                </a:ln>
                <a:solidFill>
                  <a:srgbClr val="7A2553"/>
                </a:solidFill>
                <a:effectLst/>
                <a:uLnTx/>
                <a:uFillTx/>
                <a:latin typeface="Calibri" panose="020F0502020204030204" pitchFamily="34" charset="0"/>
                <a:ea typeface="+mn-ea"/>
                <a:cs typeface="Calibri" panose="020F0502020204030204" pitchFamily="34" charset="0"/>
              </a:rPr>
              <a:t>Je continue de fumer</a:t>
            </a:r>
            <a:endParaRPr kumimoji="0" lang="fr-FR" altLang="fr-FR" sz="1800" b="0" i="0" u="none" strike="noStrike" kern="1200" cap="none" spc="0" normalizeH="0" baseline="0" noProof="0" dirty="0">
              <a:ln>
                <a:noFill/>
              </a:ln>
              <a:solidFill>
                <a:srgbClr val="7A2553"/>
              </a:solidFill>
              <a:effectLst/>
              <a:uLnTx/>
              <a:uFillTx/>
              <a:latin typeface="Calibri" panose="020F0502020204030204" pitchFamily="34" charset="0"/>
              <a:ea typeface="+mn-ea"/>
              <a:cs typeface="Calibri" panose="020F0502020204030204" pitchFamily="34" charset="0"/>
            </a:endParaRPr>
          </a:p>
        </p:txBody>
      </p:sp>
      <p:sp>
        <p:nvSpPr>
          <p:cNvPr id="15" name="AutoShape 3">
            <a:extLst>
              <a:ext uri="{FF2B5EF4-FFF2-40B4-BE49-F238E27FC236}">
                <a16:creationId xmlns:a16="http://schemas.microsoft.com/office/drawing/2014/main" id="{E7055E3A-F3E9-4ADC-A6A1-F3A4AD8AE118}"/>
              </a:ext>
            </a:extLst>
          </p:cNvPr>
          <p:cNvSpPr>
            <a:spLocks noChangeArrowheads="1"/>
          </p:cNvSpPr>
          <p:nvPr/>
        </p:nvSpPr>
        <p:spPr bwMode="auto">
          <a:xfrm>
            <a:off x="6077726" y="5427987"/>
            <a:ext cx="1285411" cy="862937"/>
          </a:xfrm>
          <a:prstGeom prst="triangle">
            <a:avLst>
              <a:gd name="adj" fmla="val 50000"/>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1072866" rtl="0" eaLnBrk="1" fontAlgn="auto" latinLnBrk="0" hangingPunct="1">
              <a:lnSpc>
                <a:spcPct val="100000"/>
              </a:lnSpc>
              <a:spcBef>
                <a:spcPct val="0"/>
              </a:spcBef>
              <a:spcAft>
                <a:spcPts val="0"/>
              </a:spcAft>
              <a:buClrTx/>
              <a:buSzTx/>
              <a:buFontTx/>
              <a:buNone/>
              <a:tabLst/>
              <a:defRPr/>
            </a:pPr>
            <a:endParaRPr kumimoji="0" lang="fr-FR" altLang="fr-FR"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17" name="Signe Moins 16">
            <a:extLst>
              <a:ext uri="{FF2B5EF4-FFF2-40B4-BE49-F238E27FC236}">
                <a16:creationId xmlns:a16="http://schemas.microsoft.com/office/drawing/2014/main" id="{02F358BB-A138-4FC0-BF45-72A029D10DD0}"/>
              </a:ext>
            </a:extLst>
          </p:cNvPr>
          <p:cNvSpPr/>
          <p:nvPr/>
        </p:nvSpPr>
        <p:spPr>
          <a:xfrm rot="21306556">
            <a:off x="4406735" y="5373577"/>
            <a:ext cx="4798141" cy="45719"/>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ZoneTexte 4">
            <a:extLst>
              <a:ext uri="{FF2B5EF4-FFF2-40B4-BE49-F238E27FC236}">
                <a16:creationId xmlns:a16="http://schemas.microsoft.com/office/drawing/2014/main" id="{40EDDC84-B70A-401F-0E74-33AEBC63A6EF}"/>
              </a:ext>
            </a:extLst>
          </p:cNvPr>
          <p:cNvSpPr txBox="1"/>
          <p:nvPr/>
        </p:nvSpPr>
        <p:spPr>
          <a:xfrm>
            <a:off x="968188" y="224118"/>
            <a:ext cx="8821271" cy="5386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900" b="1" i="0" u="none" strike="noStrike" kern="1200" cap="none" spc="0" normalizeH="0" baseline="0" noProof="0">
                <a:ln>
                  <a:noFill/>
                </a:ln>
                <a:solidFill>
                  <a:srgbClr val="7A2553"/>
                </a:solidFill>
                <a:effectLst/>
                <a:uLnTx/>
                <a:uFillTx/>
                <a:latin typeface="Calibri" panose="020F0502020204030204"/>
                <a:ea typeface="+mn-ea"/>
                <a:cs typeface="+mn-cs"/>
              </a:rPr>
              <a:t>Module 3 : La posture professionnelle</a:t>
            </a:r>
            <a:endParaRPr kumimoji="0" lang="fr-FR" sz="2900" b="1" i="0" u="none" strike="noStrike" kern="1200" cap="none" spc="0" normalizeH="0" baseline="0" noProof="0" dirty="0">
              <a:ln>
                <a:noFill/>
              </a:ln>
              <a:solidFill>
                <a:srgbClr val="7A2553"/>
              </a:solidFill>
              <a:effectLst/>
              <a:uLnTx/>
              <a:uFillTx/>
              <a:latin typeface="Calibri" panose="020F0502020204030204"/>
              <a:ea typeface="+mn-ea"/>
              <a:cs typeface="+mn-cs"/>
            </a:endParaRPr>
          </a:p>
        </p:txBody>
      </p:sp>
      <p:sp>
        <p:nvSpPr>
          <p:cNvPr id="6" name="ZoneTexte 5">
            <a:extLst>
              <a:ext uri="{FF2B5EF4-FFF2-40B4-BE49-F238E27FC236}">
                <a16:creationId xmlns:a16="http://schemas.microsoft.com/office/drawing/2014/main" id="{4B26CF94-BA8D-79F0-DBB6-3C1C05C759BF}"/>
              </a:ext>
            </a:extLst>
          </p:cNvPr>
          <p:cNvSpPr txBox="1"/>
          <p:nvPr/>
        </p:nvSpPr>
        <p:spPr>
          <a:xfrm>
            <a:off x="1183341" y="754156"/>
            <a:ext cx="6858000" cy="461963"/>
          </a:xfrm>
          <a:prstGeom prst="rect">
            <a:avLst/>
          </a:prstGeom>
          <a:noFill/>
        </p:spPr>
        <p:txBody>
          <a:bodyPr wrap="square" rtlCol="0">
            <a:spAutoFit/>
          </a:bodyPr>
          <a:lstStyle/>
          <a:p>
            <a:pPr marL="812800" marR="0" lvl="0" indent="-457200" algn="l" defTabSz="914400" rtl="0" eaLnBrk="1" fontAlgn="auto" latinLnBrk="0" hangingPunct="1">
              <a:lnSpc>
                <a:spcPct val="100000"/>
              </a:lnSpc>
              <a:spcBef>
                <a:spcPts val="0"/>
              </a:spcBef>
              <a:spcAft>
                <a:spcPts val="0"/>
              </a:spcAft>
              <a:buClrTx/>
              <a:buSzTx/>
              <a:buFont typeface="+mj-lt"/>
              <a:buAutoNum type="alphaLcParenR" startAt="2"/>
              <a:tabLst/>
              <a:defRPr/>
            </a:pPr>
            <a:r>
              <a:rPr kumimoji="0" lang="fr-FR" sz="2400" b="1" i="0" u="none" strike="noStrike" kern="1200" cap="none" spc="0" normalizeH="0" baseline="0" noProof="0" dirty="0">
                <a:ln>
                  <a:noFill/>
                </a:ln>
                <a:solidFill>
                  <a:srgbClr val="5C5C2C"/>
                </a:solidFill>
                <a:effectLst/>
                <a:uLnTx/>
                <a:uFillTx/>
                <a:latin typeface="Calibri" panose="020F0502020204030204"/>
                <a:ea typeface="+mn-ea"/>
                <a:cs typeface="+mn-cs"/>
              </a:rPr>
              <a:t>Les attitudes favorables à la relation</a:t>
            </a:r>
          </a:p>
        </p:txBody>
      </p:sp>
    </p:spTree>
    <p:extLst>
      <p:ext uri="{BB962C8B-B14F-4D97-AF65-F5344CB8AC3E}">
        <p14:creationId xmlns:p14="http://schemas.microsoft.com/office/powerpoint/2010/main" val="6191258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9A5466C-6E9B-59CE-F01F-067139133076}"/>
              </a:ext>
            </a:extLst>
          </p:cNvPr>
          <p:cNvSpPr>
            <a:spLocks noGrp="1"/>
          </p:cNvSpPr>
          <p:nvPr>
            <p:ph idx="1"/>
          </p:nvPr>
        </p:nvSpPr>
        <p:spPr>
          <a:xfrm>
            <a:off x="838200" y="1825625"/>
            <a:ext cx="11049000" cy="4351338"/>
          </a:xfrm>
        </p:spPr>
        <p:txBody>
          <a:bodyPr>
            <a:normAutofit/>
          </a:bodyPr>
          <a:lstStyle/>
          <a:p>
            <a:pPr marL="0" indent="0" algn="just">
              <a:lnSpc>
                <a:spcPct val="115000"/>
              </a:lnSpc>
              <a:spcAft>
                <a:spcPts val="800"/>
              </a:spcAft>
              <a:buNone/>
            </a:pP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L’Entretien Motivationnel est défini comme un </a:t>
            </a:r>
            <a:r>
              <a:rPr lang="fr-FR"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style de communication collaboratif </a:t>
            </a: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et centré sur un objectif, avec une attention particulière au langage de changement. </a:t>
            </a:r>
          </a:p>
          <a:p>
            <a:pPr marL="0" indent="0" algn="just">
              <a:lnSpc>
                <a:spcPct val="115000"/>
              </a:lnSpc>
              <a:spcAft>
                <a:spcPts val="800"/>
              </a:spcAft>
              <a:buNone/>
            </a:pP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Il est conçu </a:t>
            </a:r>
            <a:r>
              <a:rPr lang="fr-FR"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pour renforcer la motivation d’une personne </a:t>
            </a: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et </a:t>
            </a:r>
            <a:r>
              <a:rPr lang="fr-FR"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son engagement en faveur d’un objectif spécifique </a:t>
            </a: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faisant émerger et en explorant ses propres raisons de changer dans une atmosphère de non-jugement et d’altruisme » </a:t>
            </a:r>
          </a:p>
          <a:p>
            <a:pPr marL="0" indent="0" algn="just">
              <a:lnSpc>
                <a:spcPct val="115000"/>
              </a:lnSpc>
              <a:spcAft>
                <a:spcPts val="800"/>
              </a:spcAft>
              <a:buNone/>
            </a:pP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800"/>
              </a:spcAft>
              <a:buNone/>
            </a:pP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Sources : L’entretien motivationnel / AFDEM</a:t>
            </a:r>
          </a:p>
          <a:p>
            <a:pPr marL="0" indent="0" algn="just">
              <a:lnSpc>
                <a:spcPct val="115000"/>
              </a:lnSpc>
              <a:spcAft>
                <a:spcPts val="800"/>
              </a:spcAft>
              <a:buNone/>
            </a:pPr>
            <a:endParaRPr lang="fr-FR" sz="18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800"/>
              </a:spcAft>
              <a:buNone/>
            </a:pPr>
            <a:r>
              <a:rPr lang="fr-FR" sz="1800" dirty="0">
                <a:solidFill>
                  <a:srgbClr val="000000"/>
                </a:solidFill>
                <a:effectLst/>
                <a:latin typeface="Calibri" panose="020F0502020204030204" pitchFamily="34" charset="0"/>
                <a:ea typeface="Calibri" panose="020F0502020204030204" pitchFamily="34" charset="0"/>
              </a:rPr>
              <a:t>L’entretien motivationnel est cité par la Haute Autorité de Santé comme </a:t>
            </a:r>
            <a:r>
              <a:rPr lang="fr-FR" sz="1800" b="1" dirty="0">
                <a:solidFill>
                  <a:srgbClr val="000000"/>
                </a:solidFill>
                <a:effectLst/>
                <a:latin typeface="Calibri" panose="020F0502020204030204" pitchFamily="34" charset="0"/>
                <a:ea typeface="Calibri" panose="020F0502020204030204" pitchFamily="34" charset="0"/>
              </a:rPr>
              <a:t>outil validé d’aide au sevrage tabagique </a:t>
            </a:r>
            <a:endParaRPr lang="fr-FR"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tre 1">
            <a:extLst>
              <a:ext uri="{FF2B5EF4-FFF2-40B4-BE49-F238E27FC236}">
                <a16:creationId xmlns:a16="http://schemas.microsoft.com/office/drawing/2014/main" id="{F4AF4A80-1DD3-71DB-2025-6FD7C58F171A}"/>
              </a:ext>
            </a:extLst>
          </p:cNvPr>
          <p:cNvSpPr txBox="1">
            <a:spLocks/>
          </p:cNvSpPr>
          <p:nvPr/>
        </p:nvSpPr>
        <p:spPr>
          <a:xfrm>
            <a:off x="962947" y="815974"/>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12800" indent="-457200">
              <a:buFont typeface="+mj-lt"/>
              <a:buAutoNum type="alphaLcParenR" startAt="3"/>
            </a:pPr>
            <a:r>
              <a:rPr lang="fr-FR" sz="2400" b="1" dirty="0">
                <a:solidFill>
                  <a:srgbClr val="5C5C2C"/>
                </a:solidFill>
                <a:latin typeface="+mn-lt"/>
              </a:rPr>
              <a:t>L’entretien motivationnel </a:t>
            </a:r>
          </a:p>
        </p:txBody>
      </p:sp>
      <p:sp>
        <p:nvSpPr>
          <p:cNvPr id="5" name="Titre 6">
            <a:extLst>
              <a:ext uri="{FF2B5EF4-FFF2-40B4-BE49-F238E27FC236}">
                <a16:creationId xmlns:a16="http://schemas.microsoft.com/office/drawing/2014/main" id="{A328A005-16A3-8F02-34A5-A6F2F850C405}"/>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3 : La posture professionnelle</a:t>
            </a:r>
          </a:p>
        </p:txBody>
      </p:sp>
    </p:spTree>
    <p:extLst>
      <p:ext uri="{BB962C8B-B14F-4D97-AF65-F5344CB8AC3E}">
        <p14:creationId xmlns:p14="http://schemas.microsoft.com/office/powerpoint/2010/main" val="42621522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 coins arrondis 3">
            <a:extLst>
              <a:ext uri="{FF2B5EF4-FFF2-40B4-BE49-F238E27FC236}">
                <a16:creationId xmlns:a16="http://schemas.microsoft.com/office/drawing/2014/main" id="{32EC11EF-7CE8-FC76-79A4-23C34C81C35A}"/>
              </a:ext>
            </a:extLst>
          </p:cNvPr>
          <p:cNvSpPr/>
          <p:nvPr/>
        </p:nvSpPr>
        <p:spPr>
          <a:xfrm>
            <a:off x="838200" y="2804540"/>
            <a:ext cx="3264817" cy="3343596"/>
          </a:xfrm>
          <a:prstGeom prst="roundRect">
            <a:avLst/>
          </a:prstGeom>
          <a:solidFill>
            <a:schemeClr val="tx2"/>
          </a:solidFill>
          <a:ln w="241300" cmpd="dbl">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Arial" panose="020B0604020202020204" pitchFamily="34" charset="0"/>
              <a:buChar char="•"/>
            </a:pPr>
            <a:r>
              <a:rPr lang="fr-FR" sz="1900" b="1" dirty="0"/>
              <a:t>Provoquer une réflexion sur ses consommations </a:t>
            </a:r>
          </a:p>
          <a:p>
            <a:pPr marL="342900" indent="-342900">
              <a:buFont typeface="Arial" panose="020B0604020202020204" pitchFamily="34" charset="0"/>
              <a:buChar char="•"/>
            </a:pPr>
            <a:r>
              <a:rPr lang="fr-FR" sz="1900" b="1" dirty="0"/>
              <a:t>Voir, si le patient est prêt, provoquer un changement dans ses consommations de SPA</a:t>
            </a:r>
          </a:p>
          <a:p>
            <a:pPr marL="342900" indent="-342900">
              <a:buFont typeface="Arial" panose="020B0604020202020204" pitchFamily="34" charset="0"/>
              <a:buChar char="•"/>
            </a:pPr>
            <a:r>
              <a:rPr lang="fr-FR" sz="1900" b="1" dirty="0"/>
              <a:t>Réduction des risques et des dommages</a:t>
            </a:r>
          </a:p>
        </p:txBody>
      </p:sp>
      <p:sp>
        <p:nvSpPr>
          <p:cNvPr id="5" name="Rectangle : coins arrondis 4">
            <a:extLst>
              <a:ext uri="{FF2B5EF4-FFF2-40B4-BE49-F238E27FC236}">
                <a16:creationId xmlns:a16="http://schemas.microsoft.com/office/drawing/2014/main" id="{2617A067-3D66-22B0-CE83-1009DC59205E}"/>
              </a:ext>
            </a:extLst>
          </p:cNvPr>
          <p:cNvSpPr/>
          <p:nvPr/>
        </p:nvSpPr>
        <p:spPr>
          <a:xfrm>
            <a:off x="4916573" y="2745866"/>
            <a:ext cx="2945474" cy="3343596"/>
          </a:xfrm>
          <a:prstGeom prst="roundRect">
            <a:avLst/>
          </a:prstGeom>
          <a:solidFill>
            <a:schemeClr val="tx2">
              <a:lumMod val="60000"/>
              <a:lumOff val="40000"/>
            </a:schemeClr>
          </a:solidFill>
          <a:ln w="241300" cmpd="dbl">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Arial" panose="020B0604020202020204" pitchFamily="34" charset="0"/>
              <a:buChar char="•"/>
            </a:pPr>
            <a:r>
              <a:rPr lang="fr-FR" sz="1900" b="1" dirty="0"/>
              <a:t>S’adresse aux professionnels qui ne sont pas nécessairement issus du champ médical, paramédical, ni du secteur de l’addictologie.</a:t>
            </a:r>
          </a:p>
        </p:txBody>
      </p:sp>
      <p:sp>
        <p:nvSpPr>
          <p:cNvPr id="6" name="Rectangle : coins arrondis 5">
            <a:extLst>
              <a:ext uri="{FF2B5EF4-FFF2-40B4-BE49-F238E27FC236}">
                <a16:creationId xmlns:a16="http://schemas.microsoft.com/office/drawing/2014/main" id="{EBFD19F5-7BAB-B6F6-E3BF-A983257398C8}"/>
              </a:ext>
            </a:extLst>
          </p:cNvPr>
          <p:cNvSpPr/>
          <p:nvPr/>
        </p:nvSpPr>
        <p:spPr>
          <a:xfrm>
            <a:off x="8609798" y="2745866"/>
            <a:ext cx="2945474" cy="3343596"/>
          </a:xfrm>
          <a:prstGeom prst="roundRect">
            <a:avLst/>
          </a:prstGeom>
          <a:solidFill>
            <a:schemeClr val="tx2">
              <a:lumMod val="20000"/>
              <a:lumOff val="80000"/>
            </a:schemeClr>
          </a:solidFill>
          <a:ln w="241300" cmpd="dbl">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Arial" panose="020B0604020202020204" pitchFamily="34" charset="0"/>
              <a:buChar char="•"/>
            </a:pPr>
            <a:r>
              <a:rPr lang="fr-FR" sz="1900" b="1" dirty="0">
                <a:solidFill>
                  <a:sysClr val="windowText" lastClr="000000"/>
                </a:solidFill>
              </a:rPr>
              <a:t>Systématiquement, ou dans des situations à risque ou situations opportunistes</a:t>
            </a:r>
          </a:p>
        </p:txBody>
      </p:sp>
      <p:sp>
        <p:nvSpPr>
          <p:cNvPr id="7" name="ZoneTexte 6">
            <a:extLst>
              <a:ext uri="{FF2B5EF4-FFF2-40B4-BE49-F238E27FC236}">
                <a16:creationId xmlns:a16="http://schemas.microsoft.com/office/drawing/2014/main" id="{7A58274D-8D54-081F-21D6-E83F878B35D6}"/>
              </a:ext>
            </a:extLst>
          </p:cNvPr>
          <p:cNvSpPr txBox="1"/>
          <p:nvPr/>
        </p:nvSpPr>
        <p:spPr>
          <a:xfrm>
            <a:off x="636728" y="2204057"/>
            <a:ext cx="3506478" cy="369332"/>
          </a:xfrm>
          <a:prstGeom prst="rect">
            <a:avLst/>
          </a:prstGeom>
          <a:noFill/>
        </p:spPr>
        <p:txBody>
          <a:bodyPr wrap="square" rtlCol="0">
            <a:spAutoFit/>
          </a:bodyPr>
          <a:lstStyle/>
          <a:p>
            <a:pPr algn="ctr"/>
            <a:r>
              <a:rPr lang="fr-FR" b="1" dirty="0">
                <a:solidFill>
                  <a:sysClr val="windowText" lastClr="000000"/>
                </a:solidFill>
              </a:rPr>
              <a:t>But et intérêt</a:t>
            </a:r>
          </a:p>
        </p:txBody>
      </p:sp>
      <p:sp>
        <p:nvSpPr>
          <p:cNvPr id="8" name="ZoneTexte 7">
            <a:extLst>
              <a:ext uri="{FF2B5EF4-FFF2-40B4-BE49-F238E27FC236}">
                <a16:creationId xmlns:a16="http://schemas.microsoft.com/office/drawing/2014/main" id="{3A8199E7-3001-811B-C762-3777BC04CFA8}"/>
              </a:ext>
            </a:extLst>
          </p:cNvPr>
          <p:cNvSpPr txBox="1"/>
          <p:nvPr/>
        </p:nvSpPr>
        <p:spPr>
          <a:xfrm>
            <a:off x="4916573" y="2204057"/>
            <a:ext cx="2655216" cy="369332"/>
          </a:xfrm>
          <a:prstGeom prst="rect">
            <a:avLst/>
          </a:prstGeom>
          <a:noFill/>
        </p:spPr>
        <p:txBody>
          <a:bodyPr wrap="square" rtlCol="0">
            <a:spAutoFit/>
          </a:bodyPr>
          <a:lstStyle/>
          <a:p>
            <a:pPr algn="ctr"/>
            <a:r>
              <a:rPr lang="fr-FR" b="1" dirty="0">
                <a:solidFill>
                  <a:sysClr val="windowText" lastClr="000000"/>
                </a:solidFill>
              </a:rPr>
              <a:t>Qui peut repérer ?</a:t>
            </a:r>
          </a:p>
        </p:txBody>
      </p:sp>
      <p:sp>
        <p:nvSpPr>
          <p:cNvPr id="9" name="ZoneTexte 8">
            <a:extLst>
              <a:ext uri="{FF2B5EF4-FFF2-40B4-BE49-F238E27FC236}">
                <a16:creationId xmlns:a16="http://schemas.microsoft.com/office/drawing/2014/main" id="{3427DD0F-214D-8E8D-711C-C8F0E03EF0B5}"/>
              </a:ext>
            </a:extLst>
          </p:cNvPr>
          <p:cNvSpPr txBox="1"/>
          <p:nvPr/>
        </p:nvSpPr>
        <p:spPr>
          <a:xfrm>
            <a:off x="8648637" y="2204057"/>
            <a:ext cx="2810860" cy="369332"/>
          </a:xfrm>
          <a:prstGeom prst="rect">
            <a:avLst/>
          </a:prstGeom>
          <a:noFill/>
        </p:spPr>
        <p:txBody>
          <a:bodyPr wrap="square" rtlCol="0">
            <a:spAutoFit/>
          </a:bodyPr>
          <a:lstStyle/>
          <a:p>
            <a:pPr algn="ctr"/>
            <a:r>
              <a:rPr lang="fr-FR" b="1" dirty="0">
                <a:solidFill>
                  <a:sysClr val="windowText" lastClr="000000"/>
                </a:solidFill>
              </a:rPr>
              <a:t>Quand repérer ?</a:t>
            </a:r>
          </a:p>
        </p:txBody>
      </p:sp>
      <p:sp>
        <p:nvSpPr>
          <p:cNvPr id="10" name="Titre 1">
            <a:extLst>
              <a:ext uri="{FF2B5EF4-FFF2-40B4-BE49-F238E27FC236}">
                <a16:creationId xmlns:a16="http://schemas.microsoft.com/office/drawing/2014/main" id="{672BDEC1-1DA0-3B8E-C8E6-061D3925EA9C}"/>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12800" indent="-457200">
              <a:buFont typeface="+mj-lt"/>
              <a:buAutoNum type="alphaLcParenR" startAt="4"/>
            </a:pPr>
            <a:r>
              <a:rPr lang="fr-FR" sz="2400" b="1" dirty="0">
                <a:solidFill>
                  <a:srgbClr val="5C5C2C"/>
                </a:solidFill>
                <a:latin typeface="+mn-lt"/>
              </a:rPr>
              <a:t>Le repérage précoce et l’intervention brève</a:t>
            </a:r>
          </a:p>
        </p:txBody>
      </p:sp>
      <p:sp>
        <p:nvSpPr>
          <p:cNvPr id="11" name="Titre 6">
            <a:extLst>
              <a:ext uri="{FF2B5EF4-FFF2-40B4-BE49-F238E27FC236}">
                <a16:creationId xmlns:a16="http://schemas.microsoft.com/office/drawing/2014/main" id="{79BDC9DF-9B50-F692-7605-33CDAB6CA9DD}"/>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3 : La posture professionnelle</a:t>
            </a:r>
          </a:p>
        </p:txBody>
      </p:sp>
      <p:sp>
        <p:nvSpPr>
          <p:cNvPr id="14" name="ZoneTexte 4">
            <a:extLst>
              <a:ext uri="{FF2B5EF4-FFF2-40B4-BE49-F238E27FC236}">
                <a16:creationId xmlns:a16="http://schemas.microsoft.com/office/drawing/2014/main" id="{7264C27D-215B-3820-FCF9-4235925EDBCC}"/>
              </a:ext>
            </a:extLst>
          </p:cNvPr>
          <p:cNvSpPr txBox="1"/>
          <p:nvPr/>
        </p:nvSpPr>
        <p:spPr>
          <a:xfrm>
            <a:off x="943897" y="1364993"/>
            <a:ext cx="11065223" cy="646331"/>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b="1" i="0" u="none" strike="noStrike" kern="1200" cap="none" spc="0" normalizeH="0" baseline="0" noProof="0" dirty="0">
                <a:ln>
                  <a:noFill/>
                </a:ln>
                <a:solidFill>
                  <a:prstClr val="black"/>
                </a:solidFill>
                <a:effectLst/>
                <a:uLnTx/>
                <a:uFillTx/>
                <a:ea typeface="+mn-ea"/>
                <a:cs typeface="+mn-cs"/>
              </a:rPr>
              <a:t>Il s’agit d’une méthode de repérage du tabagisme, d’encouragement à l’arrêt et au maintien de l’abstinence adaptée au degré de motivation de la personne. </a:t>
            </a:r>
          </a:p>
        </p:txBody>
      </p:sp>
    </p:spTree>
    <p:extLst>
      <p:ext uri="{BB962C8B-B14F-4D97-AF65-F5344CB8AC3E}">
        <p14:creationId xmlns:p14="http://schemas.microsoft.com/office/powerpoint/2010/main" val="11761359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EEF1DD08-1A03-08DB-2481-AB57E131BBF3}"/>
              </a:ext>
            </a:extLst>
          </p:cNvPr>
          <p:cNvSpPr txBox="1"/>
          <p:nvPr/>
        </p:nvSpPr>
        <p:spPr>
          <a:xfrm rot="10800000" flipV="1">
            <a:off x="1075764" y="4758094"/>
            <a:ext cx="10933355" cy="1469826"/>
          </a:xfrm>
          <a:prstGeom prst="rect">
            <a:avLst/>
          </a:prstGeom>
          <a:noFill/>
        </p:spPr>
        <p:txBody>
          <a:bodyPr wrap="square">
            <a:spAutoFit/>
          </a:bodyPr>
          <a:lstStyle/>
          <a:p>
            <a:pPr>
              <a:lnSpc>
                <a:spcPct val="107000"/>
              </a:lnSpc>
              <a:spcAft>
                <a:spcPts val="800"/>
              </a:spcAft>
            </a:pP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L’accompagnement dans l’arrêt au tabac par un professionnel permet d’augmenter ses chances d’arrêt de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80 % par rapport à un fumeur qui arrête seul. </a:t>
            </a:r>
          </a:p>
          <a:p>
            <a:pPr>
              <a:lnSpc>
                <a:spcPct val="107000"/>
              </a:lnSpc>
              <a:spcAft>
                <a:spcPts val="800"/>
              </a:spcAft>
            </a:pP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Source : Guide de prévention du tabagisme chez la femme - Respadd</a:t>
            </a:r>
          </a:p>
        </p:txBody>
      </p:sp>
      <p:sp>
        <p:nvSpPr>
          <p:cNvPr id="8" name="Titre 1">
            <a:extLst>
              <a:ext uri="{FF2B5EF4-FFF2-40B4-BE49-F238E27FC236}">
                <a16:creationId xmlns:a16="http://schemas.microsoft.com/office/drawing/2014/main" id="{1C793F98-8F69-F068-F21B-575E20BE874D}"/>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12800" indent="-457200">
              <a:buFont typeface="+mj-lt"/>
              <a:buAutoNum type="alphaLcParenR" startAt="4"/>
            </a:pPr>
            <a:r>
              <a:rPr lang="fr-FR" sz="2400" b="1" dirty="0">
                <a:solidFill>
                  <a:srgbClr val="5C5C2C"/>
                </a:solidFill>
                <a:latin typeface="+mn-lt"/>
              </a:rPr>
              <a:t>Le repérage précoce et l’intervention brève</a:t>
            </a:r>
          </a:p>
        </p:txBody>
      </p:sp>
      <p:sp>
        <p:nvSpPr>
          <p:cNvPr id="9" name="Titre 6">
            <a:extLst>
              <a:ext uri="{FF2B5EF4-FFF2-40B4-BE49-F238E27FC236}">
                <a16:creationId xmlns:a16="http://schemas.microsoft.com/office/drawing/2014/main" id="{66A170CB-95AA-00FC-A258-6E864B2B837E}"/>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3 : La posture professionnelle</a:t>
            </a:r>
          </a:p>
        </p:txBody>
      </p:sp>
      <p:sp>
        <p:nvSpPr>
          <p:cNvPr id="10" name="ZoneTexte 4">
            <a:extLst>
              <a:ext uri="{FF2B5EF4-FFF2-40B4-BE49-F238E27FC236}">
                <a16:creationId xmlns:a16="http://schemas.microsoft.com/office/drawing/2014/main" id="{F7AB3F67-8CDA-CF5E-8A47-B390B5CD9C7F}"/>
              </a:ext>
            </a:extLst>
          </p:cNvPr>
          <p:cNvSpPr txBox="1"/>
          <p:nvPr/>
        </p:nvSpPr>
        <p:spPr>
          <a:xfrm>
            <a:off x="943897" y="1364993"/>
            <a:ext cx="11065223" cy="369332"/>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b="1" i="0" u="none" strike="noStrike" kern="1200" cap="none" spc="0" normalizeH="0" baseline="0" noProof="0" dirty="0">
                <a:ln>
                  <a:noFill/>
                </a:ln>
                <a:solidFill>
                  <a:prstClr val="black"/>
                </a:solidFill>
                <a:effectLst/>
                <a:uLnTx/>
                <a:uFillTx/>
                <a:ea typeface="+mn-ea"/>
                <a:cs typeface="+mn-cs"/>
              </a:rPr>
              <a:t>La méthode des 5 A : proposez les 5 A (</a:t>
            </a:r>
            <a:r>
              <a:rPr kumimoji="0" lang="fr-FR" b="1" i="0" u="none" strike="noStrike" kern="1200" cap="none" spc="0" normalizeH="0" baseline="0" noProof="0" dirty="0" err="1">
                <a:ln>
                  <a:noFill/>
                </a:ln>
                <a:solidFill>
                  <a:prstClr val="black"/>
                </a:solidFill>
                <a:effectLst/>
                <a:uLnTx/>
                <a:uFillTx/>
                <a:ea typeface="+mn-ea"/>
                <a:cs typeface="+mn-cs"/>
              </a:rPr>
              <a:t>Ask</a:t>
            </a:r>
            <a:r>
              <a:rPr kumimoji="0" lang="fr-FR" b="1" i="0" u="none" strike="noStrike" kern="1200" cap="none" spc="0" normalizeH="0" baseline="0" noProof="0" dirty="0">
                <a:ln>
                  <a:noFill/>
                </a:ln>
                <a:solidFill>
                  <a:prstClr val="black"/>
                </a:solidFill>
                <a:effectLst/>
                <a:uLnTx/>
                <a:uFillTx/>
                <a:ea typeface="+mn-ea"/>
                <a:cs typeface="+mn-cs"/>
              </a:rPr>
              <a:t>, </a:t>
            </a:r>
            <a:r>
              <a:rPr kumimoji="0" lang="fr-FR" b="1" i="0" u="none" strike="noStrike" kern="1200" cap="none" spc="0" normalizeH="0" baseline="0" noProof="0" dirty="0" err="1">
                <a:ln>
                  <a:noFill/>
                </a:ln>
                <a:solidFill>
                  <a:prstClr val="black"/>
                </a:solidFill>
                <a:effectLst/>
                <a:uLnTx/>
                <a:uFillTx/>
                <a:ea typeface="+mn-ea"/>
                <a:cs typeface="+mn-cs"/>
              </a:rPr>
              <a:t>Advise</a:t>
            </a:r>
            <a:r>
              <a:rPr kumimoji="0" lang="fr-FR" b="1" i="0" u="none" strike="noStrike" kern="1200" cap="none" spc="0" normalizeH="0" baseline="0" noProof="0" dirty="0">
                <a:ln>
                  <a:noFill/>
                </a:ln>
                <a:solidFill>
                  <a:prstClr val="black"/>
                </a:solidFill>
                <a:effectLst/>
                <a:uLnTx/>
                <a:uFillTx/>
                <a:ea typeface="+mn-ea"/>
                <a:cs typeface="+mn-cs"/>
              </a:rPr>
              <a:t>, </a:t>
            </a:r>
            <a:r>
              <a:rPr kumimoji="0" lang="fr-FR" b="1" i="0" u="none" strike="noStrike" kern="1200" cap="none" spc="0" normalizeH="0" baseline="0" noProof="0" dirty="0" err="1">
                <a:ln>
                  <a:noFill/>
                </a:ln>
                <a:solidFill>
                  <a:prstClr val="black"/>
                </a:solidFill>
                <a:effectLst/>
                <a:uLnTx/>
                <a:uFillTx/>
                <a:ea typeface="+mn-ea"/>
                <a:cs typeface="+mn-cs"/>
              </a:rPr>
              <a:t>Assess</a:t>
            </a:r>
            <a:r>
              <a:rPr kumimoji="0" lang="fr-FR" b="1" i="0" u="none" strike="noStrike" kern="1200" cap="none" spc="0" normalizeH="0" baseline="0" noProof="0" dirty="0">
                <a:ln>
                  <a:noFill/>
                </a:ln>
                <a:solidFill>
                  <a:prstClr val="black"/>
                </a:solidFill>
                <a:effectLst/>
                <a:uLnTx/>
                <a:uFillTx/>
                <a:ea typeface="+mn-ea"/>
                <a:cs typeface="+mn-cs"/>
              </a:rPr>
              <a:t>, Assist, Arrange) à tous les fumeurs</a:t>
            </a:r>
          </a:p>
        </p:txBody>
      </p:sp>
      <p:pic>
        <p:nvPicPr>
          <p:cNvPr id="2" name="Image 1">
            <a:extLst>
              <a:ext uri="{FF2B5EF4-FFF2-40B4-BE49-F238E27FC236}">
                <a16:creationId xmlns:a16="http://schemas.microsoft.com/office/drawing/2014/main" id="{3DAD2251-7851-ACEF-E318-3CCEC86877C0}"/>
              </a:ext>
            </a:extLst>
          </p:cNvPr>
          <p:cNvPicPr>
            <a:picLocks noChangeAspect="1"/>
          </p:cNvPicPr>
          <p:nvPr/>
        </p:nvPicPr>
        <p:blipFill>
          <a:blip r:embed="rId2"/>
          <a:stretch>
            <a:fillRect/>
          </a:stretch>
        </p:blipFill>
        <p:spPr>
          <a:xfrm>
            <a:off x="2378449" y="1914012"/>
            <a:ext cx="6975476" cy="2431729"/>
          </a:xfrm>
          <a:prstGeom prst="rect">
            <a:avLst/>
          </a:prstGeom>
        </p:spPr>
      </p:pic>
    </p:spTree>
    <p:extLst>
      <p:ext uri="{BB962C8B-B14F-4D97-AF65-F5344CB8AC3E}">
        <p14:creationId xmlns:p14="http://schemas.microsoft.com/office/powerpoint/2010/main" val="1400560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D08928ED-FEA5-1996-1B1F-1A2F9C1F96FF}"/>
              </a:ext>
            </a:extLst>
          </p:cNvPr>
          <p:cNvSpPr>
            <a:spLocks noGrp="1"/>
          </p:cNvSpPr>
          <p:nvPr>
            <p:ph type="title"/>
          </p:nvPr>
        </p:nvSpPr>
        <p:spPr>
          <a:xfrm>
            <a:off x="838200" y="365125"/>
            <a:ext cx="10515600" cy="450849"/>
          </a:xfrm>
        </p:spPr>
        <p:txBody>
          <a:bodyPr>
            <a:normAutofit fontScale="90000"/>
          </a:bodyPr>
          <a:lstStyle/>
          <a:p>
            <a:r>
              <a:rPr lang="fr-FR" sz="3200" b="1" dirty="0">
                <a:solidFill>
                  <a:srgbClr val="7A2553"/>
                </a:solidFill>
                <a:latin typeface="+mn-lt"/>
                <a:ea typeface="+mn-ea"/>
                <a:cs typeface="+mn-cs"/>
              </a:rPr>
              <a:t>Module 4 : La prescription des substituts nicotiniques</a:t>
            </a:r>
          </a:p>
        </p:txBody>
      </p:sp>
      <p:sp>
        <p:nvSpPr>
          <p:cNvPr id="9" name="Espace réservé du contenu 8">
            <a:extLst>
              <a:ext uri="{FF2B5EF4-FFF2-40B4-BE49-F238E27FC236}">
                <a16:creationId xmlns:a16="http://schemas.microsoft.com/office/drawing/2014/main" id="{F126CFC8-7C3E-A3B9-A877-D4131970F537}"/>
              </a:ext>
            </a:extLst>
          </p:cNvPr>
          <p:cNvSpPr>
            <a:spLocks noGrp="1"/>
          </p:cNvSpPr>
          <p:nvPr>
            <p:ph idx="1"/>
          </p:nvPr>
        </p:nvSpPr>
        <p:spPr>
          <a:xfrm>
            <a:off x="1237695" y="1253330"/>
            <a:ext cx="10515600" cy="5239545"/>
          </a:xfrm>
        </p:spPr>
        <p:txBody>
          <a:bodyPr>
            <a:normAutofit fontScale="92500" lnSpcReduction="20000"/>
          </a:bodyPr>
          <a:lstStyle/>
          <a:p>
            <a:pPr marL="514350" indent="-514350">
              <a:spcAft>
                <a:spcPts val="1800"/>
              </a:spcAft>
              <a:buFont typeface="+mj-lt"/>
              <a:buAutoNum type="alphaLcParenR"/>
            </a:pPr>
            <a:r>
              <a:rPr lang="fr-FR" dirty="0">
                <a:solidFill>
                  <a:srgbClr val="000000"/>
                </a:solidFill>
              </a:rPr>
              <a:t>Contextes de prescription d’un traitement nicotinique de substitution</a:t>
            </a:r>
          </a:p>
          <a:p>
            <a:pPr marL="514350" indent="-514350">
              <a:spcAft>
                <a:spcPts val="1800"/>
              </a:spcAft>
              <a:buFont typeface="+mj-lt"/>
              <a:buAutoNum type="alphaLcParenR"/>
            </a:pPr>
            <a:r>
              <a:rPr lang="fr-FR" dirty="0">
                <a:solidFill>
                  <a:srgbClr val="000000"/>
                </a:solidFill>
              </a:rPr>
              <a:t>Formes galéniques des substituts nicotiniques</a:t>
            </a:r>
          </a:p>
          <a:p>
            <a:pPr marL="514350" indent="-514350">
              <a:spcAft>
                <a:spcPts val="1800"/>
              </a:spcAft>
              <a:buFont typeface="+mj-lt"/>
              <a:buAutoNum type="alphaLcParenR"/>
            </a:pPr>
            <a:r>
              <a:rPr lang="fr-FR" dirty="0">
                <a:solidFill>
                  <a:srgbClr val="000000"/>
                </a:solidFill>
              </a:rPr>
              <a:t>Initiation d’un traitement nicotinique de substitution</a:t>
            </a:r>
          </a:p>
          <a:p>
            <a:pPr marL="514350" indent="-514350">
              <a:spcAft>
                <a:spcPts val="1800"/>
              </a:spcAft>
              <a:buFont typeface="+mj-lt"/>
              <a:buAutoNum type="alphaLcParenR"/>
            </a:pPr>
            <a:r>
              <a:rPr lang="fr-FR" dirty="0">
                <a:solidFill>
                  <a:srgbClr val="000000"/>
                </a:solidFill>
              </a:rPr>
              <a:t>Suivi et adaptation d’un traitement nicotinique de substitution</a:t>
            </a:r>
          </a:p>
          <a:p>
            <a:pPr marL="514350" indent="-514350">
              <a:spcAft>
                <a:spcPts val="1800"/>
              </a:spcAft>
              <a:buFont typeface="+mj-lt"/>
              <a:buAutoNum type="alphaLcParenR"/>
            </a:pPr>
            <a:r>
              <a:rPr lang="fr-FR" dirty="0">
                <a:solidFill>
                  <a:srgbClr val="000000"/>
                </a:solidFill>
              </a:rPr>
              <a:t>Règles générales de prescription</a:t>
            </a:r>
          </a:p>
          <a:p>
            <a:pPr marL="514350" indent="-514350">
              <a:spcAft>
                <a:spcPts val="1800"/>
              </a:spcAft>
              <a:buFont typeface="+mj-lt"/>
              <a:buAutoNum type="alphaLcParenR"/>
            </a:pPr>
            <a:r>
              <a:rPr lang="fr-FR" dirty="0">
                <a:solidFill>
                  <a:srgbClr val="000000"/>
                </a:solidFill>
              </a:rPr>
              <a:t>Modèles d’ordonnances</a:t>
            </a:r>
          </a:p>
          <a:p>
            <a:pPr marL="514350" indent="-514350">
              <a:spcAft>
                <a:spcPts val="1800"/>
              </a:spcAft>
              <a:buFont typeface="+mj-lt"/>
              <a:buAutoNum type="alphaLcParenR"/>
            </a:pPr>
            <a:r>
              <a:rPr lang="fr-FR" dirty="0">
                <a:solidFill>
                  <a:srgbClr val="000000"/>
                </a:solidFill>
              </a:rPr>
              <a:t>Modèles de protocole</a:t>
            </a:r>
          </a:p>
          <a:p>
            <a:pPr marL="514350" indent="-514350">
              <a:spcAft>
                <a:spcPts val="1800"/>
              </a:spcAft>
              <a:buFont typeface="+mj-lt"/>
              <a:buAutoNum type="alphaLcParenR"/>
            </a:pPr>
            <a:r>
              <a:rPr lang="fr-FR" dirty="0">
                <a:solidFill>
                  <a:srgbClr val="000000"/>
                </a:solidFill>
              </a:rPr>
              <a:t>Modèle d’outil d’intervention</a:t>
            </a:r>
          </a:p>
          <a:p>
            <a:pPr marL="514350" indent="-514350">
              <a:spcAft>
                <a:spcPts val="1800"/>
              </a:spcAft>
              <a:buFont typeface="+mj-lt"/>
              <a:buAutoNum type="alphaLcParenR"/>
            </a:pPr>
            <a:endParaRPr lang="fr-FR" dirty="0">
              <a:solidFill>
                <a:srgbClr val="000000"/>
              </a:solidFill>
            </a:endParaRPr>
          </a:p>
          <a:p>
            <a:pPr marL="514350" indent="-514350">
              <a:spcAft>
                <a:spcPts val="1800"/>
              </a:spcAft>
              <a:buFont typeface="+mj-lt"/>
              <a:buAutoNum type="alphaLcParenR"/>
            </a:pPr>
            <a:endParaRPr lang="fr-FR" dirty="0">
              <a:solidFill>
                <a:srgbClr val="000000"/>
              </a:solidFill>
            </a:endParaRPr>
          </a:p>
        </p:txBody>
      </p:sp>
    </p:spTree>
    <p:extLst>
      <p:ext uri="{BB962C8B-B14F-4D97-AF65-F5344CB8AC3E}">
        <p14:creationId xmlns:p14="http://schemas.microsoft.com/office/powerpoint/2010/main" val="1427362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rganigramme : Alternative 23">
            <a:extLst>
              <a:ext uri="{FF2B5EF4-FFF2-40B4-BE49-F238E27FC236}">
                <a16:creationId xmlns:a16="http://schemas.microsoft.com/office/drawing/2014/main" id="{092DEED5-3DDB-476D-AF7F-563FEEE006F7}"/>
              </a:ext>
            </a:extLst>
          </p:cNvPr>
          <p:cNvSpPr/>
          <p:nvPr/>
        </p:nvSpPr>
        <p:spPr>
          <a:xfrm>
            <a:off x="1890860" y="1926820"/>
            <a:ext cx="4123808" cy="1188000"/>
          </a:xfrm>
          <a:prstGeom prst="flowChartAlternate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Calibri" panose="020F0502020204030204" pitchFamily="34" charset="0"/>
                <a:cs typeface="Calibri" panose="020F0502020204030204" pitchFamily="34" charset="0"/>
              </a:rPr>
              <a:t>Le tabac est impliqué dans le développement de </a:t>
            </a:r>
            <a:r>
              <a:rPr lang="fr-FR" b="1" dirty="0">
                <a:solidFill>
                  <a:schemeClr val="tx1"/>
                </a:solidFill>
                <a:latin typeface="Calibri" panose="020F0502020204030204" pitchFamily="34" charset="0"/>
                <a:cs typeface="Calibri" panose="020F0502020204030204" pitchFamily="34" charset="0"/>
              </a:rPr>
              <a:t>17 types de cancers</a:t>
            </a:r>
            <a:endParaRPr lang="fr-FR" sz="1800" b="1" dirty="0">
              <a:solidFill>
                <a:schemeClr val="tx1"/>
              </a:solidFill>
              <a:latin typeface="Calibri" panose="020F0502020204030204" pitchFamily="34" charset="0"/>
              <a:cs typeface="Calibri" panose="020F0502020204030204" pitchFamily="34" charset="0"/>
            </a:endParaRPr>
          </a:p>
        </p:txBody>
      </p:sp>
      <p:sp>
        <p:nvSpPr>
          <p:cNvPr id="19" name="ZoneTexte 18">
            <a:extLst>
              <a:ext uri="{FF2B5EF4-FFF2-40B4-BE49-F238E27FC236}">
                <a16:creationId xmlns:a16="http://schemas.microsoft.com/office/drawing/2014/main" id="{0B8DF163-368A-4034-A253-FED8E787170C}"/>
              </a:ext>
            </a:extLst>
          </p:cNvPr>
          <p:cNvSpPr txBox="1"/>
          <p:nvPr/>
        </p:nvSpPr>
        <p:spPr>
          <a:xfrm>
            <a:off x="590550" y="6492875"/>
            <a:ext cx="8785391" cy="276999"/>
          </a:xfrm>
          <a:prstGeom prst="rect">
            <a:avLst/>
          </a:prstGeom>
          <a:noFill/>
        </p:spPr>
        <p:txBody>
          <a:bodyPr wrap="square" rtlCol="0">
            <a:spAutoFit/>
          </a:bodyPr>
          <a:lstStyle/>
          <a:p>
            <a:pPr algn="r"/>
            <a:r>
              <a:rPr lang="fr-FR" sz="1200" i="1" dirty="0">
                <a:hlinkClick r:id="rId2"/>
              </a:rPr>
              <a:t>https://www.santepubliquefrance.fr/determinants-de-sante/tabac/articles/quelles-sont-les-consequences-du-tabagisme-sur-la-sante</a:t>
            </a:r>
            <a:endParaRPr lang="fr-FR" sz="1200" i="1" dirty="0"/>
          </a:p>
        </p:txBody>
      </p:sp>
      <p:sp>
        <p:nvSpPr>
          <p:cNvPr id="25" name="Organigramme : Alternative 24">
            <a:extLst>
              <a:ext uri="{FF2B5EF4-FFF2-40B4-BE49-F238E27FC236}">
                <a16:creationId xmlns:a16="http://schemas.microsoft.com/office/drawing/2014/main" id="{88DE78F5-F980-4793-A252-3033787147B6}"/>
              </a:ext>
            </a:extLst>
          </p:cNvPr>
          <p:cNvSpPr/>
          <p:nvPr/>
        </p:nvSpPr>
        <p:spPr>
          <a:xfrm>
            <a:off x="6415361" y="1884781"/>
            <a:ext cx="4123808" cy="1188000"/>
          </a:xfrm>
          <a:prstGeom prst="flowChartAlternate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45000 décès </a:t>
            </a:r>
          </a:p>
          <a:p>
            <a:pPr algn="ctr"/>
            <a:r>
              <a:rPr lang="fr-FR" dirty="0">
                <a:solidFill>
                  <a:schemeClr val="tx1"/>
                </a:solidFill>
              </a:rPr>
              <a:t>par cancer / an</a:t>
            </a:r>
          </a:p>
        </p:txBody>
      </p:sp>
      <p:sp>
        <p:nvSpPr>
          <p:cNvPr id="26" name="Organigramme : Alternative 25">
            <a:extLst>
              <a:ext uri="{FF2B5EF4-FFF2-40B4-BE49-F238E27FC236}">
                <a16:creationId xmlns:a16="http://schemas.microsoft.com/office/drawing/2014/main" id="{23F1701B-082C-4A5A-A783-57661FDE3D68}"/>
              </a:ext>
            </a:extLst>
          </p:cNvPr>
          <p:cNvSpPr/>
          <p:nvPr/>
        </p:nvSpPr>
        <p:spPr>
          <a:xfrm>
            <a:off x="6415361" y="3896283"/>
            <a:ext cx="4123808" cy="1188000"/>
          </a:xfrm>
          <a:prstGeom prst="flowChartAlternate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fr-FR" altLang="fr-FR" sz="1800" b="1" dirty="0">
                <a:solidFill>
                  <a:schemeClr val="tx1"/>
                </a:solidFill>
                <a:latin typeface="Calibri" panose="020F0502020204030204" pitchFamily="34" charset="0"/>
                <a:cs typeface="Calibri" panose="020F0502020204030204" pitchFamily="34" charset="0"/>
              </a:rPr>
              <a:t>1 100 décès d’adultes</a:t>
            </a:r>
            <a:r>
              <a:rPr lang="fr-FR" altLang="fr-FR" sz="1800" dirty="0">
                <a:solidFill>
                  <a:schemeClr val="tx1"/>
                </a:solidFill>
                <a:latin typeface="Calibri" panose="020F0502020204030204" pitchFamily="34" charset="0"/>
                <a:cs typeface="Calibri" panose="020F0502020204030204" pitchFamily="34" charset="0"/>
              </a:rPr>
              <a:t> seraient attribuables </a:t>
            </a:r>
            <a:r>
              <a:rPr lang="fr-FR" altLang="fr-FR" sz="1800" b="1" dirty="0">
                <a:solidFill>
                  <a:schemeClr val="tx1"/>
                </a:solidFill>
                <a:latin typeface="Calibri" panose="020F0502020204030204" pitchFamily="34" charset="0"/>
                <a:cs typeface="Calibri" panose="020F0502020204030204" pitchFamily="34" charset="0"/>
              </a:rPr>
              <a:t>au tabagisme passif *</a:t>
            </a:r>
            <a:endParaRPr lang="fr-FR" sz="1800" dirty="0">
              <a:solidFill>
                <a:schemeClr val="tx1"/>
              </a:solidFill>
              <a:latin typeface="Calibri" panose="020F0502020204030204" pitchFamily="34" charset="0"/>
              <a:cs typeface="Calibri" panose="020F0502020204030204" pitchFamily="34" charset="0"/>
            </a:endParaRPr>
          </a:p>
        </p:txBody>
      </p:sp>
      <p:sp>
        <p:nvSpPr>
          <p:cNvPr id="28" name="Organigramme : Alternative 27">
            <a:extLst>
              <a:ext uri="{FF2B5EF4-FFF2-40B4-BE49-F238E27FC236}">
                <a16:creationId xmlns:a16="http://schemas.microsoft.com/office/drawing/2014/main" id="{03963C8B-726B-4315-9320-ED96DF414DF0}"/>
              </a:ext>
            </a:extLst>
          </p:cNvPr>
          <p:cNvSpPr/>
          <p:nvPr/>
        </p:nvSpPr>
        <p:spPr>
          <a:xfrm>
            <a:off x="1890861" y="3896283"/>
            <a:ext cx="4123808" cy="1188000"/>
          </a:xfrm>
          <a:prstGeom prst="flowChartAlternate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fr-FR" altLang="fr-FR" sz="1800" b="1" dirty="0">
                <a:solidFill>
                  <a:schemeClr val="tx1"/>
                </a:solidFill>
                <a:latin typeface="Calibri" panose="020F0502020204030204" pitchFamily="34" charset="0"/>
                <a:cs typeface="Calibri" panose="020F0502020204030204" pitchFamily="34" charset="0"/>
              </a:rPr>
              <a:t>1 cancer sur 3 </a:t>
            </a:r>
            <a:br>
              <a:rPr lang="fr-FR" altLang="fr-FR" sz="1800" dirty="0">
                <a:solidFill>
                  <a:schemeClr val="tx1"/>
                </a:solidFill>
                <a:latin typeface="Calibri" panose="020F0502020204030204" pitchFamily="34" charset="0"/>
                <a:cs typeface="Calibri" panose="020F0502020204030204" pitchFamily="34" charset="0"/>
              </a:rPr>
            </a:br>
            <a:r>
              <a:rPr lang="fr-FR" altLang="fr-FR" sz="1800" dirty="0">
                <a:solidFill>
                  <a:schemeClr val="tx1"/>
                </a:solidFill>
                <a:latin typeface="Calibri" panose="020F0502020204030204" pitchFamily="34" charset="0"/>
                <a:cs typeface="Calibri" panose="020F0502020204030204" pitchFamily="34" charset="0"/>
              </a:rPr>
              <a:t>est lié au tabac </a:t>
            </a:r>
          </a:p>
        </p:txBody>
      </p:sp>
      <p:sp>
        <p:nvSpPr>
          <p:cNvPr id="21" name="Organigramme : Connecteur 20">
            <a:extLst>
              <a:ext uri="{FF2B5EF4-FFF2-40B4-BE49-F238E27FC236}">
                <a16:creationId xmlns:a16="http://schemas.microsoft.com/office/drawing/2014/main" id="{D7BED213-7BAD-4865-92A1-A91433BE2018}"/>
              </a:ext>
            </a:extLst>
          </p:cNvPr>
          <p:cNvSpPr/>
          <p:nvPr/>
        </p:nvSpPr>
        <p:spPr>
          <a:xfrm>
            <a:off x="5298128" y="2657022"/>
            <a:ext cx="1890862" cy="1618211"/>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br>
              <a:rPr lang="fr-FR" sz="2000" b="1" dirty="0">
                <a:solidFill>
                  <a:schemeClr val="bg1"/>
                </a:solidFill>
              </a:rPr>
            </a:br>
            <a:r>
              <a:rPr lang="fr-FR" sz="2000" b="1" dirty="0">
                <a:solidFill>
                  <a:schemeClr val="bg1"/>
                </a:solidFill>
              </a:rPr>
              <a:t>En France</a:t>
            </a:r>
          </a:p>
        </p:txBody>
      </p:sp>
      <p:pic>
        <p:nvPicPr>
          <p:cNvPr id="34" name="Image 33">
            <a:extLst>
              <a:ext uri="{FF2B5EF4-FFF2-40B4-BE49-F238E27FC236}">
                <a16:creationId xmlns:a16="http://schemas.microsoft.com/office/drawing/2014/main" id="{715929D4-6544-4B9C-B9D3-CFB57B47BFC4}"/>
              </a:ext>
            </a:extLst>
          </p:cNvPr>
          <p:cNvPicPr>
            <a:picLocks noChangeAspect="1"/>
          </p:cNvPicPr>
          <p:nvPr/>
        </p:nvPicPr>
        <p:blipFill>
          <a:blip r:embed="rId3" cstate="email">
            <a:lum bright="70000" contrast="-70000"/>
            <a:extLst>
              <a:ext uri="{28A0092B-C50C-407E-A947-70E740481C1C}">
                <a14:useLocalDpi xmlns:a14="http://schemas.microsoft.com/office/drawing/2010/main" val="0"/>
              </a:ext>
            </a:extLst>
          </a:blip>
          <a:stretch>
            <a:fillRect/>
          </a:stretch>
        </p:blipFill>
        <p:spPr>
          <a:xfrm>
            <a:off x="5992206" y="2792001"/>
            <a:ext cx="676467" cy="674126"/>
          </a:xfrm>
          <a:prstGeom prst="rect">
            <a:avLst/>
          </a:prstGeom>
        </p:spPr>
      </p:pic>
      <p:sp>
        <p:nvSpPr>
          <p:cNvPr id="11" name="Titre 1">
            <a:extLst>
              <a:ext uri="{FF2B5EF4-FFF2-40B4-BE49-F238E27FC236}">
                <a16:creationId xmlns:a16="http://schemas.microsoft.com/office/drawing/2014/main" id="{87D36B4A-736B-E71C-133C-CAA8D7EAF0F5}"/>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742950" indent="-387350">
              <a:buFont typeface="+mj-lt"/>
              <a:buAutoNum type="alphaLcParenR"/>
            </a:pPr>
            <a:r>
              <a:rPr lang="fr-FR" sz="2400" b="1" dirty="0">
                <a:solidFill>
                  <a:srgbClr val="5C5C2C"/>
                </a:solidFill>
                <a:latin typeface="+mn-lt"/>
              </a:rPr>
              <a:t>Données épidémiologiques</a:t>
            </a:r>
          </a:p>
        </p:txBody>
      </p:sp>
      <p:sp>
        <p:nvSpPr>
          <p:cNvPr id="12" name="Titre 6">
            <a:extLst>
              <a:ext uri="{FF2B5EF4-FFF2-40B4-BE49-F238E27FC236}">
                <a16:creationId xmlns:a16="http://schemas.microsoft.com/office/drawing/2014/main" id="{E7EFEFF8-8D8B-4880-037F-E8A988B46568}"/>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1 : contexte</a:t>
            </a:r>
          </a:p>
        </p:txBody>
      </p:sp>
      <p:sp>
        <p:nvSpPr>
          <p:cNvPr id="13" name="ZoneTexte 12">
            <a:extLst>
              <a:ext uri="{FF2B5EF4-FFF2-40B4-BE49-F238E27FC236}">
                <a16:creationId xmlns:a16="http://schemas.microsoft.com/office/drawing/2014/main" id="{A1C960B8-3295-2680-6E84-99D0FC3B18DF}"/>
              </a:ext>
            </a:extLst>
          </p:cNvPr>
          <p:cNvSpPr txBox="1"/>
          <p:nvPr/>
        </p:nvSpPr>
        <p:spPr>
          <a:xfrm>
            <a:off x="943897" y="1484671"/>
            <a:ext cx="10571997" cy="400110"/>
          </a:xfrm>
          <a:prstGeom prst="rect">
            <a:avLst/>
          </a:prstGeom>
          <a:noFill/>
        </p:spPr>
        <p:txBody>
          <a:bodyPr wrap="square" rtlCol="0">
            <a:spAutoFit/>
          </a:bodyPr>
          <a:lstStyle/>
          <a:p>
            <a:r>
              <a:rPr lang="fr-FR" sz="2000" b="1" dirty="0">
                <a:solidFill>
                  <a:srgbClr val="000000"/>
                </a:solidFill>
              </a:rPr>
              <a:t>Quelques chiffres</a:t>
            </a:r>
          </a:p>
        </p:txBody>
      </p:sp>
    </p:spTree>
    <p:extLst>
      <p:ext uri="{BB962C8B-B14F-4D97-AF65-F5344CB8AC3E}">
        <p14:creationId xmlns:p14="http://schemas.microsoft.com/office/powerpoint/2010/main" val="24667490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EE27D80-12C0-FF94-FBD5-DE6C3971BC2A}"/>
              </a:ext>
            </a:extLst>
          </p:cNvPr>
          <p:cNvSpPr>
            <a:spLocks noGrp="1"/>
          </p:cNvSpPr>
          <p:nvPr>
            <p:ph idx="1"/>
          </p:nvPr>
        </p:nvSpPr>
        <p:spPr>
          <a:xfrm>
            <a:off x="943897" y="1547718"/>
            <a:ext cx="10515600" cy="4591619"/>
          </a:xfrm>
        </p:spPr>
        <p:txBody>
          <a:bodyPr>
            <a:normAutofit/>
          </a:bodyPr>
          <a:lstStyle/>
          <a:p>
            <a:pPr marL="0" indent="0">
              <a:buNone/>
            </a:pPr>
            <a:r>
              <a:rPr lang="fr-FR" sz="2200" b="1" u="sng" dirty="0"/>
              <a:t>Pourquoi ?</a:t>
            </a:r>
          </a:p>
          <a:p>
            <a:pPr marL="0" indent="0">
              <a:buNone/>
            </a:pPr>
            <a:r>
              <a:rPr lang="fr-FR" sz="1800" dirty="0">
                <a:solidFill>
                  <a:srgbClr val="000000"/>
                </a:solidFill>
              </a:rPr>
              <a:t>L’utilisation des traitements nicotiniques de substitution* :</a:t>
            </a:r>
          </a:p>
          <a:p>
            <a:pPr lvl="1">
              <a:buFontTx/>
              <a:buChar char="-"/>
            </a:pPr>
            <a:r>
              <a:rPr lang="fr-FR" sz="1800" b="1" dirty="0">
                <a:solidFill>
                  <a:srgbClr val="000000"/>
                </a:solidFill>
              </a:rPr>
              <a:t>augmente de moitié les chances d’arrêter de fumer ;</a:t>
            </a:r>
          </a:p>
          <a:p>
            <a:pPr lvl="1">
              <a:buFontTx/>
              <a:buChar char="-"/>
            </a:pPr>
            <a:r>
              <a:rPr lang="fr-FR" sz="1800" b="1" dirty="0">
                <a:solidFill>
                  <a:srgbClr val="000000"/>
                </a:solidFill>
              </a:rPr>
              <a:t>augmentaient significativement l’abstinence à six mois de 50 à 70 %</a:t>
            </a:r>
          </a:p>
          <a:p>
            <a:pPr>
              <a:buFontTx/>
              <a:buChar char="-"/>
            </a:pPr>
            <a:endParaRPr lang="fr-FR" sz="1800" dirty="0">
              <a:solidFill>
                <a:srgbClr val="000000"/>
              </a:solidFill>
            </a:endParaRPr>
          </a:p>
          <a:p>
            <a:pPr>
              <a:buFont typeface="Wingdings" panose="05000000000000000000" pitchFamily="2" charset="2"/>
              <a:buChar char="Ø"/>
            </a:pPr>
            <a:r>
              <a:rPr lang="fr-FR" sz="1800" dirty="0">
                <a:solidFill>
                  <a:srgbClr val="000000"/>
                </a:solidFill>
              </a:rPr>
              <a:t>Pour remplacer la nicotine contenue dans une cigarette, soulager les symptômes de  manque de nicotine</a:t>
            </a:r>
          </a:p>
          <a:p>
            <a:pPr marL="0" indent="0">
              <a:buNone/>
            </a:pPr>
            <a:r>
              <a:rPr lang="fr-FR" sz="1800" dirty="0">
                <a:solidFill>
                  <a:srgbClr val="000000"/>
                </a:solidFill>
              </a:rPr>
              <a:t> </a:t>
            </a:r>
            <a:r>
              <a:rPr lang="fr-FR" sz="1800" b="1" dirty="0"/>
              <a:t>= proposer un traitement de confort</a:t>
            </a:r>
            <a:endParaRPr lang="fr-FR" sz="1800" b="1" u="sng" dirty="0"/>
          </a:p>
          <a:p>
            <a:pPr>
              <a:buFontTx/>
              <a:buChar char="-"/>
            </a:pPr>
            <a:endParaRPr lang="fr-FR" sz="1800" dirty="0">
              <a:solidFill>
                <a:srgbClr val="000000"/>
              </a:solidFill>
            </a:endParaRPr>
          </a:p>
          <a:p>
            <a:pPr>
              <a:buFont typeface="Wingdings" panose="05000000000000000000" pitchFamily="2" charset="2"/>
              <a:buChar char="Ø"/>
            </a:pPr>
            <a:r>
              <a:rPr lang="fr-FR" sz="1800" dirty="0">
                <a:solidFill>
                  <a:srgbClr val="000000"/>
                </a:solidFill>
              </a:rPr>
              <a:t>Pas d’effet indésirables grave identifié</a:t>
            </a:r>
          </a:p>
          <a:p>
            <a:pPr>
              <a:buFontTx/>
              <a:buChar char="-"/>
            </a:pPr>
            <a:endParaRPr lang="fr-FR" sz="1800" dirty="0">
              <a:solidFill>
                <a:srgbClr val="000000"/>
              </a:solidFill>
            </a:endParaRPr>
          </a:p>
          <a:p>
            <a:pPr>
              <a:buFontTx/>
              <a:buChar char="-"/>
            </a:pPr>
            <a:endParaRPr lang="fr-FR" sz="1800" dirty="0">
              <a:solidFill>
                <a:srgbClr val="000000"/>
              </a:solidFill>
            </a:endParaRPr>
          </a:p>
          <a:p>
            <a:pPr marL="0" indent="0">
              <a:buNone/>
            </a:pPr>
            <a:r>
              <a:rPr lang="fr-FR" sz="1800" dirty="0">
                <a:solidFill>
                  <a:srgbClr val="000000"/>
                </a:solidFill>
              </a:rPr>
              <a:t>*</a:t>
            </a:r>
            <a:r>
              <a:rPr lang="fr-FR" sz="1800" i="1" dirty="0">
                <a:solidFill>
                  <a:srgbClr val="000000"/>
                </a:solidFill>
                <a:hlinkClick r:id="rId2"/>
              </a:rPr>
              <a:t>https://www.has-sante.fr/upload/docs/application/pdf/2016-06/referentiel_tabac.pdf</a:t>
            </a:r>
            <a:endParaRPr lang="fr-FR" sz="1800" i="1" dirty="0">
              <a:solidFill>
                <a:srgbClr val="000000"/>
              </a:solidFill>
            </a:endParaRPr>
          </a:p>
        </p:txBody>
      </p:sp>
      <p:sp>
        <p:nvSpPr>
          <p:cNvPr id="6" name="Titre 1">
            <a:extLst>
              <a:ext uri="{FF2B5EF4-FFF2-40B4-BE49-F238E27FC236}">
                <a16:creationId xmlns:a16="http://schemas.microsoft.com/office/drawing/2014/main" id="{56DA43E6-EB97-ABDB-AF80-DEF861117D88}"/>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12800" indent="-457200">
              <a:buFont typeface="+mj-lt"/>
              <a:buAutoNum type="alphaLcParenR"/>
            </a:pPr>
            <a:r>
              <a:rPr lang="fr-FR" sz="2400" b="1" dirty="0">
                <a:solidFill>
                  <a:srgbClr val="5C5C2C"/>
                </a:solidFill>
                <a:latin typeface="+mn-lt"/>
              </a:rPr>
              <a:t>Contextes de prescription</a:t>
            </a:r>
          </a:p>
        </p:txBody>
      </p:sp>
      <p:sp>
        <p:nvSpPr>
          <p:cNvPr id="7" name="Titre 6">
            <a:extLst>
              <a:ext uri="{FF2B5EF4-FFF2-40B4-BE49-F238E27FC236}">
                <a16:creationId xmlns:a16="http://schemas.microsoft.com/office/drawing/2014/main" id="{C16E3040-1FE3-AE70-4183-B1506B679FD9}"/>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4 : La prescription des substituts nicotiniques </a:t>
            </a:r>
          </a:p>
        </p:txBody>
      </p:sp>
    </p:spTree>
    <p:extLst>
      <p:ext uri="{BB962C8B-B14F-4D97-AF65-F5344CB8AC3E}">
        <p14:creationId xmlns:p14="http://schemas.microsoft.com/office/powerpoint/2010/main" val="18042146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EE27D80-12C0-FF94-FBD5-DE6C3971BC2A}"/>
              </a:ext>
            </a:extLst>
          </p:cNvPr>
          <p:cNvSpPr>
            <a:spLocks noGrp="1"/>
          </p:cNvSpPr>
          <p:nvPr>
            <p:ph idx="1"/>
          </p:nvPr>
        </p:nvSpPr>
        <p:spPr>
          <a:xfrm>
            <a:off x="943897" y="1547718"/>
            <a:ext cx="10515600" cy="4591619"/>
          </a:xfrm>
        </p:spPr>
        <p:txBody>
          <a:bodyPr>
            <a:normAutofit/>
          </a:bodyPr>
          <a:lstStyle/>
          <a:p>
            <a:pPr marL="0" indent="0">
              <a:buNone/>
            </a:pPr>
            <a:r>
              <a:rPr lang="fr-FR" sz="2200" b="1" u="sng" dirty="0"/>
              <a:t>A qui ?</a:t>
            </a:r>
          </a:p>
          <a:p>
            <a:pPr>
              <a:lnSpc>
                <a:spcPct val="100000"/>
              </a:lnSpc>
              <a:spcAft>
                <a:spcPts val="1200"/>
              </a:spcAft>
              <a:buFont typeface="Wingdings" panose="05000000000000000000" pitchFamily="2" charset="2"/>
              <a:buChar char="Ø"/>
            </a:pPr>
            <a:r>
              <a:rPr lang="fr-FR" sz="1800" dirty="0">
                <a:solidFill>
                  <a:srgbClr val="000000"/>
                </a:solidFill>
              </a:rPr>
              <a:t>Aux fumeurs dépendants physiquement. </a:t>
            </a:r>
          </a:p>
          <a:p>
            <a:pPr>
              <a:lnSpc>
                <a:spcPct val="100000"/>
              </a:lnSpc>
              <a:spcAft>
                <a:spcPts val="1200"/>
              </a:spcAft>
              <a:buFont typeface="Wingdings" panose="05000000000000000000" pitchFamily="2" charset="2"/>
              <a:buChar char="Ø"/>
            </a:pPr>
            <a:r>
              <a:rPr lang="fr-FR" sz="1800" dirty="0">
                <a:solidFill>
                  <a:srgbClr val="000000"/>
                </a:solidFill>
              </a:rPr>
              <a:t>Selon les spécificités pharmaceutiques : prescription autorisée chez les mineurs &gt; 12 ans, &gt;15 ans et &gt; 18 ans</a:t>
            </a:r>
          </a:p>
          <a:p>
            <a:pPr>
              <a:lnSpc>
                <a:spcPct val="100000"/>
              </a:lnSpc>
              <a:spcAft>
                <a:spcPts val="1200"/>
              </a:spcAft>
              <a:buFont typeface="Wingdings" panose="05000000000000000000" pitchFamily="2" charset="2"/>
              <a:buChar char="Ø"/>
            </a:pPr>
            <a:r>
              <a:rPr lang="fr-FR" sz="1800" dirty="0">
                <a:solidFill>
                  <a:srgbClr val="000000"/>
                </a:solidFill>
              </a:rPr>
              <a:t>Également recommandée pour les fumeurs présentant des troubles de la santé mentale ; </a:t>
            </a:r>
            <a:br>
              <a:rPr lang="fr-FR" sz="1800" dirty="0">
                <a:solidFill>
                  <a:srgbClr val="000000"/>
                </a:solidFill>
              </a:rPr>
            </a:br>
            <a:r>
              <a:rPr lang="fr-FR" sz="1800" dirty="0">
                <a:solidFill>
                  <a:srgbClr val="000000"/>
                </a:solidFill>
              </a:rPr>
              <a:t>Nécessité d’adapter les traitements en raison des interactions entre le tabac et les médicaments </a:t>
            </a:r>
          </a:p>
          <a:p>
            <a:pPr>
              <a:buFontTx/>
              <a:buChar char="-"/>
            </a:pPr>
            <a:endParaRPr lang="fr-FR" sz="1800" dirty="0">
              <a:solidFill>
                <a:srgbClr val="000000"/>
              </a:solidFill>
            </a:endParaRPr>
          </a:p>
          <a:p>
            <a:pPr marL="0" indent="0">
              <a:buNone/>
            </a:pPr>
            <a:endParaRPr lang="fr-FR" sz="1800" dirty="0">
              <a:solidFill>
                <a:srgbClr val="000000"/>
              </a:solidFill>
            </a:endParaRPr>
          </a:p>
          <a:p>
            <a:pPr>
              <a:buFontTx/>
              <a:buChar char="-"/>
            </a:pPr>
            <a:endParaRPr lang="fr-FR" sz="1800" dirty="0">
              <a:solidFill>
                <a:srgbClr val="000000"/>
              </a:solidFill>
            </a:endParaRPr>
          </a:p>
        </p:txBody>
      </p:sp>
      <p:sp>
        <p:nvSpPr>
          <p:cNvPr id="6" name="Titre 1">
            <a:extLst>
              <a:ext uri="{FF2B5EF4-FFF2-40B4-BE49-F238E27FC236}">
                <a16:creationId xmlns:a16="http://schemas.microsoft.com/office/drawing/2014/main" id="{56DA43E6-EB97-ABDB-AF80-DEF861117D88}"/>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12800" indent="-457200">
              <a:buFont typeface="+mj-lt"/>
              <a:buAutoNum type="alphaLcParenR"/>
            </a:pPr>
            <a:r>
              <a:rPr lang="fr-FR" sz="2400" b="1" dirty="0">
                <a:solidFill>
                  <a:srgbClr val="5C5C2C"/>
                </a:solidFill>
                <a:latin typeface="+mn-lt"/>
              </a:rPr>
              <a:t>Contextes de prescription</a:t>
            </a:r>
          </a:p>
        </p:txBody>
      </p:sp>
      <p:sp>
        <p:nvSpPr>
          <p:cNvPr id="7" name="Titre 6">
            <a:extLst>
              <a:ext uri="{FF2B5EF4-FFF2-40B4-BE49-F238E27FC236}">
                <a16:creationId xmlns:a16="http://schemas.microsoft.com/office/drawing/2014/main" id="{C16E3040-1FE3-AE70-4183-B1506B679FD9}"/>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4 : La prescription des substituts nicotiniques </a:t>
            </a:r>
          </a:p>
        </p:txBody>
      </p:sp>
    </p:spTree>
    <p:extLst>
      <p:ext uri="{BB962C8B-B14F-4D97-AF65-F5344CB8AC3E}">
        <p14:creationId xmlns:p14="http://schemas.microsoft.com/office/powerpoint/2010/main" val="19559616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EE27D80-12C0-FF94-FBD5-DE6C3971BC2A}"/>
              </a:ext>
            </a:extLst>
          </p:cNvPr>
          <p:cNvSpPr>
            <a:spLocks noGrp="1"/>
          </p:cNvSpPr>
          <p:nvPr>
            <p:ph idx="1"/>
          </p:nvPr>
        </p:nvSpPr>
        <p:spPr>
          <a:xfrm>
            <a:off x="943897" y="1547718"/>
            <a:ext cx="10515600" cy="4591619"/>
          </a:xfrm>
        </p:spPr>
        <p:txBody>
          <a:bodyPr>
            <a:normAutofit/>
          </a:bodyPr>
          <a:lstStyle/>
          <a:p>
            <a:pPr marL="0" indent="0">
              <a:buNone/>
            </a:pPr>
            <a:r>
              <a:rPr lang="fr-FR" sz="2200" b="1" u="sng" dirty="0"/>
              <a:t>Quand ?</a:t>
            </a:r>
          </a:p>
          <a:p>
            <a:pPr marL="0" indent="0">
              <a:lnSpc>
                <a:spcPct val="100000"/>
              </a:lnSpc>
              <a:buNone/>
            </a:pPr>
            <a:r>
              <a:rPr lang="fr-FR" sz="1800" dirty="0">
                <a:solidFill>
                  <a:srgbClr val="000000"/>
                </a:solidFill>
              </a:rPr>
              <a:t>En première intention</a:t>
            </a:r>
          </a:p>
          <a:p>
            <a:pPr marL="0" indent="0">
              <a:lnSpc>
                <a:spcPct val="100000"/>
              </a:lnSpc>
              <a:buNone/>
            </a:pPr>
            <a:br>
              <a:rPr lang="fr-FR" sz="1800" dirty="0">
                <a:solidFill>
                  <a:srgbClr val="000000"/>
                </a:solidFill>
              </a:rPr>
            </a:br>
            <a:r>
              <a:rPr lang="fr-FR" sz="1800" dirty="0">
                <a:solidFill>
                  <a:srgbClr val="000000"/>
                </a:solidFill>
              </a:rPr>
              <a:t>Une aide systématique à proposer à l’arrêt du tabac pour soulager les symptômes de manque de nicotine, en évitant la toxicité de la fumée de tabac : </a:t>
            </a:r>
          </a:p>
          <a:p>
            <a:pPr marL="800100" lvl="1" indent="-342900">
              <a:lnSpc>
                <a:spcPct val="100000"/>
              </a:lnSpc>
              <a:spcAft>
                <a:spcPts val="1200"/>
              </a:spcAft>
              <a:buFont typeface="+mj-lt"/>
              <a:buAutoNum type="alphaLcParenR"/>
            </a:pPr>
            <a:r>
              <a:rPr lang="fr-FR" sz="1800" dirty="0">
                <a:solidFill>
                  <a:srgbClr val="000000"/>
                </a:solidFill>
              </a:rPr>
              <a:t>Dans une stratégie d’arrêt immédiat et ou dans une stratégie de réduction de la consommation visant un arrêt ultérieur ;</a:t>
            </a:r>
          </a:p>
          <a:p>
            <a:pPr marL="800100" lvl="1" indent="-342900">
              <a:lnSpc>
                <a:spcPct val="100000"/>
              </a:lnSpc>
              <a:spcAft>
                <a:spcPts val="1200"/>
              </a:spcAft>
              <a:buFont typeface="+mj-lt"/>
              <a:buAutoNum type="alphaLcParenR"/>
            </a:pPr>
            <a:r>
              <a:rPr lang="fr-FR" sz="1800" dirty="0">
                <a:solidFill>
                  <a:srgbClr val="000000"/>
                </a:solidFill>
              </a:rPr>
              <a:t>En prévention de la rechute ;</a:t>
            </a:r>
          </a:p>
          <a:p>
            <a:pPr marL="800100" lvl="1" indent="-342900">
              <a:lnSpc>
                <a:spcPct val="100000"/>
              </a:lnSpc>
              <a:buFont typeface="+mj-lt"/>
              <a:buAutoNum type="alphaLcParenR"/>
            </a:pPr>
            <a:r>
              <a:rPr lang="fr-FR" sz="1800" dirty="0">
                <a:solidFill>
                  <a:srgbClr val="000000"/>
                </a:solidFill>
              </a:rPr>
              <a:t>En cas de sevrage temporaire, d’impossibilité de fumer (ex. : examens médicaux).</a:t>
            </a:r>
          </a:p>
          <a:p>
            <a:pPr marL="0" indent="0">
              <a:buNone/>
            </a:pPr>
            <a:endParaRPr lang="fr-FR" sz="1800" u="sng" dirty="0">
              <a:solidFill>
                <a:srgbClr val="000000"/>
              </a:solidFill>
            </a:endParaRPr>
          </a:p>
        </p:txBody>
      </p:sp>
      <p:sp>
        <p:nvSpPr>
          <p:cNvPr id="6" name="Titre 1">
            <a:extLst>
              <a:ext uri="{FF2B5EF4-FFF2-40B4-BE49-F238E27FC236}">
                <a16:creationId xmlns:a16="http://schemas.microsoft.com/office/drawing/2014/main" id="{56DA43E6-EB97-ABDB-AF80-DEF861117D88}"/>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12800" indent="-457200">
              <a:buFont typeface="+mj-lt"/>
              <a:buAutoNum type="alphaLcParenR"/>
            </a:pPr>
            <a:r>
              <a:rPr lang="fr-FR" sz="2400" b="1" dirty="0">
                <a:solidFill>
                  <a:srgbClr val="5C5C2C"/>
                </a:solidFill>
                <a:latin typeface="+mn-lt"/>
              </a:rPr>
              <a:t>Contextes de prescription</a:t>
            </a:r>
          </a:p>
        </p:txBody>
      </p:sp>
      <p:sp>
        <p:nvSpPr>
          <p:cNvPr id="7" name="Titre 6">
            <a:extLst>
              <a:ext uri="{FF2B5EF4-FFF2-40B4-BE49-F238E27FC236}">
                <a16:creationId xmlns:a16="http://schemas.microsoft.com/office/drawing/2014/main" id="{C16E3040-1FE3-AE70-4183-B1506B679FD9}"/>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4 : La prescription des substituts nicotiniques </a:t>
            </a:r>
          </a:p>
        </p:txBody>
      </p:sp>
    </p:spTree>
    <p:extLst>
      <p:ext uri="{BB962C8B-B14F-4D97-AF65-F5344CB8AC3E}">
        <p14:creationId xmlns:p14="http://schemas.microsoft.com/office/powerpoint/2010/main" val="32711967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EE27D80-12C0-FF94-FBD5-DE6C3971BC2A}"/>
              </a:ext>
            </a:extLst>
          </p:cNvPr>
          <p:cNvSpPr>
            <a:spLocks noGrp="1"/>
          </p:cNvSpPr>
          <p:nvPr>
            <p:ph idx="1"/>
          </p:nvPr>
        </p:nvSpPr>
        <p:spPr>
          <a:xfrm>
            <a:off x="943897" y="1547718"/>
            <a:ext cx="10515600" cy="4591619"/>
          </a:xfrm>
        </p:spPr>
        <p:txBody>
          <a:bodyPr>
            <a:normAutofit/>
          </a:bodyPr>
          <a:lstStyle/>
          <a:p>
            <a:pPr marL="0" indent="0">
              <a:lnSpc>
                <a:spcPct val="100000"/>
              </a:lnSpc>
              <a:buNone/>
            </a:pPr>
            <a:r>
              <a:rPr lang="fr-FR" sz="2200" b="1" u="sng" dirty="0"/>
              <a:t>Quand ? </a:t>
            </a:r>
          </a:p>
          <a:p>
            <a:pPr marL="457200" lvl="1" indent="0">
              <a:lnSpc>
                <a:spcPct val="100000"/>
              </a:lnSpc>
              <a:spcAft>
                <a:spcPts val="1800"/>
              </a:spcAft>
              <a:buNone/>
            </a:pPr>
            <a:r>
              <a:rPr lang="fr-FR" sz="1800" dirty="0">
                <a:solidFill>
                  <a:srgbClr val="000000"/>
                </a:solidFill>
              </a:rPr>
              <a:t>a) </a:t>
            </a:r>
            <a:r>
              <a:rPr lang="fr-FR" sz="1800" b="1" dirty="0">
                <a:solidFill>
                  <a:srgbClr val="000000"/>
                </a:solidFill>
              </a:rPr>
              <a:t>Prescription dans une stratégie d’arrêt immédiat de la consommation </a:t>
            </a:r>
            <a:r>
              <a:rPr lang="fr-FR" sz="1800" dirty="0">
                <a:solidFill>
                  <a:srgbClr val="000000"/>
                </a:solidFill>
              </a:rPr>
              <a:t>:</a:t>
            </a:r>
          </a:p>
          <a:p>
            <a:pPr lvl="2">
              <a:spcAft>
                <a:spcPts val="1800"/>
              </a:spcAft>
              <a:buFont typeface="Wingdings" panose="05000000000000000000" pitchFamily="2" charset="2"/>
              <a:buChar char="ü"/>
            </a:pPr>
            <a:r>
              <a:rPr lang="fr-FR" sz="1800" dirty="0">
                <a:solidFill>
                  <a:srgbClr val="000000"/>
                </a:solidFill>
              </a:rPr>
              <a:t>Consultation dédiée au sevrage tabagique</a:t>
            </a:r>
          </a:p>
          <a:p>
            <a:pPr lvl="2">
              <a:spcAft>
                <a:spcPts val="1800"/>
              </a:spcAft>
              <a:buFont typeface="Wingdings" panose="05000000000000000000" pitchFamily="2" charset="2"/>
              <a:buChar char="ü"/>
            </a:pPr>
            <a:r>
              <a:rPr lang="fr-FR" sz="1800" dirty="0">
                <a:solidFill>
                  <a:srgbClr val="000000"/>
                </a:solidFill>
              </a:rPr>
              <a:t>Revoir le patient de façon hebdomadaire dans un premier temps puis mensuellement pendant les 3 à 6 mois suivants.</a:t>
            </a:r>
          </a:p>
          <a:p>
            <a:pPr lvl="2">
              <a:spcAft>
                <a:spcPts val="1800"/>
              </a:spcAft>
              <a:buFont typeface="Wingdings" panose="05000000000000000000" pitchFamily="2" charset="2"/>
              <a:buChar char="ü"/>
            </a:pPr>
            <a:r>
              <a:rPr lang="fr-FR" sz="1800" dirty="0">
                <a:solidFill>
                  <a:srgbClr val="000000"/>
                </a:solidFill>
              </a:rPr>
              <a:t>La prise en charge pourra être pluriprofessionnelle selon les besoins du patient </a:t>
            </a:r>
          </a:p>
          <a:p>
            <a:pPr marL="914400" lvl="2" indent="0">
              <a:spcAft>
                <a:spcPts val="1800"/>
              </a:spcAft>
              <a:buNone/>
            </a:pPr>
            <a:r>
              <a:rPr lang="fr-FR" sz="1800" u="sng" dirty="0"/>
              <a:t> </a:t>
            </a:r>
          </a:p>
          <a:p>
            <a:pPr marL="0" indent="0">
              <a:buNone/>
            </a:pPr>
            <a:endParaRPr lang="fr-FR" sz="1800" u="sng" dirty="0"/>
          </a:p>
        </p:txBody>
      </p:sp>
      <p:sp>
        <p:nvSpPr>
          <p:cNvPr id="6" name="Titre 1">
            <a:extLst>
              <a:ext uri="{FF2B5EF4-FFF2-40B4-BE49-F238E27FC236}">
                <a16:creationId xmlns:a16="http://schemas.microsoft.com/office/drawing/2014/main" id="{56DA43E6-EB97-ABDB-AF80-DEF861117D88}"/>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12800" indent="-457200">
              <a:buFont typeface="+mj-lt"/>
              <a:buAutoNum type="alphaLcParenR"/>
            </a:pPr>
            <a:r>
              <a:rPr lang="fr-FR" sz="2400" b="1" dirty="0">
                <a:solidFill>
                  <a:srgbClr val="5C5C2C"/>
                </a:solidFill>
                <a:latin typeface="+mn-lt"/>
              </a:rPr>
              <a:t>Contextes de prescription</a:t>
            </a:r>
          </a:p>
        </p:txBody>
      </p:sp>
      <p:sp>
        <p:nvSpPr>
          <p:cNvPr id="7" name="Titre 6">
            <a:extLst>
              <a:ext uri="{FF2B5EF4-FFF2-40B4-BE49-F238E27FC236}">
                <a16:creationId xmlns:a16="http://schemas.microsoft.com/office/drawing/2014/main" id="{C16E3040-1FE3-AE70-4183-B1506B679FD9}"/>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4 : La prescription des substituts nicotiniques </a:t>
            </a:r>
          </a:p>
        </p:txBody>
      </p:sp>
    </p:spTree>
    <p:extLst>
      <p:ext uri="{BB962C8B-B14F-4D97-AF65-F5344CB8AC3E}">
        <p14:creationId xmlns:p14="http://schemas.microsoft.com/office/powerpoint/2010/main" val="20666898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EE27D80-12C0-FF94-FBD5-DE6C3971BC2A}"/>
              </a:ext>
            </a:extLst>
          </p:cNvPr>
          <p:cNvSpPr>
            <a:spLocks noGrp="1"/>
          </p:cNvSpPr>
          <p:nvPr>
            <p:ph idx="1"/>
          </p:nvPr>
        </p:nvSpPr>
        <p:spPr>
          <a:xfrm>
            <a:off x="943897" y="1547718"/>
            <a:ext cx="10857578" cy="4591619"/>
          </a:xfrm>
        </p:spPr>
        <p:txBody>
          <a:bodyPr>
            <a:normAutofit/>
          </a:bodyPr>
          <a:lstStyle/>
          <a:p>
            <a:pPr marL="0" indent="0">
              <a:buNone/>
            </a:pPr>
            <a:r>
              <a:rPr lang="fr-FR" sz="2200" b="1" u="sng" dirty="0"/>
              <a:t>Quand ? </a:t>
            </a:r>
          </a:p>
          <a:p>
            <a:pPr marL="457200" lvl="1" indent="0">
              <a:spcAft>
                <a:spcPts val="1800"/>
              </a:spcAft>
              <a:buNone/>
            </a:pPr>
            <a:r>
              <a:rPr lang="fr-FR" sz="1800" dirty="0">
                <a:solidFill>
                  <a:srgbClr val="000000"/>
                </a:solidFill>
              </a:rPr>
              <a:t>b) </a:t>
            </a:r>
            <a:r>
              <a:rPr lang="fr-FR" sz="1800" b="1" dirty="0">
                <a:solidFill>
                  <a:srgbClr val="000000"/>
                </a:solidFill>
              </a:rPr>
              <a:t>Prescription dans une stratégie de réduction de la consommation </a:t>
            </a:r>
            <a:r>
              <a:rPr lang="fr-FR" sz="1800" dirty="0">
                <a:solidFill>
                  <a:srgbClr val="000000"/>
                </a:solidFill>
              </a:rPr>
              <a:t>: fumer avec un patch et / ou remplacer une cigarette par un substitut nicotinique oral</a:t>
            </a:r>
          </a:p>
          <a:p>
            <a:pPr lvl="2">
              <a:spcAft>
                <a:spcPts val="1800"/>
              </a:spcAft>
              <a:buFont typeface="Wingdings" panose="05000000000000000000" pitchFamily="2" charset="2"/>
              <a:buChar char="ü"/>
            </a:pPr>
            <a:r>
              <a:rPr lang="fr-FR" sz="1800" dirty="0">
                <a:solidFill>
                  <a:srgbClr val="000000"/>
                </a:solidFill>
              </a:rPr>
              <a:t>Eviter le manque lors d’une réduction de consommation (apport de nicotine en diffusion lente)</a:t>
            </a:r>
          </a:p>
          <a:p>
            <a:pPr lvl="2">
              <a:spcAft>
                <a:spcPts val="1800"/>
              </a:spcAft>
              <a:buFont typeface="Wingdings" panose="05000000000000000000" pitchFamily="2" charset="2"/>
              <a:buChar char="ü"/>
            </a:pPr>
            <a:r>
              <a:rPr lang="fr-FR" sz="1800" dirty="0">
                <a:solidFill>
                  <a:srgbClr val="000000"/>
                </a:solidFill>
              </a:rPr>
              <a:t>Diminuer la fumée inhalée (titration automatique de sa nicotine)</a:t>
            </a:r>
          </a:p>
          <a:p>
            <a:pPr lvl="2">
              <a:spcAft>
                <a:spcPts val="1800"/>
              </a:spcAft>
              <a:buFont typeface="Wingdings" panose="05000000000000000000" pitchFamily="2" charset="2"/>
              <a:buChar char="ü"/>
            </a:pPr>
            <a:r>
              <a:rPr lang="fr-FR" sz="1800" dirty="0">
                <a:solidFill>
                  <a:srgbClr val="000000"/>
                </a:solidFill>
              </a:rPr>
              <a:t>UNE ETAPE : Impact du tabagisme corrélé avec la durée d’exposition</a:t>
            </a:r>
          </a:p>
          <a:p>
            <a:pPr lvl="2">
              <a:spcAft>
                <a:spcPts val="1800"/>
              </a:spcAft>
              <a:buFont typeface="Wingdings" panose="05000000000000000000" pitchFamily="2" charset="2"/>
              <a:buChar char="ü"/>
            </a:pPr>
            <a:r>
              <a:rPr lang="fr-FR" sz="1800" dirty="0">
                <a:solidFill>
                  <a:srgbClr val="000000"/>
                </a:solidFill>
              </a:rPr>
              <a:t>Expérience positive et confortable de réduction de son tabagisme. </a:t>
            </a:r>
          </a:p>
          <a:p>
            <a:pPr lvl="2">
              <a:spcAft>
                <a:spcPts val="1800"/>
              </a:spcAft>
              <a:buFont typeface="Wingdings" panose="05000000000000000000" pitchFamily="2" charset="2"/>
              <a:buChar char="ü"/>
            </a:pPr>
            <a:r>
              <a:rPr lang="fr-FR" sz="1800" dirty="0">
                <a:solidFill>
                  <a:srgbClr val="000000"/>
                </a:solidFill>
              </a:rPr>
              <a:t>Expérience encourageante, valorisante et rassurante pour envisager un arrêt ultérieur (objectif final).</a:t>
            </a:r>
          </a:p>
          <a:p>
            <a:pPr marL="0" indent="0">
              <a:buNone/>
            </a:pPr>
            <a:endParaRPr lang="fr-FR" sz="1800" dirty="0"/>
          </a:p>
        </p:txBody>
      </p:sp>
      <p:sp>
        <p:nvSpPr>
          <p:cNvPr id="6" name="Titre 1">
            <a:extLst>
              <a:ext uri="{FF2B5EF4-FFF2-40B4-BE49-F238E27FC236}">
                <a16:creationId xmlns:a16="http://schemas.microsoft.com/office/drawing/2014/main" id="{56DA43E6-EB97-ABDB-AF80-DEF861117D88}"/>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12800" indent="-457200">
              <a:buFont typeface="+mj-lt"/>
              <a:buAutoNum type="alphaLcParenR"/>
            </a:pPr>
            <a:r>
              <a:rPr lang="fr-FR" sz="2400" b="1" dirty="0">
                <a:solidFill>
                  <a:srgbClr val="5C5C2C"/>
                </a:solidFill>
                <a:latin typeface="+mn-lt"/>
              </a:rPr>
              <a:t>Contextes de prescription</a:t>
            </a:r>
          </a:p>
        </p:txBody>
      </p:sp>
      <p:sp>
        <p:nvSpPr>
          <p:cNvPr id="7" name="Titre 6">
            <a:extLst>
              <a:ext uri="{FF2B5EF4-FFF2-40B4-BE49-F238E27FC236}">
                <a16:creationId xmlns:a16="http://schemas.microsoft.com/office/drawing/2014/main" id="{C16E3040-1FE3-AE70-4183-B1506B679FD9}"/>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4 : La prescription des substituts nicotiniques </a:t>
            </a:r>
          </a:p>
        </p:txBody>
      </p:sp>
    </p:spTree>
    <p:extLst>
      <p:ext uri="{BB962C8B-B14F-4D97-AF65-F5344CB8AC3E}">
        <p14:creationId xmlns:p14="http://schemas.microsoft.com/office/powerpoint/2010/main" val="28850447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EE27D80-12C0-FF94-FBD5-DE6C3971BC2A}"/>
              </a:ext>
            </a:extLst>
          </p:cNvPr>
          <p:cNvSpPr>
            <a:spLocks noGrp="1"/>
          </p:cNvSpPr>
          <p:nvPr>
            <p:ph idx="1"/>
          </p:nvPr>
        </p:nvSpPr>
        <p:spPr>
          <a:xfrm>
            <a:off x="943897" y="1547718"/>
            <a:ext cx="10762328" cy="4591619"/>
          </a:xfrm>
        </p:spPr>
        <p:txBody>
          <a:bodyPr>
            <a:normAutofit/>
          </a:bodyPr>
          <a:lstStyle/>
          <a:p>
            <a:pPr marL="0" indent="0">
              <a:buNone/>
            </a:pPr>
            <a:r>
              <a:rPr lang="fr-FR" sz="2200" b="1" u="sng" dirty="0"/>
              <a:t>Quand ?</a:t>
            </a:r>
          </a:p>
          <a:p>
            <a:pPr marL="457200" lvl="1" indent="0">
              <a:spcAft>
                <a:spcPts val="1800"/>
              </a:spcAft>
              <a:buNone/>
            </a:pPr>
            <a:r>
              <a:rPr lang="fr-FR" sz="1800" dirty="0">
                <a:solidFill>
                  <a:srgbClr val="000000"/>
                </a:solidFill>
              </a:rPr>
              <a:t>c) </a:t>
            </a:r>
            <a:r>
              <a:rPr lang="fr-FR" sz="1800" b="1" dirty="0">
                <a:solidFill>
                  <a:srgbClr val="000000"/>
                </a:solidFill>
              </a:rPr>
              <a:t>Prescription en cas de prévention de la rechute </a:t>
            </a:r>
            <a:r>
              <a:rPr lang="fr-FR" sz="1800" dirty="0">
                <a:solidFill>
                  <a:srgbClr val="000000"/>
                </a:solidFill>
              </a:rPr>
              <a:t>:</a:t>
            </a:r>
          </a:p>
          <a:p>
            <a:pPr lvl="2">
              <a:spcAft>
                <a:spcPts val="1800"/>
              </a:spcAft>
              <a:buFont typeface="Wingdings" panose="05000000000000000000" pitchFamily="2" charset="2"/>
              <a:buChar char="ü"/>
            </a:pPr>
            <a:r>
              <a:rPr lang="fr-FR" sz="1800" dirty="0">
                <a:solidFill>
                  <a:srgbClr val="000000"/>
                </a:solidFill>
              </a:rPr>
              <a:t>Traitement prolongé par patch au delà des 3 à 6 mois habituels*</a:t>
            </a:r>
          </a:p>
          <a:p>
            <a:pPr lvl="2">
              <a:spcAft>
                <a:spcPts val="1800"/>
              </a:spcAft>
              <a:buFont typeface="Wingdings" panose="05000000000000000000" pitchFamily="2" charset="2"/>
              <a:buChar char="ü"/>
            </a:pPr>
            <a:r>
              <a:rPr lang="fr-FR" sz="1800" dirty="0">
                <a:solidFill>
                  <a:srgbClr val="000000"/>
                </a:solidFill>
              </a:rPr>
              <a:t>A distance plus ou moins éloignée de l’arrêt </a:t>
            </a:r>
          </a:p>
          <a:p>
            <a:pPr lvl="2">
              <a:spcAft>
                <a:spcPts val="1800"/>
              </a:spcAft>
              <a:buFont typeface="Wingdings" panose="05000000000000000000" pitchFamily="2" charset="2"/>
              <a:buChar char="ü"/>
            </a:pPr>
            <a:r>
              <a:rPr lang="fr-FR" sz="1800" dirty="0">
                <a:solidFill>
                  <a:srgbClr val="000000"/>
                </a:solidFill>
              </a:rPr>
              <a:t>Situations déclenchantes, contexte psychologique, évènements de vie, comorbidités psychiatriques …</a:t>
            </a:r>
          </a:p>
          <a:p>
            <a:pPr lvl="2">
              <a:spcAft>
                <a:spcPts val="1800"/>
              </a:spcAft>
              <a:buFont typeface="Wingdings" panose="05000000000000000000" pitchFamily="2" charset="2"/>
              <a:buChar char="Ø"/>
            </a:pPr>
            <a:endParaRPr lang="fr-FR" sz="1800" dirty="0">
              <a:solidFill>
                <a:srgbClr val="000000"/>
              </a:solidFill>
            </a:endParaRPr>
          </a:p>
          <a:p>
            <a:pPr marL="0" indent="0">
              <a:buNone/>
            </a:pPr>
            <a:endParaRPr lang="fr-FR" sz="1800" dirty="0">
              <a:hlinkClick r:id="rId2"/>
            </a:endParaRPr>
          </a:p>
          <a:p>
            <a:pPr marL="0" indent="0">
              <a:buNone/>
            </a:pPr>
            <a:endParaRPr lang="fr-FR" sz="1800" dirty="0">
              <a:hlinkClick r:id="rId2"/>
            </a:endParaRPr>
          </a:p>
          <a:p>
            <a:pPr marL="0" indent="0">
              <a:buNone/>
            </a:pPr>
            <a:r>
              <a:rPr lang="fr-FR" sz="1800" dirty="0">
                <a:hlinkClick r:id="rId2"/>
              </a:rPr>
              <a:t>*http://societe-francophone-de-tabacologie.org/dl/CSFT2020_S09c_UNDERNER_Michel.pdf</a:t>
            </a:r>
            <a:endParaRPr lang="fr-FR" sz="1800" dirty="0"/>
          </a:p>
          <a:p>
            <a:pPr marL="0" indent="0">
              <a:buNone/>
            </a:pPr>
            <a:endParaRPr lang="fr-FR" sz="1800" dirty="0"/>
          </a:p>
        </p:txBody>
      </p:sp>
      <p:sp>
        <p:nvSpPr>
          <p:cNvPr id="6" name="Titre 1">
            <a:extLst>
              <a:ext uri="{FF2B5EF4-FFF2-40B4-BE49-F238E27FC236}">
                <a16:creationId xmlns:a16="http://schemas.microsoft.com/office/drawing/2014/main" id="{56DA43E6-EB97-ABDB-AF80-DEF861117D88}"/>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12800" indent="-457200">
              <a:buFont typeface="+mj-lt"/>
              <a:buAutoNum type="alphaLcParenR"/>
            </a:pPr>
            <a:r>
              <a:rPr lang="fr-FR" sz="2400" b="1" dirty="0">
                <a:solidFill>
                  <a:srgbClr val="5C5C2C"/>
                </a:solidFill>
                <a:latin typeface="+mn-lt"/>
              </a:rPr>
              <a:t>Contextes de prescription</a:t>
            </a:r>
          </a:p>
        </p:txBody>
      </p:sp>
      <p:sp>
        <p:nvSpPr>
          <p:cNvPr id="7" name="Titre 6">
            <a:extLst>
              <a:ext uri="{FF2B5EF4-FFF2-40B4-BE49-F238E27FC236}">
                <a16:creationId xmlns:a16="http://schemas.microsoft.com/office/drawing/2014/main" id="{C16E3040-1FE3-AE70-4183-B1506B679FD9}"/>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4 : La prescription des substituts nicotiniques </a:t>
            </a:r>
          </a:p>
        </p:txBody>
      </p:sp>
    </p:spTree>
    <p:extLst>
      <p:ext uri="{BB962C8B-B14F-4D97-AF65-F5344CB8AC3E}">
        <p14:creationId xmlns:p14="http://schemas.microsoft.com/office/powerpoint/2010/main" val="33775422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EE27D80-12C0-FF94-FBD5-DE6C3971BC2A}"/>
              </a:ext>
            </a:extLst>
          </p:cNvPr>
          <p:cNvSpPr>
            <a:spLocks noGrp="1"/>
          </p:cNvSpPr>
          <p:nvPr>
            <p:ph idx="1"/>
          </p:nvPr>
        </p:nvSpPr>
        <p:spPr>
          <a:xfrm>
            <a:off x="943897" y="1547718"/>
            <a:ext cx="10515600" cy="4591619"/>
          </a:xfrm>
        </p:spPr>
        <p:txBody>
          <a:bodyPr>
            <a:normAutofit/>
          </a:bodyPr>
          <a:lstStyle/>
          <a:p>
            <a:pPr marL="0" indent="0">
              <a:buNone/>
            </a:pPr>
            <a:r>
              <a:rPr lang="fr-FR" sz="2200" b="1" u="sng" dirty="0"/>
              <a:t>Quand ?</a:t>
            </a:r>
          </a:p>
          <a:p>
            <a:pPr marL="457200" lvl="1" indent="0">
              <a:buNone/>
            </a:pPr>
            <a:r>
              <a:rPr lang="fr-FR" sz="1800" dirty="0">
                <a:solidFill>
                  <a:srgbClr val="000000"/>
                </a:solidFill>
              </a:rPr>
              <a:t>d) </a:t>
            </a:r>
            <a:r>
              <a:rPr lang="fr-FR" sz="1800" b="1" dirty="0">
                <a:solidFill>
                  <a:srgbClr val="000000"/>
                </a:solidFill>
              </a:rPr>
              <a:t>Prescription en cas de sevrage temporaire, impossibilité de fumer </a:t>
            </a:r>
            <a:r>
              <a:rPr lang="fr-FR" sz="1800" dirty="0">
                <a:solidFill>
                  <a:srgbClr val="000000"/>
                </a:solidFill>
              </a:rPr>
              <a:t>: hospitalisation, apparition d’une pathologie, grossesse, en péri opératoire  …</a:t>
            </a:r>
          </a:p>
          <a:p>
            <a:pPr lvl="2">
              <a:lnSpc>
                <a:spcPct val="100000"/>
              </a:lnSpc>
              <a:spcAft>
                <a:spcPts val="1800"/>
              </a:spcAft>
              <a:buFont typeface="Wingdings" panose="05000000000000000000" pitchFamily="2" charset="2"/>
              <a:buChar char="ü"/>
            </a:pPr>
            <a:r>
              <a:rPr lang="fr-FR" sz="1800" dirty="0">
                <a:solidFill>
                  <a:srgbClr val="000000"/>
                </a:solidFill>
                <a:effectLst/>
                <a:latin typeface="Calibri" panose="020F0502020204030204" pitchFamily="34" charset="0"/>
                <a:ea typeface="Calibri" panose="020F0502020204030204" pitchFamily="34" charset="0"/>
              </a:rPr>
              <a:t>Dans ces situations il est tout particulièrement nécessaire de favoriser l'alliance thérapeutique par une posture professionnelle de relation d'aide.</a:t>
            </a:r>
          </a:p>
          <a:p>
            <a:pPr lvl="2">
              <a:lnSpc>
                <a:spcPct val="100000"/>
              </a:lnSpc>
              <a:spcAft>
                <a:spcPts val="1800"/>
              </a:spcAft>
              <a:buFont typeface="Wingdings" panose="05000000000000000000" pitchFamily="2" charset="2"/>
              <a:buChar char="ü"/>
            </a:pPr>
            <a:r>
              <a:rPr lang="fr-FR" sz="1800" dirty="0">
                <a:solidFill>
                  <a:srgbClr val="000000"/>
                </a:solidFill>
                <a:latin typeface="Calibri" panose="020F0502020204030204" pitchFamily="34" charset="0"/>
                <a:ea typeface="Calibri" panose="020F0502020204030204" pitchFamily="34" charset="0"/>
              </a:rPr>
              <a:t>Situations plus propices au changement : grossesse, apparition d’une pathologie, intervention chirurgicale…</a:t>
            </a:r>
          </a:p>
          <a:p>
            <a:pPr lvl="2">
              <a:lnSpc>
                <a:spcPct val="100000"/>
              </a:lnSpc>
              <a:spcAft>
                <a:spcPts val="1800"/>
              </a:spcAft>
              <a:buFont typeface="Wingdings" panose="05000000000000000000" pitchFamily="2" charset="2"/>
              <a:buChar char="ü"/>
            </a:pPr>
            <a:r>
              <a:rPr lang="fr-FR" sz="1800" dirty="0">
                <a:solidFill>
                  <a:srgbClr val="000000"/>
                </a:solidFill>
                <a:latin typeface="Calibri" panose="020F0502020204030204" pitchFamily="34" charset="0"/>
                <a:ea typeface="Calibri" panose="020F0502020204030204" pitchFamily="34" charset="0"/>
              </a:rPr>
              <a:t>Aborder le thème du sevrage tabagique</a:t>
            </a:r>
          </a:p>
          <a:p>
            <a:pPr lvl="2">
              <a:lnSpc>
                <a:spcPct val="100000"/>
              </a:lnSpc>
              <a:spcAft>
                <a:spcPts val="1800"/>
              </a:spcAft>
              <a:buFont typeface="Wingdings" panose="05000000000000000000" pitchFamily="2" charset="2"/>
              <a:buChar char="ü"/>
            </a:pPr>
            <a:r>
              <a:rPr lang="fr-FR" sz="1800" dirty="0">
                <a:solidFill>
                  <a:srgbClr val="000000"/>
                </a:solidFill>
                <a:latin typeface="Calibri" panose="020F0502020204030204" pitchFamily="34" charset="0"/>
                <a:ea typeface="Calibri" panose="020F0502020204030204" pitchFamily="34" charset="0"/>
              </a:rPr>
              <a:t>Proposer un traitement nicotinique de substitution temporaire ou à plus long terme pour soulager les symptômes de manque +/- sévères, responsables d’un réel inconfort</a:t>
            </a:r>
          </a:p>
          <a:p>
            <a:pPr marL="914400" lvl="2" indent="0">
              <a:lnSpc>
                <a:spcPct val="100000"/>
              </a:lnSpc>
              <a:spcAft>
                <a:spcPts val="1800"/>
              </a:spcAft>
              <a:buNone/>
            </a:pPr>
            <a:r>
              <a:rPr lang="fr-FR" sz="1800" dirty="0">
                <a:solidFill>
                  <a:srgbClr val="000000"/>
                </a:solidFill>
                <a:latin typeface="Calibri" panose="020F0502020204030204" pitchFamily="34" charset="0"/>
                <a:ea typeface="Calibri" panose="020F0502020204030204" pitchFamily="34" charset="0"/>
              </a:rPr>
              <a:t>=&gt; </a:t>
            </a:r>
            <a:r>
              <a:rPr lang="fr-FR" sz="1800" b="1" dirty="0">
                <a:solidFill>
                  <a:srgbClr val="000000"/>
                </a:solidFill>
                <a:latin typeface="Calibri" panose="020F0502020204030204" pitchFamily="34" charset="0"/>
                <a:ea typeface="Calibri" panose="020F0502020204030204" pitchFamily="34" charset="0"/>
              </a:rPr>
              <a:t>Proposition de la </a:t>
            </a:r>
            <a:r>
              <a:rPr lang="fr-FR" sz="1800" b="1" dirty="0">
                <a:solidFill>
                  <a:srgbClr val="000000"/>
                </a:solidFill>
                <a:latin typeface="Calibri" panose="020F0502020204030204" pitchFamily="34" charset="0"/>
              </a:rPr>
              <a:t>nicotine comme traitement pour diminuer les symptômes de manque</a:t>
            </a:r>
          </a:p>
        </p:txBody>
      </p:sp>
      <p:sp>
        <p:nvSpPr>
          <p:cNvPr id="6" name="Titre 1">
            <a:extLst>
              <a:ext uri="{FF2B5EF4-FFF2-40B4-BE49-F238E27FC236}">
                <a16:creationId xmlns:a16="http://schemas.microsoft.com/office/drawing/2014/main" id="{56DA43E6-EB97-ABDB-AF80-DEF861117D88}"/>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12800" indent="-457200">
              <a:buFont typeface="+mj-lt"/>
              <a:buAutoNum type="alphaLcParenR"/>
            </a:pPr>
            <a:r>
              <a:rPr lang="fr-FR" sz="2400" b="1" dirty="0">
                <a:solidFill>
                  <a:srgbClr val="5C5C2C"/>
                </a:solidFill>
                <a:latin typeface="+mn-lt"/>
              </a:rPr>
              <a:t>Contextes de prescription</a:t>
            </a:r>
          </a:p>
        </p:txBody>
      </p:sp>
      <p:sp>
        <p:nvSpPr>
          <p:cNvPr id="7" name="Titre 6">
            <a:extLst>
              <a:ext uri="{FF2B5EF4-FFF2-40B4-BE49-F238E27FC236}">
                <a16:creationId xmlns:a16="http://schemas.microsoft.com/office/drawing/2014/main" id="{C16E3040-1FE3-AE70-4183-B1506B679FD9}"/>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4 : La prescription des substituts nicotiniques </a:t>
            </a:r>
          </a:p>
        </p:txBody>
      </p:sp>
    </p:spTree>
    <p:extLst>
      <p:ext uri="{BB962C8B-B14F-4D97-AF65-F5344CB8AC3E}">
        <p14:creationId xmlns:p14="http://schemas.microsoft.com/office/powerpoint/2010/main" val="27038004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EE27D80-12C0-FF94-FBD5-DE6C3971BC2A}"/>
              </a:ext>
            </a:extLst>
          </p:cNvPr>
          <p:cNvSpPr>
            <a:spLocks noGrp="1"/>
          </p:cNvSpPr>
          <p:nvPr>
            <p:ph idx="1"/>
          </p:nvPr>
        </p:nvSpPr>
        <p:spPr>
          <a:xfrm>
            <a:off x="943897" y="1547718"/>
            <a:ext cx="10515600" cy="4591619"/>
          </a:xfrm>
        </p:spPr>
        <p:txBody>
          <a:bodyPr>
            <a:normAutofit/>
          </a:bodyPr>
          <a:lstStyle/>
          <a:p>
            <a:pPr marL="0" indent="0">
              <a:buNone/>
            </a:pPr>
            <a:endParaRPr lang="fr-FR" sz="1800" dirty="0"/>
          </a:p>
          <a:p>
            <a:pPr marL="0" indent="0">
              <a:buNone/>
            </a:pPr>
            <a:endParaRPr lang="fr-FR" sz="1800" u="sng" dirty="0"/>
          </a:p>
        </p:txBody>
      </p:sp>
      <p:sp>
        <p:nvSpPr>
          <p:cNvPr id="6" name="Titre 1">
            <a:extLst>
              <a:ext uri="{FF2B5EF4-FFF2-40B4-BE49-F238E27FC236}">
                <a16:creationId xmlns:a16="http://schemas.microsoft.com/office/drawing/2014/main" id="{56DA43E6-EB97-ABDB-AF80-DEF861117D88}"/>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12800" indent="-457200">
              <a:buFont typeface="+mj-lt"/>
              <a:buAutoNum type="alphaLcParenR"/>
            </a:pPr>
            <a:r>
              <a:rPr lang="fr-FR" sz="2400" b="1" dirty="0">
                <a:solidFill>
                  <a:srgbClr val="5C5C2C"/>
                </a:solidFill>
                <a:latin typeface="+mn-lt"/>
              </a:rPr>
              <a:t>Contextes de prescription</a:t>
            </a:r>
          </a:p>
        </p:txBody>
      </p:sp>
      <p:sp>
        <p:nvSpPr>
          <p:cNvPr id="7" name="Titre 6">
            <a:extLst>
              <a:ext uri="{FF2B5EF4-FFF2-40B4-BE49-F238E27FC236}">
                <a16:creationId xmlns:a16="http://schemas.microsoft.com/office/drawing/2014/main" id="{C16E3040-1FE3-AE70-4183-B1506B679FD9}"/>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4 : La prescription des substituts nicotiniques </a:t>
            </a:r>
          </a:p>
        </p:txBody>
      </p:sp>
      <p:sp>
        <p:nvSpPr>
          <p:cNvPr id="4" name="ZoneTexte 3">
            <a:extLst>
              <a:ext uri="{FF2B5EF4-FFF2-40B4-BE49-F238E27FC236}">
                <a16:creationId xmlns:a16="http://schemas.microsoft.com/office/drawing/2014/main" id="{7155BF25-AB44-C2AF-9417-A62E37C7CEC5}"/>
              </a:ext>
            </a:extLst>
          </p:cNvPr>
          <p:cNvSpPr txBox="1"/>
          <p:nvPr/>
        </p:nvSpPr>
        <p:spPr>
          <a:xfrm>
            <a:off x="1179576" y="1965960"/>
            <a:ext cx="10707625" cy="2326919"/>
          </a:xfrm>
          <a:prstGeom prst="rect">
            <a:avLst/>
          </a:prstGeom>
          <a:noFill/>
        </p:spPr>
        <p:txBody>
          <a:bodyPr wrap="square" rtlCol="0">
            <a:spAutoFit/>
          </a:bodyPr>
          <a:lstStyle/>
          <a:p>
            <a:pPr>
              <a:lnSpc>
                <a:spcPct val="150000"/>
              </a:lnSpc>
              <a:spcAft>
                <a:spcPts val="1200"/>
              </a:spcAft>
            </a:pPr>
            <a:r>
              <a:rPr lang="fr-FR" b="1" u="sng" dirty="0"/>
              <a:t>« Les hardcore </a:t>
            </a:r>
            <a:r>
              <a:rPr lang="fr-FR" b="1" u="sng" dirty="0" err="1"/>
              <a:t>smokers</a:t>
            </a:r>
            <a:r>
              <a:rPr lang="fr-FR" b="1" u="sng" dirty="0"/>
              <a:t> » : une forte dépendance physique</a:t>
            </a:r>
          </a:p>
          <a:p>
            <a:pPr>
              <a:lnSpc>
                <a:spcPct val="150000"/>
              </a:lnSpc>
              <a:spcAft>
                <a:spcPts val="1800"/>
              </a:spcAft>
            </a:pPr>
            <a:r>
              <a:rPr lang="fr-FR" dirty="0">
                <a:solidFill>
                  <a:srgbClr val="000000"/>
                </a:solidFill>
              </a:rPr>
              <a:t>Vulnérabilité psychique, maladie psychiatrique, +/- socio-économique,+/- poly consommation</a:t>
            </a:r>
          </a:p>
          <a:p>
            <a:pPr>
              <a:lnSpc>
                <a:spcPct val="150000"/>
              </a:lnSpc>
              <a:spcAft>
                <a:spcPts val="1800"/>
              </a:spcAft>
            </a:pPr>
            <a:r>
              <a:rPr lang="fr-FR" dirty="0">
                <a:solidFill>
                  <a:srgbClr val="000000"/>
                </a:solidFill>
              </a:rPr>
              <a:t>Favoriser l’alliance thérapeutique et posture de relation d’aide</a:t>
            </a:r>
          </a:p>
          <a:p>
            <a:pPr>
              <a:lnSpc>
                <a:spcPct val="150000"/>
              </a:lnSpc>
            </a:pPr>
            <a:endParaRPr lang="fr-FR" dirty="0"/>
          </a:p>
        </p:txBody>
      </p:sp>
    </p:spTree>
    <p:extLst>
      <p:ext uri="{BB962C8B-B14F-4D97-AF65-F5344CB8AC3E}">
        <p14:creationId xmlns:p14="http://schemas.microsoft.com/office/powerpoint/2010/main" val="10433962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65F3A030-C82C-373F-011C-24FD5CF253E4}"/>
              </a:ext>
            </a:extLst>
          </p:cNvPr>
          <p:cNvPicPr>
            <a:picLocks noChangeAspect="1"/>
          </p:cNvPicPr>
          <p:nvPr/>
        </p:nvPicPr>
        <p:blipFill>
          <a:blip r:embed="rId2"/>
          <a:stretch>
            <a:fillRect/>
          </a:stretch>
        </p:blipFill>
        <p:spPr>
          <a:xfrm>
            <a:off x="8406316" y="2134627"/>
            <a:ext cx="2947484" cy="4205834"/>
          </a:xfrm>
          <a:prstGeom prst="rect">
            <a:avLst/>
          </a:prstGeom>
        </p:spPr>
      </p:pic>
      <p:sp>
        <p:nvSpPr>
          <p:cNvPr id="3" name="Espace réservé du contenu 2">
            <a:extLst>
              <a:ext uri="{FF2B5EF4-FFF2-40B4-BE49-F238E27FC236}">
                <a16:creationId xmlns:a16="http://schemas.microsoft.com/office/drawing/2014/main" id="{8EE27D80-12C0-FF94-FBD5-DE6C3971BC2A}"/>
              </a:ext>
            </a:extLst>
          </p:cNvPr>
          <p:cNvSpPr>
            <a:spLocks noGrp="1"/>
          </p:cNvSpPr>
          <p:nvPr>
            <p:ph idx="1"/>
          </p:nvPr>
        </p:nvSpPr>
        <p:spPr>
          <a:xfrm>
            <a:off x="943897" y="1547718"/>
            <a:ext cx="10515600" cy="4591619"/>
          </a:xfrm>
        </p:spPr>
        <p:txBody>
          <a:bodyPr>
            <a:normAutofit/>
          </a:bodyPr>
          <a:lstStyle/>
          <a:p>
            <a:pPr marL="0" indent="0">
              <a:buNone/>
            </a:pPr>
            <a:endParaRPr lang="fr-FR" sz="1800" dirty="0"/>
          </a:p>
          <a:p>
            <a:pPr marL="0" indent="0">
              <a:buNone/>
            </a:pPr>
            <a:endParaRPr lang="fr-FR" sz="1800" u="sng" dirty="0"/>
          </a:p>
        </p:txBody>
      </p:sp>
      <p:sp>
        <p:nvSpPr>
          <p:cNvPr id="6" name="Titre 1">
            <a:extLst>
              <a:ext uri="{FF2B5EF4-FFF2-40B4-BE49-F238E27FC236}">
                <a16:creationId xmlns:a16="http://schemas.microsoft.com/office/drawing/2014/main" id="{56DA43E6-EB97-ABDB-AF80-DEF861117D88}"/>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12800" indent="-457200">
              <a:buFont typeface="+mj-lt"/>
              <a:buAutoNum type="alphaLcParenR"/>
            </a:pPr>
            <a:r>
              <a:rPr lang="fr-FR" sz="2400" b="1" dirty="0">
                <a:solidFill>
                  <a:srgbClr val="5C5C2C"/>
                </a:solidFill>
                <a:latin typeface="+mn-lt"/>
              </a:rPr>
              <a:t>Contextes de prescription</a:t>
            </a:r>
          </a:p>
        </p:txBody>
      </p:sp>
      <p:sp>
        <p:nvSpPr>
          <p:cNvPr id="7" name="Titre 6">
            <a:extLst>
              <a:ext uri="{FF2B5EF4-FFF2-40B4-BE49-F238E27FC236}">
                <a16:creationId xmlns:a16="http://schemas.microsoft.com/office/drawing/2014/main" id="{C16E3040-1FE3-AE70-4183-B1506B679FD9}"/>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4 : La prescription des substituts nicotiniques </a:t>
            </a:r>
          </a:p>
        </p:txBody>
      </p:sp>
      <p:sp>
        <p:nvSpPr>
          <p:cNvPr id="4" name="ZoneTexte 3">
            <a:extLst>
              <a:ext uri="{FF2B5EF4-FFF2-40B4-BE49-F238E27FC236}">
                <a16:creationId xmlns:a16="http://schemas.microsoft.com/office/drawing/2014/main" id="{7155BF25-AB44-C2AF-9417-A62E37C7CEC5}"/>
              </a:ext>
            </a:extLst>
          </p:cNvPr>
          <p:cNvSpPr txBox="1"/>
          <p:nvPr/>
        </p:nvSpPr>
        <p:spPr>
          <a:xfrm>
            <a:off x="1766047" y="2015767"/>
            <a:ext cx="6640269" cy="5035353"/>
          </a:xfrm>
          <a:prstGeom prst="rect">
            <a:avLst/>
          </a:prstGeom>
          <a:noFill/>
        </p:spPr>
        <p:txBody>
          <a:bodyPr wrap="square" rtlCol="0">
            <a:spAutoFit/>
          </a:bodyPr>
          <a:lstStyle/>
          <a:p>
            <a:pPr>
              <a:lnSpc>
                <a:spcPct val="150000"/>
              </a:lnSpc>
            </a:pPr>
            <a:r>
              <a:rPr lang="fr-FR" b="1" u="sng" dirty="0" err="1">
                <a:solidFill>
                  <a:schemeClr val="accent3"/>
                </a:solidFill>
              </a:rPr>
              <a:t>Périopératoire</a:t>
            </a:r>
            <a:r>
              <a:rPr lang="fr-FR" b="1" u="sng" dirty="0">
                <a:solidFill>
                  <a:schemeClr val="accent3"/>
                </a:solidFill>
              </a:rPr>
              <a:t>, patients hospitalisés</a:t>
            </a:r>
          </a:p>
          <a:p>
            <a:pPr>
              <a:lnSpc>
                <a:spcPct val="150000"/>
              </a:lnSpc>
            </a:pPr>
            <a:r>
              <a:rPr lang="fr-FR" dirty="0">
                <a:solidFill>
                  <a:srgbClr val="000000"/>
                </a:solidFill>
              </a:rPr>
              <a:t>Des risques supplémentaires liés à la consommation de tabac en </a:t>
            </a:r>
            <a:r>
              <a:rPr lang="fr-FR" dirty="0" err="1">
                <a:solidFill>
                  <a:srgbClr val="000000"/>
                </a:solidFill>
              </a:rPr>
              <a:t>périopératoire</a:t>
            </a:r>
            <a:r>
              <a:rPr lang="fr-FR" dirty="0">
                <a:solidFill>
                  <a:srgbClr val="000000"/>
                </a:solidFill>
              </a:rPr>
              <a:t> :</a:t>
            </a:r>
          </a:p>
          <a:p>
            <a:pPr>
              <a:lnSpc>
                <a:spcPct val="150000"/>
              </a:lnSpc>
            </a:pPr>
            <a:r>
              <a:rPr lang="fr-FR" dirty="0">
                <a:solidFill>
                  <a:srgbClr val="000000"/>
                </a:solidFill>
              </a:rPr>
              <a:t>Risque augmenté de :</a:t>
            </a:r>
          </a:p>
          <a:p>
            <a:pPr marL="285750" indent="-285750">
              <a:lnSpc>
                <a:spcPct val="150000"/>
              </a:lnSpc>
              <a:buFont typeface="Wingdings" panose="05000000000000000000" pitchFamily="2" charset="2"/>
              <a:buChar char="Ø"/>
            </a:pPr>
            <a:r>
              <a:rPr lang="fr-FR" dirty="0">
                <a:solidFill>
                  <a:srgbClr val="000000"/>
                </a:solidFill>
              </a:rPr>
              <a:t>mortalité hospitalière d’environ 20 % </a:t>
            </a:r>
          </a:p>
          <a:p>
            <a:pPr marL="285750" indent="-285750">
              <a:lnSpc>
                <a:spcPct val="150000"/>
              </a:lnSpc>
              <a:buFont typeface="Wingdings" panose="05000000000000000000" pitchFamily="2" charset="2"/>
              <a:buChar char="Ø"/>
            </a:pPr>
            <a:r>
              <a:rPr lang="fr-FR" dirty="0">
                <a:solidFill>
                  <a:srgbClr val="000000"/>
                </a:solidFill>
              </a:rPr>
              <a:t>complications majeures post opératoire de 40 %</a:t>
            </a:r>
          </a:p>
          <a:p>
            <a:pPr>
              <a:lnSpc>
                <a:spcPct val="150000"/>
              </a:lnSpc>
            </a:pPr>
            <a:endParaRPr lang="fr-FR" dirty="0">
              <a:solidFill>
                <a:srgbClr val="000000"/>
              </a:solidFill>
            </a:endParaRPr>
          </a:p>
          <a:p>
            <a:pPr>
              <a:lnSpc>
                <a:spcPct val="150000"/>
              </a:lnSpc>
            </a:pPr>
            <a:r>
              <a:rPr lang="fr-FR" sz="1800" dirty="0">
                <a:solidFill>
                  <a:srgbClr val="000000"/>
                </a:solidFill>
              </a:rPr>
              <a:t>L’arrêt du tabac 6 à 8 semaines avant l’intervention et poursuivi 3 semaines à 3 mois après l’intervention fait totalement </a:t>
            </a:r>
            <a:r>
              <a:rPr lang="fr-FR" sz="1800" b="1" dirty="0">
                <a:solidFill>
                  <a:srgbClr val="000000"/>
                </a:solidFill>
              </a:rPr>
              <a:t>DISPARAITRE</a:t>
            </a:r>
            <a:r>
              <a:rPr lang="fr-FR" sz="1800" dirty="0">
                <a:solidFill>
                  <a:srgbClr val="000000"/>
                </a:solidFill>
              </a:rPr>
              <a:t> cet excès de risque pour le ramener à celui du non-fumeur.</a:t>
            </a:r>
          </a:p>
          <a:p>
            <a:pPr>
              <a:lnSpc>
                <a:spcPct val="150000"/>
              </a:lnSpc>
            </a:pPr>
            <a:endParaRPr lang="fr-FR" dirty="0">
              <a:solidFill>
                <a:srgbClr val="000000"/>
              </a:solidFill>
            </a:endParaRPr>
          </a:p>
          <a:p>
            <a:pPr>
              <a:lnSpc>
                <a:spcPct val="150000"/>
              </a:lnSpc>
            </a:pPr>
            <a:endParaRPr lang="fr-FR" dirty="0">
              <a:solidFill>
                <a:srgbClr val="000000"/>
              </a:solidFill>
            </a:endParaRPr>
          </a:p>
        </p:txBody>
      </p:sp>
      <p:sp>
        <p:nvSpPr>
          <p:cNvPr id="9" name="ZoneTexte 8">
            <a:extLst>
              <a:ext uri="{FF2B5EF4-FFF2-40B4-BE49-F238E27FC236}">
                <a16:creationId xmlns:a16="http://schemas.microsoft.com/office/drawing/2014/main" id="{4BC0A0C4-9497-F9DB-0C20-D199A4B4E6EE}"/>
              </a:ext>
            </a:extLst>
          </p:cNvPr>
          <p:cNvSpPr txBox="1"/>
          <p:nvPr/>
        </p:nvSpPr>
        <p:spPr>
          <a:xfrm>
            <a:off x="1595718" y="1364993"/>
            <a:ext cx="9652385" cy="710707"/>
          </a:xfrm>
          <a:prstGeom prst="rect">
            <a:avLst/>
          </a:prstGeom>
          <a:noFill/>
        </p:spPr>
        <p:txBody>
          <a:bodyPr wrap="square" rtlCol="0">
            <a:spAutoFit/>
          </a:bodyPr>
          <a:lstStyle/>
          <a:p>
            <a:pPr marL="342900" lvl="0" indent="-342900" algn="just">
              <a:lnSpc>
                <a:spcPct val="115000"/>
              </a:lnSpc>
              <a:buFont typeface="Symbol" panose="05050102010706020507" pitchFamily="18" charset="2"/>
              <a:buChar char=""/>
            </a:pPr>
            <a:r>
              <a:rPr lang="fr-FR" sz="1800" b="1" dirty="0">
                <a:effectLst/>
                <a:latin typeface="Calibri" panose="020F0502020204030204" pitchFamily="34" charset="0"/>
                <a:ea typeface="Calibri" panose="020F0502020204030204" pitchFamily="34" charset="0"/>
                <a:cs typeface="Calibri" panose="020F0502020204030204" pitchFamily="34" charset="0"/>
              </a:rPr>
              <a:t>Prescription en cas de sevrage temporaire, impossibilité de fumer…</a:t>
            </a:r>
          </a:p>
          <a:p>
            <a:pPr marL="342900" lvl="0" indent="-342900" algn="just">
              <a:lnSpc>
                <a:spcPct val="115000"/>
              </a:lnSpc>
              <a:buFont typeface="Symbol" panose="05050102010706020507" pitchFamily="18" charset="2"/>
              <a:buChar char=""/>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47980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EE27D80-12C0-FF94-FBD5-DE6C3971BC2A}"/>
              </a:ext>
            </a:extLst>
          </p:cNvPr>
          <p:cNvSpPr>
            <a:spLocks noGrp="1"/>
          </p:cNvSpPr>
          <p:nvPr>
            <p:ph idx="1"/>
          </p:nvPr>
        </p:nvSpPr>
        <p:spPr>
          <a:xfrm>
            <a:off x="943897" y="1547718"/>
            <a:ext cx="10515600" cy="4591619"/>
          </a:xfrm>
        </p:spPr>
        <p:txBody>
          <a:bodyPr>
            <a:normAutofit/>
          </a:bodyPr>
          <a:lstStyle/>
          <a:p>
            <a:pPr marL="0" indent="0">
              <a:buNone/>
            </a:pPr>
            <a:endParaRPr lang="fr-FR" sz="1800" dirty="0"/>
          </a:p>
          <a:p>
            <a:pPr marL="0" indent="0">
              <a:buNone/>
            </a:pPr>
            <a:endParaRPr lang="fr-FR" sz="1800" u="sng" dirty="0"/>
          </a:p>
        </p:txBody>
      </p:sp>
      <p:sp>
        <p:nvSpPr>
          <p:cNvPr id="6" name="Titre 1">
            <a:extLst>
              <a:ext uri="{FF2B5EF4-FFF2-40B4-BE49-F238E27FC236}">
                <a16:creationId xmlns:a16="http://schemas.microsoft.com/office/drawing/2014/main" id="{56DA43E6-EB97-ABDB-AF80-DEF861117D88}"/>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12800" indent="-457200">
              <a:buFont typeface="+mj-lt"/>
              <a:buAutoNum type="alphaLcParenR"/>
            </a:pPr>
            <a:r>
              <a:rPr lang="fr-FR" sz="2400" b="1" dirty="0">
                <a:solidFill>
                  <a:srgbClr val="5C5C2C"/>
                </a:solidFill>
                <a:latin typeface="+mn-lt"/>
              </a:rPr>
              <a:t>Contextes de prescription</a:t>
            </a:r>
          </a:p>
        </p:txBody>
      </p:sp>
      <p:sp>
        <p:nvSpPr>
          <p:cNvPr id="7" name="Titre 6">
            <a:extLst>
              <a:ext uri="{FF2B5EF4-FFF2-40B4-BE49-F238E27FC236}">
                <a16:creationId xmlns:a16="http://schemas.microsoft.com/office/drawing/2014/main" id="{C16E3040-1FE3-AE70-4183-B1506B679FD9}"/>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4 : La prescription des substituts nicotiniques </a:t>
            </a:r>
          </a:p>
        </p:txBody>
      </p:sp>
      <p:sp>
        <p:nvSpPr>
          <p:cNvPr id="5" name="ZoneTexte 4">
            <a:extLst>
              <a:ext uri="{FF2B5EF4-FFF2-40B4-BE49-F238E27FC236}">
                <a16:creationId xmlns:a16="http://schemas.microsoft.com/office/drawing/2014/main" id="{8B0BE636-3A94-5B79-9E97-9FF343FE53C8}"/>
              </a:ext>
            </a:extLst>
          </p:cNvPr>
          <p:cNvSpPr txBox="1"/>
          <p:nvPr/>
        </p:nvSpPr>
        <p:spPr>
          <a:xfrm>
            <a:off x="1036094" y="2075700"/>
            <a:ext cx="10771632" cy="3196260"/>
          </a:xfrm>
          <a:prstGeom prst="rect">
            <a:avLst/>
          </a:prstGeom>
          <a:noFill/>
        </p:spPr>
        <p:txBody>
          <a:bodyPr wrap="square" rtlCol="0">
            <a:spAutoFit/>
          </a:bodyPr>
          <a:lstStyle/>
          <a:p>
            <a:pPr>
              <a:spcAft>
                <a:spcPts val="1200"/>
              </a:spcAft>
            </a:pPr>
            <a:r>
              <a:rPr lang="fr-FR" b="1" u="sng" dirty="0">
                <a:solidFill>
                  <a:schemeClr val="accent3"/>
                </a:solidFill>
              </a:rPr>
              <a:t>Projet de grossesse,  femmes enceintes et allaitantes</a:t>
            </a:r>
            <a:endParaRPr lang="fr-FR" dirty="0">
              <a:solidFill>
                <a:schemeClr val="accent3"/>
              </a:solidFill>
            </a:endParaRPr>
          </a:p>
          <a:p>
            <a:r>
              <a:rPr lang="fr-FR" dirty="0">
                <a:solidFill>
                  <a:srgbClr val="000000"/>
                </a:solidFill>
              </a:rPr>
              <a:t>Prise en charge avant la conception ou le plus rapidement possible au cours de la grossesse</a:t>
            </a:r>
          </a:p>
          <a:p>
            <a:pPr>
              <a:spcAft>
                <a:spcPts val="1800"/>
              </a:spcAft>
            </a:pPr>
            <a:r>
              <a:rPr lang="fr-FR" dirty="0">
                <a:solidFill>
                  <a:srgbClr val="000000"/>
                </a:solidFill>
              </a:rPr>
              <a:t>Pas de contre-indication à l’emploi des TNS malgré la présence du logo d’interdiction sur les dispositifs transdermiques.</a:t>
            </a:r>
          </a:p>
          <a:p>
            <a:pPr algn="just">
              <a:lnSpc>
                <a:spcPct val="115000"/>
              </a:lnSpc>
              <a:spcAft>
                <a:spcPts val="1800"/>
              </a:spcAft>
            </a:pPr>
            <a:r>
              <a:rPr lang="fr-F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Accompagner l’entourage</a:t>
            </a:r>
            <a:r>
              <a:rPr lang="fr-FR" b="1" dirty="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 nombreuses femmes ont un compagnon fumeur ; arrêt + difficile dans ce cas.</a:t>
            </a:r>
          </a:p>
          <a:p>
            <a:pPr>
              <a:spcAft>
                <a:spcPts val="1800"/>
              </a:spcAft>
            </a:pPr>
            <a:r>
              <a:rPr lang="fr-FR" sz="1800" dirty="0">
                <a:solidFill>
                  <a:srgbClr val="000000"/>
                </a:solidFill>
                <a:effectLst/>
                <a:latin typeface="Calibri" panose="020F0502020204030204" pitchFamily="34" charset="0"/>
                <a:ea typeface="Calibri" panose="020F0502020204030204" pitchFamily="34" charset="0"/>
              </a:rPr>
              <a:t>Les sages femmes ont un droit de prescription élargi à l’entourage en ce sens</a:t>
            </a:r>
          </a:p>
          <a:p>
            <a:endParaRPr lang="fr-FR" dirty="0">
              <a:latin typeface="Calibri" panose="020F0502020204030204" pitchFamily="34" charset="0"/>
            </a:endParaRPr>
          </a:p>
          <a:p>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ZoneTexte 1">
            <a:extLst>
              <a:ext uri="{FF2B5EF4-FFF2-40B4-BE49-F238E27FC236}">
                <a16:creationId xmlns:a16="http://schemas.microsoft.com/office/drawing/2014/main" id="{8834082E-1F8C-834B-A477-D96748B9AD49}"/>
              </a:ext>
            </a:extLst>
          </p:cNvPr>
          <p:cNvSpPr txBox="1"/>
          <p:nvPr/>
        </p:nvSpPr>
        <p:spPr>
          <a:xfrm>
            <a:off x="1595718" y="1364993"/>
            <a:ext cx="9652385" cy="710707"/>
          </a:xfrm>
          <a:prstGeom prst="rect">
            <a:avLst/>
          </a:prstGeom>
          <a:noFill/>
        </p:spPr>
        <p:txBody>
          <a:bodyPr wrap="square" rtlCol="0">
            <a:spAutoFit/>
          </a:bodyPr>
          <a:lstStyle/>
          <a:p>
            <a:pPr marL="342900" lvl="0" indent="-342900" algn="just">
              <a:lnSpc>
                <a:spcPct val="115000"/>
              </a:lnSpc>
              <a:buFont typeface="Symbol" panose="05050102010706020507" pitchFamily="18" charset="2"/>
              <a:buChar char=""/>
            </a:pPr>
            <a:r>
              <a:rPr lang="fr-FR" sz="1800" b="1" dirty="0">
                <a:effectLst/>
                <a:latin typeface="Calibri" panose="020F0502020204030204" pitchFamily="34" charset="0"/>
                <a:ea typeface="Calibri" panose="020F0502020204030204" pitchFamily="34" charset="0"/>
                <a:cs typeface="Calibri" panose="020F0502020204030204" pitchFamily="34" charset="0"/>
              </a:rPr>
              <a:t>Prescription en cas de sevrage temporaire, impossibilité de fumer…</a:t>
            </a:r>
          </a:p>
          <a:p>
            <a:pPr marL="342900" lvl="0" indent="-342900" algn="just">
              <a:lnSpc>
                <a:spcPct val="115000"/>
              </a:lnSpc>
              <a:buFont typeface="Symbol" panose="05050102010706020507" pitchFamily="18" charset="2"/>
              <a:buChar char=""/>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01495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0B68FF-10A0-9404-FEC8-244212CFD946}"/>
              </a:ext>
            </a:extLst>
          </p:cNvPr>
          <p:cNvSpPr>
            <a:spLocks noGrp="1"/>
          </p:cNvSpPr>
          <p:nvPr>
            <p:ph type="title"/>
          </p:nvPr>
        </p:nvSpPr>
        <p:spPr>
          <a:xfrm>
            <a:off x="943897" y="718662"/>
            <a:ext cx="10515600" cy="646331"/>
          </a:xfrm>
        </p:spPr>
        <p:txBody>
          <a:bodyPr>
            <a:normAutofit/>
          </a:bodyPr>
          <a:lstStyle/>
          <a:p>
            <a:pPr marL="742950" indent="-387350">
              <a:buFont typeface="+mj-lt"/>
              <a:buAutoNum type="alphaLcParenR"/>
            </a:pPr>
            <a:r>
              <a:rPr lang="fr-FR" sz="2400" b="1" dirty="0">
                <a:solidFill>
                  <a:srgbClr val="5C5C2C"/>
                </a:solidFill>
                <a:latin typeface="+mn-lt"/>
              </a:rPr>
              <a:t>Données épidémiologiques</a:t>
            </a:r>
          </a:p>
        </p:txBody>
      </p:sp>
      <p:sp>
        <p:nvSpPr>
          <p:cNvPr id="5" name="ZoneTexte 4">
            <a:extLst>
              <a:ext uri="{FF2B5EF4-FFF2-40B4-BE49-F238E27FC236}">
                <a16:creationId xmlns:a16="http://schemas.microsoft.com/office/drawing/2014/main" id="{A727D5C6-4C5C-0A23-EAEE-6A6D6425BDB3}"/>
              </a:ext>
            </a:extLst>
          </p:cNvPr>
          <p:cNvSpPr txBox="1"/>
          <p:nvPr/>
        </p:nvSpPr>
        <p:spPr>
          <a:xfrm>
            <a:off x="943897" y="1484671"/>
            <a:ext cx="10571997" cy="646331"/>
          </a:xfrm>
          <a:prstGeom prst="rect">
            <a:avLst/>
          </a:prstGeom>
          <a:noFill/>
        </p:spPr>
        <p:txBody>
          <a:bodyPr wrap="square" rtlCol="0">
            <a:spAutoFit/>
          </a:bodyPr>
          <a:lstStyle/>
          <a:p>
            <a:pPr algn="ctr"/>
            <a:r>
              <a:rPr lang="fr-FR" b="0" i="0" dirty="0">
                <a:solidFill>
                  <a:srgbClr val="3E3E3E"/>
                </a:solidFill>
                <a:effectLst/>
                <a:highlight>
                  <a:srgbClr val="FFFFFF"/>
                </a:highlight>
                <a:latin typeface="Arial" panose="020B0604020202020204" pitchFamily="34" charset="0"/>
              </a:rPr>
              <a:t>Prévalence du tabagisme quotidien selon le sexe parmi les 18-75 ans en France métropolitaine entre 2000 et 2022</a:t>
            </a:r>
            <a:endParaRPr lang="fr-FR" dirty="0">
              <a:solidFill>
                <a:srgbClr val="000000"/>
              </a:solidFill>
            </a:endParaRPr>
          </a:p>
        </p:txBody>
      </p:sp>
      <p:sp>
        <p:nvSpPr>
          <p:cNvPr id="7" name="ZoneTexte 6">
            <a:extLst>
              <a:ext uri="{FF2B5EF4-FFF2-40B4-BE49-F238E27FC236}">
                <a16:creationId xmlns:a16="http://schemas.microsoft.com/office/drawing/2014/main" id="{E25D8C25-98A8-4349-6C86-29B3D45859C5}"/>
              </a:ext>
            </a:extLst>
          </p:cNvPr>
          <p:cNvSpPr txBox="1"/>
          <p:nvPr/>
        </p:nvSpPr>
        <p:spPr>
          <a:xfrm rot="10800000" flipV="1">
            <a:off x="838196" y="5969655"/>
            <a:ext cx="11077578" cy="523220"/>
          </a:xfrm>
          <a:prstGeom prst="rect">
            <a:avLst/>
          </a:prstGeom>
          <a:noFill/>
        </p:spPr>
        <p:txBody>
          <a:bodyPr wrap="square">
            <a:spAutoFit/>
          </a:bodyPr>
          <a:lstStyle/>
          <a:p>
            <a:r>
              <a:rPr lang="fr-FR" sz="1400" b="0" i="0" u="none" strike="noStrike" baseline="0" dirty="0">
                <a:solidFill>
                  <a:srgbClr val="000000"/>
                </a:solidFill>
                <a:latin typeface="Calibri" panose="020F0502020204030204" pitchFamily="34" charset="0"/>
                <a:cs typeface="Calibri" panose="020F0502020204030204" pitchFamily="34" charset="0"/>
              </a:rPr>
              <a:t>Sources : Baromètres de Santé publique France :   </a:t>
            </a:r>
            <a:r>
              <a:rPr lang="fr-FR" sz="1400" dirty="0">
                <a:solidFill>
                  <a:srgbClr val="000000"/>
                </a:solidFill>
                <a:latin typeface="Calibri" panose="020F0502020204030204" pitchFamily="34" charset="0"/>
                <a:cs typeface="Calibri" panose="020F0502020204030204" pitchFamily="34" charset="0"/>
              </a:rPr>
              <a:t>Prévalence du tabagisme et du vapotage en France métropolitaine en 2022 parmi les 18-75 ans</a:t>
            </a:r>
          </a:p>
          <a:p>
            <a:r>
              <a:rPr lang="fr-FR" sz="1400" dirty="0">
                <a:solidFill>
                  <a:srgbClr val="000000"/>
                </a:solidFill>
                <a:latin typeface="Calibri" panose="020F0502020204030204" pitchFamily="34" charset="0"/>
                <a:cs typeface="Calibri" panose="020F0502020204030204" pitchFamily="34" charset="0"/>
              </a:rPr>
              <a:t>Publié le 31 mai 2023 - Mis à jour le 17 juillet 2023 </a:t>
            </a:r>
          </a:p>
        </p:txBody>
      </p:sp>
      <p:sp>
        <p:nvSpPr>
          <p:cNvPr id="8" name="Titre 6">
            <a:extLst>
              <a:ext uri="{FF2B5EF4-FFF2-40B4-BE49-F238E27FC236}">
                <a16:creationId xmlns:a16="http://schemas.microsoft.com/office/drawing/2014/main" id="{7E6D6979-B375-39D1-44BC-4909F2E189A5}"/>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1 : contexte</a:t>
            </a:r>
          </a:p>
        </p:txBody>
      </p:sp>
      <p:pic>
        <p:nvPicPr>
          <p:cNvPr id="1026" name="Picture 2">
            <a:extLst>
              <a:ext uri="{FF2B5EF4-FFF2-40B4-BE49-F238E27FC236}">
                <a16:creationId xmlns:a16="http://schemas.microsoft.com/office/drawing/2014/main" id="{DA1597F8-A50E-7D1D-64A6-2BE10312B7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49" y="2250680"/>
            <a:ext cx="6734175" cy="3662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61248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6C8D07C2-B273-19CC-8E56-21C1B64B8AC8}"/>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12800" indent="-457200">
              <a:buFont typeface="+mj-lt"/>
              <a:buAutoNum type="alphaLcParenR" startAt="2"/>
            </a:pPr>
            <a:r>
              <a:rPr lang="fr-FR" sz="2400" b="1" dirty="0">
                <a:solidFill>
                  <a:srgbClr val="5C5C2C"/>
                </a:solidFill>
                <a:latin typeface="+mn-lt"/>
              </a:rPr>
              <a:t>Formes galéniques des substituts nicotiniques</a:t>
            </a:r>
          </a:p>
        </p:txBody>
      </p:sp>
      <p:sp>
        <p:nvSpPr>
          <p:cNvPr id="9" name="Titre 6">
            <a:extLst>
              <a:ext uri="{FF2B5EF4-FFF2-40B4-BE49-F238E27FC236}">
                <a16:creationId xmlns:a16="http://schemas.microsoft.com/office/drawing/2014/main" id="{AF528B38-683B-2308-C05F-1D52DFA5CC70}"/>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4 : La prescription des substituts nicotiniques </a:t>
            </a:r>
          </a:p>
        </p:txBody>
      </p:sp>
      <p:sp>
        <p:nvSpPr>
          <p:cNvPr id="5" name="ZoneTexte 4">
            <a:extLst>
              <a:ext uri="{FF2B5EF4-FFF2-40B4-BE49-F238E27FC236}">
                <a16:creationId xmlns:a16="http://schemas.microsoft.com/office/drawing/2014/main" id="{2EEC9B42-1BA1-298B-975E-523BA6D0C24A}"/>
              </a:ext>
            </a:extLst>
          </p:cNvPr>
          <p:cNvSpPr txBox="1"/>
          <p:nvPr/>
        </p:nvSpPr>
        <p:spPr>
          <a:xfrm>
            <a:off x="1554479" y="1572768"/>
            <a:ext cx="10314791" cy="3383234"/>
          </a:xfrm>
          <a:prstGeom prst="rect">
            <a:avLst/>
          </a:prstGeom>
          <a:noFill/>
        </p:spPr>
        <p:txBody>
          <a:bodyPr wrap="square" rtlCol="0">
            <a:spAutoFit/>
          </a:bodyPr>
          <a:lstStyle/>
          <a:p>
            <a:pPr>
              <a:lnSpc>
                <a:spcPct val="107000"/>
              </a:lnSpc>
              <a:spcAft>
                <a:spcPts val="800"/>
              </a:spcAft>
            </a:pP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Il existe deux formes de substituts nicotiniques :</a:t>
            </a:r>
          </a:p>
          <a:p>
            <a:pPr>
              <a:lnSpc>
                <a:spcPct val="107000"/>
              </a:lnSpc>
              <a:spcAft>
                <a:spcPts val="800"/>
              </a:spcAft>
            </a:pP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arenR"/>
            </a:pPr>
            <a:r>
              <a:rPr lang="fr-FR"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S</a:t>
            </a:r>
            <a:r>
              <a:rPr lang="fr-FR"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ubstituts nicotiniques oraux (buccaux) : forme d’action rapide </a:t>
            </a:r>
            <a:br>
              <a:rPr lang="fr-FR"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FR" dirty="0">
                <a:solidFill>
                  <a:srgbClr val="000000"/>
                </a:solidFill>
                <a:latin typeface="Calibri" panose="020F0502020204030204" pitchFamily="34" charset="0"/>
                <a:ea typeface="Calibri" panose="020F0502020204030204" pitchFamily="34" charset="0"/>
                <a:cs typeface="Times New Roman" panose="02020603050405020304" pitchFamily="18" charset="0"/>
              </a:rPr>
              <a:t>R</a:t>
            </a: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épondent au </a:t>
            </a:r>
            <a:r>
              <a:rPr lang="fr-FR"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craving</a:t>
            </a: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(forte envie soudaine de fumer) car agissent en quelques minutes.</a:t>
            </a:r>
            <a:b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fr-FR" sz="1800" dirty="0">
                <a:solidFill>
                  <a:srgbClr val="000000"/>
                </a:solidFill>
                <a:effectLst/>
                <a:latin typeface="Calibri" panose="020F0502020204030204" pitchFamily="34" charset="0"/>
                <a:ea typeface="Calibri" panose="020F0502020204030204" pitchFamily="34" charset="0"/>
              </a:rPr>
              <a:t>Éviter de boire du café ou du jus de fruits (acide) avant et pendant la prise car ces boissons 	diminuent leur efficacité</a:t>
            </a:r>
          </a:p>
          <a:p>
            <a:pPr lvl="0"/>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pP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arenR" startAt="2"/>
            </a:pPr>
            <a:r>
              <a:rPr lang="fr-FR"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Substituts nicotiniques transdermiques (patch ou timbre) : forme d’action lente </a:t>
            </a:r>
            <a:br>
              <a:rPr lang="fr-FR"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FR" dirty="0">
                <a:solidFill>
                  <a:srgbClr val="000000"/>
                </a:solidFill>
                <a:latin typeface="Calibri" panose="020F0502020204030204" pitchFamily="34" charset="0"/>
                <a:ea typeface="Calibri" panose="020F0502020204030204" pitchFamily="34" charset="0"/>
                <a:cs typeface="Times New Roman" panose="02020603050405020304" pitchFamily="18" charset="0"/>
              </a:rPr>
              <a:t>P</a:t>
            </a: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ermettent un apport de nicotine lent et plus régulier.</a:t>
            </a:r>
          </a:p>
          <a:p>
            <a:pPr lvl="0"/>
            <a:endParaRPr lang="fr-FR"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5">
            <a:extLst>
              <a:ext uri="{FF2B5EF4-FFF2-40B4-BE49-F238E27FC236}">
                <a16:creationId xmlns:a16="http://schemas.microsoft.com/office/drawing/2014/main" id="{53259FCB-B4E2-6E6C-EF30-1878019436B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11" name="Graphique 14" descr="Avertissement avec un remplissage uni">
            <a:extLst>
              <a:ext uri="{FF2B5EF4-FFF2-40B4-BE49-F238E27FC236}">
                <a16:creationId xmlns:a16="http://schemas.microsoft.com/office/drawing/2014/main" id="{F3B23259-8087-B77C-3B7A-818D7944E8C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19554" y="4956002"/>
            <a:ext cx="501650" cy="501650"/>
          </a:xfrm>
          <a:prstGeom prst="rect">
            <a:avLst/>
          </a:prstGeom>
        </p:spPr>
      </p:pic>
      <p:sp>
        <p:nvSpPr>
          <p:cNvPr id="12" name="Rectangle 6">
            <a:extLst>
              <a:ext uri="{FF2B5EF4-FFF2-40B4-BE49-F238E27FC236}">
                <a16:creationId xmlns:a16="http://schemas.microsoft.com/office/drawing/2014/main" id="{21185FB8-9C02-FB26-9E81-245C5836D3E3}"/>
              </a:ext>
            </a:extLst>
          </p:cNvPr>
          <p:cNvSpPr>
            <a:spLocks noChangeArrowheads="1"/>
          </p:cNvSpPr>
          <p:nvPr/>
        </p:nvSpPr>
        <p:spPr bwMode="auto">
          <a:xfrm>
            <a:off x="2124075" y="5039011"/>
            <a:ext cx="974519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Liste amenée à évoluer</a:t>
            </a:r>
            <a:endParaRPr kumimoji="0" lang="fr-FR" altLang="fr-FR" b="0" i="0" u="none" strike="noStrike" cap="none" normalizeH="0" baseline="0" dirty="0">
              <a:ln>
                <a:noFill/>
              </a:ln>
              <a:solidFill>
                <a:srgbClr val="0000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4"/>
              </a:rPr>
              <a:t>https ://www.ameli.fr/sites/default/files/Documents/Liste-substituts-nicotiniques_assurance-maladie_2021-10-15.DPROD_v2.pdf</a:t>
            </a:r>
            <a:endParaRPr kumimoji="0" lang="fr-FR" altLang="fr-FR" b="0" i="0" u="none" strike="noStrike" cap="none" normalizeH="0" baseline="0" dirty="0">
              <a:ln>
                <a:noFill/>
              </a:ln>
              <a:solidFill>
                <a:schemeClr val="tx1"/>
              </a:solidFill>
              <a:effectLst/>
              <a:latin typeface="Arial" panose="020B0604020202020204" pitchFamily="34" charset="0"/>
            </a:endParaRPr>
          </a:p>
        </p:txBody>
      </p:sp>
      <p:pic>
        <p:nvPicPr>
          <p:cNvPr id="13" name="Graphique 14" descr="Avertissement avec un remplissage uni">
            <a:extLst>
              <a:ext uri="{FF2B5EF4-FFF2-40B4-BE49-F238E27FC236}">
                <a16:creationId xmlns:a16="http://schemas.microsoft.com/office/drawing/2014/main" id="{9C324C84-FC7A-D4F9-6459-E0E19B41B73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21204" y="2916701"/>
            <a:ext cx="351043" cy="351043"/>
          </a:xfrm>
          <a:prstGeom prst="rect">
            <a:avLst/>
          </a:prstGeom>
        </p:spPr>
      </p:pic>
    </p:spTree>
    <p:extLst>
      <p:ext uri="{BB962C8B-B14F-4D97-AF65-F5344CB8AC3E}">
        <p14:creationId xmlns:p14="http://schemas.microsoft.com/office/powerpoint/2010/main" val="39751142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6C8D07C2-B273-19CC-8E56-21C1B64B8AC8}"/>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12800" indent="-457200">
              <a:buFont typeface="+mj-lt"/>
              <a:buAutoNum type="alphaLcParenR" startAt="2"/>
            </a:pPr>
            <a:r>
              <a:rPr lang="fr-FR" sz="2400" b="1" dirty="0">
                <a:solidFill>
                  <a:srgbClr val="5C5C2C"/>
                </a:solidFill>
                <a:latin typeface="+mn-lt"/>
              </a:rPr>
              <a:t>Formes galéniques des substituts nicotiniques</a:t>
            </a:r>
          </a:p>
        </p:txBody>
      </p:sp>
      <p:sp>
        <p:nvSpPr>
          <p:cNvPr id="9" name="Titre 6">
            <a:extLst>
              <a:ext uri="{FF2B5EF4-FFF2-40B4-BE49-F238E27FC236}">
                <a16:creationId xmlns:a16="http://schemas.microsoft.com/office/drawing/2014/main" id="{AF528B38-683B-2308-C05F-1D52DFA5CC70}"/>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4 : La prescription des substituts nicotiniques </a:t>
            </a:r>
          </a:p>
        </p:txBody>
      </p:sp>
      <p:sp>
        <p:nvSpPr>
          <p:cNvPr id="6" name="ZoneTexte 5">
            <a:extLst>
              <a:ext uri="{FF2B5EF4-FFF2-40B4-BE49-F238E27FC236}">
                <a16:creationId xmlns:a16="http://schemas.microsoft.com/office/drawing/2014/main" id="{81183619-E38B-7446-F9F6-A2815EADF74F}"/>
              </a:ext>
            </a:extLst>
          </p:cNvPr>
          <p:cNvSpPr txBox="1"/>
          <p:nvPr/>
        </p:nvSpPr>
        <p:spPr>
          <a:xfrm>
            <a:off x="1554480" y="1997839"/>
            <a:ext cx="10208895" cy="3373359"/>
          </a:xfrm>
          <a:prstGeom prst="rect">
            <a:avLst/>
          </a:prstGeom>
          <a:noFill/>
        </p:spPr>
        <p:txBody>
          <a:bodyPr wrap="square">
            <a:spAutoFit/>
          </a:bodyPr>
          <a:lstStyle/>
          <a:p>
            <a:pPr marL="285750" indent="-285750">
              <a:buFont typeface="Arial" panose="020B0604020202020204" pitchFamily="34" charset="0"/>
              <a:buChar char="•"/>
            </a:pPr>
            <a:r>
              <a:rPr lang="fr-FR" b="1" dirty="0">
                <a:solidFill>
                  <a:srgbClr val="000000"/>
                </a:solidFill>
              </a:rPr>
              <a:t>LES GOMMES </a:t>
            </a:r>
            <a:r>
              <a:rPr lang="fr-FR" dirty="0">
                <a:solidFill>
                  <a:srgbClr val="000000"/>
                </a:solidFill>
              </a:rPr>
              <a:t>: Disponible en 2 mg et 4 mg</a:t>
            </a:r>
          </a:p>
          <a:p>
            <a:pPr>
              <a:lnSpc>
                <a:spcPct val="150000"/>
              </a:lnSpc>
            </a:pPr>
            <a:endParaRPr lang="fr-FR" dirty="0">
              <a:solidFill>
                <a:srgbClr val="000000"/>
              </a:solidFill>
            </a:endParaRPr>
          </a:p>
          <a:p>
            <a:r>
              <a:rPr lang="fr-FR" sz="1800" dirty="0">
                <a:solidFill>
                  <a:srgbClr val="000000"/>
                </a:solidFill>
                <a:effectLst/>
                <a:latin typeface="Calibri" panose="020F0502020204030204" pitchFamily="34" charset="0"/>
                <a:ea typeface="Calibri" panose="020F0502020204030204" pitchFamily="34" charset="0"/>
              </a:rPr>
              <a:t>Laisser ramollir la gomme, mâcher lentement ; placer la gomme entre la joue et la gencive (ne pas mastiquer comme un chewing-gum), reprendre les mastications en alternant avec des pauses.</a:t>
            </a:r>
          </a:p>
          <a:p>
            <a:pPr>
              <a:lnSpc>
                <a:spcPct val="150000"/>
              </a:lnSpc>
            </a:pPr>
            <a:endParaRPr lang="fr-FR" sz="1800" dirty="0">
              <a:solidFill>
                <a:srgbClr val="000000"/>
              </a:solidFill>
              <a:effectLst/>
              <a:latin typeface="Calibri" panose="020F0502020204030204" pitchFamily="34" charset="0"/>
              <a:ea typeface="Calibri" panose="020F0502020204030204" pitchFamily="34" charset="0"/>
            </a:endParaRPr>
          </a:p>
          <a:p>
            <a:r>
              <a:rPr lang="fr-FR" sz="1800" dirty="0">
                <a:solidFill>
                  <a:srgbClr val="000000"/>
                </a:solidFill>
                <a:effectLst/>
                <a:latin typeface="Calibri" panose="020F0502020204030204" pitchFamily="34" charset="0"/>
                <a:ea typeface="Calibri" panose="020F0502020204030204" pitchFamily="34" charset="0"/>
              </a:rPr>
              <a:t>Une mastication trop intense entrainerait une libération trop rapide de nicotine et des sensations de brûlures pharyngées, gastriques et des hoquets peuvent apparaitre.</a:t>
            </a:r>
            <a:r>
              <a:rPr lang="fr-FR" dirty="0">
                <a:solidFill>
                  <a:srgbClr val="000000"/>
                </a:solidFill>
              </a:rPr>
              <a:t>	</a:t>
            </a:r>
          </a:p>
          <a:p>
            <a:r>
              <a:rPr lang="fr-FR" dirty="0">
                <a:solidFill>
                  <a:srgbClr val="000000"/>
                </a:solidFill>
              </a:rPr>
              <a:t>Contre-indiquées en cas de port d’appareil dentaire ou lésions buccodentaires</a:t>
            </a:r>
          </a:p>
          <a:p>
            <a:pPr>
              <a:lnSpc>
                <a:spcPct val="150000"/>
              </a:lnSpc>
            </a:pPr>
            <a:r>
              <a:rPr lang="fr-FR" dirty="0">
                <a:solidFill>
                  <a:srgbClr val="000000"/>
                </a:solidFill>
              </a:rPr>
              <a:t>	</a:t>
            </a:r>
          </a:p>
          <a:p>
            <a:pPr>
              <a:lnSpc>
                <a:spcPct val="150000"/>
              </a:lnSpc>
            </a:pPr>
            <a:r>
              <a:rPr lang="fr-FR" dirty="0">
                <a:solidFill>
                  <a:srgbClr val="000000"/>
                </a:solidFill>
              </a:rPr>
              <a:t>Dose moyenne journalière : 8 à 12/jour ne pas dépasser 30/jour</a:t>
            </a:r>
          </a:p>
        </p:txBody>
      </p:sp>
      <p:pic>
        <p:nvPicPr>
          <p:cNvPr id="2" name="Picture 7" descr="ATTENTION - Commune d'Apprieu">
            <a:extLst>
              <a:ext uri="{FF2B5EF4-FFF2-40B4-BE49-F238E27FC236}">
                <a16:creationId xmlns:a16="http://schemas.microsoft.com/office/drawing/2014/main" id="{81AFF6EB-8447-9239-6DB2-86A8632E6B38}"/>
              </a:ext>
            </a:extLst>
          </p:cNvPr>
          <p:cNvPicPr>
            <a:picLocks noChangeAspect="1" noChangeArrowheads="1"/>
          </p:cNvPicPr>
          <p:nvPr/>
        </p:nvPicPr>
        <p:blipFill>
          <a:blip r:embed="rId2">
            <a:clrChange>
              <a:clrFrom>
                <a:srgbClr val="FFFFFF"/>
              </a:clrFrom>
              <a:clrTo>
                <a:srgbClr val="FFFFFF">
                  <a:alpha val="0"/>
                </a:srgbClr>
              </a:clrTo>
            </a:clrChange>
            <a:duotone>
              <a:schemeClr val="bg2">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724164" y="3684518"/>
            <a:ext cx="830316" cy="470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85345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6C8D07C2-B273-19CC-8E56-21C1B64B8AC8}"/>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12800" indent="-457200">
              <a:buFont typeface="+mj-lt"/>
              <a:buAutoNum type="alphaLcParenR" startAt="2"/>
            </a:pPr>
            <a:r>
              <a:rPr lang="fr-FR" sz="2400" b="1" dirty="0">
                <a:solidFill>
                  <a:srgbClr val="5C5C2C"/>
                </a:solidFill>
                <a:latin typeface="+mn-lt"/>
              </a:rPr>
              <a:t>Formes galéniques des substituts nicotiniques</a:t>
            </a:r>
          </a:p>
        </p:txBody>
      </p:sp>
      <p:sp>
        <p:nvSpPr>
          <p:cNvPr id="9" name="Titre 6">
            <a:extLst>
              <a:ext uri="{FF2B5EF4-FFF2-40B4-BE49-F238E27FC236}">
                <a16:creationId xmlns:a16="http://schemas.microsoft.com/office/drawing/2014/main" id="{AF528B38-683B-2308-C05F-1D52DFA5CC70}"/>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4 : La prescription des substituts nicotiniques </a:t>
            </a:r>
          </a:p>
        </p:txBody>
      </p:sp>
      <p:sp>
        <p:nvSpPr>
          <p:cNvPr id="6" name="ZoneTexte 5">
            <a:extLst>
              <a:ext uri="{FF2B5EF4-FFF2-40B4-BE49-F238E27FC236}">
                <a16:creationId xmlns:a16="http://schemas.microsoft.com/office/drawing/2014/main" id="{81183619-E38B-7446-F9F6-A2815EADF74F}"/>
              </a:ext>
            </a:extLst>
          </p:cNvPr>
          <p:cNvSpPr txBox="1"/>
          <p:nvPr/>
        </p:nvSpPr>
        <p:spPr>
          <a:xfrm>
            <a:off x="1554479" y="1997839"/>
            <a:ext cx="9977525" cy="4108817"/>
          </a:xfrm>
          <a:prstGeom prst="rect">
            <a:avLst/>
          </a:prstGeom>
          <a:noFill/>
        </p:spPr>
        <p:txBody>
          <a:bodyPr wrap="square">
            <a:spAutoFit/>
          </a:bodyPr>
          <a:lstStyle/>
          <a:p>
            <a:pPr marL="285750" indent="-285750">
              <a:buFont typeface="Arial" panose="020B0604020202020204" pitchFamily="34" charset="0"/>
              <a:buChar char="•"/>
            </a:pPr>
            <a:r>
              <a:rPr lang="fr-FR" b="1" dirty="0">
                <a:solidFill>
                  <a:srgbClr val="000000"/>
                </a:solidFill>
              </a:rPr>
              <a:t>LES COMPRIMES / PASTILLES A SUCER </a:t>
            </a:r>
            <a:r>
              <a:rPr lang="fr-FR" dirty="0">
                <a:solidFill>
                  <a:srgbClr val="000000"/>
                </a:solidFill>
              </a:rPr>
              <a:t>: disponibles en 1 mg - 1,5 mg - 2 mg - 2,5 mg - 4 mg</a:t>
            </a:r>
          </a:p>
          <a:p>
            <a:endParaRPr lang="fr-FR" dirty="0">
              <a:solidFill>
                <a:srgbClr val="000000"/>
              </a:solidFill>
            </a:endParaRPr>
          </a:p>
          <a:p>
            <a:r>
              <a:rPr lang="fr-FR" dirty="0">
                <a:solidFill>
                  <a:srgbClr val="000000"/>
                </a:solidFill>
              </a:rPr>
              <a:t>Placer entre la joue et la gencive et laisser fondre ou sucer très lentement jusqu’à dissolution complète.</a:t>
            </a:r>
          </a:p>
          <a:p>
            <a:r>
              <a:rPr lang="fr-FR" dirty="0">
                <a:solidFill>
                  <a:srgbClr val="000000"/>
                </a:solidFill>
              </a:rPr>
              <a:t>Dose moyenne journalière : 8 à 12/jour, </a:t>
            </a:r>
          </a:p>
          <a:p>
            <a:r>
              <a:rPr lang="fr-FR" dirty="0">
                <a:solidFill>
                  <a:srgbClr val="000000"/>
                </a:solidFill>
              </a:rPr>
              <a:t>Recommandé de ne pas dépasser 30/jour</a:t>
            </a:r>
          </a:p>
          <a:p>
            <a:pPr>
              <a:lnSpc>
                <a:spcPct val="150000"/>
              </a:lnSpc>
            </a:pPr>
            <a:endParaRPr lang="fr-FR" dirty="0">
              <a:solidFill>
                <a:srgbClr val="000000"/>
              </a:solidFill>
            </a:endParaRPr>
          </a:p>
          <a:p>
            <a:pPr>
              <a:lnSpc>
                <a:spcPct val="150000"/>
              </a:lnSpc>
            </a:pPr>
            <a:r>
              <a:rPr lang="fr-FR" b="1" dirty="0">
                <a:solidFill>
                  <a:srgbClr val="000000"/>
                </a:solidFill>
              </a:rPr>
              <a:t>LES COMPRIMES SUBLINGUAUX </a:t>
            </a:r>
            <a:r>
              <a:rPr lang="fr-FR" dirty="0">
                <a:solidFill>
                  <a:srgbClr val="000000"/>
                </a:solidFill>
              </a:rPr>
              <a:t>: Disponibles en 2 mg (action rapide)</a:t>
            </a:r>
          </a:p>
          <a:p>
            <a:pPr>
              <a:lnSpc>
                <a:spcPct val="150000"/>
              </a:lnSpc>
            </a:pPr>
            <a:endParaRPr lang="fr-FR" dirty="0">
              <a:solidFill>
                <a:srgbClr val="000000"/>
              </a:solidFill>
            </a:endParaRPr>
          </a:p>
          <a:p>
            <a:r>
              <a:rPr lang="fr-FR" dirty="0">
                <a:solidFill>
                  <a:srgbClr val="000000"/>
                </a:solidFill>
              </a:rPr>
              <a:t>Placer sous la langue, laisser fondre environ 20 mn.</a:t>
            </a:r>
          </a:p>
          <a:p>
            <a:r>
              <a:rPr lang="fr-FR" dirty="0">
                <a:solidFill>
                  <a:srgbClr val="000000"/>
                </a:solidFill>
              </a:rPr>
              <a:t>Dose moyenne journalière : 12/jour</a:t>
            </a:r>
          </a:p>
          <a:p>
            <a:r>
              <a:rPr lang="fr-FR" dirty="0">
                <a:solidFill>
                  <a:srgbClr val="000000"/>
                </a:solidFill>
              </a:rPr>
              <a:t>Recommandé de ne pas dépasser 30/jour</a:t>
            </a:r>
          </a:p>
          <a:p>
            <a:r>
              <a:rPr lang="fr-FR" dirty="0">
                <a:solidFill>
                  <a:srgbClr val="000000"/>
                </a:solidFill>
              </a:rPr>
              <a:t>Ne pas croquer </a:t>
            </a:r>
          </a:p>
          <a:p>
            <a:endParaRPr lang="fr-FR" dirty="0">
              <a:solidFill>
                <a:srgbClr val="000000"/>
              </a:solidFill>
            </a:endParaRPr>
          </a:p>
        </p:txBody>
      </p:sp>
      <p:pic>
        <p:nvPicPr>
          <p:cNvPr id="2" name="Picture 7" descr="ATTENTION - Commune d'Apprieu">
            <a:extLst>
              <a:ext uri="{FF2B5EF4-FFF2-40B4-BE49-F238E27FC236}">
                <a16:creationId xmlns:a16="http://schemas.microsoft.com/office/drawing/2014/main" id="{81AFF6EB-8447-9239-6DB2-86A8632E6B38}"/>
              </a:ext>
            </a:extLst>
          </p:cNvPr>
          <p:cNvPicPr>
            <a:picLocks noChangeAspect="1" noChangeArrowheads="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943897" y="5219275"/>
            <a:ext cx="830316" cy="470884"/>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a:extLst>
              <a:ext uri="{FF2B5EF4-FFF2-40B4-BE49-F238E27FC236}">
                <a16:creationId xmlns:a16="http://schemas.microsoft.com/office/drawing/2014/main" id="{79858C9B-0B7E-3C9E-6BB2-18FDB242FA33}"/>
              </a:ext>
            </a:extLst>
          </p:cNvPr>
          <p:cNvPicPr>
            <a:picLocks noChangeAspect="1"/>
          </p:cNvPicPr>
          <p:nvPr/>
        </p:nvPicPr>
        <p:blipFill>
          <a:blip r:embed="rId4"/>
          <a:stretch>
            <a:fillRect/>
          </a:stretch>
        </p:blipFill>
        <p:spPr>
          <a:xfrm rot="279046">
            <a:off x="8517170" y="3232850"/>
            <a:ext cx="2901585" cy="2911290"/>
          </a:xfrm>
          <a:prstGeom prst="rect">
            <a:avLst/>
          </a:prstGeom>
        </p:spPr>
      </p:pic>
    </p:spTree>
    <p:extLst>
      <p:ext uri="{BB962C8B-B14F-4D97-AF65-F5344CB8AC3E}">
        <p14:creationId xmlns:p14="http://schemas.microsoft.com/office/powerpoint/2010/main" val="27536122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6C8D07C2-B273-19CC-8E56-21C1B64B8AC8}"/>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12800" indent="-457200">
              <a:buFont typeface="+mj-lt"/>
              <a:buAutoNum type="alphaLcParenR" startAt="2"/>
            </a:pPr>
            <a:r>
              <a:rPr lang="fr-FR" sz="2400" b="1" dirty="0">
                <a:solidFill>
                  <a:srgbClr val="5C5C2C"/>
                </a:solidFill>
                <a:latin typeface="+mn-lt"/>
              </a:rPr>
              <a:t>Formes galéniques des substituts nicotiniques</a:t>
            </a:r>
          </a:p>
        </p:txBody>
      </p:sp>
      <p:sp>
        <p:nvSpPr>
          <p:cNvPr id="9" name="Titre 6">
            <a:extLst>
              <a:ext uri="{FF2B5EF4-FFF2-40B4-BE49-F238E27FC236}">
                <a16:creationId xmlns:a16="http://schemas.microsoft.com/office/drawing/2014/main" id="{AF528B38-683B-2308-C05F-1D52DFA5CC70}"/>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4 : La prescription des substituts nicotiniques </a:t>
            </a:r>
          </a:p>
        </p:txBody>
      </p:sp>
      <p:sp>
        <p:nvSpPr>
          <p:cNvPr id="2" name="ZoneTexte 1">
            <a:extLst>
              <a:ext uri="{FF2B5EF4-FFF2-40B4-BE49-F238E27FC236}">
                <a16:creationId xmlns:a16="http://schemas.microsoft.com/office/drawing/2014/main" id="{6DDF23D4-DC2B-6FB3-D7D4-1A2D77085877}"/>
              </a:ext>
            </a:extLst>
          </p:cNvPr>
          <p:cNvSpPr txBox="1"/>
          <p:nvPr/>
        </p:nvSpPr>
        <p:spPr>
          <a:xfrm>
            <a:off x="1353311" y="1581912"/>
            <a:ext cx="10286239" cy="3831818"/>
          </a:xfrm>
          <a:prstGeom prst="rect">
            <a:avLst/>
          </a:prstGeom>
          <a:noFill/>
        </p:spPr>
        <p:txBody>
          <a:bodyPr wrap="square" rtlCol="0">
            <a:spAutoFit/>
          </a:bodyPr>
          <a:lstStyle/>
          <a:p>
            <a:pPr marL="285750" indent="-285750">
              <a:buFont typeface="Arial" panose="020B0604020202020204" pitchFamily="34" charset="0"/>
              <a:buChar char="•"/>
            </a:pPr>
            <a:r>
              <a:rPr lang="fr-FR" b="1" dirty="0">
                <a:solidFill>
                  <a:srgbClr val="000000"/>
                </a:solidFill>
              </a:rPr>
              <a:t>L’INHALEUR</a:t>
            </a:r>
            <a:r>
              <a:rPr lang="fr-FR" dirty="0">
                <a:solidFill>
                  <a:srgbClr val="000000"/>
                </a:solidFill>
              </a:rPr>
              <a:t> : 1 CARTOUCHE = 10 mg de nicotine (ne s’inhale pas!)</a:t>
            </a:r>
          </a:p>
          <a:p>
            <a:pPr>
              <a:lnSpc>
                <a:spcPct val="150000"/>
              </a:lnSpc>
            </a:pPr>
            <a:endParaRPr lang="fr-FR" dirty="0"/>
          </a:p>
          <a:p>
            <a:r>
              <a:rPr lang="fr-FR" sz="1800" dirty="0">
                <a:solidFill>
                  <a:srgbClr val="000000"/>
                </a:solidFill>
              </a:rPr>
              <a:t>Se présente sous la forme d’un embout en plastique blanc qui s’ouvre en deux pour recevoir une cartouche transparente, interchangeable, contenant un tampon imprégné de nicotine.</a:t>
            </a:r>
          </a:p>
          <a:p>
            <a:r>
              <a:rPr lang="fr-FR" sz="1800" dirty="0">
                <a:solidFill>
                  <a:srgbClr val="000000"/>
                </a:solidFill>
              </a:rPr>
              <a:t>Aspirer doucement la nicotine par petites doses à chaque envie / besoin de fumer, en gardant la « bouffée en bouche ».</a:t>
            </a:r>
          </a:p>
          <a:p>
            <a:r>
              <a:rPr lang="fr-FR" sz="1800" dirty="0">
                <a:solidFill>
                  <a:srgbClr val="000000"/>
                </a:solidFill>
              </a:rPr>
              <a:t>Dose journalière moyenne : La fréquence et l’intensité d’aspiration dépendront des besoins de chaque utilisateur.</a:t>
            </a:r>
          </a:p>
          <a:p>
            <a:r>
              <a:rPr lang="fr-FR" sz="1800" dirty="0">
                <a:solidFill>
                  <a:srgbClr val="000000"/>
                </a:solidFill>
              </a:rPr>
              <a:t>Recommandé de ne pas dépasser 12 cartouches/jour.</a:t>
            </a:r>
          </a:p>
          <a:p>
            <a:r>
              <a:rPr lang="fr-FR" dirty="0">
                <a:solidFill>
                  <a:srgbClr val="000000"/>
                </a:solidFill>
              </a:rPr>
              <a:t>Changer la cartouche dès que le gout s’estompe </a:t>
            </a:r>
            <a:r>
              <a:rPr lang="fr-FR" sz="1800" dirty="0">
                <a:effectLst/>
                <a:latin typeface="Calibri" panose="020F0502020204030204" pitchFamily="34" charset="0"/>
                <a:ea typeface="Calibri" panose="020F0502020204030204" pitchFamily="34" charset="0"/>
              </a:rPr>
              <a:t>et/ou mettre une cartouche neuve tous les matins.</a:t>
            </a:r>
            <a:endParaRPr lang="fr-FR" sz="1800" dirty="0">
              <a:solidFill>
                <a:srgbClr val="000000"/>
              </a:solidFill>
            </a:endParaRPr>
          </a:p>
          <a:p>
            <a:endParaRPr lang="fr-FR" dirty="0"/>
          </a:p>
          <a:p>
            <a:endParaRPr lang="fr-FR" dirty="0"/>
          </a:p>
          <a:p>
            <a:endParaRPr lang="fr-FR" dirty="0"/>
          </a:p>
        </p:txBody>
      </p:sp>
      <p:pic>
        <p:nvPicPr>
          <p:cNvPr id="3" name="Image 2">
            <a:extLst>
              <a:ext uri="{FF2B5EF4-FFF2-40B4-BE49-F238E27FC236}">
                <a16:creationId xmlns:a16="http://schemas.microsoft.com/office/drawing/2014/main" id="{2BAA37D6-9EB3-2E38-AFA4-1F8B6C877BEF}"/>
              </a:ext>
            </a:extLst>
          </p:cNvPr>
          <p:cNvPicPr>
            <a:picLocks noChangeAspect="1"/>
          </p:cNvPicPr>
          <p:nvPr/>
        </p:nvPicPr>
        <p:blipFill>
          <a:blip r:embed="rId2"/>
          <a:stretch>
            <a:fillRect/>
          </a:stretch>
        </p:blipFill>
        <p:spPr>
          <a:xfrm>
            <a:off x="5469464" y="5027092"/>
            <a:ext cx="4952568" cy="1465783"/>
          </a:xfrm>
          <a:prstGeom prst="rect">
            <a:avLst/>
          </a:prstGeom>
        </p:spPr>
      </p:pic>
    </p:spTree>
    <p:extLst>
      <p:ext uri="{BB962C8B-B14F-4D97-AF65-F5344CB8AC3E}">
        <p14:creationId xmlns:p14="http://schemas.microsoft.com/office/powerpoint/2010/main" val="18128176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6C8D07C2-B273-19CC-8E56-21C1B64B8AC8}"/>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12800" indent="-457200">
              <a:buFont typeface="+mj-lt"/>
              <a:buAutoNum type="alphaLcParenR" startAt="2"/>
            </a:pPr>
            <a:r>
              <a:rPr lang="fr-FR" sz="2400" b="1" dirty="0">
                <a:solidFill>
                  <a:srgbClr val="5C5C2C"/>
                </a:solidFill>
                <a:latin typeface="+mn-lt"/>
              </a:rPr>
              <a:t>Formes galéniques des substituts nicotiniques</a:t>
            </a:r>
          </a:p>
        </p:txBody>
      </p:sp>
      <p:sp>
        <p:nvSpPr>
          <p:cNvPr id="9" name="Titre 6">
            <a:extLst>
              <a:ext uri="{FF2B5EF4-FFF2-40B4-BE49-F238E27FC236}">
                <a16:creationId xmlns:a16="http://schemas.microsoft.com/office/drawing/2014/main" id="{AF528B38-683B-2308-C05F-1D52DFA5CC70}"/>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4 : La prescription des substituts nicotiniques </a:t>
            </a:r>
          </a:p>
        </p:txBody>
      </p:sp>
      <p:sp>
        <p:nvSpPr>
          <p:cNvPr id="2" name="ZoneTexte 1">
            <a:extLst>
              <a:ext uri="{FF2B5EF4-FFF2-40B4-BE49-F238E27FC236}">
                <a16:creationId xmlns:a16="http://schemas.microsoft.com/office/drawing/2014/main" id="{6DDF23D4-DC2B-6FB3-D7D4-1A2D77085877}"/>
              </a:ext>
            </a:extLst>
          </p:cNvPr>
          <p:cNvSpPr txBox="1"/>
          <p:nvPr/>
        </p:nvSpPr>
        <p:spPr>
          <a:xfrm>
            <a:off x="1353311" y="1581912"/>
            <a:ext cx="10345629" cy="3416320"/>
          </a:xfrm>
          <a:prstGeom prst="rect">
            <a:avLst/>
          </a:prstGeom>
          <a:noFill/>
        </p:spPr>
        <p:txBody>
          <a:bodyPr wrap="square" rtlCol="0">
            <a:spAutoFit/>
          </a:bodyPr>
          <a:lstStyle/>
          <a:p>
            <a:pPr marL="285750" indent="-285750">
              <a:buFont typeface="Arial" panose="020B0604020202020204" pitchFamily="34" charset="0"/>
              <a:buChar char="•"/>
            </a:pPr>
            <a:r>
              <a:rPr lang="fr-FR" b="1" dirty="0">
                <a:solidFill>
                  <a:srgbClr val="000000"/>
                </a:solidFill>
              </a:rPr>
              <a:t>LE SPRAY BUCCAL </a:t>
            </a:r>
            <a:r>
              <a:rPr lang="fr-FR" dirty="0">
                <a:solidFill>
                  <a:srgbClr val="000000"/>
                </a:solidFill>
              </a:rPr>
              <a:t>: 150 DOSES ; 1 PULVERISATION = 1 MG de nicotine (ne pas inhaler !)</a:t>
            </a:r>
          </a:p>
          <a:p>
            <a:endParaRPr lang="fr-FR" dirty="0"/>
          </a:p>
          <a:p>
            <a:endParaRPr lang="fr-FR" dirty="0"/>
          </a:p>
          <a:p>
            <a:r>
              <a:rPr lang="fr-FR" sz="1800" dirty="0">
                <a:solidFill>
                  <a:srgbClr val="000000"/>
                </a:solidFill>
              </a:rPr>
              <a:t>Diriger le spray vers l’intérieur de la joue puis avec la langue répartir les gouttelettes sur la muqueuse buccale.</a:t>
            </a:r>
          </a:p>
          <a:p>
            <a:r>
              <a:rPr lang="fr-FR" sz="1800" dirty="0">
                <a:solidFill>
                  <a:srgbClr val="000000"/>
                </a:solidFill>
              </a:rPr>
              <a:t>Ne pas déglutir trop rapidement après la pulvérisation.</a:t>
            </a:r>
          </a:p>
          <a:p>
            <a:r>
              <a:rPr lang="fr-FR" sz="1800" dirty="0">
                <a:solidFill>
                  <a:srgbClr val="000000"/>
                </a:solidFill>
              </a:rPr>
              <a:t>Recommandé de ne pas dépasser 4 pulvérisations/heure </a:t>
            </a:r>
          </a:p>
          <a:p>
            <a:r>
              <a:rPr lang="fr-FR" dirty="0">
                <a:solidFill>
                  <a:srgbClr val="000000"/>
                </a:solidFill>
              </a:rPr>
              <a:t>P</a:t>
            </a:r>
            <a:r>
              <a:rPr lang="fr-FR" sz="1800" dirty="0">
                <a:solidFill>
                  <a:srgbClr val="000000"/>
                </a:solidFill>
              </a:rPr>
              <a:t>as plus de 64 pulvérisations/24 heures</a:t>
            </a:r>
          </a:p>
          <a:p>
            <a:endParaRPr lang="fr-FR" dirty="0"/>
          </a:p>
          <a:p>
            <a:endParaRPr lang="fr-FR" dirty="0"/>
          </a:p>
          <a:p>
            <a:endParaRPr lang="fr-FR" dirty="0"/>
          </a:p>
          <a:p>
            <a:endParaRPr lang="fr-FR" dirty="0"/>
          </a:p>
        </p:txBody>
      </p:sp>
      <p:pic>
        <p:nvPicPr>
          <p:cNvPr id="4" name="Image 3">
            <a:extLst>
              <a:ext uri="{FF2B5EF4-FFF2-40B4-BE49-F238E27FC236}">
                <a16:creationId xmlns:a16="http://schemas.microsoft.com/office/drawing/2014/main" id="{4336B0A1-775B-0B72-E317-2D7A8E46C7CD}"/>
              </a:ext>
            </a:extLst>
          </p:cNvPr>
          <p:cNvPicPr>
            <a:picLocks noChangeAspect="1"/>
          </p:cNvPicPr>
          <p:nvPr/>
        </p:nvPicPr>
        <p:blipFill>
          <a:blip r:embed="rId2"/>
          <a:stretch>
            <a:fillRect/>
          </a:stretch>
        </p:blipFill>
        <p:spPr>
          <a:xfrm>
            <a:off x="9409107" y="4190934"/>
            <a:ext cx="1585097" cy="2048434"/>
          </a:xfrm>
          <a:prstGeom prst="rect">
            <a:avLst/>
          </a:prstGeom>
        </p:spPr>
      </p:pic>
    </p:spTree>
    <p:extLst>
      <p:ext uri="{BB962C8B-B14F-4D97-AF65-F5344CB8AC3E}">
        <p14:creationId xmlns:p14="http://schemas.microsoft.com/office/powerpoint/2010/main" val="847769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6C8D07C2-B273-19CC-8E56-21C1B64B8AC8}"/>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12800" indent="-457200">
              <a:buFont typeface="+mj-lt"/>
              <a:buAutoNum type="alphaLcParenR" startAt="2"/>
            </a:pPr>
            <a:r>
              <a:rPr lang="fr-FR" sz="2400" b="1" dirty="0">
                <a:solidFill>
                  <a:srgbClr val="5C5C2C"/>
                </a:solidFill>
                <a:latin typeface="+mn-lt"/>
              </a:rPr>
              <a:t>Formes galéniques des substituts nicotiniques</a:t>
            </a:r>
          </a:p>
        </p:txBody>
      </p:sp>
      <p:sp>
        <p:nvSpPr>
          <p:cNvPr id="9" name="Titre 6">
            <a:extLst>
              <a:ext uri="{FF2B5EF4-FFF2-40B4-BE49-F238E27FC236}">
                <a16:creationId xmlns:a16="http://schemas.microsoft.com/office/drawing/2014/main" id="{AF528B38-683B-2308-C05F-1D52DFA5CC70}"/>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4 : La prescription des substituts nicotiniques </a:t>
            </a:r>
          </a:p>
        </p:txBody>
      </p:sp>
      <p:sp>
        <p:nvSpPr>
          <p:cNvPr id="2" name="ZoneTexte 1">
            <a:extLst>
              <a:ext uri="{FF2B5EF4-FFF2-40B4-BE49-F238E27FC236}">
                <a16:creationId xmlns:a16="http://schemas.microsoft.com/office/drawing/2014/main" id="{6DDF23D4-DC2B-6FB3-D7D4-1A2D77085877}"/>
              </a:ext>
            </a:extLst>
          </p:cNvPr>
          <p:cNvSpPr txBox="1"/>
          <p:nvPr/>
        </p:nvSpPr>
        <p:spPr>
          <a:xfrm>
            <a:off x="1353312" y="1581912"/>
            <a:ext cx="9317736" cy="1200329"/>
          </a:xfrm>
          <a:prstGeom prst="rect">
            <a:avLst/>
          </a:prstGeom>
          <a:noFill/>
        </p:spPr>
        <p:txBody>
          <a:bodyPr wrap="square" rtlCol="0">
            <a:spAutoFit/>
          </a:bodyPr>
          <a:lstStyle/>
          <a:p>
            <a:endParaRPr lang="fr-FR" dirty="0"/>
          </a:p>
          <a:p>
            <a:endParaRPr lang="fr-FR" dirty="0"/>
          </a:p>
          <a:p>
            <a:endParaRPr lang="fr-FR" dirty="0"/>
          </a:p>
          <a:p>
            <a:endParaRPr lang="fr-FR" dirty="0"/>
          </a:p>
        </p:txBody>
      </p:sp>
      <p:pic>
        <p:nvPicPr>
          <p:cNvPr id="3" name="Image 2">
            <a:extLst>
              <a:ext uri="{FF2B5EF4-FFF2-40B4-BE49-F238E27FC236}">
                <a16:creationId xmlns:a16="http://schemas.microsoft.com/office/drawing/2014/main" id="{F0BDDF1F-AA11-9968-1369-3763006E0338}"/>
              </a:ext>
            </a:extLst>
          </p:cNvPr>
          <p:cNvPicPr>
            <a:picLocks noChangeAspect="1"/>
          </p:cNvPicPr>
          <p:nvPr/>
        </p:nvPicPr>
        <p:blipFill>
          <a:blip r:embed="rId2"/>
          <a:stretch>
            <a:fillRect/>
          </a:stretch>
        </p:blipFill>
        <p:spPr>
          <a:xfrm>
            <a:off x="8915400" y="4374540"/>
            <a:ext cx="3152775" cy="2355379"/>
          </a:xfrm>
          <a:prstGeom prst="rect">
            <a:avLst/>
          </a:prstGeom>
        </p:spPr>
      </p:pic>
      <p:sp>
        <p:nvSpPr>
          <p:cNvPr id="5" name="ZoneTexte 4">
            <a:extLst>
              <a:ext uri="{FF2B5EF4-FFF2-40B4-BE49-F238E27FC236}">
                <a16:creationId xmlns:a16="http://schemas.microsoft.com/office/drawing/2014/main" id="{7406621C-14BF-9E84-B242-2F9A69223492}"/>
              </a:ext>
            </a:extLst>
          </p:cNvPr>
          <p:cNvSpPr txBox="1"/>
          <p:nvPr/>
        </p:nvSpPr>
        <p:spPr>
          <a:xfrm>
            <a:off x="1353312" y="1506071"/>
            <a:ext cx="10202194" cy="3970318"/>
          </a:xfrm>
          <a:prstGeom prst="rect">
            <a:avLst/>
          </a:prstGeom>
          <a:noFill/>
        </p:spPr>
        <p:txBody>
          <a:bodyPr wrap="square" rtlCol="0">
            <a:spAutoFit/>
          </a:bodyPr>
          <a:lstStyle/>
          <a:p>
            <a:pPr>
              <a:lnSpc>
                <a:spcPct val="150000"/>
              </a:lnSpc>
            </a:pPr>
            <a:r>
              <a:rPr lang="fr-FR" b="1" dirty="0">
                <a:solidFill>
                  <a:srgbClr val="000000"/>
                </a:solidFill>
              </a:rPr>
              <a:t>LES SUBSTITUTS NICOTINIQUES TRANSDERMIQUES </a:t>
            </a:r>
            <a:endParaRPr lang="fr-FR" dirty="0"/>
          </a:p>
          <a:p>
            <a:pPr marL="285750" indent="-285750">
              <a:lnSpc>
                <a:spcPct val="150000"/>
              </a:lnSpc>
              <a:buFont typeface="Arial" panose="020B0604020202020204" pitchFamily="34" charset="0"/>
              <a:buChar char="•"/>
            </a:pPr>
            <a:r>
              <a:rPr lang="fr-FR" dirty="0">
                <a:solidFill>
                  <a:srgbClr val="000000"/>
                </a:solidFill>
              </a:rPr>
              <a:t>PATCHS SUR 24H  : 21 mg, 14 mg, 7 mg</a:t>
            </a:r>
          </a:p>
          <a:p>
            <a:pPr marL="285750" indent="-285750">
              <a:lnSpc>
                <a:spcPct val="150000"/>
              </a:lnSpc>
              <a:buFont typeface="Arial" panose="020B0604020202020204" pitchFamily="34" charset="0"/>
              <a:buChar char="•"/>
            </a:pPr>
            <a:r>
              <a:rPr lang="fr-FR" dirty="0">
                <a:solidFill>
                  <a:srgbClr val="000000"/>
                </a:solidFill>
              </a:rPr>
              <a:t>PATCHS SUR 16H : 25 mg, 15 mg, 10 mg</a:t>
            </a:r>
          </a:p>
          <a:p>
            <a:pPr>
              <a:lnSpc>
                <a:spcPct val="150000"/>
              </a:lnSpc>
            </a:pPr>
            <a:endParaRPr lang="fr-FR" dirty="0"/>
          </a:p>
          <a:p>
            <a:r>
              <a:rPr lang="fr-FR" sz="1800" dirty="0">
                <a:solidFill>
                  <a:srgbClr val="000000"/>
                </a:solidFill>
              </a:rPr>
              <a:t>Appliquer sur une peau sèche, au réveil.</a:t>
            </a:r>
          </a:p>
          <a:p>
            <a:r>
              <a:rPr lang="fr-FR" sz="1800" dirty="0">
                <a:solidFill>
                  <a:srgbClr val="000000"/>
                </a:solidFill>
              </a:rPr>
              <a:t>Changer chaque jour l'emplacement du patch en évitant de le coller au même endroit pour diminuer le risque de réaction cutanée locale. </a:t>
            </a:r>
          </a:p>
          <a:p>
            <a:r>
              <a:rPr lang="fr-FR" sz="1800" dirty="0">
                <a:solidFill>
                  <a:srgbClr val="000000"/>
                </a:solidFill>
              </a:rPr>
              <a:t>En cas de réaction allergique cutanée proposer de changer de marque de patchs et/ou d’appliquer une pommade dermocorticoïde locale.</a:t>
            </a:r>
          </a:p>
          <a:p>
            <a:r>
              <a:rPr lang="fr-FR" dirty="0"/>
              <a:t>Si troubles du sommeil le(s) ôter 1 heure avant le coucher </a:t>
            </a:r>
          </a:p>
          <a:p>
            <a:endParaRPr lang="fr-FR" dirty="0"/>
          </a:p>
          <a:p>
            <a:endParaRPr lang="fr-FR" dirty="0"/>
          </a:p>
        </p:txBody>
      </p:sp>
      <p:sp>
        <p:nvSpPr>
          <p:cNvPr id="4" name="Accolade fermante 3">
            <a:extLst>
              <a:ext uri="{FF2B5EF4-FFF2-40B4-BE49-F238E27FC236}">
                <a16:creationId xmlns:a16="http://schemas.microsoft.com/office/drawing/2014/main" id="{30D2F855-1227-D3C9-3113-03AA91AB3231}"/>
              </a:ext>
            </a:extLst>
          </p:cNvPr>
          <p:cNvSpPr/>
          <p:nvPr/>
        </p:nvSpPr>
        <p:spPr>
          <a:xfrm>
            <a:off x="5694732" y="2053012"/>
            <a:ext cx="258417" cy="805070"/>
          </a:xfrm>
          <a:prstGeom prst="rightBrace">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 name="ZoneTexte 5">
            <a:extLst>
              <a:ext uri="{FF2B5EF4-FFF2-40B4-BE49-F238E27FC236}">
                <a16:creationId xmlns:a16="http://schemas.microsoft.com/office/drawing/2014/main" id="{FDE66675-6196-D41C-0BBB-B2344C5E4363}"/>
              </a:ext>
            </a:extLst>
          </p:cNvPr>
          <p:cNvSpPr txBox="1"/>
          <p:nvPr/>
        </p:nvSpPr>
        <p:spPr>
          <a:xfrm>
            <a:off x="6095999" y="2186609"/>
            <a:ext cx="5602357" cy="369332"/>
          </a:xfrm>
          <a:prstGeom prst="rect">
            <a:avLst/>
          </a:prstGeom>
          <a:noFill/>
        </p:spPr>
        <p:txBody>
          <a:bodyPr wrap="square" rtlCol="0">
            <a:spAutoFit/>
          </a:bodyPr>
          <a:lstStyle/>
          <a:p>
            <a:r>
              <a:rPr lang="fr-FR" b="1" dirty="0"/>
              <a:t>Associer plusieurs patchs selon les besoins en nicotine </a:t>
            </a:r>
          </a:p>
        </p:txBody>
      </p:sp>
    </p:spTree>
    <p:extLst>
      <p:ext uri="{BB962C8B-B14F-4D97-AF65-F5344CB8AC3E}">
        <p14:creationId xmlns:p14="http://schemas.microsoft.com/office/powerpoint/2010/main" val="34124519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EE27D80-12C0-FF94-FBD5-DE6C3971BC2A}"/>
              </a:ext>
            </a:extLst>
          </p:cNvPr>
          <p:cNvSpPr>
            <a:spLocks noGrp="1"/>
          </p:cNvSpPr>
          <p:nvPr>
            <p:ph idx="1"/>
          </p:nvPr>
        </p:nvSpPr>
        <p:spPr>
          <a:xfrm>
            <a:off x="943897" y="1547718"/>
            <a:ext cx="10515600" cy="4591619"/>
          </a:xfrm>
        </p:spPr>
        <p:txBody>
          <a:bodyPr>
            <a:normAutofit/>
          </a:bodyPr>
          <a:lstStyle/>
          <a:p>
            <a:pPr marL="0" indent="0">
              <a:buNone/>
            </a:pPr>
            <a:endParaRPr lang="fr-FR" sz="1800" dirty="0"/>
          </a:p>
          <a:p>
            <a:pPr marL="0" indent="0">
              <a:buNone/>
            </a:pPr>
            <a:endParaRPr lang="fr-FR" sz="1800" u="sng" dirty="0"/>
          </a:p>
        </p:txBody>
      </p:sp>
      <p:sp>
        <p:nvSpPr>
          <p:cNvPr id="6" name="Titre 1">
            <a:extLst>
              <a:ext uri="{FF2B5EF4-FFF2-40B4-BE49-F238E27FC236}">
                <a16:creationId xmlns:a16="http://schemas.microsoft.com/office/drawing/2014/main" id="{56DA43E6-EB97-ABDB-AF80-DEF861117D88}"/>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55600" marR="0" lvl="0" indent="0" algn="l" defTabSz="914400" rtl="0" eaLnBrk="1" fontAlgn="auto" latinLnBrk="0" hangingPunct="1">
              <a:lnSpc>
                <a:spcPct val="90000"/>
              </a:lnSpc>
              <a:spcBef>
                <a:spcPct val="0"/>
              </a:spcBef>
              <a:spcAft>
                <a:spcPts val="0"/>
              </a:spcAft>
              <a:buClrTx/>
              <a:buSzTx/>
              <a:buFontTx/>
              <a:buNone/>
              <a:tabLst/>
              <a:defRPr/>
            </a:pPr>
            <a:r>
              <a:rPr kumimoji="0" lang="fr-FR" sz="2400" b="1" i="0" u="none" strike="noStrike" kern="1200" cap="none" spc="0" normalizeH="0" baseline="0" noProof="0" dirty="0">
                <a:ln>
                  <a:noFill/>
                </a:ln>
                <a:solidFill>
                  <a:srgbClr val="5C5C2C"/>
                </a:solidFill>
                <a:effectLst/>
                <a:uLnTx/>
                <a:uFillTx/>
                <a:latin typeface="Calibri" panose="020F0502020204030204"/>
                <a:ea typeface="+mj-ea"/>
                <a:cs typeface="+mj-cs"/>
              </a:rPr>
              <a:t>c) Initiation d’un traitement nicotinique de substitution</a:t>
            </a:r>
          </a:p>
        </p:txBody>
      </p:sp>
      <p:sp>
        <p:nvSpPr>
          <p:cNvPr id="7" name="Titre 6">
            <a:extLst>
              <a:ext uri="{FF2B5EF4-FFF2-40B4-BE49-F238E27FC236}">
                <a16:creationId xmlns:a16="http://schemas.microsoft.com/office/drawing/2014/main" id="{C16E3040-1FE3-AE70-4183-B1506B679FD9}"/>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3200" b="1" i="0" u="none" strike="noStrike" kern="1200" cap="none" spc="0" normalizeH="0" baseline="0" noProof="0" dirty="0">
                <a:ln>
                  <a:noFill/>
                </a:ln>
                <a:solidFill>
                  <a:srgbClr val="7A2553"/>
                </a:solidFill>
                <a:effectLst/>
                <a:uLnTx/>
                <a:uFillTx/>
                <a:latin typeface="Calibri" panose="020F0502020204030204"/>
                <a:ea typeface="+mj-ea"/>
                <a:cs typeface="+mj-cs"/>
              </a:rPr>
              <a:t>Module 4 : La prescription des substituts nicotiniques </a:t>
            </a:r>
          </a:p>
        </p:txBody>
      </p:sp>
      <p:sp>
        <p:nvSpPr>
          <p:cNvPr id="5" name="ZoneTexte 4">
            <a:extLst>
              <a:ext uri="{FF2B5EF4-FFF2-40B4-BE49-F238E27FC236}">
                <a16:creationId xmlns:a16="http://schemas.microsoft.com/office/drawing/2014/main" id="{8B0BE636-3A94-5B79-9E97-9FF343FE53C8}"/>
              </a:ext>
            </a:extLst>
          </p:cNvPr>
          <p:cNvSpPr txBox="1"/>
          <p:nvPr/>
        </p:nvSpPr>
        <p:spPr>
          <a:xfrm>
            <a:off x="1024128" y="1810512"/>
            <a:ext cx="10771632" cy="2370329"/>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fr-FR" sz="1800" b="1" i="0" u="none"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rPr>
              <a:t>POSOLOGIE</a:t>
            </a:r>
            <a:r>
              <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 Comment prescrire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fr-FR" sz="1800" b="1" i="0" u="none"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rPr>
              <a:t>CHOIX de la DOSE </a:t>
            </a:r>
            <a:r>
              <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facteur important du succès </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2 indications principales :</a:t>
            </a:r>
          </a:p>
          <a:p>
            <a:pPr marL="742950" lvl="1" indent="-285750">
              <a:lnSpc>
                <a:spcPct val="107000"/>
              </a:lnSpc>
              <a:spcAft>
                <a:spcPts val="800"/>
              </a:spcAft>
              <a:buFont typeface="Arial" panose="020B0604020202020204" pitchFamily="34" charset="0"/>
              <a:buChar char="•"/>
              <a:defRPr/>
            </a:pPr>
            <a:r>
              <a:rPr kumimoji="0" lang="fr-FR"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Le nombre de cigarettes fumées / jour = indentification dose de nicotine</a:t>
            </a:r>
          </a:p>
          <a:p>
            <a:pPr marL="742950" lvl="1" indent="-285750">
              <a:lnSpc>
                <a:spcPct val="107000"/>
              </a:lnSpc>
              <a:spcAft>
                <a:spcPts val="800"/>
              </a:spcAft>
              <a:buFont typeface="Arial" panose="020B0604020202020204" pitchFamily="34" charset="0"/>
              <a:buChar char="•"/>
              <a:defRPr/>
            </a:pPr>
            <a:r>
              <a:rPr kumimoji="0" lang="fr-FR"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Le délai entre le réveil et l’envie de fumer sa première cigarette = prescription de patch 16 h ou 24 h</a:t>
            </a:r>
            <a:endParaRPr kumimoji="0" lang="fr-FR"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04232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6C8D07C2-B273-19CC-8E56-21C1B64B8AC8}"/>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55600"/>
            <a:r>
              <a:rPr lang="fr-FR" sz="2400" b="1" dirty="0">
                <a:solidFill>
                  <a:srgbClr val="5C5C2C"/>
                </a:solidFill>
                <a:latin typeface="+mn-lt"/>
              </a:rPr>
              <a:t>c) initiation d’un traitement nicotinique de substitution</a:t>
            </a:r>
          </a:p>
        </p:txBody>
      </p:sp>
      <p:sp>
        <p:nvSpPr>
          <p:cNvPr id="9" name="Titre 6">
            <a:extLst>
              <a:ext uri="{FF2B5EF4-FFF2-40B4-BE49-F238E27FC236}">
                <a16:creationId xmlns:a16="http://schemas.microsoft.com/office/drawing/2014/main" id="{AF528B38-683B-2308-C05F-1D52DFA5CC70}"/>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4 : La prescription des substituts nicotiniques </a:t>
            </a:r>
          </a:p>
        </p:txBody>
      </p:sp>
      <p:sp>
        <p:nvSpPr>
          <p:cNvPr id="5" name="ZoneTexte 4">
            <a:extLst>
              <a:ext uri="{FF2B5EF4-FFF2-40B4-BE49-F238E27FC236}">
                <a16:creationId xmlns:a16="http://schemas.microsoft.com/office/drawing/2014/main" id="{7406621C-14BF-9E84-B242-2F9A69223492}"/>
              </a:ext>
            </a:extLst>
          </p:cNvPr>
          <p:cNvSpPr txBox="1"/>
          <p:nvPr/>
        </p:nvSpPr>
        <p:spPr>
          <a:xfrm>
            <a:off x="1007905" y="1364993"/>
            <a:ext cx="10787855" cy="1615827"/>
          </a:xfrm>
          <a:prstGeom prst="rect">
            <a:avLst/>
          </a:prstGeom>
          <a:noFill/>
        </p:spPr>
        <p:txBody>
          <a:bodyPr wrap="square" rtlCol="0">
            <a:spAutoFit/>
          </a:bodyPr>
          <a:lstStyle/>
          <a:p>
            <a:pPr>
              <a:lnSpc>
                <a:spcPct val="150000"/>
              </a:lnSpc>
            </a:pPr>
            <a:r>
              <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Evaluer la dépendance physique </a:t>
            </a:r>
            <a:r>
              <a:rPr lang="fr-FR" dirty="0"/>
              <a:t>: </a:t>
            </a:r>
            <a:r>
              <a:rPr lang="fr-FR" b="1" dirty="0"/>
              <a:t>Test de Fagerström simplifié</a:t>
            </a:r>
          </a:p>
          <a:p>
            <a:pPr>
              <a:lnSpc>
                <a:spcPct val="150000"/>
              </a:lnSpc>
            </a:pPr>
            <a:r>
              <a:rPr lang="fr-FR" dirty="0">
                <a:solidFill>
                  <a:srgbClr val="000000"/>
                </a:solidFill>
              </a:rPr>
              <a:t>Ces 2 questions sont les plus importantes du questionnaire de dépendance à la nicotine de Fagerström dont elles constituent 60% du score. </a:t>
            </a:r>
          </a:p>
          <a:p>
            <a:r>
              <a:rPr lang="fr-FR" sz="1800" dirty="0">
                <a:solidFill>
                  <a:srgbClr val="000000"/>
                </a:solidFill>
              </a:rPr>
              <a:t>	</a:t>
            </a:r>
            <a:endParaRPr lang="fr-FR" dirty="0"/>
          </a:p>
        </p:txBody>
      </p:sp>
      <p:sp>
        <p:nvSpPr>
          <p:cNvPr id="3" name="Flèche : pentagone 2">
            <a:extLst>
              <a:ext uri="{FF2B5EF4-FFF2-40B4-BE49-F238E27FC236}">
                <a16:creationId xmlns:a16="http://schemas.microsoft.com/office/drawing/2014/main" id="{BFBF6789-426E-2BFE-0DF0-41B6F43B50E8}"/>
              </a:ext>
            </a:extLst>
          </p:cNvPr>
          <p:cNvSpPr/>
          <p:nvPr/>
        </p:nvSpPr>
        <p:spPr>
          <a:xfrm rot="5400000">
            <a:off x="3574976" y="1269098"/>
            <a:ext cx="1122456" cy="4390044"/>
          </a:xfrm>
          <a:prstGeom prst="homePlate">
            <a:avLst>
              <a:gd name="adj" fmla="val 47329"/>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fr-FR" sz="1700" dirty="0">
                <a:solidFill>
                  <a:schemeClr val="bg1"/>
                </a:solidFill>
              </a:rPr>
              <a:t>Le matin, combien de temps après vous être réveillé fumez-vous votre première cigarette ?</a:t>
            </a:r>
          </a:p>
        </p:txBody>
      </p:sp>
      <p:sp>
        <p:nvSpPr>
          <p:cNvPr id="4" name="Flèche : pentagone 3">
            <a:extLst>
              <a:ext uri="{FF2B5EF4-FFF2-40B4-BE49-F238E27FC236}">
                <a16:creationId xmlns:a16="http://schemas.microsoft.com/office/drawing/2014/main" id="{1C00E50F-0DD3-E1C9-3C78-F70192F55E85}"/>
              </a:ext>
            </a:extLst>
          </p:cNvPr>
          <p:cNvSpPr/>
          <p:nvPr/>
        </p:nvSpPr>
        <p:spPr>
          <a:xfrm rot="5400000">
            <a:off x="9057230" y="1379014"/>
            <a:ext cx="1052214" cy="4099970"/>
          </a:xfrm>
          <a:prstGeom prst="homePlat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fr-FR" sz="1700" dirty="0"/>
              <a:t>Combien de cigarettes fumez-vous par jour, en moyenne ?</a:t>
            </a:r>
          </a:p>
        </p:txBody>
      </p:sp>
      <p:sp>
        <p:nvSpPr>
          <p:cNvPr id="10" name="Rectangle 3">
            <a:extLst>
              <a:ext uri="{FF2B5EF4-FFF2-40B4-BE49-F238E27FC236}">
                <a16:creationId xmlns:a16="http://schemas.microsoft.com/office/drawing/2014/main" id="{B22FE824-943C-BB6D-969D-9DA7BB25740A}"/>
              </a:ext>
            </a:extLst>
          </p:cNvPr>
          <p:cNvSpPr>
            <a:spLocks noChangeArrowheads="1"/>
          </p:cNvSpPr>
          <p:nvPr/>
        </p:nvSpPr>
        <p:spPr bwMode="auto">
          <a:xfrm>
            <a:off x="2078350" y="4566403"/>
            <a:ext cx="3774349" cy="1101743"/>
          </a:xfrm>
          <a:prstGeom prst="rect">
            <a:avLst/>
          </a:prstGeom>
          <a:noFill/>
          <a:ln>
            <a:noFill/>
          </a:ln>
          <a:effectLst/>
        </p:spPr>
        <p:txBody>
          <a:bodyPr wrap="square" lIns="55959" tIns="27384" rIns="55959" bIns="27384">
            <a:spAutoFit/>
          </a:bodyPr>
          <a:lstStyle/>
          <a:p>
            <a:pPr defTabSz="556022" eaLnBrk="0" hangingPunct="0">
              <a:defRPr/>
            </a:pPr>
            <a:r>
              <a:rPr lang="fr-FR" sz="1700" b="1" dirty="0">
                <a:solidFill>
                  <a:srgbClr val="000000"/>
                </a:solidFill>
                <a:latin typeface="Calibri" panose="020F0502020204030204" pitchFamily="34" charset="0"/>
                <a:cs typeface="Calibri" panose="020F0502020204030204" pitchFamily="34" charset="0"/>
              </a:rPr>
              <a:t>Dans les 5 minutes	 	  3 </a:t>
            </a:r>
          </a:p>
          <a:p>
            <a:pPr defTabSz="556022" eaLnBrk="0" hangingPunct="0">
              <a:defRPr/>
            </a:pPr>
            <a:r>
              <a:rPr lang="fr-FR" sz="1700" b="1" dirty="0">
                <a:solidFill>
                  <a:srgbClr val="000000"/>
                </a:solidFill>
                <a:latin typeface="Calibri" panose="020F0502020204030204" pitchFamily="34" charset="0"/>
                <a:cs typeface="Calibri" panose="020F0502020204030204" pitchFamily="34" charset="0"/>
              </a:rPr>
              <a:t>6-30 minutes	 	 	  2</a:t>
            </a:r>
          </a:p>
          <a:p>
            <a:pPr defTabSz="556022" eaLnBrk="0" hangingPunct="0">
              <a:defRPr/>
            </a:pPr>
            <a:r>
              <a:rPr lang="fr-FR" sz="1700" b="1" dirty="0">
                <a:solidFill>
                  <a:srgbClr val="000000"/>
                </a:solidFill>
                <a:latin typeface="Calibri" panose="020F0502020204030204" pitchFamily="34" charset="0"/>
                <a:cs typeface="Calibri" panose="020F0502020204030204" pitchFamily="34" charset="0"/>
              </a:rPr>
              <a:t>31-60 minutes		 	  1</a:t>
            </a:r>
          </a:p>
          <a:p>
            <a:pPr defTabSz="556022" eaLnBrk="0" hangingPunct="0">
              <a:defRPr/>
            </a:pPr>
            <a:r>
              <a:rPr lang="fr-FR" sz="1700" b="1" dirty="0">
                <a:solidFill>
                  <a:srgbClr val="000000"/>
                </a:solidFill>
                <a:latin typeface="Calibri" panose="020F0502020204030204" pitchFamily="34" charset="0"/>
                <a:cs typeface="Calibri" panose="020F0502020204030204" pitchFamily="34" charset="0"/>
              </a:rPr>
              <a:t>Plus de 60 minutes	 	  0</a:t>
            </a:r>
          </a:p>
        </p:txBody>
      </p:sp>
      <p:sp>
        <p:nvSpPr>
          <p:cNvPr id="12" name="Rectangle 3">
            <a:extLst>
              <a:ext uri="{FF2B5EF4-FFF2-40B4-BE49-F238E27FC236}">
                <a16:creationId xmlns:a16="http://schemas.microsoft.com/office/drawing/2014/main" id="{0A529552-8D09-7BEA-5062-3CFC809A0646}"/>
              </a:ext>
            </a:extLst>
          </p:cNvPr>
          <p:cNvSpPr>
            <a:spLocks noChangeArrowheads="1"/>
          </p:cNvSpPr>
          <p:nvPr/>
        </p:nvSpPr>
        <p:spPr bwMode="auto">
          <a:xfrm>
            <a:off x="7930514" y="4566403"/>
            <a:ext cx="3056891" cy="1101743"/>
          </a:xfrm>
          <a:prstGeom prst="rect">
            <a:avLst/>
          </a:prstGeom>
          <a:noFill/>
          <a:ln>
            <a:noFill/>
          </a:ln>
          <a:effectLst/>
        </p:spPr>
        <p:txBody>
          <a:bodyPr wrap="square" lIns="55959" tIns="27384" rIns="55959" bIns="27384">
            <a:spAutoFit/>
          </a:bodyPr>
          <a:lstStyle/>
          <a:p>
            <a:pPr marL="28575" indent="-57150" defTabSz="556022" eaLnBrk="0" hangingPunct="0">
              <a:defRPr/>
            </a:pPr>
            <a:r>
              <a:rPr lang="fr-FR" sz="1700" b="1" dirty="0">
                <a:solidFill>
                  <a:srgbClr val="000000"/>
                </a:solidFill>
                <a:latin typeface="Calibri" panose="020F0502020204030204" pitchFamily="34" charset="0"/>
                <a:cs typeface="Calibri" panose="020F0502020204030204" pitchFamily="34" charset="0"/>
              </a:rPr>
              <a:t>10 ou moins			  	0</a:t>
            </a:r>
          </a:p>
          <a:p>
            <a:pPr marL="28575" indent="-57150" defTabSz="556022" eaLnBrk="0" hangingPunct="0">
              <a:defRPr/>
            </a:pPr>
            <a:r>
              <a:rPr lang="fr-FR" sz="1700" b="1" dirty="0">
                <a:solidFill>
                  <a:srgbClr val="000000"/>
                </a:solidFill>
                <a:latin typeface="Calibri" panose="020F0502020204030204" pitchFamily="34" charset="0"/>
                <a:cs typeface="Calibri" panose="020F0502020204030204" pitchFamily="34" charset="0"/>
              </a:rPr>
              <a:t>11-20				 	1</a:t>
            </a:r>
          </a:p>
          <a:p>
            <a:pPr marL="28575" indent="-57150" defTabSz="556022" eaLnBrk="0" hangingPunct="0">
              <a:defRPr/>
            </a:pPr>
            <a:r>
              <a:rPr lang="fr-FR" sz="1700" b="1" dirty="0">
                <a:solidFill>
                  <a:srgbClr val="000000"/>
                </a:solidFill>
                <a:latin typeface="Calibri" panose="020F0502020204030204" pitchFamily="34" charset="0"/>
                <a:cs typeface="Calibri" panose="020F0502020204030204" pitchFamily="34" charset="0"/>
              </a:rPr>
              <a:t>21-30		 		  	2</a:t>
            </a:r>
          </a:p>
          <a:p>
            <a:pPr marL="28575" indent="-57150" defTabSz="556022" eaLnBrk="0" hangingPunct="0">
              <a:defRPr/>
            </a:pPr>
            <a:r>
              <a:rPr lang="fr-FR" sz="1700" b="1" dirty="0">
                <a:solidFill>
                  <a:srgbClr val="000000"/>
                </a:solidFill>
                <a:latin typeface="Calibri" panose="020F0502020204030204" pitchFamily="34" charset="0"/>
                <a:cs typeface="Calibri" panose="020F0502020204030204" pitchFamily="34" charset="0"/>
              </a:rPr>
              <a:t>31 ou plus		 	  	3</a:t>
            </a:r>
          </a:p>
        </p:txBody>
      </p:sp>
      <p:sp>
        <p:nvSpPr>
          <p:cNvPr id="13" name="Rectangle 4">
            <a:extLst>
              <a:ext uri="{FF2B5EF4-FFF2-40B4-BE49-F238E27FC236}">
                <a16:creationId xmlns:a16="http://schemas.microsoft.com/office/drawing/2014/main" id="{5A184DDC-D9EA-138F-B703-97EB1AF5EA74}"/>
              </a:ext>
            </a:extLst>
          </p:cNvPr>
          <p:cNvSpPr>
            <a:spLocks noChangeArrowheads="1"/>
          </p:cNvSpPr>
          <p:nvPr/>
        </p:nvSpPr>
        <p:spPr bwMode="auto">
          <a:xfrm>
            <a:off x="1735200" y="5859456"/>
            <a:ext cx="9916800" cy="619320"/>
          </a:xfrm>
          <a:prstGeom prst="roundRect">
            <a:avLst/>
          </a:prstGeom>
          <a:ln>
            <a:headEnd/>
            <a:tailEnd/>
          </a:ln>
        </p:spPr>
        <p:style>
          <a:lnRef idx="1">
            <a:schemeClr val="dk1"/>
          </a:lnRef>
          <a:fillRef idx="2">
            <a:schemeClr val="dk1"/>
          </a:fillRef>
          <a:effectRef idx="1">
            <a:schemeClr val="dk1"/>
          </a:effectRef>
          <a:fontRef idx="minor">
            <a:schemeClr val="dk1"/>
          </a:fontRef>
        </p:style>
        <p:txBody>
          <a:bodyPr wrap="square" lIns="67865" tIns="33338" rIns="67865" bIns="33338">
            <a:spAutoFit/>
          </a:bodyPr>
          <a:lstStyle/>
          <a:p>
            <a:pPr eaLnBrk="0" fontAlgn="base" hangingPunct="0">
              <a:spcBef>
                <a:spcPct val="50000"/>
              </a:spcBef>
              <a:spcAft>
                <a:spcPct val="0"/>
              </a:spcAft>
            </a:pPr>
            <a:r>
              <a:rPr lang="fr-FR" sz="1600" b="1" dirty="0">
                <a:solidFill>
                  <a:schemeClr val="tx2">
                    <a:lumMod val="50000"/>
                  </a:schemeClr>
                </a:solidFill>
                <a:latin typeface="Calibri" panose="020F0502020204030204" pitchFamily="34" charset="0"/>
                <a:cs typeface="Calibri" panose="020F0502020204030204" pitchFamily="34" charset="0"/>
              </a:rPr>
              <a:t>Interprétation du score total :</a:t>
            </a:r>
          </a:p>
          <a:p>
            <a:pPr eaLnBrk="0" fontAlgn="base" hangingPunct="0">
              <a:spcAft>
                <a:spcPct val="0"/>
              </a:spcAft>
              <a:tabLst>
                <a:tab pos="628650" algn="l"/>
                <a:tab pos="4219575" algn="l"/>
                <a:tab pos="7000875" algn="l"/>
              </a:tabLst>
            </a:pPr>
            <a:r>
              <a:rPr lang="fr-FR" sz="1600" b="1" dirty="0">
                <a:solidFill>
                  <a:schemeClr val="tx2">
                    <a:lumMod val="50000"/>
                  </a:schemeClr>
                </a:solidFill>
                <a:latin typeface="Calibri" panose="020F0502020204030204" pitchFamily="34" charset="0"/>
                <a:cs typeface="Calibri" panose="020F0502020204030204" pitchFamily="34" charset="0"/>
              </a:rPr>
              <a:t>   	0-2 non ou peu dépendant    	3-4 dépendant 	5-6 très dépendant</a:t>
            </a:r>
          </a:p>
        </p:txBody>
      </p:sp>
      <p:sp>
        <p:nvSpPr>
          <p:cNvPr id="14" name="ZoneTexte 13">
            <a:extLst>
              <a:ext uri="{FF2B5EF4-FFF2-40B4-BE49-F238E27FC236}">
                <a16:creationId xmlns:a16="http://schemas.microsoft.com/office/drawing/2014/main" id="{3877038F-A4C0-9536-C765-D277D18939D8}"/>
              </a:ext>
            </a:extLst>
          </p:cNvPr>
          <p:cNvSpPr txBox="1"/>
          <p:nvPr/>
        </p:nvSpPr>
        <p:spPr>
          <a:xfrm>
            <a:off x="3582758" y="2445836"/>
            <a:ext cx="924560" cy="646331"/>
          </a:xfrm>
          <a:prstGeom prst="rect">
            <a:avLst/>
          </a:prstGeom>
          <a:noFill/>
        </p:spPr>
        <p:txBody>
          <a:bodyPr wrap="square" rtlCol="0">
            <a:spAutoFit/>
          </a:bodyPr>
          <a:lstStyle/>
          <a:p>
            <a:pPr algn="ctr"/>
            <a:r>
              <a:rPr lang="fr-FR" sz="3600" b="1" dirty="0">
                <a:ln w="22225">
                  <a:solidFill>
                    <a:schemeClr val="accent2"/>
                  </a:solidFill>
                  <a:prstDash val="solid"/>
                </a:ln>
                <a:solidFill>
                  <a:sysClr val="windowText" lastClr="000000"/>
                </a:solidFill>
                <a:sym typeface="Wingdings" panose="05000000000000000000" pitchFamily="2" charset="2"/>
              </a:rPr>
              <a:t></a:t>
            </a:r>
            <a:endParaRPr lang="fr-FR" sz="3600" b="1" dirty="0">
              <a:ln w="22225">
                <a:solidFill>
                  <a:schemeClr val="accent2"/>
                </a:solidFill>
                <a:prstDash val="solid"/>
              </a:ln>
              <a:solidFill>
                <a:sysClr val="windowText" lastClr="000000"/>
              </a:solidFill>
            </a:endParaRPr>
          </a:p>
        </p:txBody>
      </p:sp>
      <p:sp>
        <p:nvSpPr>
          <p:cNvPr id="15" name="ZoneTexte 14">
            <a:extLst>
              <a:ext uri="{FF2B5EF4-FFF2-40B4-BE49-F238E27FC236}">
                <a16:creationId xmlns:a16="http://schemas.microsoft.com/office/drawing/2014/main" id="{AA784804-5213-F6EC-647D-6CF7B65A52A9}"/>
              </a:ext>
            </a:extLst>
          </p:cNvPr>
          <p:cNvSpPr txBox="1"/>
          <p:nvPr/>
        </p:nvSpPr>
        <p:spPr>
          <a:xfrm>
            <a:off x="9253598" y="2445836"/>
            <a:ext cx="924560" cy="584775"/>
          </a:xfrm>
          <a:prstGeom prst="rect">
            <a:avLst/>
          </a:prstGeom>
          <a:noFill/>
        </p:spPr>
        <p:txBody>
          <a:bodyPr wrap="square" rtlCol="0">
            <a:spAutoFit/>
          </a:bodyPr>
          <a:lstStyle/>
          <a:p>
            <a:pPr algn="ctr"/>
            <a:r>
              <a:rPr lang="fr-FR" sz="3200" dirty="0">
                <a:ln w="0"/>
                <a:solidFill>
                  <a:sysClr val="windowText" lastClr="000000"/>
                </a:solidFill>
                <a:effectLst>
                  <a:outerShdw blurRad="38100" dist="25400" dir="5400000" algn="ctr" rotWithShape="0">
                    <a:srgbClr val="6E747A">
                      <a:alpha val="43000"/>
                    </a:srgbClr>
                  </a:outerShdw>
                </a:effectLst>
                <a:sym typeface="Wingdings" panose="05000000000000000000" pitchFamily="2" charset="2"/>
              </a:rPr>
              <a:t></a:t>
            </a:r>
            <a:endParaRPr lang="fr-FR" sz="3200" dirty="0">
              <a:ln w="0"/>
              <a:solidFill>
                <a:sysClr val="windowText" lastClr="000000"/>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2361417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EE27D80-12C0-FF94-FBD5-DE6C3971BC2A}"/>
              </a:ext>
            </a:extLst>
          </p:cNvPr>
          <p:cNvSpPr>
            <a:spLocks noGrp="1"/>
          </p:cNvSpPr>
          <p:nvPr>
            <p:ph idx="1"/>
          </p:nvPr>
        </p:nvSpPr>
        <p:spPr>
          <a:xfrm>
            <a:off x="943897" y="1547718"/>
            <a:ext cx="10515600" cy="4591619"/>
          </a:xfrm>
        </p:spPr>
        <p:txBody>
          <a:bodyPr>
            <a:normAutofit/>
          </a:bodyPr>
          <a:lstStyle/>
          <a:p>
            <a:pPr marL="0" indent="0">
              <a:buNone/>
            </a:pPr>
            <a:endParaRPr lang="fr-FR" sz="1800" dirty="0"/>
          </a:p>
          <a:p>
            <a:pPr marL="0" indent="0">
              <a:buNone/>
            </a:pPr>
            <a:endParaRPr lang="fr-FR" sz="1800" u="sng" dirty="0"/>
          </a:p>
        </p:txBody>
      </p:sp>
      <p:sp>
        <p:nvSpPr>
          <p:cNvPr id="6" name="Titre 1">
            <a:extLst>
              <a:ext uri="{FF2B5EF4-FFF2-40B4-BE49-F238E27FC236}">
                <a16:creationId xmlns:a16="http://schemas.microsoft.com/office/drawing/2014/main" id="{56DA43E6-EB97-ABDB-AF80-DEF861117D88}"/>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55600">
              <a:defRPr/>
            </a:pPr>
            <a:r>
              <a:rPr kumimoji="0" lang="fr-FR" sz="2400" b="1" i="0" u="none" strike="noStrike" kern="1200" cap="none" spc="0" normalizeH="0" baseline="0" noProof="0" dirty="0">
                <a:ln>
                  <a:noFill/>
                </a:ln>
                <a:solidFill>
                  <a:srgbClr val="5C5C2C"/>
                </a:solidFill>
                <a:effectLst/>
                <a:uLnTx/>
                <a:uFillTx/>
                <a:latin typeface="Calibri" panose="020F0502020204030204"/>
                <a:ea typeface="+mj-ea"/>
                <a:cs typeface="+mj-cs"/>
              </a:rPr>
              <a:t>c) Initiation d’un traitement nicotinique de substitution</a:t>
            </a:r>
          </a:p>
          <a:p>
            <a:pPr marL="355600" marR="0" lvl="0" indent="0" algn="l" defTabSz="914400" rtl="0" eaLnBrk="1" fontAlgn="auto" latinLnBrk="0" hangingPunct="1">
              <a:lnSpc>
                <a:spcPct val="90000"/>
              </a:lnSpc>
              <a:spcBef>
                <a:spcPct val="0"/>
              </a:spcBef>
              <a:spcAft>
                <a:spcPts val="0"/>
              </a:spcAft>
              <a:buClrTx/>
              <a:buSzTx/>
              <a:buFontTx/>
              <a:buNone/>
              <a:tabLst/>
              <a:defRPr/>
            </a:pPr>
            <a:endParaRPr kumimoji="0" lang="fr-FR" sz="2400" b="1" i="0" u="none" strike="noStrike" kern="1200" cap="none" spc="0" normalizeH="0" baseline="0" noProof="0" dirty="0">
              <a:ln>
                <a:noFill/>
              </a:ln>
              <a:solidFill>
                <a:srgbClr val="5C5C2C"/>
              </a:solidFill>
              <a:effectLst/>
              <a:uLnTx/>
              <a:uFillTx/>
              <a:latin typeface="Calibri" panose="020F0502020204030204"/>
              <a:ea typeface="+mj-ea"/>
              <a:cs typeface="+mj-cs"/>
            </a:endParaRPr>
          </a:p>
        </p:txBody>
      </p:sp>
      <p:sp>
        <p:nvSpPr>
          <p:cNvPr id="7" name="Titre 6">
            <a:extLst>
              <a:ext uri="{FF2B5EF4-FFF2-40B4-BE49-F238E27FC236}">
                <a16:creationId xmlns:a16="http://schemas.microsoft.com/office/drawing/2014/main" id="{C16E3040-1FE3-AE70-4183-B1506B679FD9}"/>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3200" b="1" i="0" u="none" strike="noStrike" kern="1200" cap="none" spc="0" normalizeH="0" baseline="0" noProof="0" dirty="0">
                <a:ln>
                  <a:noFill/>
                </a:ln>
                <a:solidFill>
                  <a:srgbClr val="7A2553"/>
                </a:solidFill>
                <a:effectLst/>
                <a:uLnTx/>
                <a:uFillTx/>
                <a:latin typeface="Calibri" panose="020F0502020204030204"/>
                <a:ea typeface="+mj-ea"/>
                <a:cs typeface="+mj-cs"/>
              </a:rPr>
              <a:t>Module 4 : La prescription des substituts nicotiniques </a:t>
            </a:r>
          </a:p>
        </p:txBody>
      </p:sp>
      <p:sp>
        <p:nvSpPr>
          <p:cNvPr id="5" name="ZoneTexte 4">
            <a:extLst>
              <a:ext uri="{FF2B5EF4-FFF2-40B4-BE49-F238E27FC236}">
                <a16:creationId xmlns:a16="http://schemas.microsoft.com/office/drawing/2014/main" id="{8B0BE636-3A94-5B79-9E97-9FF343FE53C8}"/>
              </a:ext>
            </a:extLst>
          </p:cNvPr>
          <p:cNvSpPr txBox="1"/>
          <p:nvPr/>
        </p:nvSpPr>
        <p:spPr>
          <a:xfrm>
            <a:off x="1078992" y="1547718"/>
            <a:ext cx="10716768" cy="2874633"/>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Comment prescrire ? </a:t>
            </a:r>
            <a:r>
              <a:rPr kumimoji="0" lang="fr-FR" sz="18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CHOIX de la DOSE </a:t>
            </a:r>
            <a:r>
              <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facteur important du succès </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just" defTabSz="914400" rtl="0" eaLnBrk="1" fontAlgn="auto" latinLnBrk="0" hangingPunct="1">
              <a:lnSpc>
                <a:spcPct val="115000"/>
              </a:lnSpc>
              <a:spcBef>
                <a:spcPts val="0"/>
              </a:spcBef>
              <a:spcAft>
                <a:spcPts val="80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 titre indicatif : </a:t>
            </a:r>
            <a:r>
              <a:rPr kumimoji="0" lang="fr-FR"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Taux d’intoxication +/- corrélé au nombre de cigarettes fumées.</a:t>
            </a:r>
          </a:p>
          <a:p>
            <a:pPr marL="0" marR="0" lvl="0" indent="0" algn="just" defTabSz="914400" rtl="0" eaLnBrk="1" fontAlgn="auto" latinLnBrk="0" hangingPunct="1">
              <a:lnSpc>
                <a:spcPct val="115000"/>
              </a:lnSpc>
              <a:spcBef>
                <a:spcPts val="0"/>
              </a:spcBef>
              <a:spcAft>
                <a:spcPts val="800"/>
              </a:spcAft>
              <a:buClrTx/>
              <a:buSzTx/>
              <a:buFontTx/>
              <a:buNone/>
              <a:tabLst/>
              <a:defRPr/>
            </a:pPr>
            <a:r>
              <a:rPr lang="fr-FR" dirty="0">
                <a:solidFill>
                  <a:prstClr val="black"/>
                </a:solidFill>
                <a:latin typeface="Calibri" panose="020F0502020204030204" pitchFamily="34" charset="0"/>
                <a:ea typeface="Calibri" panose="020F0502020204030204" pitchFamily="34" charset="0"/>
                <a:cs typeface="Calibri" panose="020F0502020204030204" pitchFamily="34" charset="0"/>
              </a:rPr>
              <a:t>C</a:t>
            </a:r>
            <a:r>
              <a:rPr kumimoji="0" lang="fr-FR" sz="18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haque</a:t>
            </a:r>
            <a:r>
              <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fumeur aura une façon personnelle d‘inhaler la fumée du tabac</a:t>
            </a:r>
          </a:p>
          <a:p>
            <a:pPr marL="0" marR="0" lvl="0" indent="0" algn="just" defTabSz="914400" rtl="0" eaLnBrk="1" fontAlgn="auto" latinLnBrk="0" hangingPunct="1">
              <a:lnSpc>
                <a:spcPct val="115000"/>
              </a:lnSpc>
              <a:spcBef>
                <a:spcPts val="0"/>
              </a:spcBef>
              <a:spcAft>
                <a:spcPts val="80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Prendre en considération les principaux modes de consommation du tabac</a:t>
            </a:r>
          </a:p>
          <a:p>
            <a:pPr marL="0" marR="0" lvl="0" indent="0" algn="just" defTabSz="914400" rtl="0" eaLnBrk="1" fontAlgn="auto" latinLnBrk="0" hangingPunct="1">
              <a:lnSpc>
                <a:spcPct val="115000"/>
              </a:lnSpc>
              <a:spcBef>
                <a:spcPts val="0"/>
              </a:spcBef>
              <a:spcAft>
                <a:spcPts val="80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80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pic>
        <p:nvPicPr>
          <p:cNvPr id="2" name="Picture 7" descr="ATTENTION - Commune d'Apprieu">
            <a:extLst>
              <a:ext uri="{FF2B5EF4-FFF2-40B4-BE49-F238E27FC236}">
                <a16:creationId xmlns:a16="http://schemas.microsoft.com/office/drawing/2014/main" id="{670DE248-5B2F-8459-1CED-48508AC99575}"/>
              </a:ext>
            </a:extLst>
          </p:cNvPr>
          <p:cNvPicPr>
            <a:picLocks noChangeAspect="1" noChangeArrowheads="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89816" y="3429793"/>
            <a:ext cx="830316" cy="47088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au 3">
            <a:extLst>
              <a:ext uri="{FF2B5EF4-FFF2-40B4-BE49-F238E27FC236}">
                <a16:creationId xmlns:a16="http://schemas.microsoft.com/office/drawing/2014/main" id="{69DD6B79-BFE2-ABF5-AAA6-D3EAF294B49B}"/>
              </a:ext>
            </a:extLst>
          </p:cNvPr>
          <p:cNvGraphicFramePr>
            <a:graphicFrameLocks noGrp="1"/>
          </p:cNvGraphicFramePr>
          <p:nvPr>
            <p:extLst>
              <p:ext uri="{D42A27DB-BD31-4B8C-83A1-F6EECF244321}">
                <p14:modId xmlns:p14="http://schemas.microsoft.com/office/powerpoint/2010/main" val="583548917"/>
              </p:ext>
            </p:extLst>
          </p:nvPr>
        </p:nvGraphicFramePr>
        <p:xfrm>
          <a:off x="1720132" y="3843527"/>
          <a:ext cx="9874460" cy="2204847"/>
        </p:xfrm>
        <a:graphic>
          <a:graphicData uri="http://schemas.openxmlformats.org/drawingml/2006/table">
            <a:tbl>
              <a:tblPr firstCol="1" bandRow="1"/>
              <a:tblGrid>
                <a:gridCol w="3823418">
                  <a:extLst>
                    <a:ext uri="{9D8B030D-6E8A-4147-A177-3AD203B41FA5}">
                      <a16:colId xmlns:a16="http://schemas.microsoft.com/office/drawing/2014/main" val="3507309527"/>
                    </a:ext>
                  </a:extLst>
                </a:gridCol>
                <a:gridCol w="6051042">
                  <a:extLst>
                    <a:ext uri="{9D8B030D-6E8A-4147-A177-3AD203B41FA5}">
                      <a16:colId xmlns:a16="http://schemas.microsoft.com/office/drawing/2014/main" val="1076093787"/>
                    </a:ext>
                  </a:extLst>
                </a:gridCol>
              </a:tblGrid>
              <a:tr h="433057">
                <a:tc>
                  <a:txBody>
                    <a:bodyPr/>
                    <a:lstStyle/>
                    <a:p>
                      <a:pPr algn="just">
                        <a:lnSpc>
                          <a:spcPct val="115000"/>
                        </a:lnSpc>
                        <a:spcAft>
                          <a:spcPts val="800"/>
                        </a:spcAft>
                      </a:pPr>
                      <a:r>
                        <a:rPr lang="fr-FR" sz="1800">
                          <a:effectLst/>
                          <a:latin typeface="Calibri" panose="020F0502020204030204" pitchFamily="34" charset="0"/>
                          <a:ea typeface="Times New Roman" panose="02020603050405020304" pitchFamily="18" charset="0"/>
                          <a:cs typeface="Calibri" panose="020F0502020204030204" pitchFamily="34" charset="0"/>
                        </a:rPr>
                        <a:t>Cigarettes industrielles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800"/>
                        </a:spcAft>
                      </a:pPr>
                      <a:r>
                        <a:rPr lang="fr-FR" sz="1800" b="1">
                          <a:effectLst/>
                          <a:latin typeface="Calibri" panose="020F0502020204030204" pitchFamily="34" charset="0"/>
                          <a:ea typeface="Times New Roman" panose="02020603050405020304" pitchFamily="18" charset="0"/>
                          <a:cs typeface="Calibri" panose="020F0502020204030204" pitchFamily="34" charset="0"/>
                        </a:rPr>
                        <a:t>Environ 1 mg de nicotine</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64737"/>
                  </a:ext>
                </a:extLst>
              </a:tr>
              <a:tr h="433057">
                <a:tc>
                  <a:txBody>
                    <a:bodyPr/>
                    <a:lstStyle/>
                    <a:p>
                      <a:pPr algn="just">
                        <a:lnSpc>
                          <a:spcPct val="115000"/>
                        </a:lnSpc>
                        <a:spcAft>
                          <a:spcPts val="8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Tabac à rouler/ tube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800"/>
                        </a:spcAft>
                      </a:pPr>
                      <a:r>
                        <a:rPr lang="fr-FR" sz="1800" b="1" dirty="0">
                          <a:effectLst/>
                          <a:latin typeface="Calibri" panose="020F0502020204030204" pitchFamily="34" charset="0"/>
                          <a:ea typeface="Times New Roman" panose="02020603050405020304" pitchFamily="18" charset="0"/>
                          <a:cs typeface="Calibri" panose="020F0502020204030204" pitchFamily="34" charset="0"/>
                        </a:rPr>
                        <a:t>± 2 à 4 cigarettes industrielles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0292166"/>
                  </a:ext>
                </a:extLst>
              </a:tr>
              <a:tr h="433057">
                <a:tc>
                  <a:txBody>
                    <a:bodyPr/>
                    <a:lstStyle/>
                    <a:p>
                      <a:pPr algn="just">
                        <a:lnSpc>
                          <a:spcPct val="115000"/>
                        </a:lnSpc>
                        <a:spcAft>
                          <a:spcPts val="8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Narghilé ou chicha</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800"/>
                        </a:spcAft>
                      </a:pPr>
                      <a:r>
                        <a:rPr lang="fr-FR" sz="1800" b="1" dirty="0">
                          <a:effectLst/>
                          <a:latin typeface="Calibri" panose="020F0502020204030204" pitchFamily="34" charset="0"/>
                          <a:ea typeface="Times New Roman" panose="02020603050405020304" pitchFamily="18" charset="0"/>
                          <a:cs typeface="Calibri" panose="020F0502020204030204" pitchFamily="34" charset="0"/>
                        </a:rPr>
                        <a:t>± 2,5 cigarettes industrielles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7783416"/>
                  </a:ext>
                </a:extLst>
              </a:tr>
              <a:tr h="433057">
                <a:tc>
                  <a:txBody>
                    <a:bodyPr/>
                    <a:lstStyle/>
                    <a:p>
                      <a:pPr algn="just">
                        <a:lnSpc>
                          <a:spcPct val="115000"/>
                        </a:lnSpc>
                        <a:spcAft>
                          <a:spcPts val="8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Cigare, les cigarillos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800"/>
                        </a:spcAft>
                      </a:pPr>
                      <a:r>
                        <a:rPr lang="fr-FR" sz="1800" b="1" dirty="0">
                          <a:effectLst/>
                          <a:latin typeface="Calibri" panose="020F0502020204030204" pitchFamily="34" charset="0"/>
                          <a:ea typeface="Times New Roman" panose="02020603050405020304" pitchFamily="18" charset="0"/>
                          <a:cs typeface="Calibri" panose="020F0502020204030204" pitchFamily="34" charset="0"/>
                        </a:rPr>
                        <a:t>± 3 à 4 cigarettes industrielles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7367900"/>
                  </a:ext>
                </a:extLst>
              </a:tr>
              <a:tr h="472619">
                <a:tc>
                  <a:txBody>
                    <a:bodyPr/>
                    <a:lstStyle/>
                    <a:p>
                      <a:pPr algn="just">
                        <a:lnSpc>
                          <a:spcPct val="115000"/>
                        </a:lnSpc>
                        <a:spcAft>
                          <a:spcPts val="800"/>
                        </a:spcAft>
                      </a:pPr>
                      <a:r>
                        <a:rPr lang="fr-FR" sz="1800" dirty="0" err="1">
                          <a:effectLst/>
                          <a:latin typeface="Calibri" panose="020F0502020204030204" pitchFamily="34" charset="0"/>
                          <a:ea typeface="Times New Roman" panose="02020603050405020304" pitchFamily="18" charset="0"/>
                          <a:cs typeface="Calibri" panose="020F0502020204030204" pitchFamily="34" charset="0"/>
                        </a:rPr>
                        <a:t>co</a:t>
                      </a:r>
                      <a:r>
                        <a:rPr lang="fr-FR" sz="1800" dirty="0">
                          <a:effectLst/>
                          <a:latin typeface="Calibri" panose="020F0502020204030204" pitchFamily="34" charset="0"/>
                          <a:ea typeface="Times New Roman" panose="02020603050405020304" pitchFamily="18" charset="0"/>
                          <a:cs typeface="Calibri" panose="020F0502020204030204" pitchFamily="34" charset="0"/>
                        </a:rPr>
                        <a:t> consommateurs tabac + cannabis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800"/>
                        </a:spcAft>
                      </a:pPr>
                      <a:r>
                        <a:rPr lang="fr-FR" sz="1800" b="1" dirty="0">
                          <a:effectLst/>
                          <a:latin typeface="Calibri" panose="020F0502020204030204" pitchFamily="34" charset="0"/>
                          <a:ea typeface="Times New Roman" panose="02020603050405020304" pitchFamily="18" charset="0"/>
                          <a:cs typeface="Calibri" panose="020F0502020204030204" pitchFamily="34" charset="0"/>
                        </a:rPr>
                        <a:t>Jusqu’ à 6 cigarettes industrielles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9147168"/>
                  </a:ext>
                </a:extLst>
              </a:tr>
            </a:tbl>
          </a:graphicData>
        </a:graphic>
      </p:graphicFrame>
    </p:spTree>
    <p:extLst>
      <p:ext uri="{BB962C8B-B14F-4D97-AF65-F5344CB8AC3E}">
        <p14:creationId xmlns:p14="http://schemas.microsoft.com/office/powerpoint/2010/main" val="21162564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EE27D80-12C0-FF94-FBD5-DE6C3971BC2A}"/>
              </a:ext>
            </a:extLst>
          </p:cNvPr>
          <p:cNvSpPr>
            <a:spLocks noGrp="1"/>
          </p:cNvSpPr>
          <p:nvPr>
            <p:ph idx="1"/>
          </p:nvPr>
        </p:nvSpPr>
        <p:spPr>
          <a:xfrm>
            <a:off x="943897" y="1547718"/>
            <a:ext cx="10515600" cy="4591619"/>
          </a:xfrm>
        </p:spPr>
        <p:txBody>
          <a:bodyPr>
            <a:normAutofit/>
          </a:bodyPr>
          <a:lstStyle/>
          <a:p>
            <a:pPr marL="0" indent="0">
              <a:buNone/>
            </a:pPr>
            <a:endParaRPr lang="fr-FR" sz="1800" dirty="0"/>
          </a:p>
          <a:p>
            <a:pPr marL="0" indent="0">
              <a:buNone/>
            </a:pPr>
            <a:endParaRPr lang="fr-FR" sz="1800" u="sng" dirty="0"/>
          </a:p>
        </p:txBody>
      </p:sp>
      <p:sp>
        <p:nvSpPr>
          <p:cNvPr id="6" name="Titre 1">
            <a:extLst>
              <a:ext uri="{FF2B5EF4-FFF2-40B4-BE49-F238E27FC236}">
                <a16:creationId xmlns:a16="http://schemas.microsoft.com/office/drawing/2014/main" id="{56DA43E6-EB97-ABDB-AF80-DEF861117D88}"/>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55600" marR="0" lvl="0" indent="0" algn="l" defTabSz="914400" rtl="0" eaLnBrk="1" fontAlgn="auto" latinLnBrk="0" hangingPunct="1">
              <a:lnSpc>
                <a:spcPct val="90000"/>
              </a:lnSpc>
              <a:spcBef>
                <a:spcPct val="0"/>
              </a:spcBef>
              <a:spcAft>
                <a:spcPts val="0"/>
              </a:spcAft>
              <a:buClrTx/>
              <a:buSzTx/>
              <a:buFontTx/>
              <a:buNone/>
              <a:tabLst/>
              <a:defRPr/>
            </a:pPr>
            <a:r>
              <a:rPr kumimoji="0" lang="fr-FR" sz="2400" b="1" i="0" u="none" strike="noStrike" kern="1200" cap="none" spc="0" normalizeH="0" baseline="0" noProof="0" dirty="0">
                <a:ln>
                  <a:noFill/>
                </a:ln>
                <a:solidFill>
                  <a:srgbClr val="5C5C2C"/>
                </a:solidFill>
                <a:effectLst/>
                <a:uLnTx/>
                <a:uFillTx/>
                <a:latin typeface="Calibri" panose="020F0502020204030204"/>
                <a:ea typeface="+mj-ea"/>
                <a:cs typeface="+mj-cs"/>
              </a:rPr>
              <a:t>c) Initiation d’un traitement nicotinique de substitution</a:t>
            </a:r>
          </a:p>
        </p:txBody>
      </p:sp>
      <p:sp>
        <p:nvSpPr>
          <p:cNvPr id="7" name="Titre 6">
            <a:extLst>
              <a:ext uri="{FF2B5EF4-FFF2-40B4-BE49-F238E27FC236}">
                <a16:creationId xmlns:a16="http://schemas.microsoft.com/office/drawing/2014/main" id="{C16E3040-1FE3-AE70-4183-B1506B679FD9}"/>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3200" b="1" i="0" u="none" strike="noStrike" kern="1200" cap="none" spc="0" normalizeH="0" baseline="0" noProof="0" dirty="0">
                <a:ln>
                  <a:noFill/>
                </a:ln>
                <a:solidFill>
                  <a:srgbClr val="7A2553"/>
                </a:solidFill>
                <a:effectLst/>
                <a:uLnTx/>
                <a:uFillTx/>
                <a:latin typeface="Calibri" panose="020F0502020204030204"/>
                <a:ea typeface="+mj-ea"/>
                <a:cs typeface="+mj-cs"/>
              </a:rPr>
              <a:t>Module 4 : La prescription des substituts nicotiniques </a:t>
            </a:r>
          </a:p>
        </p:txBody>
      </p:sp>
      <p:pic>
        <p:nvPicPr>
          <p:cNvPr id="2" name="table">
            <a:extLst>
              <a:ext uri="{FF2B5EF4-FFF2-40B4-BE49-F238E27FC236}">
                <a16:creationId xmlns:a16="http://schemas.microsoft.com/office/drawing/2014/main" id="{F8951382-6A92-0472-1A01-C874C8BC054D}"/>
              </a:ext>
            </a:extLst>
          </p:cNvPr>
          <p:cNvPicPr>
            <a:picLocks noChangeAspect="1"/>
          </p:cNvPicPr>
          <p:nvPr/>
        </p:nvPicPr>
        <p:blipFill>
          <a:blip r:embed="rId2"/>
          <a:stretch>
            <a:fillRect/>
          </a:stretch>
        </p:blipFill>
        <p:spPr>
          <a:xfrm>
            <a:off x="1058079" y="1706194"/>
            <a:ext cx="10401418" cy="1829254"/>
          </a:xfrm>
          <a:prstGeom prst="rect">
            <a:avLst/>
          </a:prstGeom>
        </p:spPr>
      </p:pic>
      <p:pic>
        <p:nvPicPr>
          <p:cNvPr id="4" name="Graphique 5" descr="Avertissement contour">
            <a:extLst>
              <a:ext uri="{FF2B5EF4-FFF2-40B4-BE49-F238E27FC236}">
                <a16:creationId xmlns:a16="http://schemas.microsoft.com/office/drawing/2014/main" id="{52B4F63C-C41F-9692-A7AC-5901F8FF55D0}"/>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150642" y="3994484"/>
            <a:ext cx="914400" cy="914400"/>
          </a:xfrm>
          <a:prstGeom prst="rect">
            <a:avLst/>
          </a:prstGeom>
        </p:spPr>
      </p:pic>
      <p:pic>
        <p:nvPicPr>
          <p:cNvPr id="5" name="table">
            <a:extLst>
              <a:ext uri="{FF2B5EF4-FFF2-40B4-BE49-F238E27FC236}">
                <a16:creationId xmlns:a16="http://schemas.microsoft.com/office/drawing/2014/main" id="{64026E69-61E0-EE88-6FF5-64C868719879}"/>
              </a:ext>
            </a:extLst>
          </p:cNvPr>
          <p:cNvPicPr>
            <a:picLocks noChangeAspect="1"/>
          </p:cNvPicPr>
          <p:nvPr/>
        </p:nvPicPr>
        <p:blipFill>
          <a:blip r:embed="rId5"/>
          <a:stretch>
            <a:fillRect/>
          </a:stretch>
        </p:blipFill>
        <p:spPr>
          <a:xfrm>
            <a:off x="1059423" y="4258266"/>
            <a:ext cx="7221572" cy="1710310"/>
          </a:xfrm>
          <a:prstGeom prst="rect">
            <a:avLst/>
          </a:prstGeom>
        </p:spPr>
      </p:pic>
      <p:sp>
        <p:nvSpPr>
          <p:cNvPr id="9" name="ZoneTexte 4">
            <a:extLst>
              <a:ext uri="{FF2B5EF4-FFF2-40B4-BE49-F238E27FC236}">
                <a16:creationId xmlns:a16="http://schemas.microsoft.com/office/drawing/2014/main" id="{130726C2-084C-B071-DD08-1B500B5CAFF2}"/>
              </a:ext>
            </a:extLst>
          </p:cNvPr>
          <p:cNvSpPr txBox="1"/>
          <p:nvPr/>
        </p:nvSpPr>
        <p:spPr>
          <a:xfrm>
            <a:off x="8907901" y="5310282"/>
            <a:ext cx="3399882" cy="923330"/>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a:t>1 cigarette industrielle </a:t>
            </a:r>
          </a:p>
          <a:p>
            <a:pPr algn="ctr"/>
            <a:r>
              <a:rPr lang="fr-FR" dirty="0"/>
              <a:t>= </a:t>
            </a:r>
          </a:p>
          <a:p>
            <a:pPr algn="ctr"/>
            <a:r>
              <a:rPr lang="fr-FR" dirty="0"/>
              <a:t>1 mg de nicotine</a:t>
            </a:r>
          </a:p>
        </p:txBody>
      </p:sp>
      <p:sp>
        <p:nvSpPr>
          <p:cNvPr id="10" name="ZoneTexte 16">
            <a:extLst>
              <a:ext uri="{FF2B5EF4-FFF2-40B4-BE49-F238E27FC236}">
                <a16:creationId xmlns:a16="http://schemas.microsoft.com/office/drawing/2014/main" id="{5585C992-69A8-D767-5AD8-6DCD983274CC}"/>
              </a:ext>
            </a:extLst>
          </p:cNvPr>
          <p:cNvSpPr txBox="1"/>
          <p:nvPr/>
        </p:nvSpPr>
        <p:spPr>
          <a:xfrm>
            <a:off x="1126958" y="3718173"/>
            <a:ext cx="6096000" cy="369332"/>
          </a:xfrm>
          <a:prstGeom prst="rect">
            <a:avLst/>
          </a:prstGeom>
          <a:noFill/>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800" dirty="0"/>
              <a:t>Tableau d’équivalence dosages patchs / Durée</a:t>
            </a:r>
          </a:p>
        </p:txBody>
      </p:sp>
      <p:sp>
        <p:nvSpPr>
          <p:cNvPr id="11" name="Espace réservé du contenu 2">
            <a:extLst>
              <a:ext uri="{FF2B5EF4-FFF2-40B4-BE49-F238E27FC236}">
                <a16:creationId xmlns:a16="http://schemas.microsoft.com/office/drawing/2014/main" id="{8069298D-BDA5-C73C-EE3B-20615B55F55C}"/>
              </a:ext>
            </a:extLst>
          </p:cNvPr>
          <p:cNvSpPr txBox="1">
            <a:spLocks/>
          </p:cNvSpPr>
          <p:nvPr/>
        </p:nvSpPr>
        <p:spPr>
          <a:xfrm rot="10800000" flipV="1">
            <a:off x="6918157" y="6540734"/>
            <a:ext cx="5168245" cy="317264"/>
          </a:xfrm>
          <a:prstGeom prst="rect">
            <a:avLst/>
          </a:prstGeom>
        </p:spPr>
        <p:txBody>
          <a:bodyPr vert="horz" lIns="0" tIns="0" rIns="0" bIns="0" rtlCol="0">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1200" b="0" i="1" dirty="0">
                <a:solidFill>
                  <a:schemeClr val="tx2">
                    <a:lumMod val="50000"/>
                  </a:schemeClr>
                </a:solidFill>
              </a:rPr>
              <a:t>&gt;&gt; Source Site SRAE </a:t>
            </a:r>
            <a:r>
              <a:rPr lang="fr-FR" sz="1200" b="0" i="1" dirty="0" err="1">
                <a:solidFill>
                  <a:schemeClr val="tx2">
                    <a:lumMod val="50000"/>
                  </a:schemeClr>
                </a:solidFill>
              </a:rPr>
              <a:t>Addicto</a:t>
            </a:r>
            <a:r>
              <a:rPr lang="fr-FR" sz="1200" b="0" i="1" dirty="0">
                <a:solidFill>
                  <a:schemeClr val="tx2">
                    <a:lumMod val="50000"/>
                  </a:schemeClr>
                </a:solidFill>
              </a:rPr>
              <a:t> – Socle commun ELSA</a:t>
            </a:r>
          </a:p>
        </p:txBody>
      </p:sp>
    </p:spTree>
    <p:extLst>
      <p:ext uri="{BB962C8B-B14F-4D97-AF65-F5344CB8AC3E}">
        <p14:creationId xmlns:p14="http://schemas.microsoft.com/office/powerpoint/2010/main" val="315491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629EDC-7669-E40B-110A-582DFA2BDBFA}"/>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742950" indent="-387350">
              <a:buFont typeface="+mj-lt"/>
              <a:buAutoNum type="alphaLcParenR"/>
            </a:pPr>
            <a:r>
              <a:rPr lang="fr-FR" sz="2400" b="1" dirty="0">
                <a:solidFill>
                  <a:srgbClr val="5C5C2C"/>
                </a:solidFill>
                <a:latin typeface="+mn-lt"/>
              </a:rPr>
              <a:t>Données épidémiologiques</a:t>
            </a:r>
          </a:p>
        </p:txBody>
      </p:sp>
      <p:sp>
        <p:nvSpPr>
          <p:cNvPr id="3" name="Titre 6">
            <a:extLst>
              <a:ext uri="{FF2B5EF4-FFF2-40B4-BE49-F238E27FC236}">
                <a16:creationId xmlns:a16="http://schemas.microsoft.com/office/drawing/2014/main" id="{DCF4E36C-6079-4578-9ED2-F895EB4C2551}"/>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1 : contexte</a:t>
            </a:r>
          </a:p>
        </p:txBody>
      </p:sp>
      <p:sp>
        <p:nvSpPr>
          <p:cNvPr id="5" name="Espace réservé du texte 2">
            <a:extLst>
              <a:ext uri="{FF2B5EF4-FFF2-40B4-BE49-F238E27FC236}">
                <a16:creationId xmlns:a16="http://schemas.microsoft.com/office/drawing/2014/main" id="{562762D7-0A40-7780-EE88-94B641208774}"/>
              </a:ext>
            </a:extLst>
          </p:cNvPr>
          <p:cNvSpPr txBox="1">
            <a:spLocks/>
          </p:cNvSpPr>
          <p:nvPr/>
        </p:nvSpPr>
        <p:spPr>
          <a:xfrm>
            <a:off x="736767" y="2285883"/>
            <a:ext cx="9905845" cy="4661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3000" b="1" dirty="0">
                <a:solidFill>
                  <a:srgbClr val="000000"/>
                </a:solidFill>
                <a:latin typeface="Calibri" panose="020F0502020204030204" pitchFamily="34" charset="0"/>
                <a:cs typeface="Calibri" panose="020F0502020204030204" pitchFamily="34" charset="0"/>
              </a:rPr>
              <a:t>En France en 2021 : </a:t>
            </a:r>
          </a:p>
        </p:txBody>
      </p:sp>
      <p:sp>
        <p:nvSpPr>
          <p:cNvPr id="6" name="Espace réservé du texte 8">
            <a:extLst>
              <a:ext uri="{FF2B5EF4-FFF2-40B4-BE49-F238E27FC236}">
                <a16:creationId xmlns:a16="http://schemas.microsoft.com/office/drawing/2014/main" id="{103FE642-2760-6E32-FB64-46FB1F6EAF59}"/>
              </a:ext>
            </a:extLst>
          </p:cNvPr>
          <p:cNvSpPr txBox="1">
            <a:spLocks/>
          </p:cNvSpPr>
          <p:nvPr/>
        </p:nvSpPr>
        <p:spPr>
          <a:xfrm>
            <a:off x="839813" y="3000680"/>
            <a:ext cx="7043626" cy="8162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700" b="1" dirty="0">
                <a:solidFill>
                  <a:srgbClr val="000000"/>
                </a:solidFill>
              </a:rPr>
              <a:t>25 % </a:t>
            </a:r>
            <a:r>
              <a:rPr lang="fr-FR" sz="1700" dirty="0">
                <a:solidFill>
                  <a:srgbClr val="000000"/>
                </a:solidFill>
              </a:rPr>
              <a:t>de fumeurs quotidiens chez les adultes de 18 à 75 ans</a:t>
            </a:r>
          </a:p>
          <a:p>
            <a:pPr marL="0" indent="0">
              <a:buNone/>
              <a:tabLst>
                <a:tab pos="539750" algn="l"/>
              </a:tabLst>
            </a:pPr>
            <a:r>
              <a:rPr lang="fr-FR" sz="1700" b="1" dirty="0">
                <a:solidFill>
                  <a:srgbClr val="000000"/>
                </a:solidFill>
              </a:rPr>
              <a:t>	</a:t>
            </a:r>
            <a:r>
              <a:rPr lang="fr-FR" sz="1700" b="1" dirty="0">
                <a:solidFill>
                  <a:srgbClr val="000000"/>
                </a:solidFill>
                <a:ea typeface="+mj-ea"/>
                <a:cs typeface="+mj-cs"/>
              </a:rPr>
              <a:t>28 %</a:t>
            </a:r>
            <a:r>
              <a:rPr lang="fr-FR" sz="1700" b="1" dirty="0">
                <a:solidFill>
                  <a:srgbClr val="000000"/>
                </a:solidFill>
              </a:rPr>
              <a:t> </a:t>
            </a:r>
            <a:r>
              <a:rPr lang="fr-FR" sz="1700" dirty="0">
                <a:solidFill>
                  <a:srgbClr val="000000"/>
                </a:solidFill>
              </a:rPr>
              <a:t>	</a:t>
            </a:r>
            <a:r>
              <a:rPr lang="fr-FR" sz="1700" b="1" dirty="0">
                <a:solidFill>
                  <a:srgbClr val="000000"/>
                </a:solidFill>
              </a:rPr>
              <a:t>23 %</a:t>
            </a:r>
          </a:p>
          <a:p>
            <a:endParaRPr lang="fr-FR" sz="1700" dirty="0">
              <a:solidFill>
                <a:srgbClr val="000000"/>
              </a:solidFill>
            </a:endParaRPr>
          </a:p>
        </p:txBody>
      </p:sp>
      <p:sp>
        <p:nvSpPr>
          <p:cNvPr id="8" name="Espace réservé du texte 8">
            <a:extLst>
              <a:ext uri="{FF2B5EF4-FFF2-40B4-BE49-F238E27FC236}">
                <a16:creationId xmlns:a16="http://schemas.microsoft.com/office/drawing/2014/main" id="{4D386D80-B8A2-7C91-72B2-184ECCC18C47}"/>
              </a:ext>
            </a:extLst>
          </p:cNvPr>
          <p:cNvSpPr txBox="1">
            <a:spLocks/>
          </p:cNvSpPr>
          <p:nvPr/>
        </p:nvSpPr>
        <p:spPr>
          <a:xfrm>
            <a:off x="736767" y="1628184"/>
            <a:ext cx="10275131" cy="3774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2000" b="1" dirty="0">
                <a:solidFill>
                  <a:srgbClr val="000000"/>
                </a:solidFill>
              </a:rPr>
              <a:t>Quelques données comparatives en 2021</a:t>
            </a:r>
          </a:p>
        </p:txBody>
      </p:sp>
      <p:pic>
        <p:nvPicPr>
          <p:cNvPr id="10" name="Graphique 9" descr="Féminin avec un remplissage uni">
            <a:extLst>
              <a:ext uri="{FF2B5EF4-FFF2-40B4-BE49-F238E27FC236}">
                <a16:creationId xmlns:a16="http://schemas.microsoft.com/office/drawing/2014/main" id="{699108D5-609F-982A-E758-4103BBAC2B21}"/>
              </a:ext>
            </a:extLst>
          </p:cNvPr>
          <p:cNvPicPr>
            <a:picLocks noChangeAspect="1"/>
          </p:cNvPicPr>
          <p:nvPr/>
        </p:nvPicPr>
        <p:blipFill>
          <a:blip r:embed="rId2" cstate="email">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85492" y="3267535"/>
            <a:ext cx="432000" cy="432000"/>
          </a:xfrm>
          <a:prstGeom prst="rect">
            <a:avLst/>
          </a:prstGeom>
        </p:spPr>
      </p:pic>
      <p:pic>
        <p:nvPicPr>
          <p:cNvPr id="11" name="Graphique 10" descr="Masculin avec un remplissage uni">
            <a:extLst>
              <a:ext uri="{FF2B5EF4-FFF2-40B4-BE49-F238E27FC236}">
                <a16:creationId xmlns:a16="http://schemas.microsoft.com/office/drawing/2014/main" id="{09E8CB7E-DD48-3AF2-4044-184B311F17C1}"/>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36347" y="3289465"/>
            <a:ext cx="400918" cy="400918"/>
          </a:xfrm>
          <a:prstGeom prst="rect">
            <a:avLst/>
          </a:prstGeom>
        </p:spPr>
      </p:pic>
      <p:sp>
        <p:nvSpPr>
          <p:cNvPr id="14" name="ZoneTexte 13">
            <a:extLst>
              <a:ext uri="{FF2B5EF4-FFF2-40B4-BE49-F238E27FC236}">
                <a16:creationId xmlns:a16="http://schemas.microsoft.com/office/drawing/2014/main" id="{806FF035-026E-6945-8019-B5EF71FFC85A}"/>
              </a:ext>
            </a:extLst>
          </p:cNvPr>
          <p:cNvSpPr txBox="1"/>
          <p:nvPr/>
        </p:nvSpPr>
        <p:spPr>
          <a:xfrm>
            <a:off x="666751" y="5909106"/>
            <a:ext cx="11268072" cy="461665"/>
          </a:xfrm>
          <a:prstGeom prst="rect">
            <a:avLst/>
          </a:prstGeom>
          <a:noFill/>
        </p:spPr>
        <p:txBody>
          <a:bodyPr wrap="square" rtlCol="0">
            <a:spAutoFit/>
          </a:bodyPr>
          <a:lstStyle/>
          <a:p>
            <a:r>
              <a:rPr lang="fr-FR" sz="1200" i="1" dirty="0">
                <a:solidFill>
                  <a:srgbClr val="000000"/>
                </a:solidFill>
              </a:rPr>
              <a:t>Source : </a:t>
            </a:r>
            <a:r>
              <a:rPr lang="fr-FR" sz="1200" i="1" u="none" strike="noStrike" baseline="0" dirty="0">
                <a:solidFill>
                  <a:srgbClr val="000000"/>
                </a:solidFill>
              </a:rPr>
              <a:t>Observatoire Régional de Santé Pays de la Loire - Tabac et cigarette électronique en Pays de la Loire, résultats du Baromètre de Santé Publique France 2021 #2, février 2024</a:t>
            </a:r>
          </a:p>
          <a:p>
            <a:endParaRPr lang="fr-FR" sz="1200" i="1" dirty="0">
              <a:solidFill>
                <a:srgbClr val="000000"/>
              </a:solidFill>
            </a:endParaRPr>
          </a:p>
        </p:txBody>
      </p:sp>
      <p:sp>
        <p:nvSpPr>
          <p:cNvPr id="15" name="Flèche : angle droit 14">
            <a:extLst>
              <a:ext uri="{FF2B5EF4-FFF2-40B4-BE49-F238E27FC236}">
                <a16:creationId xmlns:a16="http://schemas.microsoft.com/office/drawing/2014/main" id="{49370FD5-CA26-470B-4C20-6CEE47225F11}"/>
              </a:ext>
            </a:extLst>
          </p:cNvPr>
          <p:cNvSpPr/>
          <p:nvPr/>
        </p:nvSpPr>
        <p:spPr>
          <a:xfrm rot="5400000">
            <a:off x="890172" y="3342526"/>
            <a:ext cx="313509" cy="294795"/>
          </a:xfrm>
          <a:prstGeom prst="bentUpArrow">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6" name="Espace réservé du texte 2">
            <a:extLst>
              <a:ext uri="{FF2B5EF4-FFF2-40B4-BE49-F238E27FC236}">
                <a16:creationId xmlns:a16="http://schemas.microsoft.com/office/drawing/2014/main" id="{AAB52532-0157-8E97-0B2A-C3A4152C68BF}"/>
              </a:ext>
            </a:extLst>
          </p:cNvPr>
          <p:cNvSpPr txBox="1">
            <a:spLocks/>
          </p:cNvSpPr>
          <p:nvPr/>
        </p:nvSpPr>
        <p:spPr>
          <a:xfrm>
            <a:off x="6506574" y="2280141"/>
            <a:ext cx="9905845" cy="4661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3000" b="1" dirty="0">
                <a:solidFill>
                  <a:srgbClr val="000000"/>
                </a:solidFill>
                <a:latin typeface="Calibri" panose="020F0502020204030204" pitchFamily="34" charset="0"/>
                <a:cs typeface="Calibri" panose="020F0502020204030204" pitchFamily="34" charset="0"/>
              </a:rPr>
              <a:t>En Pays de la Loire en 2021 : </a:t>
            </a:r>
          </a:p>
        </p:txBody>
      </p:sp>
      <p:sp>
        <p:nvSpPr>
          <p:cNvPr id="17" name="Espace réservé du texte 8">
            <a:extLst>
              <a:ext uri="{FF2B5EF4-FFF2-40B4-BE49-F238E27FC236}">
                <a16:creationId xmlns:a16="http://schemas.microsoft.com/office/drawing/2014/main" id="{E930AD61-B1C7-EC3E-7BA8-57279EF2C9C5}"/>
              </a:ext>
            </a:extLst>
          </p:cNvPr>
          <p:cNvSpPr txBox="1">
            <a:spLocks/>
          </p:cNvSpPr>
          <p:nvPr/>
        </p:nvSpPr>
        <p:spPr>
          <a:xfrm>
            <a:off x="6506574" y="3020866"/>
            <a:ext cx="7043626" cy="8162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700" b="1" dirty="0">
                <a:solidFill>
                  <a:srgbClr val="000000"/>
                </a:solidFill>
              </a:rPr>
              <a:t>22 % </a:t>
            </a:r>
            <a:r>
              <a:rPr lang="fr-FR" sz="1700" dirty="0">
                <a:solidFill>
                  <a:srgbClr val="000000"/>
                </a:solidFill>
              </a:rPr>
              <a:t>de fumeurs quotidiens chez les adultes de 18 à 75 ans</a:t>
            </a:r>
          </a:p>
          <a:p>
            <a:pPr marL="0" indent="0">
              <a:buNone/>
              <a:tabLst>
                <a:tab pos="539750" algn="l"/>
              </a:tabLst>
            </a:pPr>
            <a:r>
              <a:rPr lang="fr-FR" sz="1700" b="1" dirty="0">
                <a:solidFill>
                  <a:srgbClr val="000000"/>
                </a:solidFill>
              </a:rPr>
              <a:t>	25 % </a:t>
            </a:r>
            <a:r>
              <a:rPr lang="fr-FR" sz="1700" dirty="0">
                <a:solidFill>
                  <a:srgbClr val="000000"/>
                </a:solidFill>
              </a:rPr>
              <a:t>	</a:t>
            </a:r>
            <a:r>
              <a:rPr lang="fr-FR" sz="1700" b="1" dirty="0">
                <a:solidFill>
                  <a:srgbClr val="000000"/>
                </a:solidFill>
              </a:rPr>
              <a:t>19 %</a:t>
            </a:r>
          </a:p>
          <a:p>
            <a:endParaRPr lang="fr-FR" sz="1700" dirty="0">
              <a:solidFill>
                <a:srgbClr val="000000"/>
              </a:solidFill>
            </a:endParaRPr>
          </a:p>
        </p:txBody>
      </p:sp>
      <p:pic>
        <p:nvPicPr>
          <p:cNvPr id="18" name="Graphique 17" descr="Féminin avec un remplissage uni">
            <a:extLst>
              <a:ext uri="{FF2B5EF4-FFF2-40B4-BE49-F238E27FC236}">
                <a16:creationId xmlns:a16="http://schemas.microsoft.com/office/drawing/2014/main" id="{C02208DE-923B-3DD3-395A-6BB1C359E68B}"/>
              </a:ext>
            </a:extLst>
          </p:cNvPr>
          <p:cNvPicPr>
            <a:picLocks noChangeAspect="1"/>
          </p:cNvPicPr>
          <p:nvPr/>
        </p:nvPicPr>
        <p:blipFill>
          <a:blip r:embed="rId2" cstate="email">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30628" y="3287721"/>
            <a:ext cx="432000" cy="432000"/>
          </a:xfrm>
          <a:prstGeom prst="rect">
            <a:avLst/>
          </a:prstGeom>
        </p:spPr>
      </p:pic>
      <p:pic>
        <p:nvPicPr>
          <p:cNvPr id="19" name="Graphique 18" descr="Masculin avec un remplissage uni">
            <a:extLst>
              <a:ext uri="{FF2B5EF4-FFF2-40B4-BE49-F238E27FC236}">
                <a16:creationId xmlns:a16="http://schemas.microsoft.com/office/drawing/2014/main" id="{C8B89A5B-9CE5-1E60-22DB-66D497D43490}"/>
              </a:ext>
            </a:extLst>
          </p:cNvPr>
          <p:cNvPicPr>
            <a:picLocks noChangeAspect="1"/>
          </p:cNvPicPr>
          <p:nvPr/>
        </p:nvPicPr>
        <p:blipFill>
          <a:blip r:embed="rId6" cstate="email">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703104" y="3309651"/>
            <a:ext cx="400918" cy="400918"/>
          </a:xfrm>
          <a:prstGeom prst="rect">
            <a:avLst/>
          </a:prstGeom>
        </p:spPr>
      </p:pic>
      <p:sp>
        <p:nvSpPr>
          <p:cNvPr id="20" name="Flèche : angle droit 19">
            <a:extLst>
              <a:ext uri="{FF2B5EF4-FFF2-40B4-BE49-F238E27FC236}">
                <a16:creationId xmlns:a16="http://schemas.microsoft.com/office/drawing/2014/main" id="{D02B46D2-DD88-3D6B-E5CD-B4EBB22EC41B}"/>
              </a:ext>
            </a:extLst>
          </p:cNvPr>
          <p:cNvSpPr/>
          <p:nvPr/>
        </p:nvSpPr>
        <p:spPr>
          <a:xfrm rot="5400000">
            <a:off x="6556933" y="3362712"/>
            <a:ext cx="313509" cy="294795"/>
          </a:xfrm>
          <a:prstGeom prst="bentUpArrow">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cxnSp>
        <p:nvCxnSpPr>
          <p:cNvPr id="7" name="Connecteur droit 6">
            <a:extLst>
              <a:ext uri="{FF2B5EF4-FFF2-40B4-BE49-F238E27FC236}">
                <a16:creationId xmlns:a16="http://schemas.microsoft.com/office/drawing/2014/main" id="{4A95828D-55EB-EA65-6302-7A8E307E9F29}"/>
              </a:ext>
            </a:extLst>
          </p:cNvPr>
          <p:cNvCxnSpPr>
            <a:cxnSpLocks/>
          </p:cNvCxnSpPr>
          <p:nvPr/>
        </p:nvCxnSpPr>
        <p:spPr>
          <a:xfrm>
            <a:off x="6404644" y="2280141"/>
            <a:ext cx="0" cy="1631983"/>
          </a:xfrm>
          <a:prstGeom prst="line">
            <a:avLst/>
          </a:prstGeom>
          <a:ln w="44450" cmpd="dbl"/>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489459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EE27D80-12C0-FF94-FBD5-DE6C3971BC2A}"/>
              </a:ext>
            </a:extLst>
          </p:cNvPr>
          <p:cNvSpPr>
            <a:spLocks noGrp="1"/>
          </p:cNvSpPr>
          <p:nvPr>
            <p:ph idx="1"/>
          </p:nvPr>
        </p:nvSpPr>
        <p:spPr>
          <a:xfrm>
            <a:off x="943897" y="1547718"/>
            <a:ext cx="10515600" cy="4591619"/>
          </a:xfrm>
        </p:spPr>
        <p:txBody>
          <a:bodyPr>
            <a:normAutofit/>
          </a:bodyPr>
          <a:lstStyle/>
          <a:p>
            <a:pPr marL="0" indent="0">
              <a:buNone/>
            </a:pPr>
            <a:endParaRPr lang="fr-FR" sz="1800" dirty="0"/>
          </a:p>
          <a:p>
            <a:pPr marL="0" indent="0">
              <a:buNone/>
            </a:pPr>
            <a:endParaRPr lang="fr-FR" sz="1800" u="sng" dirty="0"/>
          </a:p>
        </p:txBody>
      </p:sp>
      <p:sp>
        <p:nvSpPr>
          <p:cNvPr id="6" name="Titre 1">
            <a:extLst>
              <a:ext uri="{FF2B5EF4-FFF2-40B4-BE49-F238E27FC236}">
                <a16:creationId xmlns:a16="http://schemas.microsoft.com/office/drawing/2014/main" id="{56DA43E6-EB97-ABDB-AF80-DEF861117D88}"/>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55600" marR="0" lvl="0" indent="0" algn="l" defTabSz="914400" rtl="0" eaLnBrk="1" fontAlgn="auto" latinLnBrk="0" hangingPunct="1">
              <a:lnSpc>
                <a:spcPct val="90000"/>
              </a:lnSpc>
              <a:spcBef>
                <a:spcPct val="0"/>
              </a:spcBef>
              <a:spcAft>
                <a:spcPts val="0"/>
              </a:spcAft>
              <a:buClrTx/>
              <a:buSzTx/>
              <a:buFontTx/>
              <a:buNone/>
              <a:tabLst/>
              <a:defRPr/>
            </a:pPr>
            <a:r>
              <a:rPr kumimoji="0" lang="fr-FR" sz="2400" b="1" i="0" u="none" strike="noStrike" kern="1200" cap="none" spc="0" normalizeH="0" baseline="0" noProof="0" dirty="0">
                <a:ln>
                  <a:noFill/>
                </a:ln>
                <a:solidFill>
                  <a:srgbClr val="5C5C2C"/>
                </a:solidFill>
                <a:effectLst/>
                <a:uLnTx/>
                <a:uFillTx/>
                <a:latin typeface="Calibri" panose="020F0502020204030204"/>
                <a:ea typeface="+mj-ea"/>
                <a:cs typeface="+mj-cs"/>
              </a:rPr>
              <a:t>c) Initiation d’un traitement nicotinique de substitution</a:t>
            </a:r>
          </a:p>
          <a:p>
            <a:pPr marL="355600" marR="0" lvl="0" indent="0" algn="l" defTabSz="914400" rtl="0" eaLnBrk="1" fontAlgn="auto" latinLnBrk="0" hangingPunct="1">
              <a:lnSpc>
                <a:spcPct val="90000"/>
              </a:lnSpc>
              <a:spcBef>
                <a:spcPct val="0"/>
              </a:spcBef>
              <a:spcAft>
                <a:spcPts val="0"/>
              </a:spcAft>
              <a:buClrTx/>
              <a:buSzTx/>
              <a:buFontTx/>
              <a:buNone/>
              <a:tabLst/>
              <a:defRPr/>
            </a:pPr>
            <a:endParaRPr kumimoji="0" lang="fr-FR" sz="2400" b="1" i="0" u="none" strike="noStrike" kern="1200" cap="none" spc="0" normalizeH="0" baseline="0" noProof="0" dirty="0">
              <a:ln>
                <a:noFill/>
              </a:ln>
              <a:solidFill>
                <a:srgbClr val="5C5C2C"/>
              </a:solidFill>
              <a:effectLst/>
              <a:uLnTx/>
              <a:uFillTx/>
              <a:latin typeface="Calibri" panose="020F0502020204030204"/>
              <a:ea typeface="+mj-ea"/>
              <a:cs typeface="+mj-cs"/>
            </a:endParaRPr>
          </a:p>
        </p:txBody>
      </p:sp>
      <p:sp>
        <p:nvSpPr>
          <p:cNvPr id="7" name="Titre 6">
            <a:extLst>
              <a:ext uri="{FF2B5EF4-FFF2-40B4-BE49-F238E27FC236}">
                <a16:creationId xmlns:a16="http://schemas.microsoft.com/office/drawing/2014/main" id="{C16E3040-1FE3-AE70-4183-B1506B679FD9}"/>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3200" b="1" i="0" u="none" strike="noStrike" kern="1200" cap="none" spc="0" normalizeH="0" baseline="0" noProof="0" dirty="0">
                <a:ln>
                  <a:noFill/>
                </a:ln>
                <a:solidFill>
                  <a:srgbClr val="7A2553"/>
                </a:solidFill>
                <a:effectLst/>
                <a:uLnTx/>
                <a:uFillTx/>
                <a:latin typeface="Calibri" panose="020F0502020204030204"/>
                <a:ea typeface="+mj-ea"/>
                <a:cs typeface="+mj-cs"/>
              </a:rPr>
              <a:t>Module 4 : La prescription des substituts nicotiniques </a:t>
            </a:r>
          </a:p>
        </p:txBody>
      </p:sp>
      <p:sp>
        <p:nvSpPr>
          <p:cNvPr id="5" name="ZoneTexte 4">
            <a:extLst>
              <a:ext uri="{FF2B5EF4-FFF2-40B4-BE49-F238E27FC236}">
                <a16:creationId xmlns:a16="http://schemas.microsoft.com/office/drawing/2014/main" id="{8B0BE636-3A94-5B79-9E97-9FF343FE53C8}"/>
              </a:ext>
            </a:extLst>
          </p:cNvPr>
          <p:cNvSpPr txBox="1"/>
          <p:nvPr/>
        </p:nvSpPr>
        <p:spPr>
          <a:xfrm>
            <a:off x="1137754" y="1453896"/>
            <a:ext cx="10658006" cy="1195648"/>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Comment prescrire ? </a:t>
            </a:r>
            <a:r>
              <a:rPr kumimoji="0" lang="fr-FR" sz="18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CHOIX de la DOSE </a:t>
            </a:r>
            <a:r>
              <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facteur important du succès </a:t>
            </a:r>
          </a:p>
          <a:p>
            <a:pPr marL="0" marR="0" lvl="0" indent="0" algn="just" defTabSz="914400" rtl="0" eaLnBrk="1" fontAlgn="auto" latinLnBrk="0" hangingPunct="1">
              <a:lnSpc>
                <a:spcPct val="115000"/>
              </a:lnSpc>
              <a:spcBef>
                <a:spcPts val="0"/>
              </a:spcBef>
              <a:spcAft>
                <a:spcPts val="800"/>
              </a:spcAft>
              <a:buClrTx/>
              <a:buSzTx/>
              <a:buFontTx/>
              <a:buNone/>
              <a:tabLst/>
              <a:defRPr/>
            </a:pPr>
            <a:r>
              <a:rPr kumimoji="0" lang="fr-FR" sz="1800" b="0"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L’utilisation d’un CO testeur peut être un outil d’aide à la prescription des doses de nicotine</a:t>
            </a:r>
            <a:endPar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Taux d’intoxication +/- corrélé au nombre de cigarettes fumées : </a:t>
            </a:r>
            <a:r>
              <a:rPr kumimoji="0" lang="fr-FR" sz="1800" b="1" i="0" u="none"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rPr>
              <a:t>1 cigarette industrielle  = +/- 1 PPM</a:t>
            </a:r>
          </a:p>
        </p:txBody>
      </p:sp>
      <p:pic>
        <p:nvPicPr>
          <p:cNvPr id="2" name="Image 1">
            <a:extLst>
              <a:ext uri="{FF2B5EF4-FFF2-40B4-BE49-F238E27FC236}">
                <a16:creationId xmlns:a16="http://schemas.microsoft.com/office/drawing/2014/main" id="{59B871A7-6E69-78E7-8686-968C82514B96}"/>
              </a:ext>
            </a:extLst>
          </p:cNvPr>
          <p:cNvPicPr>
            <a:picLocks noChangeAspect="1"/>
          </p:cNvPicPr>
          <p:nvPr/>
        </p:nvPicPr>
        <p:blipFill>
          <a:blip r:embed="rId2"/>
          <a:stretch>
            <a:fillRect/>
          </a:stretch>
        </p:blipFill>
        <p:spPr>
          <a:xfrm>
            <a:off x="3252303" y="2649544"/>
            <a:ext cx="6788823" cy="4037257"/>
          </a:xfrm>
          <a:prstGeom prst="rect">
            <a:avLst/>
          </a:prstGeom>
        </p:spPr>
      </p:pic>
    </p:spTree>
    <p:extLst>
      <p:ext uri="{BB962C8B-B14F-4D97-AF65-F5344CB8AC3E}">
        <p14:creationId xmlns:p14="http://schemas.microsoft.com/office/powerpoint/2010/main" val="30060561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EE27D80-12C0-FF94-FBD5-DE6C3971BC2A}"/>
              </a:ext>
            </a:extLst>
          </p:cNvPr>
          <p:cNvSpPr>
            <a:spLocks noGrp="1"/>
          </p:cNvSpPr>
          <p:nvPr>
            <p:ph idx="1"/>
          </p:nvPr>
        </p:nvSpPr>
        <p:spPr>
          <a:xfrm>
            <a:off x="943897" y="1547718"/>
            <a:ext cx="10515600" cy="4591619"/>
          </a:xfrm>
        </p:spPr>
        <p:txBody>
          <a:bodyPr>
            <a:normAutofit/>
          </a:bodyPr>
          <a:lstStyle/>
          <a:p>
            <a:pPr marL="0" indent="0">
              <a:buNone/>
            </a:pPr>
            <a:endParaRPr lang="fr-FR" sz="1800" dirty="0"/>
          </a:p>
          <a:p>
            <a:pPr marL="0" indent="0">
              <a:buNone/>
            </a:pPr>
            <a:endParaRPr lang="fr-FR" sz="1800" u="sng" dirty="0"/>
          </a:p>
        </p:txBody>
      </p:sp>
      <p:sp>
        <p:nvSpPr>
          <p:cNvPr id="6" name="Titre 1">
            <a:extLst>
              <a:ext uri="{FF2B5EF4-FFF2-40B4-BE49-F238E27FC236}">
                <a16:creationId xmlns:a16="http://schemas.microsoft.com/office/drawing/2014/main" id="{56DA43E6-EB97-ABDB-AF80-DEF861117D88}"/>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55600">
              <a:defRPr/>
            </a:pPr>
            <a:r>
              <a:rPr kumimoji="0" lang="fr-FR" sz="2400" b="1" i="0" u="none" strike="noStrike" kern="1200" cap="none" spc="0" normalizeH="0" baseline="0" noProof="0" dirty="0">
                <a:ln>
                  <a:noFill/>
                </a:ln>
                <a:solidFill>
                  <a:srgbClr val="5C5C2C"/>
                </a:solidFill>
                <a:effectLst/>
                <a:uLnTx/>
                <a:uFillTx/>
                <a:latin typeface="Calibri" panose="020F0502020204030204"/>
                <a:ea typeface="+mj-ea"/>
                <a:cs typeface="+mj-cs"/>
              </a:rPr>
              <a:t>c) Initiation d’un traitement nicotinique de substitution</a:t>
            </a:r>
          </a:p>
          <a:p>
            <a:pPr marL="355600" marR="0" lvl="0" indent="0" algn="l" defTabSz="914400" rtl="0" eaLnBrk="1" fontAlgn="auto" latinLnBrk="0" hangingPunct="1">
              <a:lnSpc>
                <a:spcPct val="90000"/>
              </a:lnSpc>
              <a:spcBef>
                <a:spcPct val="0"/>
              </a:spcBef>
              <a:spcAft>
                <a:spcPts val="0"/>
              </a:spcAft>
              <a:buClrTx/>
              <a:buSzTx/>
              <a:buFontTx/>
              <a:buNone/>
              <a:tabLst/>
              <a:defRPr/>
            </a:pPr>
            <a:endParaRPr kumimoji="0" lang="fr-FR" sz="2400" b="1" i="0" u="none" strike="noStrike" kern="1200" cap="none" spc="0" normalizeH="0" baseline="0" noProof="0" dirty="0">
              <a:ln>
                <a:noFill/>
              </a:ln>
              <a:solidFill>
                <a:srgbClr val="5C5C2C"/>
              </a:solidFill>
              <a:effectLst/>
              <a:uLnTx/>
              <a:uFillTx/>
              <a:latin typeface="Calibri" panose="020F0502020204030204"/>
              <a:ea typeface="+mj-ea"/>
              <a:cs typeface="+mj-cs"/>
            </a:endParaRPr>
          </a:p>
        </p:txBody>
      </p:sp>
      <p:sp>
        <p:nvSpPr>
          <p:cNvPr id="7" name="Titre 6">
            <a:extLst>
              <a:ext uri="{FF2B5EF4-FFF2-40B4-BE49-F238E27FC236}">
                <a16:creationId xmlns:a16="http://schemas.microsoft.com/office/drawing/2014/main" id="{C16E3040-1FE3-AE70-4183-B1506B679FD9}"/>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3200" b="1" i="0" u="none" strike="noStrike" kern="1200" cap="none" spc="0" normalizeH="0" baseline="0" noProof="0" dirty="0">
                <a:ln>
                  <a:noFill/>
                </a:ln>
                <a:solidFill>
                  <a:srgbClr val="7A2553"/>
                </a:solidFill>
                <a:effectLst/>
                <a:uLnTx/>
                <a:uFillTx/>
                <a:latin typeface="Calibri" panose="020F0502020204030204"/>
                <a:ea typeface="+mj-ea"/>
                <a:cs typeface="+mj-cs"/>
              </a:rPr>
              <a:t>Module 4 : La prescription des substituts nicotiniques </a:t>
            </a:r>
          </a:p>
        </p:txBody>
      </p:sp>
      <p:sp>
        <p:nvSpPr>
          <p:cNvPr id="5" name="ZoneTexte 4">
            <a:extLst>
              <a:ext uri="{FF2B5EF4-FFF2-40B4-BE49-F238E27FC236}">
                <a16:creationId xmlns:a16="http://schemas.microsoft.com/office/drawing/2014/main" id="{8B0BE636-3A94-5B79-9E97-9FF343FE53C8}"/>
              </a:ext>
            </a:extLst>
          </p:cNvPr>
          <p:cNvSpPr txBox="1"/>
          <p:nvPr/>
        </p:nvSpPr>
        <p:spPr>
          <a:xfrm>
            <a:off x="1280160" y="2602409"/>
            <a:ext cx="10681335" cy="375552"/>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La cinétique de la nicotine d’après RUSSEL :</a:t>
            </a:r>
          </a:p>
        </p:txBody>
      </p:sp>
      <p:pic>
        <p:nvPicPr>
          <p:cNvPr id="2" name="Image 1">
            <a:extLst>
              <a:ext uri="{FF2B5EF4-FFF2-40B4-BE49-F238E27FC236}">
                <a16:creationId xmlns:a16="http://schemas.microsoft.com/office/drawing/2014/main" id="{5487C7B0-3FE3-857D-A954-32994DD6CA01}"/>
              </a:ext>
            </a:extLst>
          </p:cNvPr>
          <p:cNvPicPr>
            <a:picLocks noChangeAspect="1"/>
          </p:cNvPicPr>
          <p:nvPr/>
        </p:nvPicPr>
        <p:blipFill>
          <a:blip r:embed="rId2"/>
          <a:stretch>
            <a:fillRect/>
          </a:stretch>
        </p:blipFill>
        <p:spPr>
          <a:xfrm>
            <a:off x="5886613" y="3154466"/>
            <a:ext cx="6224171" cy="3590051"/>
          </a:xfrm>
          <a:prstGeom prst="rect">
            <a:avLst/>
          </a:prstGeom>
        </p:spPr>
      </p:pic>
      <p:sp>
        <p:nvSpPr>
          <p:cNvPr id="4" name="Zone de texte 4">
            <a:extLst>
              <a:ext uri="{FF2B5EF4-FFF2-40B4-BE49-F238E27FC236}">
                <a16:creationId xmlns:a16="http://schemas.microsoft.com/office/drawing/2014/main" id="{3241F86F-1F23-9425-3995-56C883281535}"/>
              </a:ext>
            </a:extLst>
          </p:cNvPr>
          <p:cNvSpPr txBox="1"/>
          <p:nvPr/>
        </p:nvSpPr>
        <p:spPr>
          <a:xfrm>
            <a:off x="2444877" y="3170055"/>
            <a:ext cx="2551176" cy="527394"/>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Nicotine plasmatique </a:t>
            </a:r>
            <a:r>
              <a:rPr kumimoji="0" lang="fr-FR" sz="16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ng</a:t>
            </a:r>
            <a:r>
              <a:rPr kumimoji="0" lang="fr-FR"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/ml</a:t>
            </a:r>
            <a:endParaRPr kumimoji="0" lang="fr-F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fr-FR" sz="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FR"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ZoneTexte 7">
            <a:extLst>
              <a:ext uri="{FF2B5EF4-FFF2-40B4-BE49-F238E27FC236}">
                <a16:creationId xmlns:a16="http://schemas.microsoft.com/office/drawing/2014/main" id="{26C27686-F295-A473-021F-1D493337DDEC}"/>
              </a:ext>
            </a:extLst>
          </p:cNvPr>
          <p:cNvSpPr txBox="1"/>
          <p:nvPr/>
        </p:nvSpPr>
        <p:spPr>
          <a:xfrm>
            <a:off x="1280160" y="1547718"/>
            <a:ext cx="10179337" cy="369332"/>
          </a:xfrm>
          <a:prstGeom prst="rect">
            <a:avLst/>
          </a:prstGeom>
          <a:noFill/>
        </p:spPr>
        <p:txBody>
          <a:bodyPr wrap="square" rtlCol="0">
            <a:spAutoFit/>
          </a:bodyPr>
          <a:lstStyle/>
          <a:p>
            <a:r>
              <a:rPr lang="fr-FR" b="1" dirty="0">
                <a:solidFill>
                  <a:srgbClr val="000000"/>
                </a:solidFill>
              </a:rPr>
              <a:t>CHOIX DU SUBSTITUT </a:t>
            </a:r>
            <a:r>
              <a:rPr lang="fr-FR" dirty="0">
                <a:solidFill>
                  <a:srgbClr val="000000"/>
                </a:solidFill>
              </a:rPr>
              <a:t>en </a:t>
            </a:r>
            <a:r>
              <a:rPr lang="fr-FR" dirty="0"/>
              <a:t>accord avec le patient </a:t>
            </a:r>
            <a:r>
              <a:rPr lang="fr-FR" dirty="0">
                <a:solidFill>
                  <a:srgbClr val="000000"/>
                </a:solidFill>
              </a:rPr>
              <a:t>selon sa préférence sur le type de SN oral</a:t>
            </a:r>
          </a:p>
        </p:txBody>
      </p:sp>
      <p:sp>
        <p:nvSpPr>
          <p:cNvPr id="10" name="ZoneTexte 9">
            <a:extLst>
              <a:ext uri="{FF2B5EF4-FFF2-40B4-BE49-F238E27FC236}">
                <a16:creationId xmlns:a16="http://schemas.microsoft.com/office/drawing/2014/main" id="{F9E68546-5743-EF7B-D2FD-C58D4FF8103C}"/>
              </a:ext>
            </a:extLst>
          </p:cNvPr>
          <p:cNvSpPr txBox="1"/>
          <p:nvPr/>
        </p:nvSpPr>
        <p:spPr>
          <a:xfrm>
            <a:off x="441899" y="4109953"/>
            <a:ext cx="6096000" cy="1200329"/>
          </a:xfrm>
          <a:prstGeom prst="rect">
            <a:avLst/>
          </a:prstGeom>
          <a:noFill/>
        </p:spPr>
        <p:txBody>
          <a:bodyPr wrap="square">
            <a:spAutoFit/>
          </a:bodyPr>
          <a:lstStyle/>
          <a:p>
            <a:r>
              <a:rPr lang="fr-FR" sz="1800" dirty="0">
                <a:solidFill>
                  <a:srgbClr val="000000"/>
                </a:solidFill>
              </a:rPr>
              <a:t>L'utilisation du patch pour obtenir une </a:t>
            </a:r>
            <a:r>
              <a:rPr lang="fr-FR" sz="1800" dirty="0" err="1">
                <a:solidFill>
                  <a:srgbClr val="000000"/>
                </a:solidFill>
              </a:rPr>
              <a:t>nicotinémie</a:t>
            </a:r>
            <a:r>
              <a:rPr lang="fr-FR" sz="1800" dirty="0">
                <a:solidFill>
                  <a:srgbClr val="000000"/>
                </a:solidFill>
              </a:rPr>
              <a:t> de base, associée à l’utilisation de Substituts nicotiniques oraux en cas de besoin (« </a:t>
            </a:r>
            <a:r>
              <a:rPr lang="fr-FR" sz="1800" dirty="0" err="1">
                <a:solidFill>
                  <a:srgbClr val="000000"/>
                </a:solidFill>
              </a:rPr>
              <a:t>craving</a:t>
            </a:r>
            <a:r>
              <a:rPr lang="fr-FR" sz="1800" dirty="0">
                <a:solidFill>
                  <a:srgbClr val="000000"/>
                </a:solidFill>
              </a:rPr>
              <a:t> ») peut offrir un meilleur contrôle des symptômes de sevrage</a:t>
            </a:r>
            <a:endParaRPr lang="fr-FR" dirty="0"/>
          </a:p>
        </p:txBody>
      </p:sp>
    </p:spTree>
    <p:extLst>
      <p:ext uri="{BB962C8B-B14F-4D97-AF65-F5344CB8AC3E}">
        <p14:creationId xmlns:p14="http://schemas.microsoft.com/office/powerpoint/2010/main" val="25596189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6C8D07C2-B273-19CC-8E56-21C1B64B8AC8}"/>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55600"/>
            <a:r>
              <a:rPr lang="fr-FR" sz="2400" b="1" dirty="0">
                <a:solidFill>
                  <a:srgbClr val="5C5C2C"/>
                </a:solidFill>
                <a:latin typeface="+mn-lt"/>
              </a:rPr>
              <a:t>d) Suivi et adaptation d’un traitement nicotinique de substitution</a:t>
            </a:r>
          </a:p>
        </p:txBody>
      </p:sp>
      <p:sp>
        <p:nvSpPr>
          <p:cNvPr id="9" name="Titre 6">
            <a:extLst>
              <a:ext uri="{FF2B5EF4-FFF2-40B4-BE49-F238E27FC236}">
                <a16:creationId xmlns:a16="http://schemas.microsoft.com/office/drawing/2014/main" id="{AF528B38-683B-2308-C05F-1D52DFA5CC70}"/>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4 :  prescription des substituts nicotiniques </a:t>
            </a:r>
          </a:p>
        </p:txBody>
      </p:sp>
      <p:sp>
        <p:nvSpPr>
          <p:cNvPr id="5" name="ZoneTexte 4">
            <a:extLst>
              <a:ext uri="{FF2B5EF4-FFF2-40B4-BE49-F238E27FC236}">
                <a16:creationId xmlns:a16="http://schemas.microsoft.com/office/drawing/2014/main" id="{7406621C-14BF-9E84-B242-2F9A69223492}"/>
              </a:ext>
            </a:extLst>
          </p:cNvPr>
          <p:cNvSpPr txBox="1"/>
          <p:nvPr/>
        </p:nvSpPr>
        <p:spPr>
          <a:xfrm>
            <a:off x="1520952" y="1728217"/>
            <a:ext cx="10274808" cy="369332"/>
          </a:xfrm>
          <a:prstGeom prst="rect">
            <a:avLst/>
          </a:prstGeom>
          <a:noFill/>
        </p:spPr>
        <p:txBody>
          <a:bodyPr wrap="square" rtlCol="0">
            <a:spAutoFit/>
          </a:bodyPr>
          <a:lstStyle/>
          <a:p>
            <a:r>
              <a:rPr lang="fr-FR" sz="1800" dirty="0">
                <a:solidFill>
                  <a:srgbClr val="000000"/>
                </a:solidFill>
              </a:rPr>
              <a:t>A SAVOIR  : 	</a:t>
            </a:r>
            <a:endParaRPr lang="fr-FR" dirty="0"/>
          </a:p>
        </p:txBody>
      </p:sp>
      <p:pic>
        <p:nvPicPr>
          <p:cNvPr id="4" name="Picture 7" descr="ATTENTION - Commune d'Apprieu">
            <a:extLst>
              <a:ext uri="{FF2B5EF4-FFF2-40B4-BE49-F238E27FC236}">
                <a16:creationId xmlns:a16="http://schemas.microsoft.com/office/drawing/2014/main" id="{32FB812E-F6AB-5E12-ADC8-E5882B8F237D}"/>
              </a:ext>
            </a:extLst>
          </p:cNvPr>
          <p:cNvPicPr>
            <a:picLocks noChangeAspect="1" noChangeArrowheads="1"/>
          </p:cNvPicPr>
          <p:nvPr/>
        </p:nvPicPr>
        <p:blipFill>
          <a:blip r:embed="rId2">
            <a:clrChange>
              <a:clrFrom>
                <a:srgbClr val="FFFFFF"/>
              </a:clrFrom>
              <a:clrTo>
                <a:srgbClr val="FFFFFF">
                  <a:alpha val="0"/>
                </a:srgbClr>
              </a:clrTo>
            </a:clrChange>
            <a:grayscl/>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256338" y="2882379"/>
            <a:ext cx="1264614" cy="717180"/>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F95F8B04-923E-516E-7605-7F2146104AA2}"/>
              </a:ext>
            </a:extLst>
          </p:cNvPr>
          <p:cNvSpPr txBox="1"/>
          <p:nvPr/>
        </p:nvSpPr>
        <p:spPr>
          <a:xfrm>
            <a:off x="1520952" y="2445397"/>
            <a:ext cx="10274808" cy="3970318"/>
          </a:xfrm>
          <a:prstGeom prst="rect">
            <a:avLst/>
          </a:prstGeom>
          <a:noFill/>
        </p:spPr>
        <p:txBody>
          <a:bodyPr wrap="square">
            <a:spAutoFit/>
          </a:bodyPr>
          <a:lstStyle/>
          <a:p>
            <a:r>
              <a:rPr lang="fr-FR" dirty="0">
                <a:solidFill>
                  <a:srgbClr val="000000"/>
                </a:solidFill>
              </a:rPr>
              <a:t>Le tabac, en agissant sur le métabolisme, peut </a:t>
            </a:r>
            <a:r>
              <a:rPr lang="fr-FR" b="1" dirty="0"/>
              <a:t>modifier la concentration de certains médicaments.</a:t>
            </a:r>
          </a:p>
          <a:p>
            <a:endParaRPr lang="fr-FR" dirty="0">
              <a:solidFill>
                <a:srgbClr val="000000"/>
              </a:solidFill>
            </a:endParaRPr>
          </a:p>
          <a:p>
            <a:r>
              <a:rPr lang="fr-FR" dirty="0">
                <a:solidFill>
                  <a:srgbClr val="000000"/>
                </a:solidFill>
              </a:rPr>
              <a:t>Lors de l’arrêt du tabac, les </a:t>
            </a:r>
            <a:r>
              <a:rPr lang="fr-FR" b="1" dirty="0"/>
              <a:t>conséquences de cette interaction doivent être envisagées</a:t>
            </a:r>
            <a:r>
              <a:rPr lang="fr-FR" dirty="0">
                <a:solidFill>
                  <a:srgbClr val="000000"/>
                </a:solidFill>
              </a:rPr>
              <a:t>, pouvant nécessiter une adaptation de certains traitements. </a:t>
            </a:r>
          </a:p>
          <a:p>
            <a:endParaRPr lang="fr-FR" dirty="0">
              <a:solidFill>
                <a:srgbClr val="000000"/>
              </a:solidFill>
            </a:endParaRPr>
          </a:p>
          <a:p>
            <a:r>
              <a:rPr lang="fr-FR" b="1" dirty="0"/>
              <a:t>Informer le prescripteur </a:t>
            </a:r>
            <a:r>
              <a:rPr lang="fr-FR" dirty="0">
                <a:solidFill>
                  <a:srgbClr val="000000"/>
                </a:solidFill>
              </a:rPr>
              <a:t>(exemple diabétologue/insuline, cardiologue/Warfarine, psychiatre/Clozapine…) pour réadapter la posologie et informer le patient de symptômes de sous ou sur dosage des traitements.</a:t>
            </a:r>
          </a:p>
          <a:p>
            <a:endParaRPr lang="fr-FR" dirty="0">
              <a:solidFill>
                <a:srgbClr val="000000"/>
              </a:solidFill>
            </a:endParaRPr>
          </a:p>
          <a:p>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On conseillera de </a:t>
            </a:r>
            <a:r>
              <a:rPr lang="fr-FR" sz="1800" b="1" dirty="0">
                <a:effectLst/>
                <a:latin typeface="Calibri" panose="020F0502020204030204" pitchFamily="34" charset="0"/>
                <a:ea typeface="Calibri" panose="020F0502020204030204" pitchFamily="34" charset="0"/>
                <a:cs typeface="Calibri" panose="020F0502020204030204" pitchFamily="34" charset="0"/>
              </a:rPr>
              <a:t>réduire la consommation de café </a:t>
            </a: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au moment de l'arrêt du tabac pour </a:t>
            </a:r>
            <a:r>
              <a:rPr lang="fr-F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éviter les signes de surdosage en caféine telles que les palpitations.</a:t>
            </a:r>
          </a:p>
          <a:p>
            <a:endParaRPr lang="fr-FR"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r>
              <a:rPr lang="fr-F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VOIR : </a:t>
            </a:r>
            <a:r>
              <a:rPr lang="fr-F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4"/>
              </a:rPr>
              <a:t>Fiche interactions médicamenteuses –tabac (SRAE Addictologie)</a:t>
            </a:r>
            <a:endParaRPr lang="fr-FR"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solidFill>
                <a:srgbClr val="000000"/>
              </a:solidFill>
            </a:endParaRPr>
          </a:p>
          <a:p>
            <a:endParaRPr lang="fr-FR" dirty="0">
              <a:solidFill>
                <a:srgbClr val="000000"/>
              </a:solidFill>
            </a:endParaRPr>
          </a:p>
        </p:txBody>
      </p:sp>
    </p:spTree>
    <p:extLst>
      <p:ext uri="{BB962C8B-B14F-4D97-AF65-F5344CB8AC3E}">
        <p14:creationId xmlns:p14="http://schemas.microsoft.com/office/powerpoint/2010/main" val="606794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EE27D80-12C0-FF94-FBD5-DE6C3971BC2A}"/>
              </a:ext>
            </a:extLst>
          </p:cNvPr>
          <p:cNvSpPr>
            <a:spLocks noGrp="1"/>
          </p:cNvSpPr>
          <p:nvPr>
            <p:ph idx="1"/>
          </p:nvPr>
        </p:nvSpPr>
        <p:spPr>
          <a:xfrm>
            <a:off x="943897" y="1547718"/>
            <a:ext cx="10515600" cy="4591619"/>
          </a:xfrm>
        </p:spPr>
        <p:txBody>
          <a:bodyPr>
            <a:normAutofit/>
          </a:bodyPr>
          <a:lstStyle/>
          <a:p>
            <a:pPr marL="0" indent="0">
              <a:buNone/>
            </a:pPr>
            <a:endParaRPr lang="fr-FR" sz="1800" dirty="0"/>
          </a:p>
          <a:p>
            <a:pPr marL="0" indent="0">
              <a:buNone/>
            </a:pPr>
            <a:endParaRPr lang="fr-FR" sz="1800" u="sng" dirty="0"/>
          </a:p>
        </p:txBody>
      </p:sp>
      <p:sp>
        <p:nvSpPr>
          <p:cNvPr id="6" name="Titre 1">
            <a:extLst>
              <a:ext uri="{FF2B5EF4-FFF2-40B4-BE49-F238E27FC236}">
                <a16:creationId xmlns:a16="http://schemas.microsoft.com/office/drawing/2014/main" id="{56DA43E6-EB97-ABDB-AF80-DEF861117D88}"/>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55600"/>
            <a:r>
              <a:rPr lang="fr-FR" sz="2400" b="1" dirty="0">
                <a:solidFill>
                  <a:srgbClr val="5C5C2C"/>
                </a:solidFill>
                <a:latin typeface="+mn-lt"/>
              </a:rPr>
              <a:t>d) Suivi et adaptation d’un traitement nicotinique de substitution</a:t>
            </a:r>
          </a:p>
          <a:p>
            <a:pPr marL="355600"/>
            <a:endParaRPr lang="fr-FR" sz="2400" b="1" dirty="0">
              <a:solidFill>
                <a:srgbClr val="5C5C2C"/>
              </a:solidFill>
              <a:latin typeface="+mn-lt"/>
            </a:endParaRPr>
          </a:p>
        </p:txBody>
      </p:sp>
      <p:sp>
        <p:nvSpPr>
          <p:cNvPr id="7" name="Titre 6">
            <a:extLst>
              <a:ext uri="{FF2B5EF4-FFF2-40B4-BE49-F238E27FC236}">
                <a16:creationId xmlns:a16="http://schemas.microsoft.com/office/drawing/2014/main" id="{C16E3040-1FE3-AE70-4183-B1506B679FD9}"/>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4 : La prescription des substituts nicotiniques </a:t>
            </a:r>
          </a:p>
        </p:txBody>
      </p:sp>
      <p:sp>
        <p:nvSpPr>
          <p:cNvPr id="5" name="ZoneTexte 4">
            <a:extLst>
              <a:ext uri="{FF2B5EF4-FFF2-40B4-BE49-F238E27FC236}">
                <a16:creationId xmlns:a16="http://schemas.microsoft.com/office/drawing/2014/main" id="{8B0BE636-3A94-5B79-9E97-9FF343FE53C8}"/>
              </a:ext>
            </a:extLst>
          </p:cNvPr>
          <p:cNvSpPr txBox="1"/>
          <p:nvPr/>
        </p:nvSpPr>
        <p:spPr>
          <a:xfrm>
            <a:off x="1024127" y="1810512"/>
            <a:ext cx="11101197" cy="4262514"/>
          </a:xfrm>
          <a:prstGeom prst="rect">
            <a:avLst/>
          </a:prstGeom>
          <a:noFill/>
        </p:spPr>
        <p:txBody>
          <a:bodyPr wrap="square" rtlCol="0">
            <a:spAutoFit/>
          </a:bodyPr>
          <a:lstStyle/>
          <a:p>
            <a:pPr>
              <a:lnSpc>
                <a:spcPct val="107000"/>
              </a:lnSpc>
              <a:spcAft>
                <a:spcPts val="800"/>
              </a:spcAft>
            </a:pPr>
            <a:r>
              <a:rPr lang="fr-FR" sz="1800" b="1" u="sng" dirty="0">
                <a:effectLst/>
                <a:latin typeface="Calibri" panose="020F0502020204030204" pitchFamily="34" charset="0"/>
                <a:ea typeface="Times New Roman" panose="02020603050405020304" pitchFamily="18" charset="0"/>
                <a:cs typeface="Calibri" panose="020F0502020204030204" pitchFamily="34" charset="0"/>
              </a:rPr>
              <a:t>Tabagisme et santé mentale : </a:t>
            </a:r>
          </a:p>
          <a:p>
            <a:pPr marL="742950" lvl="1" indent="-285750">
              <a:lnSpc>
                <a:spcPct val="107000"/>
              </a:lnSpc>
              <a:spcAft>
                <a:spcPts val="800"/>
              </a:spcAft>
              <a:buFont typeface="Wingdings" panose="05000000000000000000" pitchFamily="2" charset="2"/>
              <a:buChar char="ü"/>
            </a:pPr>
            <a:r>
              <a:rPr lang="fr-FR" dirty="0">
                <a:solidFill>
                  <a:srgbClr val="000000"/>
                </a:solidFill>
                <a:latin typeface="Calibri" panose="020F0502020204030204" pitchFamily="34" charset="0"/>
                <a:ea typeface="Times New Roman" panose="02020603050405020304" pitchFamily="18" charset="0"/>
                <a:cs typeface="Calibri" panose="020F0502020204030204" pitchFamily="34" charset="0"/>
              </a:rPr>
              <a:t>T</a:t>
            </a:r>
            <a:r>
              <a:rPr lang="fr-FR"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abagisme et dépendance nicotinique ont une haute prévalence chez tous les patients ayant un trouble psychique.</a:t>
            </a:r>
            <a:endParaRPr lang="fr-FR"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nSpc>
                <a:spcPct val="107000"/>
              </a:lnSpc>
              <a:spcAft>
                <a:spcPts val="800"/>
              </a:spcAft>
              <a:buFont typeface="Wingdings" panose="05000000000000000000" pitchFamily="2" charset="2"/>
              <a:buChar char="ü"/>
            </a:pPr>
            <a:r>
              <a:rPr lang="fr-FR" dirty="0">
                <a:solidFill>
                  <a:srgbClr val="000000"/>
                </a:solidFill>
                <a:latin typeface="Calibri" panose="020F0502020204030204" pitchFamily="34" charset="0"/>
                <a:ea typeface="Times New Roman" panose="02020603050405020304" pitchFamily="18" charset="0"/>
                <a:cs typeface="Calibri" panose="020F0502020204030204" pitchFamily="34" charset="0"/>
              </a:rPr>
              <a:t>P</a:t>
            </a:r>
            <a:r>
              <a:rPr lang="fr-FR"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lus de rechute et de dépression </a:t>
            </a:r>
          </a:p>
          <a:p>
            <a:pPr marL="742950" lvl="1" indent="-285750">
              <a:lnSpc>
                <a:spcPct val="107000"/>
              </a:lnSpc>
              <a:spcAft>
                <a:spcPts val="800"/>
              </a:spcAft>
              <a:buFont typeface="Wingdings" panose="05000000000000000000" pitchFamily="2" charset="2"/>
              <a:buChar char="ü"/>
            </a:pPr>
            <a:r>
              <a:rPr lang="fr-FR"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Taux d’abstinence plus bas </a:t>
            </a:r>
          </a:p>
          <a:p>
            <a:pPr>
              <a:lnSpc>
                <a:spcPct val="107000"/>
              </a:lnSpc>
              <a:spcAft>
                <a:spcPts val="800"/>
              </a:spcAft>
            </a:pPr>
            <a:endParaRPr lang="fr-FR"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Aft>
                <a:spcPts val="800"/>
              </a:spcAft>
            </a:pPr>
            <a:r>
              <a:rPr lang="fr-F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Chez les patients avec trouble psychiatrique,</a:t>
            </a:r>
            <a:r>
              <a:rPr lang="fr-FR"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fr-F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mêmes stratégies de sevrage tabagique </a:t>
            </a:r>
            <a:r>
              <a:rPr lang="fr-FR"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MAIS insister sur :</a:t>
            </a:r>
          </a:p>
          <a:p>
            <a:pPr marL="742950" lvl="1" indent="-285750">
              <a:lnSpc>
                <a:spcPct val="107000"/>
              </a:lnSpc>
              <a:spcAft>
                <a:spcPts val="800"/>
              </a:spcAft>
              <a:buFont typeface="Wingdings" panose="05000000000000000000" pitchFamily="2" charset="2"/>
              <a:buChar char="ü"/>
            </a:pPr>
            <a:r>
              <a:rPr lang="fr-FR"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Un soutien plus intensif, </a:t>
            </a:r>
          </a:p>
          <a:p>
            <a:pPr marL="742950" lvl="1" indent="-285750">
              <a:lnSpc>
                <a:spcPct val="107000"/>
              </a:lnSpc>
              <a:spcAft>
                <a:spcPts val="800"/>
              </a:spcAft>
              <a:buFont typeface="Wingdings" panose="05000000000000000000" pitchFamily="2" charset="2"/>
              <a:buChar char="ü"/>
            </a:pPr>
            <a:r>
              <a:rPr lang="fr-FR" dirty="0">
                <a:solidFill>
                  <a:srgbClr val="000000"/>
                </a:solidFill>
                <a:latin typeface="Calibri" panose="020F0502020204030204" pitchFamily="34" charset="0"/>
                <a:ea typeface="Times New Roman" panose="02020603050405020304" pitchFamily="18" charset="0"/>
                <a:cs typeface="Calibri" panose="020F0502020204030204" pitchFamily="34" charset="0"/>
              </a:rPr>
              <a:t>D</a:t>
            </a:r>
            <a:r>
              <a:rPr lang="fr-FR"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es stratégies de prévention de la rechute,</a:t>
            </a:r>
          </a:p>
          <a:p>
            <a:pPr marL="742950" lvl="1" indent="-285750">
              <a:lnSpc>
                <a:spcPct val="107000"/>
              </a:lnSpc>
              <a:spcAft>
                <a:spcPts val="800"/>
              </a:spcAft>
              <a:buFont typeface="Wingdings" panose="05000000000000000000" pitchFamily="2" charset="2"/>
              <a:buChar char="ü"/>
            </a:pPr>
            <a:r>
              <a:rPr lang="fr-FR" dirty="0">
                <a:solidFill>
                  <a:srgbClr val="000000"/>
                </a:solidFill>
                <a:latin typeface="Calibri" panose="020F0502020204030204" pitchFamily="34" charset="0"/>
                <a:ea typeface="Times New Roman" panose="02020603050405020304" pitchFamily="18" charset="0"/>
                <a:cs typeface="Calibri" panose="020F0502020204030204" pitchFamily="34" charset="0"/>
              </a:rPr>
              <a:t>U</a:t>
            </a:r>
            <a:r>
              <a:rPr lang="fr-FR"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 traitement pharmacologique.</a:t>
            </a:r>
            <a:endParaRPr lang="fr-FR"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b="1" u="sng" dirty="0">
                <a:effectLst/>
                <a:latin typeface="Calibri" panose="020F0502020204030204" pitchFamily="34" charset="0"/>
                <a:ea typeface="Times New Roman" panose="02020603050405020304" pitchFamily="18" charset="0"/>
                <a:cs typeface="Calibri" panose="020F0502020204030204" pitchFamily="34"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988578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6C8D07C2-B273-19CC-8E56-21C1B64B8AC8}"/>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55600"/>
            <a:r>
              <a:rPr lang="fr-FR" sz="2400" b="1" dirty="0">
                <a:solidFill>
                  <a:srgbClr val="5C5C2C"/>
                </a:solidFill>
                <a:latin typeface="+mn-lt"/>
              </a:rPr>
              <a:t>d) Suivi et adaptation d’un traitement nicotinique de substitution</a:t>
            </a:r>
          </a:p>
        </p:txBody>
      </p:sp>
      <p:sp>
        <p:nvSpPr>
          <p:cNvPr id="9" name="Titre 6">
            <a:extLst>
              <a:ext uri="{FF2B5EF4-FFF2-40B4-BE49-F238E27FC236}">
                <a16:creationId xmlns:a16="http://schemas.microsoft.com/office/drawing/2014/main" id="{AF528B38-683B-2308-C05F-1D52DFA5CC70}"/>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4 : La prescription des substituts nicotiniques </a:t>
            </a:r>
          </a:p>
        </p:txBody>
      </p:sp>
      <p:sp>
        <p:nvSpPr>
          <p:cNvPr id="5" name="ZoneTexte 4">
            <a:extLst>
              <a:ext uri="{FF2B5EF4-FFF2-40B4-BE49-F238E27FC236}">
                <a16:creationId xmlns:a16="http://schemas.microsoft.com/office/drawing/2014/main" id="{7406621C-14BF-9E84-B242-2F9A69223492}"/>
              </a:ext>
            </a:extLst>
          </p:cNvPr>
          <p:cNvSpPr txBox="1"/>
          <p:nvPr/>
        </p:nvSpPr>
        <p:spPr>
          <a:xfrm>
            <a:off x="1007905" y="1364993"/>
            <a:ext cx="10787855" cy="923330"/>
          </a:xfrm>
          <a:prstGeom prst="rect">
            <a:avLst/>
          </a:prstGeom>
          <a:noFill/>
        </p:spPr>
        <p:txBody>
          <a:bodyPr wrap="square" rtlCol="0">
            <a:spAutoFit/>
          </a:bodyPr>
          <a:lstStyle/>
          <a:p>
            <a:pPr algn="ct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 Respadd propose dans son guide « Tabagisme et santé mentale : ce qu’il faut savoir ce qu’il faut faire », </a:t>
            </a:r>
            <a:b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les actions à entreprendre à l’arrêt du tabac selon certains traitements en cours / page 18</a:t>
            </a: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r>
              <a:rPr lang="fr-FR" sz="1800" dirty="0">
                <a:solidFill>
                  <a:srgbClr val="000000"/>
                </a:solidFill>
              </a:rPr>
              <a:t>	</a:t>
            </a:r>
            <a:endParaRPr lang="fr-FR" dirty="0">
              <a:solidFill>
                <a:srgbClr val="000000"/>
              </a:solidFill>
            </a:endParaRPr>
          </a:p>
        </p:txBody>
      </p:sp>
      <p:sp>
        <p:nvSpPr>
          <p:cNvPr id="7" name="ZoneTexte 6">
            <a:extLst>
              <a:ext uri="{FF2B5EF4-FFF2-40B4-BE49-F238E27FC236}">
                <a16:creationId xmlns:a16="http://schemas.microsoft.com/office/drawing/2014/main" id="{F95F8B04-923E-516E-7605-7F2146104AA2}"/>
              </a:ext>
            </a:extLst>
          </p:cNvPr>
          <p:cNvSpPr txBox="1"/>
          <p:nvPr/>
        </p:nvSpPr>
        <p:spPr>
          <a:xfrm>
            <a:off x="1520952" y="2445397"/>
            <a:ext cx="10274808" cy="646331"/>
          </a:xfrm>
          <a:prstGeom prst="rect">
            <a:avLst/>
          </a:prstGeom>
          <a:noFill/>
        </p:spPr>
        <p:txBody>
          <a:bodyPr wrap="square">
            <a:spAutoFit/>
          </a:bodyPr>
          <a:lstStyle/>
          <a:p>
            <a:endParaRPr lang="fr-FR" dirty="0"/>
          </a:p>
          <a:p>
            <a:endParaRPr lang="fr-FR" dirty="0"/>
          </a:p>
        </p:txBody>
      </p:sp>
      <p:sp>
        <p:nvSpPr>
          <p:cNvPr id="6" name="ZoneTexte 5">
            <a:extLst>
              <a:ext uri="{FF2B5EF4-FFF2-40B4-BE49-F238E27FC236}">
                <a16:creationId xmlns:a16="http://schemas.microsoft.com/office/drawing/2014/main" id="{4D27A3B0-DF2B-C561-3DB9-EB078BD06A13}"/>
              </a:ext>
            </a:extLst>
          </p:cNvPr>
          <p:cNvSpPr txBox="1"/>
          <p:nvPr/>
        </p:nvSpPr>
        <p:spPr>
          <a:xfrm>
            <a:off x="1007904" y="5986312"/>
            <a:ext cx="10787855" cy="369332"/>
          </a:xfrm>
          <a:prstGeom prst="rect">
            <a:avLst/>
          </a:prstGeom>
          <a:noFill/>
        </p:spPr>
        <p:txBody>
          <a:bodyPr wrap="square">
            <a:spAutoFit/>
          </a:bodyPr>
          <a:lstStyle/>
          <a:p>
            <a:pPr algn="ctr"/>
            <a:r>
              <a:rPr lang="fr-FR" dirty="0">
                <a:hlinkClick r:id="rId2"/>
              </a:rPr>
              <a:t>https://www.respadd.org/wp-content/uploads/2021/11/BAT-Peau-guide-sante-mentale-reduit-.pdf</a:t>
            </a:r>
            <a:endParaRPr lang="fr-FR" dirty="0"/>
          </a:p>
        </p:txBody>
      </p:sp>
      <p:pic>
        <p:nvPicPr>
          <p:cNvPr id="11" name="Image 10">
            <a:extLst>
              <a:ext uri="{FF2B5EF4-FFF2-40B4-BE49-F238E27FC236}">
                <a16:creationId xmlns:a16="http://schemas.microsoft.com/office/drawing/2014/main" id="{8FABBA6D-423E-F8FB-B667-C0FADAFC7E28}"/>
              </a:ext>
            </a:extLst>
          </p:cNvPr>
          <p:cNvPicPr>
            <a:picLocks noChangeAspect="1"/>
          </p:cNvPicPr>
          <p:nvPr/>
        </p:nvPicPr>
        <p:blipFill>
          <a:blip r:embed="rId3"/>
          <a:stretch>
            <a:fillRect/>
          </a:stretch>
        </p:blipFill>
        <p:spPr>
          <a:xfrm>
            <a:off x="3374135" y="2307373"/>
            <a:ext cx="2552025" cy="3598642"/>
          </a:xfrm>
          <a:prstGeom prst="rect">
            <a:avLst/>
          </a:prstGeom>
        </p:spPr>
      </p:pic>
    </p:spTree>
    <p:extLst>
      <p:ext uri="{BB962C8B-B14F-4D97-AF65-F5344CB8AC3E}">
        <p14:creationId xmlns:p14="http://schemas.microsoft.com/office/powerpoint/2010/main" val="19882420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EE27D80-12C0-FF94-FBD5-DE6C3971BC2A}"/>
              </a:ext>
            </a:extLst>
          </p:cNvPr>
          <p:cNvSpPr>
            <a:spLocks noGrp="1"/>
          </p:cNvSpPr>
          <p:nvPr>
            <p:ph idx="1"/>
          </p:nvPr>
        </p:nvSpPr>
        <p:spPr>
          <a:xfrm>
            <a:off x="943897" y="1547718"/>
            <a:ext cx="10515600" cy="4591619"/>
          </a:xfrm>
        </p:spPr>
        <p:txBody>
          <a:bodyPr>
            <a:normAutofit/>
          </a:bodyPr>
          <a:lstStyle/>
          <a:p>
            <a:pPr marL="0" indent="0">
              <a:buNone/>
            </a:pPr>
            <a:endParaRPr lang="fr-FR" sz="1800" dirty="0"/>
          </a:p>
          <a:p>
            <a:pPr marL="0" indent="0">
              <a:buNone/>
            </a:pPr>
            <a:endParaRPr lang="fr-FR" sz="1800" u="sng" dirty="0"/>
          </a:p>
        </p:txBody>
      </p:sp>
      <p:sp>
        <p:nvSpPr>
          <p:cNvPr id="6" name="Titre 1">
            <a:extLst>
              <a:ext uri="{FF2B5EF4-FFF2-40B4-BE49-F238E27FC236}">
                <a16:creationId xmlns:a16="http://schemas.microsoft.com/office/drawing/2014/main" id="{56DA43E6-EB97-ABDB-AF80-DEF861117D88}"/>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55600"/>
            <a:endParaRPr lang="fr-FR" sz="2400" b="1" dirty="0">
              <a:solidFill>
                <a:srgbClr val="5C5C2C"/>
              </a:solidFill>
              <a:latin typeface="+mn-lt"/>
            </a:endParaRPr>
          </a:p>
        </p:txBody>
      </p:sp>
      <p:sp>
        <p:nvSpPr>
          <p:cNvPr id="7" name="Titre 6">
            <a:extLst>
              <a:ext uri="{FF2B5EF4-FFF2-40B4-BE49-F238E27FC236}">
                <a16:creationId xmlns:a16="http://schemas.microsoft.com/office/drawing/2014/main" id="{C16E3040-1FE3-AE70-4183-B1506B679FD9}"/>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4 : La prescription des substituts nicotiniques </a:t>
            </a:r>
          </a:p>
        </p:txBody>
      </p:sp>
      <p:sp>
        <p:nvSpPr>
          <p:cNvPr id="5" name="ZoneTexte 4">
            <a:extLst>
              <a:ext uri="{FF2B5EF4-FFF2-40B4-BE49-F238E27FC236}">
                <a16:creationId xmlns:a16="http://schemas.microsoft.com/office/drawing/2014/main" id="{8B0BE636-3A94-5B79-9E97-9FF343FE53C8}"/>
              </a:ext>
            </a:extLst>
          </p:cNvPr>
          <p:cNvSpPr txBox="1"/>
          <p:nvPr/>
        </p:nvSpPr>
        <p:spPr>
          <a:xfrm>
            <a:off x="1024128" y="1810512"/>
            <a:ext cx="10771632" cy="4186274"/>
          </a:xfrm>
          <a:prstGeom prst="rect">
            <a:avLst/>
          </a:prstGeom>
          <a:noFill/>
        </p:spPr>
        <p:txBody>
          <a:bodyPr wrap="square" rtlCol="0">
            <a:spAutoFit/>
          </a:bodyPr>
          <a:lstStyle/>
          <a:p>
            <a:pPr>
              <a:spcAft>
                <a:spcPts val="1200"/>
              </a:spcAft>
            </a:pPr>
            <a:r>
              <a:rPr lang="fr-FR" sz="1800" b="1" u="sng" dirty="0">
                <a:effectLst/>
                <a:latin typeface="Calibri" panose="020F0502020204030204" pitchFamily="34" charset="0"/>
                <a:ea typeface="Calibri" panose="020F0502020204030204" pitchFamily="34" charset="0"/>
                <a:cs typeface="Calibri" panose="020F0502020204030204" pitchFamily="34" charset="0"/>
              </a:rPr>
              <a:t>Patients atteints de troubles anxieux ou dépressifs </a:t>
            </a:r>
            <a:r>
              <a:rPr lang="fr-FR" sz="1800" dirty="0">
                <a:effectLst/>
                <a:latin typeface="Calibri" panose="020F0502020204030204" pitchFamily="34" charset="0"/>
                <a:ea typeface="Calibri" panose="020F0502020204030204" pitchFamily="34" charset="0"/>
                <a:cs typeface="Calibri" panose="020F0502020204030204" pitchFamily="34" charset="0"/>
              </a:rPr>
              <a:t>: motivation à l’arrêt semblable à une population sans trouble</a:t>
            </a:r>
          </a:p>
          <a:p>
            <a:pPr marL="742950" lvl="1" indent="-285750">
              <a:spcAft>
                <a:spcPts val="1800"/>
              </a:spcAft>
              <a:buFont typeface="Arial" panose="020B0604020202020204" pitchFamily="34" charset="0"/>
              <a:buChar char="•"/>
            </a:pPr>
            <a:r>
              <a:rPr lang="fr-FR" dirty="0">
                <a:solidFill>
                  <a:srgbClr val="000000"/>
                </a:solidFill>
                <a:latin typeface="Calibri" panose="020F0502020204030204" pitchFamily="34" charset="0"/>
                <a:ea typeface="Calibri" panose="020F0502020204030204" pitchFamily="34" charset="0"/>
                <a:cs typeface="Calibri" panose="020F0502020204030204" pitchFamily="34" charset="0"/>
              </a:rPr>
              <a:t>T</a:t>
            </a:r>
            <a:r>
              <a:rPr lang="fr-FR" dirty="0">
                <a:solidFill>
                  <a:srgbClr val="000000"/>
                </a:solidFill>
                <a:effectLst/>
                <a:latin typeface="Calibri" panose="020F0502020204030204" pitchFamily="34" charset="0"/>
                <a:ea typeface="Calibri" panose="020F0502020204030204" pitchFamily="34" charset="0"/>
              </a:rPr>
              <a:t>raitement pharmacologique du sevrage tabagique  semblable avec ou sans dépression.</a:t>
            </a:r>
            <a:endParaRPr lang="fr-FR" b="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742950" lvl="1" indent="-285750">
              <a:spcAft>
                <a:spcPts val="1800"/>
              </a:spcAft>
              <a:buFont typeface="Arial" panose="020B0604020202020204" pitchFamily="34" charset="0"/>
              <a:buChar char="•"/>
            </a:pPr>
            <a:r>
              <a:rPr lang="fr-FR" dirty="0">
                <a:solidFill>
                  <a:srgbClr val="000000"/>
                </a:solidFill>
                <a:latin typeface="Calibri" panose="020F0502020204030204" pitchFamily="34" charset="0"/>
                <a:ea typeface="Calibri" panose="020F0502020204030204" pitchFamily="34" charset="0"/>
              </a:rPr>
              <a:t>C</a:t>
            </a:r>
            <a:r>
              <a:rPr lang="fr-FR" dirty="0">
                <a:solidFill>
                  <a:srgbClr val="000000"/>
                </a:solidFill>
                <a:effectLst/>
                <a:latin typeface="Calibri" panose="020F0502020204030204" pitchFamily="34" charset="0"/>
                <a:ea typeface="Calibri" panose="020F0502020204030204" pitchFamily="34" charset="0"/>
              </a:rPr>
              <a:t>ombiner traitement standard de sevrage tabagique </a:t>
            </a:r>
            <a:r>
              <a:rPr lang="fr-FR" b="1" dirty="0">
                <a:solidFill>
                  <a:srgbClr val="000000"/>
                </a:solidFill>
                <a:effectLst/>
                <a:latin typeface="Calibri" panose="020F0502020204030204" pitchFamily="34" charset="0"/>
                <a:ea typeface="Calibri" panose="020F0502020204030204" pitchFamily="34" charset="0"/>
              </a:rPr>
              <a:t>et</a:t>
            </a:r>
            <a:r>
              <a:rPr lang="fr-FR" dirty="0">
                <a:solidFill>
                  <a:srgbClr val="000000"/>
                </a:solidFill>
                <a:effectLst/>
                <a:latin typeface="Calibri" panose="020F0502020204030204" pitchFamily="34" charset="0"/>
                <a:ea typeface="Calibri" panose="020F0502020204030204" pitchFamily="34" charset="0"/>
              </a:rPr>
              <a:t> traitement psychothérapeutique </a:t>
            </a:r>
            <a:r>
              <a:rPr lang="fr-FR" b="1" dirty="0">
                <a:solidFill>
                  <a:srgbClr val="000000"/>
                </a:solidFill>
                <a:effectLst/>
                <a:latin typeface="Calibri" panose="020F0502020204030204" pitchFamily="34" charset="0"/>
                <a:ea typeface="Calibri" panose="020F0502020204030204" pitchFamily="34" charset="0"/>
              </a:rPr>
              <a:t>et</a:t>
            </a:r>
            <a:r>
              <a:rPr lang="fr-FR" dirty="0">
                <a:solidFill>
                  <a:srgbClr val="000000"/>
                </a:solidFill>
                <a:effectLst/>
                <a:latin typeface="Calibri" panose="020F0502020204030204" pitchFamily="34" charset="0"/>
                <a:ea typeface="Calibri" panose="020F0502020204030204" pitchFamily="34" charset="0"/>
              </a:rPr>
              <a:t> pharmacologique de la dépression.</a:t>
            </a:r>
          </a:p>
          <a:p>
            <a:pPr marL="742950" lvl="1" indent="-285750">
              <a:spcAft>
                <a:spcPts val="1800"/>
              </a:spcAft>
              <a:buFont typeface="Arial" panose="020B0604020202020204" pitchFamily="34" charset="0"/>
              <a:buChar char="•"/>
            </a:pPr>
            <a:r>
              <a:rPr lang="fr-FR" dirty="0">
                <a:solidFill>
                  <a:srgbClr val="000000"/>
                </a:solidFill>
                <a:latin typeface="Calibri" panose="020F0502020204030204" pitchFamily="34" charset="0"/>
                <a:ea typeface="Calibri" panose="020F0502020204030204" pitchFamily="34" charset="0"/>
              </a:rPr>
              <a:t>R</a:t>
            </a:r>
            <a:r>
              <a:rPr lang="fr-FR" dirty="0">
                <a:solidFill>
                  <a:srgbClr val="000000"/>
                </a:solidFill>
                <a:effectLst/>
                <a:latin typeface="Calibri" panose="020F0502020204030204" pitchFamily="34" charset="0"/>
                <a:ea typeface="Calibri" panose="020F0502020204030204" pitchFamily="34" charset="0"/>
              </a:rPr>
              <a:t>ecommandation : Accorder la priorité au traitement de la dépression puis considérer l’arrêt du tabac après amélioration.</a:t>
            </a:r>
          </a:p>
          <a:p>
            <a:pPr marL="742950" lvl="1" indent="-285750" algn="just">
              <a:lnSpc>
                <a:spcPct val="115000"/>
              </a:lnSpc>
              <a:spcAft>
                <a:spcPts val="1800"/>
              </a:spcAft>
              <a:buFont typeface="Arial" panose="020B0604020202020204" pitchFamily="34" charset="0"/>
              <a:buChar char="•"/>
            </a:pPr>
            <a:r>
              <a:rPr lang="fr-FR"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Être attentif à détecter et traiter une éventuelle dépression.</a:t>
            </a:r>
          </a:p>
          <a:p>
            <a:pPr>
              <a:spcAft>
                <a:spcPts val="800"/>
              </a:spcAft>
            </a:pPr>
            <a:endParaRPr lang="fr-FR" dirty="0">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endParaRPr lang="fr-FR" dirty="0">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&gt;&gt; Test HAD permet d’évaluer l’anxiété et la dépression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ZoneTexte 3">
            <a:extLst>
              <a:ext uri="{FF2B5EF4-FFF2-40B4-BE49-F238E27FC236}">
                <a16:creationId xmlns:a16="http://schemas.microsoft.com/office/drawing/2014/main" id="{BF76CA87-2CE8-9E0D-AA77-2A391BBCF37C}"/>
              </a:ext>
            </a:extLst>
          </p:cNvPr>
          <p:cNvSpPr txBox="1"/>
          <p:nvPr/>
        </p:nvSpPr>
        <p:spPr>
          <a:xfrm>
            <a:off x="502023" y="905436"/>
            <a:ext cx="10366001" cy="461665"/>
          </a:xfrm>
          <a:prstGeom prst="rect">
            <a:avLst/>
          </a:prstGeom>
          <a:noFill/>
        </p:spPr>
        <p:txBody>
          <a:bodyPr wrap="square">
            <a:spAutoFit/>
          </a:bodyPr>
          <a:lstStyle/>
          <a:p>
            <a:pPr marL="355600"/>
            <a:r>
              <a:rPr lang="fr-FR" sz="2400" b="1" dirty="0">
                <a:solidFill>
                  <a:srgbClr val="5C5C2C"/>
                </a:solidFill>
                <a:latin typeface="+mn-lt"/>
              </a:rPr>
              <a:t>d) Suivi et adaptation d’un traitement nicotinique de substitution</a:t>
            </a:r>
          </a:p>
        </p:txBody>
      </p:sp>
    </p:spTree>
    <p:extLst>
      <p:ext uri="{BB962C8B-B14F-4D97-AF65-F5344CB8AC3E}">
        <p14:creationId xmlns:p14="http://schemas.microsoft.com/office/powerpoint/2010/main" val="34684710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EE27D80-12C0-FF94-FBD5-DE6C3971BC2A}"/>
              </a:ext>
            </a:extLst>
          </p:cNvPr>
          <p:cNvSpPr>
            <a:spLocks noGrp="1"/>
          </p:cNvSpPr>
          <p:nvPr>
            <p:ph idx="1"/>
          </p:nvPr>
        </p:nvSpPr>
        <p:spPr>
          <a:xfrm>
            <a:off x="943897" y="1547718"/>
            <a:ext cx="10515600" cy="4591619"/>
          </a:xfrm>
        </p:spPr>
        <p:txBody>
          <a:bodyPr>
            <a:normAutofit/>
          </a:bodyPr>
          <a:lstStyle/>
          <a:p>
            <a:pPr marL="0" indent="0">
              <a:buNone/>
            </a:pPr>
            <a:endParaRPr lang="fr-FR" sz="1800" dirty="0"/>
          </a:p>
          <a:p>
            <a:pPr marL="0" indent="0">
              <a:buNone/>
            </a:pPr>
            <a:endParaRPr lang="fr-FR" sz="1800" u="sng" dirty="0"/>
          </a:p>
        </p:txBody>
      </p:sp>
      <p:sp>
        <p:nvSpPr>
          <p:cNvPr id="6" name="Titre 1">
            <a:extLst>
              <a:ext uri="{FF2B5EF4-FFF2-40B4-BE49-F238E27FC236}">
                <a16:creationId xmlns:a16="http://schemas.microsoft.com/office/drawing/2014/main" id="{56DA43E6-EB97-ABDB-AF80-DEF861117D88}"/>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55600"/>
            <a:r>
              <a:rPr lang="fr-FR" sz="2400" b="1" dirty="0">
                <a:solidFill>
                  <a:srgbClr val="5C5C2C"/>
                </a:solidFill>
                <a:latin typeface="+mn-lt"/>
              </a:rPr>
              <a:t>d) Suivi et adaptation d’un traitement nicotinique de substitution</a:t>
            </a:r>
          </a:p>
        </p:txBody>
      </p:sp>
      <p:sp>
        <p:nvSpPr>
          <p:cNvPr id="7" name="Titre 6">
            <a:extLst>
              <a:ext uri="{FF2B5EF4-FFF2-40B4-BE49-F238E27FC236}">
                <a16:creationId xmlns:a16="http://schemas.microsoft.com/office/drawing/2014/main" id="{C16E3040-1FE3-AE70-4183-B1506B679FD9}"/>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4 : La prescription des substituts nicotiniques </a:t>
            </a:r>
          </a:p>
        </p:txBody>
      </p:sp>
      <p:sp>
        <p:nvSpPr>
          <p:cNvPr id="5" name="ZoneTexte 4">
            <a:extLst>
              <a:ext uri="{FF2B5EF4-FFF2-40B4-BE49-F238E27FC236}">
                <a16:creationId xmlns:a16="http://schemas.microsoft.com/office/drawing/2014/main" id="{8B0BE636-3A94-5B79-9E97-9FF343FE53C8}"/>
              </a:ext>
            </a:extLst>
          </p:cNvPr>
          <p:cNvSpPr txBox="1"/>
          <p:nvPr/>
        </p:nvSpPr>
        <p:spPr>
          <a:xfrm>
            <a:off x="1024128" y="1353312"/>
            <a:ext cx="10771632" cy="369332"/>
          </a:xfrm>
          <a:prstGeom prst="rect">
            <a:avLst/>
          </a:prstGeom>
          <a:noFill/>
        </p:spPr>
        <p:txBody>
          <a:bodyPr wrap="square" rtlCol="0">
            <a:spAutoFit/>
          </a:bodyPr>
          <a:lstStyle/>
          <a:p>
            <a:pPr>
              <a:spcAft>
                <a:spcPts val="800"/>
              </a:spcAft>
            </a:pPr>
            <a:r>
              <a:rPr lang="fr-FR" dirty="0">
                <a:solidFill>
                  <a:srgbClr val="000000"/>
                </a:solidFill>
                <a:latin typeface="Calibri" panose="020F0502020204030204" pitchFamily="34" charset="0"/>
                <a:ea typeface="Calibri" panose="020F0502020204030204" pitchFamily="34" charset="0"/>
                <a:cs typeface="Times New Roman" panose="02020603050405020304" pitchFamily="18" charset="0"/>
              </a:rPr>
              <a:t>Le test HAD permet d’évaluer l’anxiété et la dépression :</a:t>
            </a: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Image 10">
            <a:extLst>
              <a:ext uri="{FF2B5EF4-FFF2-40B4-BE49-F238E27FC236}">
                <a16:creationId xmlns:a16="http://schemas.microsoft.com/office/drawing/2014/main" id="{6410D13A-1377-2EE5-4BFF-75B0FABFB61A}"/>
              </a:ext>
            </a:extLst>
          </p:cNvPr>
          <p:cNvPicPr>
            <a:picLocks noChangeAspect="1"/>
          </p:cNvPicPr>
          <p:nvPr/>
        </p:nvPicPr>
        <p:blipFill>
          <a:blip r:embed="rId2"/>
          <a:stretch>
            <a:fillRect/>
          </a:stretch>
        </p:blipFill>
        <p:spPr>
          <a:xfrm>
            <a:off x="1024127" y="1870315"/>
            <a:ext cx="10815557" cy="4269021"/>
          </a:xfrm>
          <a:prstGeom prst="rect">
            <a:avLst/>
          </a:prstGeom>
        </p:spPr>
      </p:pic>
    </p:spTree>
    <p:extLst>
      <p:ext uri="{BB962C8B-B14F-4D97-AF65-F5344CB8AC3E}">
        <p14:creationId xmlns:p14="http://schemas.microsoft.com/office/powerpoint/2010/main" val="97748940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EE27D80-12C0-FF94-FBD5-DE6C3971BC2A}"/>
              </a:ext>
            </a:extLst>
          </p:cNvPr>
          <p:cNvSpPr>
            <a:spLocks noGrp="1"/>
          </p:cNvSpPr>
          <p:nvPr>
            <p:ph idx="1"/>
          </p:nvPr>
        </p:nvSpPr>
        <p:spPr>
          <a:xfrm>
            <a:off x="943897" y="1547718"/>
            <a:ext cx="10515600" cy="4591619"/>
          </a:xfrm>
        </p:spPr>
        <p:txBody>
          <a:bodyPr>
            <a:normAutofit/>
          </a:bodyPr>
          <a:lstStyle/>
          <a:p>
            <a:pPr marL="0" indent="0">
              <a:buNone/>
            </a:pPr>
            <a:endParaRPr lang="fr-FR" sz="1800" dirty="0"/>
          </a:p>
          <a:p>
            <a:pPr marL="0" indent="0">
              <a:buNone/>
            </a:pPr>
            <a:endParaRPr lang="fr-FR" sz="1800" u="sng" dirty="0"/>
          </a:p>
        </p:txBody>
      </p:sp>
      <p:sp>
        <p:nvSpPr>
          <p:cNvPr id="6" name="Titre 1">
            <a:extLst>
              <a:ext uri="{FF2B5EF4-FFF2-40B4-BE49-F238E27FC236}">
                <a16:creationId xmlns:a16="http://schemas.microsoft.com/office/drawing/2014/main" id="{56DA43E6-EB97-ABDB-AF80-DEF861117D88}"/>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55600"/>
            <a:r>
              <a:rPr lang="fr-FR" sz="2400" b="1" dirty="0">
                <a:solidFill>
                  <a:srgbClr val="5C5C2C"/>
                </a:solidFill>
                <a:latin typeface="+mn-lt"/>
              </a:rPr>
              <a:t>d) Suivi et adaptation d’un traitement nicotinique de substitution</a:t>
            </a:r>
          </a:p>
        </p:txBody>
      </p:sp>
      <p:sp>
        <p:nvSpPr>
          <p:cNvPr id="7" name="Titre 6">
            <a:extLst>
              <a:ext uri="{FF2B5EF4-FFF2-40B4-BE49-F238E27FC236}">
                <a16:creationId xmlns:a16="http://schemas.microsoft.com/office/drawing/2014/main" id="{C16E3040-1FE3-AE70-4183-B1506B679FD9}"/>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4 : La prescription des substituts nicotiniques </a:t>
            </a:r>
          </a:p>
        </p:txBody>
      </p:sp>
      <p:pic>
        <p:nvPicPr>
          <p:cNvPr id="4" name="Image 3">
            <a:extLst>
              <a:ext uri="{FF2B5EF4-FFF2-40B4-BE49-F238E27FC236}">
                <a16:creationId xmlns:a16="http://schemas.microsoft.com/office/drawing/2014/main" id="{45EA1E56-32F8-4497-1AE7-B40465B3B2BA}"/>
              </a:ext>
            </a:extLst>
          </p:cNvPr>
          <p:cNvPicPr>
            <a:picLocks noChangeAspect="1"/>
          </p:cNvPicPr>
          <p:nvPr/>
        </p:nvPicPr>
        <p:blipFill>
          <a:blip r:embed="rId2"/>
          <a:stretch>
            <a:fillRect/>
          </a:stretch>
        </p:blipFill>
        <p:spPr>
          <a:xfrm>
            <a:off x="339447" y="1999643"/>
            <a:ext cx="11724499" cy="3144501"/>
          </a:xfrm>
          <a:prstGeom prst="rect">
            <a:avLst/>
          </a:prstGeom>
        </p:spPr>
      </p:pic>
      <p:sp>
        <p:nvSpPr>
          <p:cNvPr id="2" name="ZoneTexte 1">
            <a:extLst>
              <a:ext uri="{FF2B5EF4-FFF2-40B4-BE49-F238E27FC236}">
                <a16:creationId xmlns:a16="http://schemas.microsoft.com/office/drawing/2014/main" id="{65DB327A-2E38-67C1-7B98-D8E1CECAD61C}"/>
              </a:ext>
            </a:extLst>
          </p:cNvPr>
          <p:cNvSpPr txBox="1"/>
          <p:nvPr/>
        </p:nvSpPr>
        <p:spPr>
          <a:xfrm>
            <a:off x="1024128" y="1353312"/>
            <a:ext cx="10771632" cy="369332"/>
          </a:xfrm>
          <a:prstGeom prst="rect">
            <a:avLst/>
          </a:prstGeom>
          <a:noFill/>
        </p:spPr>
        <p:txBody>
          <a:bodyPr wrap="square" rtlCol="0">
            <a:spAutoFit/>
          </a:bodyPr>
          <a:lstStyle/>
          <a:p>
            <a:pPr>
              <a:spcAft>
                <a:spcPts val="800"/>
              </a:spcAft>
            </a:pPr>
            <a:r>
              <a:rPr lang="fr-FR" dirty="0">
                <a:solidFill>
                  <a:srgbClr val="000000"/>
                </a:solidFill>
                <a:latin typeface="Calibri" panose="020F0502020204030204" pitchFamily="34" charset="0"/>
                <a:ea typeface="Calibri" panose="020F0502020204030204" pitchFamily="34" charset="0"/>
                <a:cs typeface="Times New Roman" panose="02020603050405020304" pitchFamily="18" charset="0"/>
              </a:rPr>
              <a:t>Le test HAD permet d’évaluer l’anxiété et la dépression :</a:t>
            </a: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067753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6C8D07C2-B273-19CC-8E56-21C1B64B8AC8}"/>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55600"/>
            <a:r>
              <a:rPr lang="fr-FR" sz="2400" b="1" dirty="0">
                <a:solidFill>
                  <a:srgbClr val="5C5C2C"/>
                </a:solidFill>
                <a:latin typeface="+mn-lt"/>
              </a:rPr>
              <a:t>d) Suivi et adaptation d’un traitement nicotinique de substitution </a:t>
            </a:r>
          </a:p>
        </p:txBody>
      </p:sp>
      <p:sp>
        <p:nvSpPr>
          <p:cNvPr id="9" name="Titre 6">
            <a:extLst>
              <a:ext uri="{FF2B5EF4-FFF2-40B4-BE49-F238E27FC236}">
                <a16:creationId xmlns:a16="http://schemas.microsoft.com/office/drawing/2014/main" id="{AF528B38-683B-2308-C05F-1D52DFA5CC70}"/>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4 : La prescription des substituts nicotiniques </a:t>
            </a:r>
          </a:p>
        </p:txBody>
      </p:sp>
      <p:sp>
        <p:nvSpPr>
          <p:cNvPr id="2" name="ZoneTexte 1">
            <a:extLst>
              <a:ext uri="{FF2B5EF4-FFF2-40B4-BE49-F238E27FC236}">
                <a16:creationId xmlns:a16="http://schemas.microsoft.com/office/drawing/2014/main" id="{4552318D-7AB0-B6D2-8650-C5DE93F257A2}"/>
              </a:ext>
            </a:extLst>
          </p:cNvPr>
          <p:cNvSpPr txBox="1"/>
          <p:nvPr/>
        </p:nvSpPr>
        <p:spPr>
          <a:xfrm>
            <a:off x="1399031" y="1627632"/>
            <a:ext cx="10307193" cy="4763548"/>
          </a:xfrm>
          <a:prstGeom prst="rect">
            <a:avLst/>
          </a:prstGeom>
          <a:noFill/>
        </p:spPr>
        <p:txBody>
          <a:bodyPr wrap="square" rtlCol="0">
            <a:spAutoFit/>
          </a:bodyPr>
          <a:lstStyle/>
          <a:p>
            <a:pPr algn="just">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SUIVI ET DUREE DU TRAITEMENT : </a:t>
            </a:r>
            <a:r>
              <a:rPr lang="fr-FR" sz="1800" dirty="0">
                <a:effectLst/>
                <a:latin typeface="Calibri" panose="020F0502020204030204" pitchFamily="34" charset="0"/>
                <a:ea typeface="Calibri" panose="020F0502020204030204" pitchFamily="34" charset="0"/>
                <a:cs typeface="Times New Roman" panose="02020603050405020304" pitchFamily="18" charset="0"/>
              </a:rPr>
              <a:t>recommandations de l’HAS</a:t>
            </a:r>
          </a:p>
          <a:p>
            <a:pPr marL="742950" lvl="1" indent="-285750">
              <a:spcAft>
                <a:spcPts val="1800"/>
              </a:spcAft>
              <a:buFont typeface="Wingdings" panose="05000000000000000000" pitchFamily="2" charset="2"/>
              <a:buChar char="Ø"/>
            </a:pPr>
            <a:r>
              <a:rPr lang="fr-FR" dirty="0">
                <a:solidFill>
                  <a:srgbClr val="000000"/>
                </a:solidFill>
                <a:latin typeface="Calibri" panose="020F0502020204030204" pitchFamily="34" charset="0"/>
                <a:ea typeface="Calibri" panose="020F0502020204030204" pitchFamily="34" charset="0"/>
                <a:cs typeface="Calibri" panose="020F0502020204030204" pitchFamily="34" charset="0"/>
              </a:rPr>
              <a:t>S</a:t>
            </a:r>
            <a:r>
              <a:rPr lang="fr-FR"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uivi hebdomadaire dans un premier temps, puis mensuel pendant les 3 à 6 mois suivants.</a:t>
            </a:r>
          </a:p>
          <a:p>
            <a:pPr marL="742950" lvl="1" indent="-285750">
              <a:spcAft>
                <a:spcPts val="1800"/>
              </a:spcAft>
              <a:buFont typeface="Wingdings" panose="05000000000000000000" pitchFamily="2" charset="2"/>
              <a:buChar char="Ø"/>
            </a:pPr>
            <a:r>
              <a:rPr lang="fr-FR" dirty="0">
                <a:solidFill>
                  <a:srgbClr val="000000"/>
                </a:solidFill>
                <a:latin typeface="Calibri" panose="020F0502020204030204" pitchFamily="34" charset="0"/>
                <a:ea typeface="Calibri" panose="020F0502020204030204" pitchFamily="34" charset="0"/>
                <a:cs typeface="Calibri" panose="020F0502020204030204" pitchFamily="34" charset="0"/>
              </a:rPr>
              <a:t>Proposer d</a:t>
            </a:r>
            <a:r>
              <a:rPr lang="fr-FR"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es consultations par téléphone entre les consultations des premières semaines, si besoin.</a:t>
            </a:r>
          </a:p>
          <a:p>
            <a:pPr marL="742950" lvl="1" indent="-285750">
              <a:spcAft>
                <a:spcPts val="1800"/>
              </a:spcAft>
              <a:buFont typeface="Wingdings" panose="05000000000000000000" pitchFamily="2" charset="2"/>
              <a:buChar char="Ø"/>
            </a:pPr>
            <a:r>
              <a:rPr lang="fr-FR" dirty="0">
                <a:solidFill>
                  <a:srgbClr val="000000"/>
                </a:solidFill>
                <a:latin typeface="Calibri" panose="020F0502020204030204" pitchFamily="34" charset="0"/>
                <a:ea typeface="Calibri" panose="020F0502020204030204" pitchFamily="34" charset="0"/>
                <a:cs typeface="Calibri" panose="020F0502020204030204" pitchFamily="34" charset="0"/>
              </a:rPr>
              <a:t>S</a:t>
            </a:r>
            <a:r>
              <a:rPr lang="fr-FR"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ignaler sa disponibilité au patient en cas de besoin aussi bien pendant la période de sevrage qu’au-delà, pour prévenir les risques de rechute.</a:t>
            </a:r>
          </a:p>
          <a:p>
            <a:pPr>
              <a:lnSpc>
                <a:spcPct val="107000"/>
              </a:lnSpc>
              <a:spcAft>
                <a:spcPts val="800"/>
              </a:spcAft>
            </a:pPr>
            <a:r>
              <a:rPr lang="fr-FR" sz="1800" dirty="0">
                <a:effectLst/>
                <a:latin typeface="Calibri" panose="020F0502020204030204" pitchFamily="34" charset="0"/>
                <a:ea typeface="Calibri" panose="020F0502020204030204" pitchFamily="34" charset="0"/>
                <a:cs typeface="Calibri" panose="020F0502020204030204" pitchFamily="34" charset="0"/>
              </a:rPr>
              <a:t> </a:t>
            </a:r>
          </a:p>
          <a:p>
            <a:pPr>
              <a:lnSpc>
                <a:spcPct val="107000"/>
              </a:lnSpc>
              <a:spcAft>
                <a:spcPts val="800"/>
              </a:spcAft>
            </a:pPr>
            <a:endParaRPr lang="fr-FR"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fr-FR"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Source : Haute Autorité de Santé, Arrêt de la consommation de tabac : du dépistage individuel au maintien de l’abstinence en premier recours, Octobre 2014 (page 22)</a:t>
            </a:r>
          </a:p>
          <a:p>
            <a:pPr algn="just">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hlinkClick r:id="rId2"/>
              </a:rPr>
              <a:t>https://www.has-sante.fr/upload/docs/application/pdf/2014-01/recommandations_-_arret_de_la_consommation_de_tabac.pdf</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78950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6C8D07C2-B273-19CC-8E56-21C1B64B8AC8}"/>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55600"/>
            <a:endParaRPr lang="fr-FR" sz="2400" b="1" dirty="0">
              <a:solidFill>
                <a:srgbClr val="5C5C2C"/>
              </a:solidFill>
              <a:latin typeface="+mn-lt"/>
            </a:endParaRPr>
          </a:p>
        </p:txBody>
      </p:sp>
      <p:sp>
        <p:nvSpPr>
          <p:cNvPr id="9" name="Titre 6">
            <a:extLst>
              <a:ext uri="{FF2B5EF4-FFF2-40B4-BE49-F238E27FC236}">
                <a16:creationId xmlns:a16="http://schemas.microsoft.com/office/drawing/2014/main" id="{AF528B38-683B-2308-C05F-1D52DFA5CC70}"/>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4 : La prescription des substituts nicotiniques </a:t>
            </a:r>
          </a:p>
        </p:txBody>
      </p:sp>
      <p:sp>
        <p:nvSpPr>
          <p:cNvPr id="2" name="ZoneTexte 1">
            <a:extLst>
              <a:ext uri="{FF2B5EF4-FFF2-40B4-BE49-F238E27FC236}">
                <a16:creationId xmlns:a16="http://schemas.microsoft.com/office/drawing/2014/main" id="{4552318D-7AB0-B6D2-8650-C5DE93F257A2}"/>
              </a:ext>
            </a:extLst>
          </p:cNvPr>
          <p:cNvSpPr txBox="1"/>
          <p:nvPr/>
        </p:nvSpPr>
        <p:spPr>
          <a:xfrm>
            <a:off x="1399032" y="1627632"/>
            <a:ext cx="9884664" cy="3014351"/>
          </a:xfrm>
          <a:prstGeom prst="rect">
            <a:avLst/>
          </a:prstGeom>
          <a:noFill/>
        </p:spPr>
        <p:txBody>
          <a:bodyPr wrap="square" rtlCol="0">
            <a:spAutoFit/>
          </a:bodyPr>
          <a:lstStyle/>
          <a:p>
            <a:pPr marL="285750" indent="-285750">
              <a:lnSpc>
                <a:spcPct val="107000"/>
              </a:lnSpc>
              <a:spcAft>
                <a:spcPts val="1800"/>
              </a:spcAft>
              <a:buFont typeface="Wingdings" panose="05000000000000000000" pitchFamily="2" charset="2"/>
              <a:buChar char="Ø"/>
            </a:pPr>
            <a:r>
              <a:rPr lang="fr-FR" dirty="0">
                <a:solidFill>
                  <a:srgbClr val="000000"/>
                </a:solidFill>
                <a:latin typeface="Calibri" panose="020F0502020204030204" pitchFamily="34" charset="0"/>
                <a:ea typeface="Calibri" panose="020F0502020204030204" pitchFamily="34" charset="0"/>
                <a:cs typeface="Times New Roman" panose="02020603050405020304" pitchFamily="18" charset="0"/>
              </a:rPr>
              <a:t>D</a:t>
            </a: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urée du traitement majoritairement de </a:t>
            </a:r>
            <a:r>
              <a:rPr lang="fr-FR"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trois à six mois</a:t>
            </a: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br>
              <a:rPr lang="fr-FR" dirty="0">
                <a:solidFill>
                  <a:srgbClr val="000000"/>
                </a:solidFill>
                <a:latin typeface="Calibri" panose="020F0502020204030204" pitchFamily="34" charset="0"/>
                <a:ea typeface="Calibri" panose="020F0502020204030204" pitchFamily="34" charset="0"/>
                <a:cs typeface="Times New Roman" panose="02020603050405020304" pitchFamily="18" charset="0"/>
              </a:rPr>
            </a:br>
            <a:r>
              <a:rPr lang="fr-FR" sz="1800" b="1" dirty="0">
                <a:effectLst/>
                <a:latin typeface="Calibri" panose="020F0502020204030204" pitchFamily="34" charset="0"/>
                <a:ea typeface="Calibri" panose="020F0502020204030204" pitchFamily="34" charset="0"/>
                <a:cs typeface="Times New Roman" panose="02020603050405020304" pitchFamily="18" charset="0"/>
              </a:rPr>
              <a:t>MAIS</a:t>
            </a: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indispensable de s’adapter à chaque personne : pas de durée standard, peut être beaucoup plus prolongée.</a:t>
            </a:r>
          </a:p>
          <a:p>
            <a:pPr marL="285750" indent="-285750">
              <a:lnSpc>
                <a:spcPct val="107000"/>
              </a:lnSpc>
              <a:spcAft>
                <a:spcPts val="1800"/>
              </a:spcAft>
              <a:buFont typeface="Wingdings" panose="05000000000000000000" pitchFamily="2" charset="2"/>
              <a:buChar char="Ø"/>
            </a:pPr>
            <a:r>
              <a:rPr lang="fr-FR" dirty="0">
                <a:solidFill>
                  <a:srgbClr val="000000"/>
                </a:solidFill>
                <a:latin typeface="Calibri" panose="020F0502020204030204" pitchFamily="34" charset="0"/>
                <a:ea typeface="Calibri" panose="020F0502020204030204" pitchFamily="34" charset="0"/>
                <a:cs typeface="Times New Roman" panose="02020603050405020304" pitchFamily="18" charset="0"/>
              </a:rPr>
              <a:t>L</a:t>
            </a: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 diminution de posologie doit être très progressive, après arrêt total de consommation de tabac.</a:t>
            </a:r>
          </a:p>
          <a:p>
            <a:pPr marL="285750" indent="-285750">
              <a:lnSpc>
                <a:spcPct val="107000"/>
              </a:lnSpc>
              <a:spcAft>
                <a:spcPts val="800"/>
              </a:spcAft>
              <a:buFont typeface="Wingdings" panose="05000000000000000000" pitchFamily="2" charset="2"/>
              <a:buChar char="Ø"/>
            </a:pPr>
            <a:r>
              <a:rPr lang="fr-FR" dirty="0">
                <a:solidFill>
                  <a:srgbClr val="000000"/>
                </a:solidFill>
                <a:latin typeface="Calibri" panose="020F0502020204030204" pitchFamily="34" charset="0"/>
                <a:ea typeface="Calibri" panose="020F0502020204030204" pitchFamily="34" charset="0"/>
                <a:cs typeface="Times New Roman" panose="02020603050405020304" pitchFamily="18" charset="0"/>
              </a:rPr>
              <a:t>U</a:t>
            </a: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tilisation inappropriée des substituts nicotiniques est la cause de beaucoup d’échecs : </a:t>
            </a:r>
            <a:b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FR" dirty="0">
                <a:solidFill>
                  <a:srgbClr val="000000"/>
                </a:solidFill>
                <a:latin typeface="Calibri" panose="020F0502020204030204" pitchFamily="34" charset="0"/>
                <a:ea typeface="Calibri" panose="020F0502020204030204" pitchFamily="34" charset="0"/>
                <a:cs typeface="Times New Roman" panose="02020603050405020304" pitchFamily="18" charset="0"/>
              </a:rPr>
              <a:t>T</a:t>
            </a: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olérance majeure à la nicotine nécessitera des posologies très importantes, supérieures à celles prévues et à celles indiquées dans les notices.</a:t>
            </a:r>
          </a:p>
          <a:p>
            <a:pPr algn="just">
              <a:lnSpc>
                <a:spcPct val="107000"/>
              </a:lnSpc>
              <a:spcAft>
                <a:spcPts val="800"/>
              </a:spcAft>
            </a:pP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ZoneTexte 3">
            <a:extLst>
              <a:ext uri="{FF2B5EF4-FFF2-40B4-BE49-F238E27FC236}">
                <a16:creationId xmlns:a16="http://schemas.microsoft.com/office/drawing/2014/main" id="{BE006F00-BA36-2744-D778-72F0B38D94C4}"/>
              </a:ext>
            </a:extLst>
          </p:cNvPr>
          <p:cNvSpPr txBox="1"/>
          <p:nvPr/>
        </p:nvSpPr>
        <p:spPr>
          <a:xfrm>
            <a:off x="943897" y="933451"/>
            <a:ext cx="10895678" cy="461665"/>
          </a:xfrm>
          <a:prstGeom prst="rect">
            <a:avLst/>
          </a:prstGeom>
          <a:noFill/>
        </p:spPr>
        <p:txBody>
          <a:bodyPr wrap="square">
            <a:spAutoFit/>
          </a:bodyPr>
          <a:lstStyle/>
          <a:p>
            <a:pPr marL="355600"/>
            <a:r>
              <a:rPr lang="fr-FR" sz="2400" b="1" dirty="0">
                <a:solidFill>
                  <a:srgbClr val="5C5C2C"/>
                </a:solidFill>
              </a:rPr>
              <a:t>d</a:t>
            </a:r>
            <a:r>
              <a:rPr lang="fr-FR" sz="2400" b="1" dirty="0">
                <a:solidFill>
                  <a:srgbClr val="5C5C2C"/>
                </a:solidFill>
                <a:latin typeface="+mn-lt"/>
              </a:rPr>
              <a:t>) Suivi et adaptation d’un traitement nicotinique de substitution </a:t>
            </a:r>
          </a:p>
        </p:txBody>
      </p:sp>
    </p:spTree>
    <p:extLst>
      <p:ext uri="{BB962C8B-B14F-4D97-AF65-F5344CB8AC3E}">
        <p14:creationId xmlns:p14="http://schemas.microsoft.com/office/powerpoint/2010/main" val="1731646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93A7817A-7335-1A4F-F39B-F10A0791E5E6}"/>
              </a:ext>
            </a:extLst>
          </p:cNvPr>
          <p:cNvSpPr txBox="1"/>
          <p:nvPr/>
        </p:nvSpPr>
        <p:spPr>
          <a:xfrm>
            <a:off x="943897" y="1884781"/>
            <a:ext cx="4816823" cy="3693319"/>
          </a:xfrm>
          <a:prstGeom prst="rect">
            <a:avLst/>
          </a:prstGeom>
          <a:noFill/>
        </p:spPr>
        <p:txBody>
          <a:bodyPr wrap="square" rtlCol="0">
            <a:spAutoFit/>
          </a:bodyPr>
          <a:lstStyle/>
          <a:p>
            <a:r>
              <a:rPr lang="fr-FR" b="1" dirty="0">
                <a:solidFill>
                  <a:srgbClr val="000000"/>
                </a:solidFill>
                <a:ea typeface="Calibri" panose="020F0502020204030204" pitchFamily="34" charset="0"/>
              </a:rPr>
              <a:t>Programme national de réduction du tabagisme (PNRT) 2014-2019 :</a:t>
            </a:r>
          </a:p>
          <a:p>
            <a:pPr marL="285750" indent="-285750">
              <a:buFont typeface="Arial" panose="020B0604020202020204" pitchFamily="34" charset="0"/>
              <a:buChar char="•"/>
            </a:pPr>
            <a:r>
              <a:rPr lang="fr-FR" dirty="0">
                <a:solidFill>
                  <a:srgbClr val="000000"/>
                </a:solidFill>
                <a:ea typeface="Calibri" panose="020F0502020204030204" pitchFamily="34" charset="0"/>
              </a:rPr>
              <a:t>Pa</a:t>
            </a:r>
            <a:r>
              <a:rPr lang="fr-FR" sz="1800" dirty="0">
                <a:solidFill>
                  <a:srgbClr val="000000"/>
                </a:solidFill>
                <a:effectLst/>
                <a:ea typeface="Calibri" panose="020F0502020204030204" pitchFamily="34" charset="0"/>
              </a:rPr>
              <a:t>quet neutre ;</a:t>
            </a:r>
          </a:p>
          <a:p>
            <a:pPr marL="285750" indent="-285750">
              <a:buFont typeface="Arial" panose="020B0604020202020204" pitchFamily="34" charset="0"/>
              <a:buChar char="•"/>
            </a:pPr>
            <a:r>
              <a:rPr lang="fr-FR" sz="1800" dirty="0">
                <a:solidFill>
                  <a:srgbClr val="000000"/>
                </a:solidFill>
                <a:effectLst/>
                <a:ea typeface="Calibri" panose="020F0502020204030204" pitchFamily="34" charset="0"/>
              </a:rPr>
              <a:t>Avertissements sanitaires agrandis</a:t>
            </a:r>
          </a:p>
          <a:p>
            <a:pPr marL="285750" indent="-285750">
              <a:buFont typeface="Arial" panose="020B0604020202020204" pitchFamily="34" charset="0"/>
              <a:buChar char="•"/>
            </a:pPr>
            <a:r>
              <a:rPr lang="fr-FR" dirty="0">
                <a:solidFill>
                  <a:srgbClr val="000000"/>
                </a:solidFill>
                <a:ea typeface="Calibri" panose="020F0502020204030204" pitchFamily="34" charset="0"/>
              </a:rPr>
              <a:t>D</a:t>
            </a:r>
            <a:r>
              <a:rPr lang="fr-FR" sz="1800" dirty="0">
                <a:solidFill>
                  <a:srgbClr val="000000"/>
                </a:solidFill>
                <a:effectLst/>
                <a:ea typeface="Calibri" panose="020F0502020204030204" pitchFamily="34" charset="0"/>
              </a:rPr>
              <a:t>roit de prescription des traitements de substitution nicotinique élargi (</a:t>
            </a:r>
            <a:r>
              <a:rPr lang="fr-FR" sz="1800" dirty="0">
                <a:solidFill>
                  <a:srgbClr val="000000"/>
                </a:solidFill>
              </a:rPr>
              <a:t>médecins des services de prévention, infirmiers, sage-femmes, chirurgiens-dentistes et masseurs kinésithérapeute)</a:t>
            </a:r>
            <a:endParaRPr lang="fr-FR" sz="1800" dirty="0">
              <a:solidFill>
                <a:srgbClr val="000000"/>
              </a:solidFill>
              <a:effectLst/>
              <a:ea typeface="Calibri" panose="020F0502020204030204" pitchFamily="34" charset="0"/>
            </a:endParaRPr>
          </a:p>
          <a:p>
            <a:pPr marL="285750" indent="-285750">
              <a:buFont typeface="Arial" panose="020B0604020202020204" pitchFamily="34" charset="0"/>
              <a:buChar char="•"/>
            </a:pPr>
            <a:r>
              <a:rPr lang="fr-FR" sz="1800" dirty="0">
                <a:solidFill>
                  <a:srgbClr val="000000"/>
                </a:solidFill>
                <a:effectLst/>
                <a:ea typeface="Calibri" panose="020F0502020204030204" pitchFamily="34" charset="0"/>
              </a:rPr>
              <a:t>Moi(s) sans tabac </a:t>
            </a:r>
          </a:p>
          <a:p>
            <a:pPr marL="285750" indent="-285750">
              <a:buFont typeface="Arial" panose="020B0604020202020204" pitchFamily="34" charset="0"/>
              <a:buChar char="•"/>
            </a:pPr>
            <a:r>
              <a:rPr lang="fr-FR" dirty="0">
                <a:solidFill>
                  <a:srgbClr val="000000"/>
                </a:solidFill>
                <a:ea typeface="Calibri" panose="020F0502020204030204" pitchFamily="34" charset="0"/>
              </a:rPr>
              <a:t>Etc.</a:t>
            </a:r>
            <a:endParaRPr lang="fr-FR" sz="1800" dirty="0">
              <a:solidFill>
                <a:srgbClr val="000000"/>
              </a:solidFill>
              <a:effectLst/>
              <a:ea typeface="Calibri" panose="020F0502020204030204" pitchFamily="34" charset="0"/>
            </a:endParaRPr>
          </a:p>
          <a:p>
            <a:endParaRPr lang="fr-FR" dirty="0">
              <a:ea typeface="Calibri" panose="020F0502020204030204" pitchFamily="34" charset="0"/>
            </a:endParaRPr>
          </a:p>
          <a:p>
            <a:endParaRPr lang="fr-FR" dirty="0">
              <a:solidFill>
                <a:srgbClr val="000000"/>
              </a:solidFill>
              <a:latin typeface="Calibri" panose="020F0502020204030204" pitchFamily="34" charset="0"/>
              <a:ea typeface="Calibri" panose="020F0502020204030204" pitchFamily="34" charset="0"/>
            </a:endParaRPr>
          </a:p>
        </p:txBody>
      </p:sp>
      <p:sp>
        <p:nvSpPr>
          <p:cNvPr id="5" name="Titre 1">
            <a:extLst>
              <a:ext uri="{FF2B5EF4-FFF2-40B4-BE49-F238E27FC236}">
                <a16:creationId xmlns:a16="http://schemas.microsoft.com/office/drawing/2014/main" id="{41DF5ECA-7DA8-C8E9-D274-D9C9F2E920A4}"/>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12800" indent="-457200">
              <a:buFont typeface="+mj-lt"/>
              <a:buAutoNum type="alphaLcParenR" startAt="2"/>
            </a:pPr>
            <a:r>
              <a:rPr lang="fr-FR" sz="2400" b="1" dirty="0">
                <a:solidFill>
                  <a:srgbClr val="5C5C2C"/>
                </a:solidFill>
                <a:latin typeface="+mn-lt"/>
              </a:rPr>
              <a:t>Les politiques de santé publique</a:t>
            </a:r>
          </a:p>
        </p:txBody>
      </p:sp>
      <p:sp>
        <p:nvSpPr>
          <p:cNvPr id="6" name="Titre 6">
            <a:extLst>
              <a:ext uri="{FF2B5EF4-FFF2-40B4-BE49-F238E27FC236}">
                <a16:creationId xmlns:a16="http://schemas.microsoft.com/office/drawing/2014/main" id="{E9668DE6-E333-37A0-861A-F673E92169B7}"/>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1 : contexte</a:t>
            </a:r>
          </a:p>
        </p:txBody>
      </p:sp>
      <p:sp>
        <p:nvSpPr>
          <p:cNvPr id="7" name="ZoneTexte 6">
            <a:extLst>
              <a:ext uri="{FF2B5EF4-FFF2-40B4-BE49-F238E27FC236}">
                <a16:creationId xmlns:a16="http://schemas.microsoft.com/office/drawing/2014/main" id="{44D4366E-FAB9-7EF4-04F8-79B7F15D132D}"/>
              </a:ext>
            </a:extLst>
          </p:cNvPr>
          <p:cNvSpPr txBox="1"/>
          <p:nvPr/>
        </p:nvSpPr>
        <p:spPr>
          <a:xfrm>
            <a:off x="943897" y="1318420"/>
            <a:ext cx="10571997" cy="400110"/>
          </a:xfrm>
          <a:prstGeom prst="rect">
            <a:avLst/>
          </a:prstGeom>
          <a:noFill/>
        </p:spPr>
        <p:txBody>
          <a:bodyPr wrap="square" rtlCol="0">
            <a:spAutoFit/>
          </a:bodyPr>
          <a:lstStyle/>
          <a:p>
            <a:r>
              <a:rPr lang="fr-FR" sz="2000" b="1" dirty="0">
                <a:solidFill>
                  <a:srgbClr val="000000"/>
                </a:solidFill>
              </a:rPr>
              <a:t>Les programmes nationaux 2014-2019 et 2018-2022</a:t>
            </a:r>
          </a:p>
        </p:txBody>
      </p:sp>
      <p:sp>
        <p:nvSpPr>
          <p:cNvPr id="2" name="ZoneTexte 1">
            <a:extLst>
              <a:ext uri="{FF2B5EF4-FFF2-40B4-BE49-F238E27FC236}">
                <a16:creationId xmlns:a16="http://schemas.microsoft.com/office/drawing/2014/main" id="{998B9246-975C-9E3A-FD2E-70E7F1ECEFB3}"/>
              </a:ext>
            </a:extLst>
          </p:cNvPr>
          <p:cNvSpPr txBox="1"/>
          <p:nvPr/>
        </p:nvSpPr>
        <p:spPr>
          <a:xfrm>
            <a:off x="6753225" y="1884781"/>
            <a:ext cx="4706271" cy="3970318"/>
          </a:xfrm>
          <a:prstGeom prst="rect">
            <a:avLst/>
          </a:prstGeom>
          <a:noFill/>
        </p:spPr>
        <p:txBody>
          <a:bodyPr wrap="square" rtlCol="0">
            <a:spAutoFit/>
          </a:bodyPr>
          <a:lstStyle/>
          <a:p>
            <a:r>
              <a:rPr lang="fr-FR" b="1" dirty="0">
                <a:solidFill>
                  <a:srgbClr val="000000"/>
                </a:solidFill>
                <a:ea typeface="Calibri" panose="020F0502020204030204" pitchFamily="34" charset="0"/>
              </a:rPr>
              <a:t>Programme national de lutte contre le tabac (PNLT) 2018-2022</a:t>
            </a:r>
          </a:p>
          <a:p>
            <a:pPr marL="285750" indent="-285750">
              <a:buFontTx/>
              <a:buChar char="-"/>
            </a:pPr>
            <a:r>
              <a:rPr lang="fr-FR" sz="1800" dirty="0">
                <a:solidFill>
                  <a:srgbClr val="000000"/>
                </a:solidFill>
              </a:rPr>
              <a:t>Amélioration à l'accès et au remboursement des traitements nicotiniques de substitution : depuis le 1</a:t>
            </a:r>
            <a:r>
              <a:rPr lang="fr-FR" sz="1800" baseline="30000" dirty="0">
                <a:solidFill>
                  <a:srgbClr val="000000"/>
                </a:solidFill>
              </a:rPr>
              <a:t>er</a:t>
            </a:r>
            <a:r>
              <a:rPr lang="fr-FR" sz="1800" dirty="0">
                <a:solidFill>
                  <a:srgbClr val="000000"/>
                </a:solidFill>
              </a:rPr>
              <a:t> janvier 2019, la plupart des substituts nicotiniques sont pris en charge  à 65 % par l'Assurance Maladie et</a:t>
            </a:r>
            <a:r>
              <a:rPr lang="fr-FR" dirty="0">
                <a:solidFill>
                  <a:srgbClr val="000000"/>
                </a:solidFill>
              </a:rPr>
              <a:t> l</a:t>
            </a:r>
            <a:r>
              <a:rPr lang="fr-FR" sz="1800" dirty="0">
                <a:solidFill>
                  <a:srgbClr val="000000"/>
                </a:solidFill>
              </a:rPr>
              <a:t>e ticket modérateur peut être pris en charge par l'assurance complémentaire santé</a:t>
            </a:r>
            <a:endParaRPr lang="fr-FR" dirty="0">
              <a:solidFill>
                <a:srgbClr val="000000"/>
              </a:solidFill>
            </a:endParaRPr>
          </a:p>
          <a:p>
            <a:pPr marL="285750" indent="-285750">
              <a:buFontTx/>
              <a:buChar char="-"/>
            </a:pPr>
            <a:r>
              <a:rPr lang="fr-FR" dirty="0">
                <a:solidFill>
                  <a:srgbClr val="000000"/>
                </a:solidFill>
                <a:ea typeface="Calibri" panose="020F0502020204030204" pitchFamily="34" charset="0"/>
              </a:rPr>
              <a:t>Hausse du paquet de cigarettes</a:t>
            </a:r>
          </a:p>
          <a:p>
            <a:pPr marL="285750" indent="-285750">
              <a:buFontTx/>
              <a:buChar char="-"/>
            </a:pPr>
            <a:r>
              <a:rPr lang="fr-FR" dirty="0">
                <a:solidFill>
                  <a:srgbClr val="000000"/>
                </a:solidFill>
                <a:ea typeface="Calibri" panose="020F0502020204030204" pitchFamily="34" charset="0"/>
              </a:rPr>
              <a:t>Déploiement des espaces sans tabac et des lieux de santé sans tabac</a:t>
            </a:r>
          </a:p>
          <a:p>
            <a:pPr marL="285750" indent="-285750">
              <a:buFontTx/>
              <a:buChar char="-"/>
            </a:pPr>
            <a:r>
              <a:rPr lang="fr-FR" dirty="0">
                <a:solidFill>
                  <a:srgbClr val="000000"/>
                </a:solidFill>
                <a:ea typeface="Calibri" panose="020F0502020204030204" pitchFamily="34" charset="0"/>
              </a:rPr>
              <a:t>Poursuite du Moi(s) sans tabac</a:t>
            </a:r>
          </a:p>
          <a:p>
            <a:pPr marL="285750" indent="-285750">
              <a:buFontTx/>
              <a:buChar char="-"/>
            </a:pPr>
            <a:r>
              <a:rPr lang="fr-FR" dirty="0">
                <a:solidFill>
                  <a:srgbClr val="000000"/>
                </a:solidFill>
                <a:ea typeface="Calibri" panose="020F0502020204030204" pitchFamily="34" charset="0"/>
              </a:rPr>
              <a:t>Etc.</a:t>
            </a:r>
          </a:p>
        </p:txBody>
      </p:sp>
    </p:spTree>
    <p:extLst>
      <p:ext uri="{BB962C8B-B14F-4D97-AF65-F5344CB8AC3E}">
        <p14:creationId xmlns:p14="http://schemas.microsoft.com/office/powerpoint/2010/main" val="34827571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6C8D07C2-B273-19CC-8E56-21C1B64B8AC8}"/>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55600" marR="0" lvl="0" indent="0" algn="l" defTabSz="914400" rtl="0" eaLnBrk="1" fontAlgn="auto" latinLnBrk="0" hangingPunct="1">
              <a:lnSpc>
                <a:spcPct val="100000"/>
              </a:lnSpc>
              <a:spcBef>
                <a:spcPts val="0"/>
              </a:spcBef>
              <a:spcAft>
                <a:spcPts val="0"/>
              </a:spcAft>
              <a:buClrTx/>
              <a:buSzTx/>
              <a:buFontTx/>
              <a:buNone/>
              <a:tabLst/>
              <a:defRPr/>
            </a:pPr>
            <a:r>
              <a:rPr lang="fr-FR" sz="2400" b="1" dirty="0">
                <a:solidFill>
                  <a:srgbClr val="5C5C2C"/>
                </a:solidFill>
                <a:latin typeface="Calibri" panose="020F0502020204030204"/>
                <a:ea typeface="+mn-ea"/>
                <a:cs typeface="+mn-cs"/>
              </a:rPr>
              <a:t>d</a:t>
            </a:r>
            <a:r>
              <a:rPr kumimoji="0" lang="fr-FR" sz="2400" b="1" i="0" u="none" strike="noStrike" kern="1200" cap="none" spc="0" normalizeH="0" baseline="0" noProof="0" dirty="0">
                <a:ln>
                  <a:noFill/>
                </a:ln>
                <a:solidFill>
                  <a:srgbClr val="5C5C2C"/>
                </a:solidFill>
                <a:effectLst/>
                <a:uLnTx/>
                <a:uFillTx/>
                <a:latin typeface="Calibri" panose="020F0502020204030204"/>
                <a:ea typeface="+mn-ea"/>
                <a:cs typeface="+mn-cs"/>
              </a:rPr>
              <a:t>) Suivi et adaptation d’un traitement nicotinique de substitution </a:t>
            </a:r>
          </a:p>
          <a:p>
            <a:pPr marL="355600"/>
            <a:endParaRPr lang="fr-FR" sz="2400" b="1" dirty="0">
              <a:solidFill>
                <a:srgbClr val="5C5C2C"/>
              </a:solidFill>
              <a:latin typeface="+mn-lt"/>
            </a:endParaRPr>
          </a:p>
        </p:txBody>
      </p:sp>
      <p:sp>
        <p:nvSpPr>
          <p:cNvPr id="9" name="Titre 6">
            <a:extLst>
              <a:ext uri="{FF2B5EF4-FFF2-40B4-BE49-F238E27FC236}">
                <a16:creationId xmlns:a16="http://schemas.microsoft.com/office/drawing/2014/main" id="{AF528B38-683B-2308-C05F-1D52DFA5CC70}"/>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4 : La prescription des substituts nicotiniques </a:t>
            </a:r>
          </a:p>
        </p:txBody>
      </p:sp>
      <p:sp>
        <p:nvSpPr>
          <p:cNvPr id="2" name="ZoneTexte 1">
            <a:extLst>
              <a:ext uri="{FF2B5EF4-FFF2-40B4-BE49-F238E27FC236}">
                <a16:creationId xmlns:a16="http://schemas.microsoft.com/office/drawing/2014/main" id="{4552318D-7AB0-B6D2-8650-C5DE93F257A2}"/>
              </a:ext>
            </a:extLst>
          </p:cNvPr>
          <p:cNvSpPr txBox="1"/>
          <p:nvPr/>
        </p:nvSpPr>
        <p:spPr>
          <a:xfrm>
            <a:off x="1399031" y="1627632"/>
            <a:ext cx="10230993" cy="2717988"/>
          </a:xfrm>
          <a:prstGeom prst="rect">
            <a:avLst/>
          </a:prstGeom>
          <a:noFill/>
        </p:spPr>
        <p:txBody>
          <a:bodyPr wrap="square" rtlCol="0">
            <a:spAutoFit/>
          </a:bodyPr>
          <a:lstStyle/>
          <a:p>
            <a:pPr algn="just">
              <a:lnSpc>
                <a:spcPct val="107000"/>
              </a:lnSpc>
              <a:spcAft>
                <a:spcPts val="800"/>
              </a:spcAft>
            </a:pP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 rechute doit être dédramatisée = </a:t>
            </a:r>
            <a:r>
              <a:rPr lang="fr-FR"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étape normale et souvent nécessaire </a:t>
            </a: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dans </a:t>
            </a:r>
            <a:r>
              <a:rPr lang="fr-FR" sz="1800" dirty="0">
                <a:effectLst/>
                <a:latin typeface="Calibri" panose="020F0502020204030204" pitchFamily="34" charset="0"/>
                <a:ea typeface="Calibri" panose="020F0502020204030204" pitchFamily="34" charset="0"/>
                <a:cs typeface="Times New Roman" panose="02020603050405020304" pitchFamily="18" charset="0"/>
              </a:rPr>
              <a:t>l’apprentissage de la vie sans tabac.</a:t>
            </a:r>
          </a:p>
          <a:p>
            <a:pPr marL="285750" indent="-285750">
              <a:lnSpc>
                <a:spcPct val="107000"/>
              </a:lnSpc>
              <a:spcAft>
                <a:spcPts val="1800"/>
              </a:spcAft>
              <a:buFont typeface="Wingdings" panose="05000000000000000000" pitchFamily="2" charset="2"/>
              <a:buChar char="ü"/>
            </a:pP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Important de valoriser les efforts réalisés et d’analyser les circonstances de la reprise du comportement.</a:t>
            </a:r>
          </a:p>
          <a:p>
            <a:pPr marL="285750" indent="-285750">
              <a:lnSpc>
                <a:spcPct val="107000"/>
              </a:lnSpc>
              <a:spcAft>
                <a:spcPts val="1800"/>
              </a:spcAft>
              <a:buFont typeface="Wingdings" panose="05000000000000000000" pitchFamily="2" charset="2"/>
              <a:buChar char="ü"/>
            </a:pP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 qualité et la fréquence du suivi améliorent les chances de réussites du sevrage</a:t>
            </a:r>
            <a:b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FR" dirty="0">
                <a:solidFill>
                  <a:srgbClr val="000000"/>
                </a:solidFill>
                <a:latin typeface="Calibri" panose="020F0502020204030204" pitchFamily="34" charset="0"/>
                <a:ea typeface="Calibri" panose="020F0502020204030204" pitchFamily="34" charset="0"/>
                <a:cs typeface="Times New Roman" panose="02020603050405020304" pitchFamily="18" charset="0"/>
              </a:rPr>
              <a:t>P</a:t>
            </a: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ériodicité à définir avec le fumeur.</a:t>
            </a:r>
          </a:p>
          <a:p>
            <a:pPr marL="285750" indent="-285750" algn="just">
              <a:lnSpc>
                <a:spcPct val="107000"/>
              </a:lnSpc>
              <a:spcAft>
                <a:spcPts val="800"/>
              </a:spcAft>
              <a:buFont typeface="Wingdings" panose="05000000000000000000" pitchFamily="2" charset="2"/>
              <a:buChar char="ü"/>
            </a:pP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 nombreux soutiens à l’arrêt du tabac seront proposés à la personne pour l’accompagner dans ce changement de comportement.</a:t>
            </a:r>
          </a:p>
        </p:txBody>
      </p:sp>
    </p:spTree>
    <p:extLst>
      <p:ext uri="{BB962C8B-B14F-4D97-AF65-F5344CB8AC3E}">
        <p14:creationId xmlns:p14="http://schemas.microsoft.com/office/powerpoint/2010/main" val="205350508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6C8D07C2-B273-19CC-8E56-21C1B64B8AC8}"/>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55600"/>
            <a:r>
              <a:rPr lang="fr-FR" sz="2400" b="1" dirty="0">
                <a:solidFill>
                  <a:srgbClr val="5C5C2C"/>
                </a:solidFill>
                <a:latin typeface="Calibri" panose="020F0502020204030204"/>
                <a:ea typeface="+mn-ea"/>
                <a:cs typeface="+mn-cs"/>
              </a:rPr>
              <a:t>d</a:t>
            </a:r>
            <a:r>
              <a:rPr kumimoji="0" lang="fr-FR" sz="2400" b="1" i="0" u="none" strike="noStrike" kern="1200" cap="none" spc="0" normalizeH="0" baseline="0" noProof="0" dirty="0">
                <a:ln>
                  <a:noFill/>
                </a:ln>
                <a:solidFill>
                  <a:srgbClr val="5C5C2C"/>
                </a:solidFill>
                <a:effectLst/>
                <a:uLnTx/>
                <a:uFillTx/>
                <a:latin typeface="Calibri" panose="020F0502020204030204"/>
                <a:ea typeface="+mn-ea"/>
                <a:cs typeface="+mn-cs"/>
              </a:rPr>
              <a:t>) Suivi et adaptation d’un traitement nicotinique de substitution </a:t>
            </a:r>
          </a:p>
          <a:p>
            <a:pPr marL="355600"/>
            <a:endParaRPr lang="fr-FR" sz="2400" b="1" dirty="0">
              <a:solidFill>
                <a:srgbClr val="5C5C2C"/>
              </a:solidFill>
              <a:latin typeface="+mn-lt"/>
            </a:endParaRPr>
          </a:p>
        </p:txBody>
      </p:sp>
      <p:sp>
        <p:nvSpPr>
          <p:cNvPr id="9" name="Titre 6">
            <a:extLst>
              <a:ext uri="{FF2B5EF4-FFF2-40B4-BE49-F238E27FC236}">
                <a16:creationId xmlns:a16="http://schemas.microsoft.com/office/drawing/2014/main" id="{AF528B38-683B-2308-C05F-1D52DFA5CC70}"/>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4 : La prescription des substituts nicotiniques </a:t>
            </a:r>
          </a:p>
        </p:txBody>
      </p:sp>
      <p:sp>
        <p:nvSpPr>
          <p:cNvPr id="2" name="ZoneTexte 1">
            <a:extLst>
              <a:ext uri="{FF2B5EF4-FFF2-40B4-BE49-F238E27FC236}">
                <a16:creationId xmlns:a16="http://schemas.microsoft.com/office/drawing/2014/main" id="{4552318D-7AB0-B6D2-8650-C5DE93F257A2}"/>
              </a:ext>
            </a:extLst>
          </p:cNvPr>
          <p:cNvSpPr txBox="1"/>
          <p:nvPr/>
        </p:nvSpPr>
        <p:spPr>
          <a:xfrm>
            <a:off x="1399032" y="1627632"/>
            <a:ext cx="9884664" cy="671915"/>
          </a:xfrm>
          <a:prstGeom prst="rect">
            <a:avLst/>
          </a:prstGeom>
          <a:noFill/>
        </p:spPr>
        <p:txBody>
          <a:bodyPr wrap="square" rtlCol="0">
            <a:spAutoFit/>
          </a:bodyPr>
          <a:lstStyle/>
          <a:p>
            <a:pPr algn="ctr">
              <a:lnSpc>
                <a:spcPct val="107000"/>
              </a:lnSpc>
              <a:spcAft>
                <a:spcPts val="800"/>
              </a:spcAft>
            </a:pPr>
            <a:r>
              <a:rPr lang="fr-FR"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LES SYMPTOMES DE SOUS-DOSAGE ET SUR DOSAGE : </a:t>
            </a:r>
            <a:br>
              <a:rPr lang="fr-FR"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FR"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 ensemble de troubles physiques et psychologiques</a:t>
            </a:r>
          </a:p>
        </p:txBody>
      </p:sp>
      <p:grpSp>
        <p:nvGrpSpPr>
          <p:cNvPr id="3" name="Groupe 2">
            <a:extLst>
              <a:ext uri="{FF2B5EF4-FFF2-40B4-BE49-F238E27FC236}">
                <a16:creationId xmlns:a16="http://schemas.microsoft.com/office/drawing/2014/main" id="{0765B5C8-B89C-664C-6FC1-F3FF5C5DD671}"/>
              </a:ext>
            </a:extLst>
          </p:cNvPr>
          <p:cNvGrpSpPr/>
          <p:nvPr/>
        </p:nvGrpSpPr>
        <p:grpSpPr>
          <a:xfrm>
            <a:off x="4700016" y="3509840"/>
            <a:ext cx="7560079" cy="3082984"/>
            <a:chOff x="4743725" y="3509840"/>
            <a:chExt cx="7516370" cy="2984855"/>
          </a:xfrm>
        </p:grpSpPr>
        <p:sp>
          <p:nvSpPr>
            <p:cNvPr id="4" name="Oval 4">
              <a:extLst>
                <a:ext uri="{FF2B5EF4-FFF2-40B4-BE49-F238E27FC236}">
                  <a16:creationId xmlns:a16="http://schemas.microsoft.com/office/drawing/2014/main" id="{BF569BE9-1C93-D896-CBFF-C66A0FA59B2B}"/>
                </a:ext>
              </a:extLst>
            </p:cNvPr>
            <p:cNvSpPr>
              <a:spLocks noChangeArrowheads="1"/>
            </p:cNvSpPr>
            <p:nvPr/>
          </p:nvSpPr>
          <p:spPr bwMode="auto">
            <a:xfrm>
              <a:off x="4787981" y="3509840"/>
              <a:ext cx="7359293" cy="2984855"/>
            </a:xfrm>
            <a:prstGeom prst="ellipse">
              <a:avLst/>
            </a:prstGeom>
            <a:solidFill>
              <a:srgbClr val="626362">
                <a:lumMod val="20000"/>
                <a:lumOff val="80000"/>
              </a:srgbClr>
            </a:solidFill>
            <a:ln w="38100" cap="rnd">
              <a:solidFill>
                <a:srgbClr val="DF5593"/>
              </a:solidFill>
              <a:prstDash val="sysDot"/>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350" b="0" i="0" u="none" strike="noStrike" kern="0" cap="none" spc="0" normalizeH="0" baseline="0" noProof="0" dirty="0">
                <a:ln>
                  <a:noFill/>
                </a:ln>
                <a:solidFill>
                  <a:srgbClr val="FF0000"/>
                </a:solidFill>
                <a:effectLst/>
                <a:uLnTx/>
                <a:uFillTx/>
                <a:cs typeface="Arial"/>
              </a:endParaRPr>
            </a:p>
          </p:txBody>
        </p:sp>
        <p:pic>
          <p:nvPicPr>
            <p:cNvPr id="5" name="Picture 5" descr="Silhouette man">
              <a:extLst>
                <a:ext uri="{FF2B5EF4-FFF2-40B4-BE49-F238E27FC236}">
                  <a16:creationId xmlns:a16="http://schemas.microsoft.com/office/drawing/2014/main" id="{354A86A3-345D-41F4-DF1A-28E719D2DC3A}"/>
                </a:ext>
              </a:extLst>
            </p:cNvPr>
            <p:cNvPicPr>
              <a:picLocks noChangeAspect="1" noChangeArrowheads="1"/>
            </p:cNvPicPr>
            <p:nvPr/>
          </p:nvPicPr>
          <p:blipFill>
            <a:blip r:embed="rId2" cstate="email">
              <a:clrChange>
                <a:clrFrom>
                  <a:srgbClr val="A2D4F9"/>
                </a:clrFrom>
                <a:clrTo>
                  <a:srgbClr val="A2D4F9">
                    <a:alpha val="0"/>
                  </a:srgbClr>
                </a:clrTo>
              </a:clrChange>
              <a:duotone>
                <a:prstClr val="black"/>
                <a:srgbClr val="DF5593">
                  <a:tint val="45000"/>
                  <a:satMod val="400000"/>
                </a:srgbClr>
              </a:duotone>
              <a:extLst>
                <a:ext uri="{28A0092B-C50C-407E-A947-70E740481C1C}">
                  <a14:useLocalDpi xmlns:a14="http://schemas.microsoft.com/office/drawing/2010/main" val="0"/>
                </a:ext>
              </a:extLst>
            </a:blip>
            <a:srcRect/>
            <a:stretch>
              <a:fillRect/>
            </a:stretch>
          </p:blipFill>
          <p:spPr bwMode="auto">
            <a:xfrm rot="200933">
              <a:off x="7586578" y="3813025"/>
              <a:ext cx="1122343" cy="2527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8">
              <a:extLst>
                <a:ext uri="{FF2B5EF4-FFF2-40B4-BE49-F238E27FC236}">
                  <a16:creationId xmlns:a16="http://schemas.microsoft.com/office/drawing/2014/main" id="{5B616C49-7429-B015-5BE7-2265EB12D803}"/>
                </a:ext>
              </a:extLst>
            </p:cNvPr>
            <p:cNvSpPr>
              <a:spLocks noChangeShapeType="1"/>
            </p:cNvSpPr>
            <p:nvPr/>
          </p:nvSpPr>
          <p:spPr bwMode="auto">
            <a:xfrm>
              <a:off x="7302495" y="5233982"/>
              <a:ext cx="543714" cy="0"/>
            </a:xfrm>
            <a:prstGeom prst="line">
              <a:avLst/>
            </a:prstGeom>
            <a:no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350" b="0" i="0" u="none" strike="noStrike" kern="0" cap="none" spc="0" normalizeH="0" baseline="0" noProof="0">
                <a:ln>
                  <a:noFill/>
                </a:ln>
                <a:solidFill>
                  <a:srgbClr val="000000"/>
                </a:solidFill>
                <a:effectLst/>
                <a:uLnTx/>
                <a:uFillTx/>
                <a:latin typeface="Arial"/>
                <a:cs typeface="Arial"/>
              </a:endParaRPr>
            </a:p>
          </p:txBody>
        </p:sp>
        <p:sp>
          <p:nvSpPr>
            <p:cNvPr id="7" name="Text Box 9">
              <a:extLst>
                <a:ext uri="{FF2B5EF4-FFF2-40B4-BE49-F238E27FC236}">
                  <a16:creationId xmlns:a16="http://schemas.microsoft.com/office/drawing/2014/main" id="{50453DB0-E17A-FC7A-37E9-068DA76C9F05}"/>
                </a:ext>
              </a:extLst>
            </p:cNvPr>
            <p:cNvSpPr txBox="1">
              <a:spLocks noChangeArrowheads="1"/>
            </p:cNvSpPr>
            <p:nvPr/>
          </p:nvSpPr>
          <p:spPr bwMode="auto">
            <a:xfrm>
              <a:off x="6545952" y="5621256"/>
              <a:ext cx="1090752" cy="304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900" b="1" i="0" u="none" strike="noStrike" kern="0" cap="none" spc="0" normalizeH="0" baseline="0" noProof="0">
                <a:ln>
                  <a:noFill/>
                </a:ln>
                <a:solidFill>
                  <a:srgbClr val="CC0099"/>
                </a:solidFill>
                <a:effectLst/>
                <a:uLnTx/>
                <a:uFillTx/>
                <a:latin typeface="Verdana" pitchFamily="34" charset="0"/>
                <a:cs typeface="Arial" pitchFamily="34" charset="0"/>
              </a:endParaRPr>
            </a:p>
          </p:txBody>
        </p:sp>
        <p:sp>
          <p:nvSpPr>
            <p:cNvPr id="10" name="Freeform 10">
              <a:extLst>
                <a:ext uri="{FF2B5EF4-FFF2-40B4-BE49-F238E27FC236}">
                  <a16:creationId xmlns:a16="http://schemas.microsoft.com/office/drawing/2014/main" id="{CAEAB4A1-B38E-9655-CF79-472E4F77752E}"/>
                </a:ext>
              </a:extLst>
            </p:cNvPr>
            <p:cNvSpPr>
              <a:spLocks/>
            </p:cNvSpPr>
            <p:nvPr/>
          </p:nvSpPr>
          <p:spPr bwMode="auto">
            <a:xfrm>
              <a:off x="8057376" y="3888719"/>
              <a:ext cx="1873899" cy="2474157"/>
            </a:xfrm>
            <a:custGeom>
              <a:avLst/>
              <a:gdLst>
                <a:gd name="T0" fmla="*/ 983 w 1566"/>
                <a:gd name="T1" fmla="*/ 0 h 2318"/>
                <a:gd name="T2" fmla="*/ 1566 w 1566"/>
                <a:gd name="T3" fmla="*/ 1047 h 2318"/>
                <a:gd name="T4" fmla="*/ 966 w 1566"/>
                <a:gd name="T5" fmla="*/ 2318 h 2318"/>
                <a:gd name="T6" fmla="*/ 0 w 1566"/>
                <a:gd name="T7" fmla="*/ 276 h 2318"/>
                <a:gd name="T8" fmla="*/ 978 w 1566"/>
                <a:gd name="T9" fmla="*/ 4 h 2318"/>
              </a:gdLst>
              <a:ahLst/>
              <a:cxnLst>
                <a:cxn ang="0">
                  <a:pos x="T0" y="T1"/>
                </a:cxn>
                <a:cxn ang="0">
                  <a:pos x="T2" y="T3"/>
                </a:cxn>
                <a:cxn ang="0">
                  <a:pos x="T4" y="T5"/>
                </a:cxn>
                <a:cxn ang="0">
                  <a:pos x="T6" y="T7"/>
                </a:cxn>
                <a:cxn ang="0">
                  <a:pos x="T8" y="T9"/>
                </a:cxn>
              </a:cxnLst>
              <a:rect l="0" t="0" r="r" b="b"/>
              <a:pathLst>
                <a:path w="1566" h="2318">
                  <a:moveTo>
                    <a:pt x="983" y="0"/>
                  </a:moveTo>
                  <a:cubicBezTo>
                    <a:pt x="1221" y="132"/>
                    <a:pt x="1538" y="621"/>
                    <a:pt x="1566" y="1047"/>
                  </a:cubicBezTo>
                  <a:cubicBezTo>
                    <a:pt x="1561" y="1589"/>
                    <a:pt x="1329" y="2021"/>
                    <a:pt x="966" y="2318"/>
                  </a:cubicBezTo>
                  <a:cubicBezTo>
                    <a:pt x="497" y="1261"/>
                    <a:pt x="0" y="276"/>
                    <a:pt x="0" y="276"/>
                  </a:cubicBezTo>
                  <a:lnTo>
                    <a:pt x="978" y="4"/>
                  </a:lnTo>
                </a:path>
              </a:pathLst>
            </a:custGeom>
            <a:no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350" b="0" i="0" u="none" strike="noStrike" kern="0" cap="none" spc="0" normalizeH="0" baseline="0" noProof="0">
                <a:ln>
                  <a:noFill/>
                </a:ln>
                <a:solidFill>
                  <a:srgbClr val="000000"/>
                </a:solidFill>
                <a:effectLst/>
                <a:uLnTx/>
                <a:uFillTx/>
                <a:latin typeface="Arial"/>
                <a:cs typeface="Arial"/>
              </a:endParaRPr>
            </a:p>
          </p:txBody>
        </p:sp>
        <p:sp>
          <p:nvSpPr>
            <p:cNvPr id="11" name="Text Box 11">
              <a:extLst>
                <a:ext uri="{FF2B5EF4-FFF2-40B4-BE49-F238E27FC236}">
                  <a16:creationId xmlns:a16="http://schemas.microsoft.com/office/drawing/2014/main" id="{4D520C50-1262-2AA8-D9E1-6A21D41D7D35}"/>
                </a:ext>
              </a:extLst>
            </p:cNvPr>
            <p:cNvSpPr txBox="1">
              <a:spLocks noChangeArrowheads="1"/>
            </p:cNvSpPr>
            <p:nvPr/>
          </p:nvSpPr>
          <p:spPr bwMode="auto">
            <a:xfrm>
              <a:off x="7270903" y="3866767"/>
              <a:ext cx="192877" cy="264977"/>
            </a:xfrm>
            <a:prstGeom prst="rect">
              <a:avLst/>
            </a:prstGeom>
            <a:noFill/>
            <a:ln>
              <a:noFill/>
            </a:ln>
            <a:effectLst>
              <a:outerShdw dist="17961" dir="2700000" algn="ctr" rotWithShape="0">
                <a:srgbClr val="FFFFFF"/>
              </a:outerShdw>
            </a:effectLst>
          </p:spPr>
          <p:txBody>
            <a:bodyPr wrap="none">
              <a:spAutoFit/>
            </a:bodyPr>
            <a:lstStyle/>
            <a:p>
              <a:pPr marL="0" marR="0" lvl="0" indent="0" algn="ctr" defTabSz="914400" eaLnBrk="0" fontAlgn="auto" latinLnBrk="0" hangingPunct="0">
                <a:lnSpc>
                  <a:spcPct val="95000"/>
                </a:lnSpc>
                <a:spcBef>
                  <a:spcPts val="0"/>
                </a:spcBef>
                <a:spcAft>
                  <a:spcPts val="0"/>
                </a:spcAft>
                <a:buClrTx/>
                <a:buSzTx/>
                <a:buFontTx/>
                <a:buNone/>
                <a:tabLst/>
                <a:defRPr/>
              </a:pPr>
              <a:endParaRPr kumimoji="0" lang="fr-FR" sz="1200" b="1" i="1" u="none" strike="noStrike" kern="0" cap="none" spc="0" normalizeH="0" baseline="0" noProof="0">
                <a:ln>
                  <a:noFill/>
                </a:ln>
                <a:solidFill>
                  <a:srgbClr val="000000"/>
                </a:solidFill>
                <a:effectLst/>
                <a:uLnTx/>
                <a:uFillTx/>
                <a:latin typeface="Arial Narrow" pitchFamily="34" charset="0"/>
                <a:cs typeface="Arial"/>
              </a:endParaRPr>
            </a:p>
          </p:txBody>
        </p:sp>
        <p:sp>
          <p:nvSpPr>
            <p:cNvPr id="12" name="Text Box 12">
              <a:extLst>
                <a:ext uri="{FF2B5EF4-FFF2-40B4-BE49-F238E27FC236}">
                  <a16:creationId xmlns:a16="http://schemas.microsoft.com/office/drawing/2014/main" id="{EFBB0464-64AD-4D44-9070-715CFE34D292}"/>
                </a:ext>
              </a:extLst>
            </p:cNvPr>
            <p:cNvSpPr txBox="1">
              <a:spLocks noChangeArrowheads="1"/>
            </p:cNvSpPr>
            <p:nvPr/>
          </p:nvSpPr>
          <p:spPr bwMode="auto">
            <a:xfrm>
              <a:off x="5423061" y="5406064"/>
              <a:ext cx="2129054" cy="697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eaLnBrk="0" fontAlgn="base" latinLnBrk="0" hangingPunct="0">
                <a:lnSpc>
                  <a:spcPct val="95000"/>
                </a:lnSpc>
                <a:spcBef>
                  <a:spcPct val="0"/>
                </a:spcBef>
                <a:spcAft>
                  <a:spcPct val="0"/>
                </a:spcAft>
                <a:buClrTx/>
                <a:buSzTx/>
                <a:buFontTx/>
                <a:buNone/>
                <a:tabLst/>
                <a:defRPr/>
              </a:pPr>
              <a:r>
                <a:rPr kumimoji="0" lang="en-US" sz="1400" b="1" i="1" u="none" strike="noStrike" kern="0" cap="none" spc="0" normalizeH="0" baseline="0" noProof="0" dirty="0">
                  <a:ln>
                    <a:noFill/>
                  </a:ln>
                  <a:solidFill>
                    <a:srgbClr val="626362">
                      <a:lumMod val="50000"/>
                    </a:srgbClr>
                  </a:solidFill>
                  <a:effectLst/>
                  <a:uLnTx/>
                  <a:uFillTx/>
                  <a:latin typeface="Calibri" panose="020F0502020204030204"/>
                  <a:cs typeface="Arial" pitchFamily="34" charset="0"/>
                </a:rPr>
                <a:t>Agitation ou impatience</a:t>
              </a:r>
            </a:p>
            <a:p>
              <a:pPr marL="0" marR="0" lvl="0" indent="0" algn="ctr" defTabSz="914400" eaLnBrk="0" fontAlgn="base" latinLnBrk="0" hangingPunct="0">
                <a:lnSpc>
                  <a:spcPct val="95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DF5593"/>
                  </a:solidFill>
                  <a:effectLst/>
                  <a:uLnTx/>
                  <a:uFillTx/>
                  <a:latin typeface="Calibri" panose="020F0502020204030204"/>
                  <a:cs typeface="Arial" pitchFamily="34" charset="0"/>
                </a:rPr>
                <a:t>(&lt; 4 semaines)</a:t>
              </a:r>
            </a:p>
            <a:p>
              <a:pPr marL="0" marR="0" lvl="0" indent="0" algn="ctr" defTabSz="914400" eaLnBrk="0" fontAlgn="base" latinLnBrk="0" hangingPunct="0">
                <a:lnSpc>
                  <a:spcPct val="95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FF0000"/>
                </a:solidFill>
                <a:effectLst/>
                <a:uLnTx/>
                <a:uFillTx/>
                <a:latin typeface="Calibri" panose="020F0502020204030204"/>
                <a:cs typeface="Arial" pitchFamily="34" charset="0"/>
              </a:endParaRPr>
            </a:p>
          </p:txBody>
        </p:sp>
        <p:sp>
          <p:nvSpPr>
            <p:cNvPr id="13" name="Text Box 13">
              <a:extLst>
                <a:ext uri="{FF2B5EF4-FFF2-40B4-BE49-F238E27FC236}">
                  <a16:creationId xmlns:a16="http://schemas.microsoft.com/office/drawing/2014/main" id="{F4FEBF08-C2B2-A92E-B5A5-9DD0DB5E5176}"/>
                </a:ext>
              </a:extLst>
            </p:cNvPr>
            <p:cNvSpPr txBox="1">
              <a:spLocks noChangeArrowheads="1"/>
            </p:cNvSpPr>
            <p:nvPr/>
          </p:nvSpPr>
          <p:spPr bwMode="auto">
            <a:xfrm>
              <a:off x="8317146" y="4508595"/>
              <a:ext cx="3636307" cy="697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eaLnBrk="0" fontAlgn="base" latinLnBrk="0" hangingPunct="0">
                <a:lnSpc>
                  <a:spcPct val="95000"/>
                </a:lnSpc>
                <a:spcBef>
                  <a:spcPct val="0"/>
                </a:spcBef>
                <a:spcAft>
                  <a:spcPct val="0"/>
                </a:spcAft>
                <a:buClrTx/>
                <a:buSzTx/>
                <a:buFontTx/>
                <a:buNone/>
                <a:tabLst/>
                <a:defRPr/>
              </a:pPr>
              <a:r>
                <a:rPr kumimoji="0" lang="en-US" sz="1400" b="1" i="1" u="none" strike="noStrike" kern="0" cap="none" spc="0" normalizeH="0" baseline="0" noProof="0" dirty="0">
                  <a:ln>
                    <a:noFill/>
                  </a:ln>
                  <a:solidFill>
                    <a:srgbClr val="626362">
                      <a:lumMod val="50000"/>
                    </a:srgbClr>
                  </a:solidFill>
                  <a:effectLst/>
                  <a:uLnTx/>
                  <a:uFillTx/>
                  <a:latin typeface="Calibri" panose="020F0502020204030204"/>
                  <a:cs typeface="Arial" pitchFamily="34" charset="0"/>
                </a:rPr>
                <a:t>Augmentation de l’appétit  ou du poids</a:t>
              </a:r>
            </a:p>
            <a:p>
              <a:pPr marL="0" marR="0" lvl="0" indent="0" algn="ctr" defTabSz="914400" eaLnBrk="0" fontAlgn="base" latinLnBrk="0" hangingPunct="0">
                <a:lnSpc>
                  <a:spcPct val="95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DF5593"/>
                  </a:solidFill>
                  <a:effectLst/>
                  <a:uLnTx/>
                  <a:uFillTx/>
                  <a:latin typeface="Calibri" panose="020F0502020204030204"/>
                  <a:cs typeface="Arial" pitchFamily="34" charset="0"/>
                </a:rPr>
                <a:t>(&gt; 10 semaines)</a:t>
              </a:r>
            </a:p>
            <a:p>
              <a:pPr marL="0" marR="0" lvl="0" indent="0" algn="ctr" defTabSz="914400" eaLnBrk="0" fontAlgn="base" latinLnBrk="0" hangingPunct="0">
                <a:lnSpc>
                  <a:spcPct val="95000"/>
                </a:lnSpc>
                <a:spcBef>
                  <a:spcPct val="0"/>
                </a:spcBef>
                <a:spcAft>
                  <a:spcPct val="0"/>
                </a:spcAft>
                <a:buClrTx/>
                <a:buSzTx/>
                <a:buFontTx/>
                <a:buNone/>
                <a:tabLst/>
                <a:defRPr/>
              </a:pPr>
              <a:endParaRPr kumimoji="0" lang="en-US" sz="1400" b="1" i="1" u="none" strike="noStrike" kern="0" cap="none" spc="0" normalizeH="0" baseline="0" noProof="0" dirty="0">
                <a:ln>
                  <a:noFill/>
                </a:ln>
                <a:solidFill>
                  <a:srgbClr val="FF0000"/>
                </a:solidFill>
                <a:effectLst/>
                <a:uLnTx/>
                <a:uFillTx/>
                <a:latin typeface="Calibri" panose="020F0502020204030204"/>
                <a:cs typeface="Arial" pitchFamily="34" charset="0"/>
              </a:endParaRPr>
            </a:p>
          </p:txBody>
        </p:sp>
        <p:sp>
          <p:nvSpPr>
            <p:cNvPr id="14" name="Text Box 15">
              <a:extLst>
                <a:ext uri="{FF2B5EF4-FFF2-40B4-BE49-F238E27FC236}">
                  <a16:creationId xmlns:a16="http://schemas.microsoft.com/office/drawing/2014/main" id="{A1447392-BA65-3749-8FDD-012CB952F083}"/>
                </a:ext>
              </a:extLst>
            </p:cNvPr>
            <p:cNvSpPr txBox="1">
              <a:spLocks noChangeArrowheads="1"/>
            </p:cNvSpPr>
            <p:nvPr/>
          </p:nvSpPr>
          <p:spPr bwMode="auto">
            <a:xfrm>
              <a:off x="9129838" y="4910993"/>
              <a:ext cx="194539" cy="264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eaLnBrk="0" fontAlgn="base" latinLnBrk="0" hangingPunct="0">
                <a:lnSpc>
                  <a:spcPct val="95000"/>
                </a:lnSpc>
                <a:spcBef>
                  <a:spcPct val="0"/>
                </a:spcBef>
                <a:spcAft>
                  <a:spcPct val="0"/>
                </a:spcAft>
                <a:buClrTx/>
                <a:buSzTx/>
                <a:buFontTx/>
                <a:buNone/>
                <a:tabLst/>
                <a:defRPr/>
              </a:pPr>
              <a:endParaRPr kumimoji="0" lang="fr-FR" sz="1200" b="1" i="1" u="none" strike="noStrike" kern="0" cap="none" spc="0" normalizeH="0" baseline="0" noProof="0">
                <a:ln>
                  <a:noFill/>
                </a:ln>
                <a:solidFill>
                  <a:srgbClr val="CC0099"/>
                </a:solidFill>
                <a:effectLst/>
                <a:uLnTx/>
                <a:uFillTx/>
                <a:latin typeface="Arial Narrow" pitchFamily="34" charset="0"/>
                <a:cs typeface="Arial" pitchFamily="34" charset="0"/>
              </a:endParaRPr>
            </a:p>
          </p:txBody>
        </p:sp>
        <p:sp>
          <p:nvSpPr>
            <p:cNvPr id="15" name="Text Box 16">
              <a:extLst>
                <a:ext uri="{FF2B5EF4-FFF2-40B4-BE49-F238E27FC236}">
                  <a16:creationId xmlns:a16="http://schemas.microsoft.com/office/drawing/2014/main" id="{5F9DA657-0CED-C465-2285-03AF8D776CD1}"/>
                </a:ext>
              </a:extLst>
            </p:cNvPr>
            <p:cNvSpPr txBox="1">
              <a:spLocks noChangeArrowheads="1"/>
            </p:cNvSpPr>
            <p:nvPr/>
          </p:nvSpPr>
          <p:spPr bwMode="auto">
            <a:xfrm>
              <a:off x="7788122" y="5141229"/>
              <a:ext cx="4471973" cy="495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eaLnBrk="0" fontAlgn="base" latinLnBrk="0" hangingPunct="0">
                <a:lnSpc>
                  <a:spcPct val="95000"/>
                </a:lnSpc>
                <a:spcBef>
                  <a:spcPct val="0"/>
                </a:spcBef>
                <a:spcAft>
                  <a:spcPct val="0"/>
                </a:spcAft>
                <a:buClrTx/>
                <a:buSzTx/>
                <a:buFontTx/>
                <a:buNone/>
                <a:tabLst/>
                <a:defRPr/>
              </a:pPr>
              <a:r>
                <a:rPr kumimoji="0" lang="en-US" sz="1400" b="1" i="1" u="none" strike="noStrike" kern="0" cap="none" spc="0" normalizeH="0" baseline="0" noProof="0" dirty="0">
                  <a:ln>
                    <a:noFill/>
                  </a:ln>
                  <a:solidFill>
                    <a:srgbClr val="626362">
                      <a:lumMod val="50000"/>
                    </a:srgbClr>
                  </a:solidFill>
                  <a:effectLst/>
                  <a:uLnTx/>
                  <a:uFillTx/>
                  <a:latin typeface="Arial Narrow" pitchFamily="34" charset="0"/>
                  <a:cs typeface="Arial" pitchFamily="34" charset="0"/>
                </a:rPr>
                <a:t>Humeur dysphorique ou dépressive</a:t>
              </a:r>
            </a:p>
            <a:p>
              <a:pPr marL="0" marR="0" lvl="0" indent="0" algn="ctr" defTabSz="914400" eaLnBrk="0" fontAlgn="base" latinLnBrk="0" hangingPunct="0">
                <a:lnSpc>
                  <a:spcPct val="95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DF5593"/>
                  </a:solidFill>
                  <a:effectLst/>
                  <a:uLnTx/>
                  <a:uFillTx/>
                  <a:latin typeface="Arial Narrow" pitchFamily="34" charset="0"/>
                  <a:cs typeface="Arial" pitchFamily="34" charset="0"/>
                </a:rPr>
                <a:t>(&lt; 4 semaines)</a:t>
              </a:r>
            </a:p>
          </p:txBody>
        </p:sp>
        <p:sp>
          <p:nvSpPr>
            <p:cNvPr id="16" name="Text Box 18">
              <a:extLst>
                <a:ext uri="{FF2B5EF4-FFF2-40B4-BE49-F238E27FC236}">
                  <a16:creationId xmlns:a16="http://schemas.microsoft.com/office/drawing/2014/main" id="{C09A1FE1-BFBD-54A0-1767-3C6A270573F6}"/>
                </a:ext>
              </a:extLst>
            </p:cNvPr>
            <p:cNvSpPr txBox="1">
              <a:spLocks noChangeArrowheads="1"/>
            </p:cNvSpPr>
            <p:nvPr/>
          </p:nvSpPr>
          <p:spPr bwMode="auto">
            <a:xfrm>
              <a:off x="8134243" y="5726305"/>
              <a:ext cx="3512602" cy="495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eaLnBrk="0" fontAlgn="base" latinLnBrk="0" hangingPunct="0">
                <a:lnSpc>
                  <a:spcPct val="95000"/>
                </a:lnSpc>
                <a:spcBef>
                  <a:spcPct val="0"/>
                </a:spcBef>
                <a:spcAft>
                  <a:spcPct val="0"/>
                </a:spcAft>
                <a:buClrTx/>
                <a:buSzTx/>
                <a:buFontTx/>
                <a:buNone/>
                <a:tabLst/>
                <a:defRPr/>
              </a:pPr>
              <a:r>
                <a:rPr kumimoji="0" lang="en-US" sz="1400" b="1" i="1" u="none" strike="noStrike" kern="0" cap="none" spc="0" normalizeH="0" baseline="0" noProof="0" dirty="0">
                  <a:ln>
                    <a:noFill/>
                  </a:ln>
                  <a:solidFill>
                    <a:srgbClr val="626362">
                      <a:lumMod val="50000"/>
                    </a:srgbClr>
                  </a:solidFill>
                  <a:effectLst/>
                  <a:uLnTx/>
                  <a:uFillTx/>
                  <a:latin typeface="Calibri" panose="020F0502020204030204"/>
                  <a:cs typeface="Arial" pitchFamily="34" charset="0"/>
                </a:rPr>
                <a:t>Difficultés de concentration</a:t>
              </a:r>
            </a:p>
            <a:p>
              <a:pPr marL="0" marR="0" lvl="0" indent="0" algn="ctr" defTabSz="914400" eaLnBrk="0" fontAlgn="base" latinLnBrk="0" hangingPunct="0">
                <a:lnSpc>
                  <a:spcPct val="95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DF5593"/>
                  </a:solidFill>
                  <a:effectLst/>
                  <a:uLnTx/>
                  <a:uFillTx/>
                  <a:latin typeface="Calibri" panose="020F0502020204030204"/>
                  <a:cs typeface="Arial" pitchFamily="34" charset="0"/>
                </a:rPr>
                <a:t>(&lt; 4 semaines)</a:t>
              </a:r>
            </a:p>
          </p:txBody>
        </p:sp>
        <p:sp>
          <p:nvSpPr>
            <p:cNvPr id="17" name="Text Box 19">
              <a:extLst>
                <a:ext uri="{FF2B5EF4-FFF2-40B4-BE49-F238E27FC236}">
                  <a16:creationId xmlns:a16="http://schemas.microsoft.com/office/drawing/2014/main" id="{B49CE69B-6404-1B4E-DC51-5A08F0DDD690}"/>
                </a:ext>
              </a:extLst>
            </p:cNvPr>
            <p:cNvSpPr txBox="1">
              <a:spLocks noChangeArrowheads="1"/>
            </p:cNvSpPr>
            <p:nvPr/>
          </p:nvSpPr>
          <p:spPr bwMode="auto">
            <a:xfrm>
              <a:off x="9129838" y="3857563"/>
              <a:ext cx="1316648" cy="495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eaLnBrk="0" fontAlgn="base" latinLnBrk="0" hangingPunct="0">
                <a:lnSpc>
                  <a:spcPct val="95000"/>
                </a:lnSpc>
                <a:spcBef>
                  <a:spcPct val="0"/>
                </a:spcBef>
                <a:spcAft>
                  <a:spcPct val="0"/>
                </a:spcAft>
                <a:buClrTx/>
                <a:buSzTx/>
                <a:buFontTx/>
                <a:buNone/>
                <a:tabLst/>
                <a:defRPr/>
              </a:pPr>
              <a:r>
                <a:rPr kumimoji="0" lang="en-US" sz="1400" b="1" i="1" u="none" strike="noStrike" kern="0" cap="none" spc="0" normalizeH="0" baseline="0" noProof="0" dirty="0">
                  <a:ln>
                    <a:noFill/>
                  </a:ln>
                  <a:solidFill>
                    <a:srgbClr val="626362">
                      <a:lumMod val="50000"/>
                    </a:srgbClr>
                  </a:solidFill>
                  <a:effectLst/>
                  <a:uLnTx/>
                  <a:uFillTx/>
                  <a:latin typeface="Calibri" panose="020F0502020204030204"/>
                  <a:cs typeface="Arial" pitchFamily="34" charset="0"/>
                </a:rPr>
                <a:t>Insomnie</a:t>
              </a:r>
            </a:p>
            <a:p>
              <a:pPr marL="0" marR="0" lvl="0" indent="0" algn="ctr" defTabSz="914400" eaLnBrk="0" fontAlgn="base" latinLnBrk="0" hangingPunct="0">
                <a:lnSpc>
                  <a:spcPct val="95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DF5593"/>
                  </a:solidFill>
                  <a:effectLst/>
                  <a:uLnTx/>
                  <a:uFillTx/>
                  <a:latin typeface="Calibri" panose="020F0502020204030204"/>
                  <a:cs typeface="Arial" pitchFamily="34" charset="0"/>
                </a:rPr>
                <a:t>(&lt; 4 semaines)</a:t>
              </a:r>
            </a:p>
          </p:txBody>
        </p:sp>
        <p:sp>
          <p:nvSpPr>
            <p:cNvPr id="18" name="Text Box 20">
              <a:extLst>
                <a:ext uri="{FF2B5EF4-FFF2-40B4-BE49-F238E27FC236}">
                  <a16:creationId xmlns:a16="http://schemas.microsoft.com/office/drawing/2014/main" id="{3A75A3AA-5577-F4E4-B13A-56F851C0EF18}"/>
                </a:ext>
              </a:extLst>
            </p:cNvPr>
            <p:cNvSpPr txBox="1">
              <a:spLocks noChangeArrowheads="1"/>
            </p:cNvSpPr>
            <p:nvPr/>
          </p:nvSpPr>
          <p:spPr bwMode="auto">
            <a:xfrm>
              <a:off x="4743725" y="3960262"/>
              <a:ext cx="3808660" cy="495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eaLnBrk="0" fontAlgn="base" latinLnBrk="0" hangingPunct="0">
                <a:lnSpc>
                  <a:spcPct val="95000"/>
                </a:lnSpc>
                <a:spcBef>
                  <a:spcPct val="0"/>
                </a:spcBef>
                <a:spcAft>
                  <a:spcPct val="0"/>
                </a:spcAft>
                <a:buClrTx/>
                <a:buSzTx/>
                <a:buFontTx/>
                <a:buNone/>
                <a:tabLst/>
                <a:defRPr/>
              </a:pPr>
              <a:r>
                <a:rPr kumimoji="0" lang="en-US" sz="1400" b="1" i="1" u="none" strike="noStrike" kern="0" cap="none" spc="0" normalizeH="0" baseline="0" noProof="0" dirty="0">
                  <a:ln>
                    <a:noFill/>
                  </a:ln>
                  <a:solidFill>
                    <a:srgbClr val="626362">
                      <a:lumMod val="50000"/>
                    </a:srgbClr>
                  </a:solidFill>
                  <a:effectLst/>
                  <a:uLnTx/>
                  <a:uFillTx/>
                  <a:latin typeface="Calibri" panose="020F0502020204030204"/>
                  <a:cs typeface="Arial" pitchFamily="34" charset="0"/>
                </a:rPr>
                <a:t>Envie impérieuse de fumer</a:t>
              </a:r>
            </a:p>
            <a:p>
              <a:pPr marL="0" marR="0" lvl="0" indent="0" algn="ctr" defTabSz="914400" eaLnBrk="0" fontAlgn="base" latinLnBrk="0" hangingPunct="0">
                <a:lnSpc>
                  <a:spcPct val="95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DF5593"/>
                  </a:solidFill>
                  <a:effectLst/>
                  <a:uLnTx/>
                  <a:uFillTx/>
                  <a:latin typeface="Calibri" panose="020F0502020204030204"/>
                  <a:cs typeface="Arial" pitchFamily="34" charset="0"/>
                </a:rPr>
                <a:t>(&gt; 10 semaines)</a:t>
              </a:r>
            </a:p>
          </p:txBody>
        </p:sp>
      </p:grpSp>
      <p:sp>
        <p:nvSpPr>
          <p:cNvPr id="20" name="ZoneTexte 19">
            <a:extLst>
              <a:ext uri="{FF2B5EF4-FFF2-40B4-BE49-F238E27FC236}">
                <a16:creationId xmlns:a16="http://schemas.microsoft.com/office/drawing/2014/main" id="{CD5F4970-7EFF-91BB-AA73-EAD32492D35E}"/>
              </a:ext>
            </a:extLst>
          </p:cNvPr>
          <p:cNvSpPr txBox="1"/>
          <p:nvPr/>
        </p:nvSpPr>
        <p:spPr>
          <a:xfrm>
            <a:off x="1399032" y="3888719"/>
            <a:ext cx="3522066" cy="2215991"/>
          </a:xfrm>
          <a:prstGeom prst="rect">
            <a:avLst/>
          </a:prstGeom>
          <a:noFill/>
        </p:spPr>
        <p:txBody>
          <a:bodyPr wrap="square">
            <a:spAutoFit/>
          </a:bodyPr>
          <a:lstStyle/>
          <a:p>
            <a:pPr marL="198438" lvl="1" indent="-198438">
              <a:spcAft>
                <a:spcPts val="1800"/>
              </a:spcAft>
              <a:buFont typeface="Arial" panose="020B0604020202020204" pitchFamily="34" charset="0"/>
              <a:buChar char="•"/>
            </a:pPr>
            <a:r>
              <a:rPr lang="fr-FR" sz="1800" i="1" dirty="0">
                <a:solidFill>
                  <a:srgbClr val="000000"/>
                </a:solidFill>
              </a:rPr>
              <a:t>Dépression (risque au sevrage)</a:t>
            </a:r>
          </a:p>
          <a:p>
            <a:pPr marL="198438" lvl="1" indent="-198438">
              <a:spcAft>
                <a:spcPts val="1800"/>
              </a:spcAft>
              <a:buFont typeface="Arial" panose="020B0604020202020204" pitchFamily="34" charset="0"/>
              <a:buChar char="•"/>
            </a:pPr>
            <a:r>
              <a:rPr lang="fr-FR" sz="1800" i="1" dirty="0">
                <a:solidFill>
                  <a:srgbClr val="000000"/>
                </a:solidFill>
              </a:rPr>
              <a:t>Troubles anxieux (Intérêt de l’échelle HAD, reproductible pour évaluer anxiété et dépression)</a:t>
            </a:r>
          </a:p>
          <a:p>
            <a:pPr marL="198438" lvl="1" indent="-198438">
              <a:spcAft>
                <a:spcPts val="1800"/>
              </a:spcAft>
              <a:buFont typeface="Arial" panose="020B0604020202020204" pitchFamily="34" charset="0"/>
              <a:buChar char="•"/>
            </a:pPr>
            <a:r>
              <a:rPr lang="fr-FR" sz="1800" i="1" dirty="0">
                <a:solidFill>
                  <a:srgbClr val="000000"/>
                </a:solidFill>
              </a:rPr>
              <a:t>Alcoolodépendance et autres Addictions (80 - 100%)</a:t>
            </a:r>
          </a:p>
        </p:txBody>
      </p:sp>
      <p:sp>
        <p:nvSpPr>
          <p:cNvPr id="21" name="ZoneTexte 20">
            <a:extLst>
              <a:ext uri="{FF2B5EF4-FFF2-40B4-BE49-F238E27FC236}">
                <a16:creationId xmlns:a16="http://schemas.microsoft.com/office/drawing/2014/main" id="{93B64111-51B8-52A7-41A0-C487B640DC18}"/>
              </a:ext>
            </a:extLst>
          </p:cNvPr>
          <p:cNvSpPr txBox="1"/>
          <p:nvPr/>
        </p:nvSpPr>
        <p:spPr>
          <a:xfrm>
            <a:off x="1399032" y="2528279"/>
            <a:ext cx="6895185" cy="369332"/>
          </a:xfrm>
          <a:prstGeom prst="rect">
            <a:avLst/>
          </a:prstGeom>
          <a:noFill/>
        </p:spPr>
        <p:txBody>
          <a:bodyPr wrap="square" rtlCol="0">
            <a:spAutoFit/>
          </a:bodyPr>
          <a:lstStyle/>
          <a:p>
            <a:r>
              <a:rPr lang="fr-FR" i="1" dirty="0"/>
              <a:t>Attention particulière aux comorbidités psychiatriques</a:t>
            </a:r>
          </a:p>
        </p:txBody>
      </p:sp>
      <p:sp>
        <p:nvSpPr>
          <p:cNvPr id="22" name="ZoneTexte 21">
            <a:extLst>
              <a:ext uri="{FF2B5EF4-FFF2-40B4-BE49-F238E27FC236}">
                <a16:creationId xmlns:a16="http://schemas.microsoft.com/office/drawing/2014/main" id="{579C89A8-ECFF-07CC-F6EE-DF476092F833}"/>
              </a:ext>
            </a:extLst>
          </p:cNvPr>
          <p:cNvSpPr txBox="1"/>
          <p:nvPr/>
        </p:nvSpPr>
        <p:spPr>
          <a:xfrm>
            <a:off x="4622270" y="2817766"/>
            <a:ext cx="7402089" cy="646331"/>
          </a:xfrm>
          <a:prstGeom prst="rect">
            <a:avLst/>
          </a:prstGeom>
          <a:noFill/>
        </p:spPr>
        <p:txBody>
          <a:bodyPr wrap="square" rtlCol="0">
            <a:spAutoFit/>
          </a:bodyPr>
          <a:lstStyle/>
          <a:p>
            <a:pPr algn="ctr"/>
            <a:r>
              <a:rPr lang="fr-FR" sz="1800" b="1" dirty="0"/>
              <a:t>Signes de manque si consommation ou substitution nicotinique insuffisante dans une démarche d’arrêt</a:t>
            </a:r>
            <a:r>
              <a:rPr lang="fr-FR" sz="1800" b="1" dirty="0">
                <a:solidFill>
                  <a:schemeClr val="accent3"/>
                </a:solidFill>
              </a:rPr>
              <a:t>.</a:t>
            </a:r>
          </a:p>
        </p:txBody>
      </p:sp>
    </p:spTree>
    <p:extLst>
      <p:ext uri="{BB962C8B-B14F-4D97-AF65-F5344CB8AC3E}">
        <p14:creationId xmlns:p14="http://schemas.microsoft.com/office/powerpoint/2010/main" val="24566540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6C8D07C2-B273-19CC-8E56-21C1B64B8AC8}"/>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55600"/>
            <a:endParaRPr lang="fr-FR" sz="2400" b="1" dirty="0">
              <a:solidFill>
                <a:srgbClr val="5C5C2C"/>
              </a:solidFill>
              <a:latin typeface="+mn-lt"/>
            </a:endParaRPr>
          </a:p>
        </p:txBody>
      </p:sp>
      <p:sp>
        <p:nvSpPr>
          <p:cNvPr id="9" name="Titre 6">
            <a:extLst>
              <a:ext uri="{FF2B5EF4-FFF2-40B4-BE49-F238E27FC236}">
                <a16:creationId xmlns:a16="http://schemas.microsoft.com/office/drawing/2014/main" id="{AF528B38-683B-2308-C05F-1D52DFA5CC70}"/>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4 : La prescription des substituts nicotiniques </a:t>
            </a:r>
          </a:p>
        </p:txBody>
      </p:sp>
      <p:sp>
        <p:nvSpPr>
          <p:cNvPr id="2" name="ZoneTexte 1">
            <a:extLst>
              <a:ext uri="{FF2B5EF4-FFF2-40B4-BE49-F238E27FC236}">
                <a16:creationId xmlns:a16="http://schemas.microsoft.com/office/drawing/2014/main" id="{4552318D-7AB0-B6D2-8650-C5DE93F257A2}"/>
              </a:ext>
            </a:extLst>
          </p:cNvPr>
          <p:cNvSpPr txBox="1"/>
          <p:nvPr/>
        </p:nvSpPr>
        <p:spPr>
          <a:xfrm>
            <a:off x="1362456" y="1364994"/>
            <a:ext cx="9921240" cy="1070871"/>
          </a:xfrm>
          <a:prstGeom prst="rect">
            <a:avLst/>
          </a:prstGeom>
          <a:noFill/>
        </p:spPr>
        <p:txBody>
          <a:bodyPr wrap="square" rtlCol="0">
            <a:spAutoFit/>
          </a:bodyPr>
          <a:lstStyle/>
          <a:p>
            <a:pPr algn="ctr">
              <a:lnSpc>
                <a:spcPct val="107000"/>
              </a:lnSpc>
              <a:spcAft>
                <a:spcPts val="800"/>
              </a:spcAft>
            </a:pPr>
            <a:r>
              <a:rPr lang="fr-FR"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LES SYMPTOMES DE SOUS-DOSAGE ET SUR DOSAGE : </a:t>
            </a:r>
            <a:br>
              <a:rPr lang="fr-FR"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FR"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 ensemble de troubles physiques et psychologiques</a:t>
            </a:r>
          </a:p>
          <a:p>
            <a:pPr algn="ctr">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EVALUER A COURT TERME – AUTONOMISER LE PATIENT – PAS DE CONTRE-INDICATION</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au 3">
            <a:extLst>
              <a:ext uri="{FF2B5EF4-FFF2-40B4-BE49-F238E27FC236}">
                <a16:creationId xmlns:a16="http://schemas.microsoft.com/office/drawing/2014/main" id="{5B17111F-6F27-033C-02E6-1AB50993E26A}"/>
              </a:ext>
            </a:extLst>
          </p:cNvPr>
          <p:cNvGraphicFramePr>
            <a:graphicFrameLocks noGrp="1"/>
          </p:cNvGraphicFramePr>
          <p:nvPr>
            <p:extLst>
              <p:ext uri="{D42A27DB-BD31-4B8C-83A1-F6EECF244321}">
                <p14:modId xmlns:p14="http://schemas.microsoft.com/office/powerpoint/2010/main" val="36011016"/>
              </p:ext>
            </p:extLst>
          </p:nvPr>
        </p:nvGraphicFramePr>
        <p:xfrm>
          <a:off x="3021012" y="2516011"/>
          <a:ext cx="7498080" cy="3787740"/>
        </p:xfrm>
        <a:graphic>
          <a:graphicData uri="http://schemas.openxmlformats.org/drawingml/2006/table">
            <a:tbl>
              <a:tblPr firstRow="1" firstCol="1" bandRow="1"/>
              <a:tblGrid>
                <a:gridCol w="3520440">
                  <a:extLst>
                    <a:ext uri="{9D8B030D-6E8A-4147-A177-3AD203B41FA5}">
                      <a16:colId xmlns:a16="http://schemas.microsoft.com/office/drawing/2014/main" val="3428588527"/>
                    </a:ext>
                  </a:extLst>
                </a:gridCol>
                <a:gridCol w="3977640">
                  <a:extLst>
                    <a:ext uri="{9D8B030D-6E8A-4147-A177-3AD203B41FA5}">
                      <a16:colId xmlns:a16="http://schemas.microsoft.com/office/drawing/2014/main" val="2702449768"/>
                    </a:ext>
                  </a:extLst>
                </a:gridCol>
              </a:tblGrid>
              <a:tr h="3236051">
                <a:tc>
                  <a:txBody>
                    <a:bodyPr/>
                    <a:lstStyle/>
                    <a:p>
                      <a:pPr>
                        <a:lnSpc>
                          <a:spcPct val="107000"/>
                        </a:lnSpc>
                        <a:spcAft>
                          <a:spcPts val="800"/>
                        </a:spcAft>
                      </a:pPr>
                      <a:r>
                        <a:rPr lang="fr-FR"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Si le dosage est trop faible</a:t>
                      </a:r>
                      <a:r>
                        <a:rPr lang="fr-FR"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le patient connaîtra certains malaises physiques liés au sevrage</a:t>
                      </a:r>
                    </a:p>
                    <a:p>
                      <a:pPr>
                        <a:lnSpc>
                          <a:spcPct val="107000"/>
                        </a:lnSpc>
                        <a:spcAft>
                          <a:spcPts val="800"/>
                        </a:spcAft>
                      </a:pPr>
                      <a:r>
                        <a:rPr lang="fr-FR"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Les symptômes de sous dosage = symptômes de manque</a:t>
                      </a:r>
                    </a:p>
                    <a:p>
                      <a:pPr>
                        <a:lnSpc>
                          <a:spcPct val="107000"/>
                        </a:lnSpc>
                        <a:spcAft>
                          <a:spcPts val="800"/>
                        </a:spcAft>
                      </a:pPr>
                      <a:r>
                        <a:rPr lang="fr-FR"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Irritabilité, dysphorie, agitation, anxiété, insomnies, maux de tête, difficulté à se concentrer et fortes envies de fumer (</a:t>
                      </a:r>
                      <a:r>
                        <a:rPr lang="fr-FR" sz="16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craving</a:t>
                      </a:r>
                      <a:r>
                        <a:rPr lang="fr-FR"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fr-FR"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FR"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Si, en revanche, le dosage est trop élevé</a:t>
                      </a:r>
                      <a:r>
                        <a:rPr lang="fr-FR"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le patient éprouvera des désagréments : </a:t>
                      </a:r>
                    </a:p>
                    <a:p>
                      <a:pPr>
                        <a:lnSpc>
                          <a:spcPct val="107000"/>
                        </a:lnSpc>
                        <a:spcAft>
                          <a:spcPts val="800"/>
                        </a:spcAft>
                      </a:pPr>
                      <a:r>
                        <a:rPr lang="fr-FR"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Les symptômes de surdosage nicotinique : Sécheresse buccale, nausées, étourdissements, crampes et palpitations…ces symptômes inconfortables sont cependant sans gravité.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5261510"/>
                  </a:ext>
                </a:extLst>
              </a:tr>
              <a:tr h="522824">
                <a:tc>
                  <a:txBody>
                    <a:bodyPr/>
                    <a:lstStyle/>
                    <a:p>
                      <a:pPr>
                        <a:lnSpc>
                          <a:spcPct val="107000"/>
                        </a:lnSpc>
                        <a:spcAft>
                          <a:spcPts val="800"/>
                        </a:spcAft>
                      </a:pPr>
                      <a:r>
                        <a:rPr lang="fr-FR"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Augmenter la dose de nicotine à délivrer (patch ET +/- SNO)</a:t>
                      </a:r>
                      <a:endParaRPr lang="fr-FR"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FR"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Expliquer et diminuer la dose de nicotine délivrée (patch ou SNO)</a:t>
                      </a:r>
                      <a:endParaRPr lang="fr-FR"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1656800"/>
                  </a:ext>
                </a:extLst>
              </a:tr>
            </a:tbl>
          </a:graphicData>
        </a:graphic>
      </p:graphicFrame>
      <p:sp>
        <p:nvSpPr>
          <p:cNvPr id="6" name="ZoneTexte 5">
            <a:extLst>
              <a:ext uri="{FF2B5EF4-FFF2-40B4-BE49-F238E27FC236}">
                <a16:creationId xmlns:a16="http://schemas.microsoft.com/office/drawing/2014/main" id="{149CB667-7154-0780-4D08-86A52BBD7460}"/>
              </a:ext>
            </a:extLst>
          </p:cNvPr>
          <p:cNvSpPr txBox="1"/>
          <p:nvPr/>
        </p:nvSpPr>
        <p:spPr>
          <a:xfrm>
            <a:off x="1672908" y="6383897"/>
            <a:ext cx="10519092" cy="292259"/>
          </a:xfrm>
          <a:prstGeom prst="rect">
            <a:avLst/>
          </a:prstGeom>
          <a:noFill/>
        </p:spPr>
        <p:txBody>
          <a:bodyPr wrap="square">
            <a:spAutoFit/>
          </a:bodyPr>
          <a:lstStyle/>
          <a:p>
            <a:pPr algn="just">
              <a:lnSpc>
                <a:spcPct val="115000"/>
              </a:lnSpc>
              <a:spcAft>
                <a:spcPts val="800"/>
              </a:spcAft>
            </a:pPr>
            <a:r>
              <a:rPr lang="fr-FR" sz="1200" dirty="0">
                <a:effectLst/>
                <a:latin typeface="Calibri" panose="020F0502020204030204" pitchFamily="34" charset="0"/>
                <a:ea typeface="Calibri" panose="020F0502020204030204" pitchFamily="34" charset="0"/>
                <a:cs typeface="Calibri" panose="020F0502020204030204" pitchFamily="34" charset="0"/>
              </a:rPr>
              <a:t>Sources : HAS- Recommandation de bonne pratique mis en ligne le 17 </a:t>
            </a:r>
            <a:r>
              <a:rPr lang="fr-FR" sz="1200" dirty="0" err="1">
                <a:effectLst/>
                <a:latin typeface="Calibri" panose="020F0502020204030204" pitchFamily="34" charset="0"/>
                <a:ea typeface="Calibri" panose="020F0502020204030204" pitchFamily="34" charset="0"/>
                <a:cs typeface="Calibri" panose="020F0502020204030204" pitchFamily="34" charset="0"/>
              </a:rPr>
              <a:t>nov</a:t>
            </a:r>
            <a:r>
              <a:rPr lang="fr-FR" sz="1200" dirty="0">
                <a:effectLst/>
                <a:latin typeface="Calibri" panose="020F0502020204030204" pitchFamily="34" charset="0"/>
                <a:ea typeface="Calibri" panose="020F0502020204030204" pitchFamily="34" charset="0"/>
                <a:cs typeface="Calibri" panose="020F0502020204030204" pitchFamily="34" charset="0"/>
              </a:rPr>
              <a:t> 2014 ; Boite à outils de la recommandation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ZoneTexte 9">
            <a:extLst>
              <a:ext uri="{FF2B5EF4-FFF2-40B4-BE49-F238E27FC236}">
                <a16:creationId xmlns:a16="http://schemas.microsoft.com/office/drawing/2014/main" id="{2FD3C804-1C8C-76E2-1016-8E51BF011E8F}"/>
              </a:ext>
            </a:extLst>
          </p:cNvPr>
          <p:cNvSpPr txBox="1"/>
          <p:nvPr/>
        </p:nvSpPr>
        <p:spPr>
          <a:xfrm>
            <a:off x="1047749" y="815974"/>
            <a:ext cx="10411747" cy="461665"/>
          </a:xfrm>
          <a:prstGeom prst="rect">
            <a:avLst/>
          </a:prstGeom>
          <a:noFill/>
        </p:spPr>
        <p:txBody>
          <a:bodyPr wrap="square">
            <a:spAutoFit/>
          </a:bodyPr>
          <a:lstStyle/>
          <a:p>
            <a:pPr marL="355600" marR="0" lvl="0" indent="0" algn="l" defTabSz="914400" rtl="0" eaLnBrk="1" fontAlgn="auto" latinLnBrk="0" hangingPunct="1">
              <a:lnSpc>
                <a:spcPct val="100000"/>
              </a:lnSpc>
              <a:spcBef>
                <a:spcPts val="0"/>
              </a:spcBef>
              <a:spcAft>
                <a:spcPts val="0"/>
              </a:spcAft>
              <a:buClrTx/>
              <a:buSzTx/>
              <a:buFontTx/>
              <a:buNone/>
              <a:tabLst/>
              <a:defRPr/>
            </a:pPr>
            <a:r>
              <a:rPr lang="fr-FR" sz="2400" b="1" dirty="0">
                <a:solidFill>
                  <a:srgbClr val="5C5C2C"/>
                </a:solidFill>
                <a:latin typeface="Calibri" panose="020F0502020204030204"/>
              </a:rPr>
              <a:t>d</a:t>
            </a:r>
            <a:r>
              <a:rPr kumimoji="0" lang="fr-FR" sz="2400" b="1" i="0" u="none" strike="noStrike" kern="1200" cap="none" spc="0" normalizeH="0" baseline="0" noProof="0" dirty="0">
                <a:ln>
                  <a:noFill/>
                </a:ln>
                <a:solidFill>
                  <a:srgbClr val="5C5C2C"/>
                </a:solidFill>
                <a:effectLst/>
                <a:uLnTx/>
                <a:uFillTx/>
                <a:latin typeface="Calibri" panose="020F0502020204030204"/>
                <a:ea typeface="+mn-ea"/>
                <a:cs typeface="+mn-cs"/>
              </a:rPr>
              <a:t>) Suivi et adaptation d’un traitement nicotinique de substitution </a:t>
            </a:r>
          </a:p>
        </p:txBody>
      </p:sp>
    </p:spTree>
    <p:extLst>
      <p:ext uri="{BB962C8B-B14F-4D97-AF65-F5344CB8AC3E}">
        <p14:creationId xmlns:p14="http://schemas.microsoft.com/office/powerpoint/2010/main" val="241610814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6C8D07C2-B273-19CC-8E56-21C1B64B8AC8}"/>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55600"/>
            <a:r>
              <a:rPr lang="fr-FR" sz="2400" b="1" dirty="0">
                <a:solidFill>
                  <a:srgbClr val="5C5C2C"/>
                </a:solidFill>
                <a:latin typeface="Calibri" panose="020F0502020204030204"/>
                <a:ea typeface="+mn-ea"/>
                <a:cs typeface="+mn-cs"/>
              </a:rPr>
              <a:t>d</a:t>
            </a:r>
            <a:r>
              <a:rPr kumimoji="0" lang="fr-FR" sz="2400" b="1" i="0" u="none" strike="noStrike" kern="1200" cap="none" spc="0" normalizeH="0" baseline="0" noProof="0" dirty="0">
                <a:ln>
                  <a:noFill/>
                </a:ln>
                <a:solidFill>
                  <a:srgbClr val="5C5C2C"/>
                </a:solidFill>
                <a:effectLst/>
                <a:uLnTx/>
                <a:uFillTx/>
                <a:latin typeface="Calibri" panose="020F0502020204030204"/>
                <a:ea typeface="+mn-ea"/>
                <a:cs typeface="+mn-cs"/>
              </a:rPr>
              <a:t>) Suivi et adaptation d’un traitement nicotinique de substitution </a:t>
            </a:r>
          </a:p>
          <a:p>
            <a:pPr marL="355600"/>
            <a:endParaRPr lang="fr-FR" sz="2400" b="1" dirty="0">
              <a:solidFill>
                <a:srgbClr val="5C5C2C"/>
              </a:solidFill>
              <a:latin typeface="+mn-lt"/>
            </a:endParaRPr>
          </a:p>
        </p:txBody>
      </p:sp>
      <p:sp>
        <p:nvSpPr>
          <p:cNvPr id="9" name="Titre 6">
            <a:extLst>
              <a:ext uri="{FF2B5EF4-FFF2-40B4-BE49-F238E27FC236}">
                <a16:creationId xmlns:a16="http://schemas.microsoft.com/office/drawing/2014/main" id="{AF528B38-683B-2308-C05F-1D52DFA5CC70}"/>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4 : La prescription des substituts nicotiniques </a:t>
            </a:r>
          </a:p>
        </p:txBody>
      </p:sp>
      <p:pic>
        <p:nvPicPr>
          <p:cNvPr id="23" name="Image 22">
            <a:extLst>
              <a:ext uri="{FF2B5EF4-FFF2-40B4-BE49-F238E27FC236}">
                <a16:creationId xmlns:a16="http://schemas.microsoft.com/office/drawing/2014/main" id="{BFE1640A-0E8C-CEED-B2D6-B4727ABF092A}"/>
              </a:ext>
            </a:extLst>
          </p:cNvPr>
          <p:cNvPicPr>
            <a:picLocks noChangeAspect="1"/>
          </p:cNvPicPr>
          <p:nvPr/>
        </p:nvPicPr>
        <p:blipFill>
          <a:blip r:embed="rId2"/>
          <a:stretch>
            <a:fillRect/>
          </a:stretch>
        </p:blipFill>
        <p:spPr>
          <a:xfrm>
            <a:off x="2560861" y="3158192"/>
            <a:ext cx="7281672" cy="2726318"/>
          </a:xfrm>
          <a:prstGeom prst="rect">
            <a:avLst/>
          </a:prstGeom>
        </p:spPr>
      </p:pic>
      <p:sp>
        <p:nvSpPr>
          <p:cNvPr id="24" name="ZoneTexte 23">
            <a:extLst>
              <a:ext uri="{FF2B5EF4-FFF2-40B4-BE49-F238E27FC236}">
                <a16:creationId xmlns:a16="http://schemas.microsoft.com/office/drawing/2014/main" id="{95F676AC-0620-0F8F-BE2A-E96A49C621ED}"/>
              </a:ext>
            </a:extLst>
          </p:cNvPr>
          <p:cNvSpPr txBox="1"/>
          <p:nvPr/>
        </p:nvSpPr>
        <p:spPr>
          <a:xfrm>
            <a:off x="1129282" y="2490357"/>
            <a:ext cx="10615043" cy="3863558"/>
          </a:xfrm>
          <a:prstGeom prst="rect">
            <a:avLst/>
          </a:prstGeom>
          <a:noFill/>
        </p:spPr>
        <p:txBody>
          <a:bodyPr wrap="square" rtlCol="0">
            <a:spAutoFit/>
          </a:bodyPr>
          <a:lstStyle/>
          <a:p>
            <a:pPr algn="ctr">
              <a:lnSpc>
                <a:spcPct val="107000"/>
              </a:lnSpc>
              <a:spcAft>
                <a:spcPts val="800"/>
              </a:spcAft>
            </a:pP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L’éducation thérapeutique du patient fait partie intégrante de la prise en charge </a:t>
            </a:r>
            <a:b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 l’arrêt de la consommation du tabac</a:t>
            </a:r>
          </a:p>
          <a:p>
            <a:pPr>
              <a:lnSpc>
                <a:spcPct val="107000"/>
              </a:lnSpc>
              <a:spcAft>
                <a:spcPts val="800"/>
              </a:spcAft>
            </a:pP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fr-FR"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(source HAS / Tabac / 2014, page 31).</a:t>
            </a:r>
          </a:p>
        </p:txBody>
      </p:sp>
      <p:sp>
        <p:nvSpPr>
          <p:cNvPr id="3" name="ZoneTexte 2">
            <a:extLst>
              <a:ext uri="{FF2B5EF4-FFF2-40B4-BE49-F238E27FC236}">
                <a16:creationId xmlns:a16="http://schemas.microsoft.com/office/drawing/2014/main" id="{410BE53D-E722-0390-EAD1-A82DD61F3DCC}"/>
              </a:ext>
            </a:extLst>
          </p:cNvPr>
          <p:cNvSpPr txBox="1"/>
          <p:nvPr/>
        </p:nvSpPr>
        <p:spPr>
          <a:xfrm>
            <a:off x="1362456" y="1364994"/>
            <a:ext cx="9921240" cy="1070871"/>
          </a:xfrm>
          <a:prstGeom prst="rect">
            <a:avLst/>
          </a:prstGeom>
          <a:noFill/>
        </p:spPr>
        <p:txBody>
          <a:bodyPr wrap="square" rtlCol="0">
            <a:spAutoFit/>
          </a:bodyPr>
          <a:lstStyle/>
          <a:p>
            <a:pPr algn="ctr">
              <a:lnSpc>
                <a:spcPct val="107000"/>
              </a:lnSpc>
              <a:spcAft>
                <a:spcPts val="800"/>
              </a:spcAft>
            </a:pPr>
            <a:r>
              <a:rPr lang="fr-FR"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LES SYMPTOMES DE SOUS-DOSAGE ET SUR DOSAGE : </a:t>
            </a:r>
            <a:br>
              <a:rPr lang="fr-FR"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FR"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 ensemble de troubles physiques et psychologiques</a:t>
            </a:r>
          </a:p>
          <a:p>
            <a:pPr algn="ctr">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EVALUER A COURT TERME – AUTONOMISER LE PATIENT – PAS DE CONTRE-INDICATION</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8650638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6C8D07C2-B273-19CC-8E56-21C1B64B8AC8}"/>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55600"/>
            <a:r>
              <a:rPr lang="fr-FR" sz="2400" b="1" dirty="0">
                <a:solidFill>
                  <a:srgbClr val="5C5C2C"/>
                </a:solidFill>
                <a:latin typeface="+mn-lt"/>
              </a:rPr>
              <a:t>e) Règles générales de prescription</a:t>
            </a:r>
          </a:p>
        </p:txBody>
      </p:sp>
      <p:sp>
        <p:nvSpPr>
          <p:cNvPr id="9" name="Titre 6">
            <a:extLst>
              <a:ext uri="{FF2B5EF4-FFF2-40B4-BE49-F238E27FC236}">
                <a16:creationId xmlns:a16="http://schemas.microsoft.com/office/drawing/2014/main" id="{AF528B38-683B-2308-C05F-1D52DFA5CC70}"/>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4 : La prescription des substituts nicotiniques </a:t>
            </a:r>
          </a:p>
        </p:txBody>
      </p:sp>
      <p:sp>
        <p:nvSpPr>
          <p:cNvPr id="2" name="ZoneTexte 1">
            <a:extLst>
              <a:ext uri="{FF2B5EF4-FFF2-40B4-BE49-F238E27FC236}">
                <a16:creationId xmlns:a16="http://schemas.microsoft.com/office/drawing/2014/main" id="{E8207041-B526-1D01-750B-07762E581ADB}"/>
              </a:ext>
            </a:extLst>
          </p:cNvPr>
          <p:cNvSpPr txBox="1"/>
          <p:nvPr/>
        </p:nvSpPr>
        <p:spPr>
          <a:xfrm>
            <a:off x="1298448" y="1856232"/>
            <a:ext cx="10161049" cy="3519681"/>
          </a:xfrm>
          <a:prstGeom prst="rect">
            <a:avLst/>
          </a:prstGeom>
          <a:noFill/>
        </p:spPr>
        <p:txBody>
          <a:bodyPr wrap="square" rtlCol="0">
            <a:spAutoFit/>
          </a:bodyPr>
          <a:lstStyle/>
          <a:p>
            <a:pPr marL="285750" indent="-285750" algn="just">
              <a:lnSpc>
                <a:spcPct val="115000"/>
              </a:lnSpc>
              <a:spcAft>
                <a:spcPts val="1800"/>
              </a:spcAft>
              <a:buFont typeface="Wingdings" panose="05000000000000000000" pitchFamily="2" charset="2"/>
              <a:buChar char="ü"/>
            </a:pP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 prescription de substituts nicotiniques bénéficie aux seuls patients dont l’IDE assure la prise en charge et uniquement pendant la durée de la prescription médicale d’actes infirmiers (sauf indication contraire du médecin).</a:t>
            </a:r>
          </a:p>
          <a:p>
            <a:pPr marL="285750" indent="-285750" algn="just">
              <a:lnSpc>
                <a:spcPct val="115000"/>
              </a:lnSpc>
              <a:spcAft>
                <a:spcPts val="1800"/>
              </a:spcAft>
              <a:buFont typeface="Wingdings" panose="05000000000000000000" pitchFamily="2" charset="2"/>
              <a:buChar char="ü"/>
            </a:pPr>
            <a:r>
              <a:rPr lang="fr-FR" dirty="0">
                <a:solidFill>
                  <a:srgbClr val="000000"/>
                </a:solidFill>
                <a:latin typeface="Calibri" panose="020F0502020204030204" pitchFamily="34" charset="0"/>
                <a:ea typeface="Calibri" panose="020F0502020204030204" pitchFamily="34" charset="0"/>
                <a:cs typeface="Calibri" panose="020F0502020204030204" pitchFamily="34" charset="0"/>
              </a:rPr>
              <a:t>R</a:t>
            </a: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édigée sur une ordonnance libre, établie en double exemplaire.</a:t>
            </a:r>
          </a:p>
          <a:p>
            <a:pPr marL="285750" indent="-285750" algn="just">
              <a:lnSpc>
                <a:spcPct val="115000"/>
              </a:lnSpc>
              <a:spcAft>
                <a:spcPts val="1800"/>
              </a:spcAft>
              <a:buFont typeface="Wingdings" panose="05000000000000000000" pitchFamily="2" charset="2"/>
              <a:buChar char="ü"/>
            </a:pP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L'original est destiné au patient,  le duplicata à sa caisse d'assurance maladie.</a:t>
            </a:r>
          </a:p>
          <a:p>
            <a:pPr marL="285750" indent="-285750" algn="just">
              <a:lnSpc>
                <a:spcPct val="115000"/>
              </a:lnSpc>
              <a:spcAft>
                <a:spcPts val="800"/>
              </a:spcAft>
              <a:buFont typeface="Wingdings" panose="05000000000000000000" pitchFamily="2" charset="2"/>
              <a:buChar char="ü"/>
            </a:pP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L'ordonnance peut être manuscrite ou informatisée.</a:t>
            </a:r>
          </a:p>
          <a:p>
            <a:pPr algn="just">
              <a:lnSpc>
                <a:spcPct val="115000"/>
              </a:lnSpc>
              <a:spcAft>
                <a:spcPts val="800"/>
              </a:spcAft>
            </a:pPr>
            <a:endParaRPr lang="fr-FR"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800"/>
              </a:spcAft>
            </a:pP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5529138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6C8D07C2-B273-19CC-8E56-21C1B64B8AC8}"/>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55600"/>
            <a:r>
              <a:rPr lang="fr-FR" sz="2400" b="1" dirty="0">
                <a:solidFill>
                  <a:srgbClr val="5C5C2C"/>
                </a:solidFill>
                <a:latin typeface="+mn-lt"/>
              </a:rPr>
              <a:t>e) Règles générales de prescription</a:t>
            </a:r>
          </a:p>
        </p:txBody>
      </p:sp>
      <p:sp>
        <p:nvSpPr>
          <p:cNvPr id="9" name="Titre 6">
            <a:extLst>
              <a:ext uri="{FF2B5EF4-FFF2-40B4-BE49-F238E27FC236}">
                <a16:creationId xmlns:a16="http://schemas.microsoft.com/office/drawing/2014/main" id="{AF528B38-683B-2308-C05F-1D52DFA5CC70}"/>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4 : La prescription des substituts nicotiniques </a:t>
            </a:r>
          </a:p>
        </p:txBody>
      </p:sp>
      <p:sp>
        <p:nvSpPr>
          <p:cNvPr id="2" name="ZoneTexte 1">
            <a:extLst>
              <a:ext uri="{FF2B5EF4-FFF2-40B4-BE49-F238E27FC236}">
                <a16:creationId xmlns:a16="http://schemas.microsoft.com/office/drawing/2014/main" id="{E8207041-B526-1D01-750B-07762E581ADB}"/>
              </a:ext>
            </a:extLst>
          </p:cNvPr>
          <p:cNvSpPr txBox="1"/>
          <p:nvPr/>
        </p:nvSpPr>
        <p:spPr>
          <a:xfrm>
            <a:off x="1284191" y="1470880"/>
            <a:ext cx="10069609" cy="5580759"/>
          </a:xfrm>
          <a:prstGeom prst="rect">
            <a:avLst/>
          </a:prstGeom>
          <a:noFill/>
        </p:spPr>
        <p:txBody>
          <a:bodyPr wrap="square" rtlCol="0">
            <a:spAutoFit/>
          </a:bodyPr>
          <a:lstStyle/>
          <a:p>
            <a:pPr algn="just">
              <a:lnSpc>
                <a:spcPct val="115000"/>
              </a:lnSpc>
              <a:spcAft>
                <a:spcPts val="800"/>
              </a:spcAft>
            </a:pPr>
            <a:r>
              <a:rPr lang="fr-F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L’ordonnance doit comporter les mentions suivantes de manière lisible :</a:t>
            </a:r>
            <a:endParaRPr lang="fr-FR"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Calibri" panose="020F0502020204030204" pitchFamily="34" charset="0"/>
              <a:buChar char="-"/>
            </a:pP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L’identification complète de l’IDE : nom, prénom, qualification, numéro d’identification (ordre ou répertoire </a:t>
            </a:r>
            <a:r>
              <a:rPr lang="fr-FR"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Adeli</a:t>
            </a: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Calibri" panose="020F0502020204030204" pitchFamily="34" charset="0"/>
              <a:buChar char="-"/>
            </a:pP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L’identifiant de la structure d’activité au titre de laquelle est établie l’ordonnance : numéro assurance maladie personnel si l’IDE exerce en cabinet libéral, ou numéro </a:t>
            </a:r>
            <a:r>
              <a:rPr lang="fr-FR"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Finess</a:t>
            </a: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 l’établissement si l’IDE dans ce cadre ;</a:t>
            </a: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Calibri" panose="020F0502020204030204" pitchFamily="34" charset="0"/>
              <a:buChar char="-"/>
            </a:pP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L’identification du patient de l’IDE : nom, prénom ;</a:t>
            </a: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Calibri" panose="020F0502020204030204" pitchFamily="34" charset="0"/>
              <a:buChar char="-"/>
            </a:pP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 date de rédaction de l’ordonnance ;</a:t>
            </a: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Calibri" panose="020F0502020204030204" pitchFamily="34" charset="0"/>
              <a:buChar char="-"/>
            </a:pP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 dénomination du médicament, dosage, posologie, durée du traitement et nombre d’unité de conditionnement ;</a:t>
            </a: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Calibri" panose="020F0502020204030204" pitchFamily="34" charset="0"/>
              <a:buChar char="-"/>
            </a:pP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 signature de l’IDE.</a:t>
            </a:r>
          </a:p>
          <a:p>
            <a:pPr algn="just">
              <a:lnSpc>
                <a:spcPct val="115000"/>
              </a:lnSpc>
              <a:spcAft>
                <a:spcPts val="800"/>
              </a:spcAft>
            </a:pPr>
            <a:endParaRPr lang="fr-FR" dirty="0">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800"/>
              </a:spcAft>
            </a:pPr>
            <a:endParaRPr lang="fr-FR" sz="18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800"/>
              </a:spcAft>
            </a:pPr>
            <a:r>
              <a:rPr lang="fr-FR" sz="1800" u="sng" dirty="0">
                <a:solidFill>
                  <a:srgbClr val="1F497D"/>
                </a:solidFill>
                <a:effectLst/>
                <a:latin typeface="Calibri" panose="020F0502020204030204" pitchFamily="34" charset="0"/>
                <a:ea typeface="Calibri" panose="020F0502020204030204" pitchFamily="34" charset="0"/>
                <a:hlinkClick r:id="rId2"/>
              </a:rPr>
              <a:t>https://www.ameli.fr/infirmier/exercice-liberal/prescription-prise-charge/regles-exercice-formalites/prise-en-charge-sevrage-tabagique</a:t>
            </a:r>
            <a:endParaRPr lang="fr-FR" sz="1800" dirty="0">
              <a:effectLst/>
              <a:latin typeface="Calibri" panose="020F0502020204030204" pitchFamily="34" charset="0"/>
              <a:ea typeface="Calibri" panose="020F0502020204030204" pitchFamily="34" charset="0"/>
            </a:endParaRPr>
          </a:p>
          <a:p>
            <a:pPr algn="just">
              <a:lnSpc>
                <a:spcPct val="115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9632513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6C8D07C2-B273-19CC-8E56-21C1B64B8AC8}"/>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55600"/>
            <a:r>
              <a:rPr lang="fr-FR" sz="2400" b="1" dirty="0">
                <a:solidFill>
                  <a:srgbClr val="5C5C2C"/>
                </a:solidFill>
                <a:latin typeface="+mn-lt"/>
              </a:rPr>
              <a:t>f) Modèles d’ordonnances</a:t>
            </a:r>
          </a:p>
        </p:txBody>
      </p:sp>
      <p:sp>
        <p:nvSpPr>
          <p:cNvPr id="9" name="Titre 6">
            <a:extLst>
              <a:ext uri="{FF2B5EF4-FFF2-40B4-BE49-F238E27FC236}">
                <a16:creationId xmlns:a16="http://schemas.microsoft.com/office/drawing/2014/main" id="{AF528B38-683B-2308-C05F-1D52DFA5CC70}"/>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4 : La prescription des substituts nicotiniques </a:t>
            </a:r>
          </a:p>
        </p:txBody>
      </p:sp>
      <p:pic>
        <p:nvPicPr>
          <p:cNvPr id="2" name="Image 1" descr="Une image contenant table&#10;&#10;Description générée automatiquement">
            <a:extLst>
              <a:ext uri="{FF2B5EF4-FFF2-40B4-BE49-F238E27FC236}">
                <a16:creationId xmlns:a16="http://schemas.microsoft.com/office/drawing/2014/main" id="{8A9EAD24-4C1A-9B88-5BA5-1DAA837A4FF1}"/>
              </a:ext>
            </a:extLst>
          </p:cNvPr>
          <p:cNvPicPr>
            <a:picLocks noChangeAspect="1"/>
          </p:cNvPicPr>
          <p:nvPr/>
        </p:nvPicPr>
        <p:blipFill>
          <a:blip r:embed="rId2"/>
          <a:stretch>
            <a:fillRect/>
          </a:stretch>
        </p:blipFill>
        <p:spPr>
          <a:xfrm>
            <a:off x="943897" y="1169511"/>
            <a:ext cx="4752815" cy="5583733"/>
          </a:xfrm>
          <a:prstGeom prst="rect">
            <a:avLst/>
          </a:prstGeom>
        </p:spPr>
      </p:pic>
      <p:pic>
        <p:nvPicPr>
          <p:cNvPr id="3" name="Image 2" descr="Une image contenant table&#10;&#10;Description générée automatiquement">
            <a:extLst>
              <a:ext uri="{FF2B5EF4-FFF2-40B4-BE49-F238E27FC236}">
                <a16:creationId xmlns:a16="http://schemas.microsoft.com/office/drawing/2014/main" id="{6B2F2A0B-B0AA-AE55-1633-9BA8CEDA1413}"/>
              </a:ext>
            </a:extLst>
          </p:cNvPr>
          <p:cNvPicPr>
            <a:picLocks noChangeAspect="1"/>
          </p:cNvPicPr>
          <p:nvPr/>
        </p:nvPicPr>
        <p:blipFill>
          <a:blip r:embed="rId3"/>
          <a:stretch>
            <a:fillRect/>
          </a:stretch>
        </p:blipFill>
        <p:spPr>
          <a:xfrm>
            <a:off x="5897880" y="1321245"/>
            <a:ext cx="3959352" cy="5394559"/>
          </a:xfrm>
          <a:prstGeom prst="rect">
            <a:avLst/>
          </a:prstGeom>
        </p:spPr>
      </p:pic>
      <p:sp>
        <p:nvSpPr>
          <p:cNvPr id="5" name="Zone de texte 6">
            <a:extLst>
              <a:ext uri="{FF2B5EF4-FFF2-40B4-BE49-F238E27FC236}">
                <a16:creationId xmlns:a16="http://schemas.microsoft.com/office/drawing/2014/main" id="{A866E23D-C4C6-031F-47BE-21809C695855}"/>
              </a:ext>
            </a:extLst>
          </p:cNvPr>
          <p:cNvSpPr txBox="1"/>
          <p:nvPr/>
        </p:nvSpPr>
        <p:spPr>
          <a:xfrm>
            <a:off x="10058400" y="3246120"/>
            <a:ext cx="1892808" cy="3507124"/>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FR"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Premiers gestes en tabacologie</a:t>
            </a:r>
          </a:p>
          <a:p>
            <a:pPr>
              <a:lnSpc>
                <a:spcPct val="107000"/>
              </a:lnSpc>
              <a:spcAft>
                <a:spcPts val="800"/>
              </a:spcAft>
            </a:pPr>
            <a:r>
              <a:rPr lang="fr-FR"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Livret d’aide à la pratique pour les professionnels de santé</a:t>
            </a:r>
          </a:p>
          <a:p>
            <a:pPr>
              <a:lnSpc>
                <a:spcPct val="107000"/>
              </a:lnSpc>
              <a:spcAft>
                <a:spcPts val="800"/>
              </a:spcAft>
            </a:pPr>
            <a:r>
              <a:rPr lang="fr-FR"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RESPADD</a:t>
            </a:r>
          </a:p>
          <a:p>
            <a:pPr>
              <a:lnSpc>
                <a:spcPct val="107000"/>
              </a:lnSpc>
              <a:spcAft>
                <a:spcPts val="800"/>
              </a:spcAft>
            </a:pPr>
            <a:endParaRPr lang="fr-FR"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https://www.respadd.org/wp-content/uploads/2021/09/Bat-Peau-reduit.pdf</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03658923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6C8D07C2-B273-19CC-8E56-21C1B64B8AC8}"/>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55600"/>
            <a:r>
              <a:rPr lang="fr-FR" sz="2400" b="1" dirty="0">
                <a:solidFill>
                  <a:srgbClr val="5C5C2C"/>
                </a:solidFill>
                <a:latin typeface="+mn-lt"/>
              </a:rPr>
              <a:t>f) Modèles d’ordonnances</a:t>
            </a:r>
          </a:p>
        </p:txBody>
      </p:sp>
      <p:sp>
        <p:nvSpPr>
          <p:cNvPr id="9" name="Titre 6">
            <a:extLst>
              <a:ext uri="{FF2B5EF4-FFF2-40B4-BE49-F238E27FC236}">
                <a16:creationId xmlns:a16="http://schemas.microsoft.com/office/drawing/2014/main" id="{AF528B38-683B-2308-C05F-1D52DFA5CC70}"/>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4 : La prescription des substituts nicotiniques </a:t>
            </a:r>
          </a:p>
        </p:txBody>
      </p:sp>
      <p:sp>
        <p:nvSpPr>
          <p:cNvPr id="4" name="Zone de texte 7">
            <a:extLst>
              <a:ext uri="{FF2B5EF4-FFF2-40B4-BE49-F238E27FC236}">
                <a16:creationId xmlns:a16="http://schemas.microsoft.com/office/drawing/2014/main" id="{950968EE-89D7-6CE9-3049-EC44EFA26058}"/>
              </a:ext>
            </a:extLst>
          </p:cNvPr>
          <p:cNvSpPr txBox="1"/>
          <p:nvPr/>
        </p:nvSpPr>
        <p:spPr>
          <a:xfrm>
            <a:off x="9880283" y="917318"/>
            <a:ext cx="2013585" cy="895350"/>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50000"/>
              </a:lnSpc>
              <a:spcAft>
                <a:spcPts val="800"/>
              </a:spcAft>
            </a:pPr>
            <a:r>
              <a:rPr lang="fr-FR" sz="9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Modèle de prescription de substitut nicotinique oral utilisé par le service des consultations de tabacologie du CHU de Nantes</a:t>
            </a:r>
            <a:endParaRPr lang="fr-FR"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 5">
            <a:extLst>
              <a:ext uri="{FF2B5EF4-FFF2-40B4-BE49-F238E27FC236}">
                <a16:creationId xmlns:a16="http://schemas.microsoft.com/office/drawing/2014/main" id="{7A9D6866-E2A9-445B-98A8-ED64711A47F9}"/>
              </a:ext>
            </a:extLst>
          </p:cNvPr>
          <p:cNvPicPr>
            <a:picLocks noChangeAspect="1"/>
          </p:cNvPicPr>
          <p:nvPr/>
        </p:nvPicPr>
        <p:blipFill rotWithShape="1">
          <a:blip r:embed="rId2"/>
          <a:srcRect l="50858"/>
          <a:stretch/>
        </p:blipFill>
        <p:spPr>
          <a:xfrm>
            <a:off x="5432743" y="920750"/>
            <a:ext cx="4447540" cy="5572125"/>
          </a:xfrm>
          <a:prstGeom prst="rect">
            <a:avLst/>
          </a:prstGeom>
        </p:spPr>
      </p:pic>
    </p:spTree>
    <p:extLst>
      <p:ext uri="{BB962C8B-B14F-4D97-AF65-F5344CB8AC3E}">
        <p14:creationId xmlns:p14="http://schemas.microsoft.com/office/powerpoint/2010/main" val="8077995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6C8D07C2-B273-19CC-8E56-21C1B64B8AC8}"/>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55600"/>
            <a:r>
              <a:rPr lang="fr-FR" sz="2400" b="1" dirty="0">
                <a:solidFill>
                  <a:srgbClr val="5C5C2C"/>
                </a:solidFill>
                <a:latin typeface="+mn-lt"/>
              </a:rPr>
              <a:t>g) Modèle de protocoles </a:t>
            </a:r>
          </a:p>
        </p:txBody>
      </p:sp>
      <p:sp>
        <p:nvSpPr>
          <p:cNvPr id="9" name="Titre 6">
            <a:extLst>
              <a:ext uri="{FF2B5EF4-FFF2-40B4-BE49-F238E27FC236}">
                <a16:creationId xmlns:a16="http://schemas.microsoft.com/office/drawing/2014/main" id="{AF528B38-683B-2308-C05F-1D52DFA5CC70}"/>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4 : La prescription des substituts nicotiniques </a:t>
            </a:r>
          </a:p>
        </p:txBody>
      </p:sp>
      <p:pic>
        <p:nvPicPr>
          <p:cNvPr id="5" name="Image 4" descr="Une image contenant texte, capture d’écran, lettre&#10;&#10;Description générée automatiquement">
            <a:extLst>
              <a:ext uri="{FF2B5EF4-FFF2-40B4-BE49-F238E27FC236}">
                <a16:creationId xmlns:a16="http://schemas.microsoft.com/office/drawing/2014/main" id="{BEABEC5E-405F-BCBB-AA19-61CA8FC77C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9278" y="1169511"/>
            <a:ext cx="3835704" cy="5446349"/>
          </a:xfrm>
          <a:prstGeom prst="rect">
            <a:avLst/>
          </a:prstGeom>
        </p:spPr>
      </p:pic>
      <p:pic>
        <p:nvPicPr>
          <p:cNvPr id="7" name="Image 6" descr="Une image contenant texte, capture d’écran, Police&#10;&#10;Description générée automatiquement">
            <a:extLst>
              <a:ext uri="{FF2B5EF4-FFF2-40B4-BE49-F238E27FC236}">
                <a16:creationId xmlns:a16="http://schemas.microsoft.com/office/drawing/2014/main" id="{3B7B3E2B-2B39-514B-ABE5-76896DCA88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4430" y="1041827"/>
            <a:ext cx="3835704" cy="5446348"/>
          </a:xfrm>
          <a:prstGeom prst="rect">
            <a:avLst/>
          </a:prstGeom>
        </p:spPr>
      </p:pic>
      <p:pic>
        <p:nvPicPr>
          <p:cNvPr id="11" name="Graphique 10" descr="Curseur avec un remplissage uni">
            <a:hlinkClick r:id="rId4"/>
            <a:extLst>
              <a:ext uri="{FF2B5EF4-FFF2-40B4-BE49-F238E27FC236}">
                <a16:creationId xmlns:a16="http://schemas.microsoft.com/office/drawing/2014/main" id="{DF146F40-A7B7-9D72-D1EA-1EA7EA57F9F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955522" y="5543817"/>
            <a:ext cx="914400" cy="914400"/>
          </a:xfrm>
          <a:prstGeom prst="rect">
            <a:avLst/>
          </a:prstGeom>
        </p:spPr>
      </p:pic>
    </p:spTree>
    <p:extLst>
      <p:ext uri="{BB962C8B-B14F-4D97-AF65-F5344CB8AC3E}">
        <p14:creationId xmlns:p14="http://schemas.microsoft.com/office/powerpoint/2010/main" val="384116861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6C8D07C2-B273-19CC-8E56-21C1B64B8AC8}"/>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55600"/>
            <a:r>
              <a:rPr lang="fr-FR" sz="2400" b="1" dirty="0">
                <a:solidFill>
                  <a:srgbClr val="5C5C2C"/>
                </a:solidFill>
                <a:latin typeface="+mn-lt"/>
              </a:rPr>
              <a:t>g) Modèle de protocoles </a:t>
            </a:r>
          </a:p>
        </p:txBody>
      </p:sp>
      <p:sp>
        <p:nvSpPr>
          <p:cNvPr id="9" name="Titre 6">
            <a:extLst>
              <a:ext uri="{FF2B5EF4-FFF2-40B4-BE49-F238E27FC236}">
                <a16:creationId xmlns:a16="http://schemas.microsoft.com/office/drawing/2014/main" id="{AF528B38-683B-2308-C05F-1D52DFA5CC70}"/>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4 : La prescription des substituts nicotiniques </a:t>
            </a:r>
          </a:p>
        </p:txBody>
      </p:sp>
      <p:sp>
        <p:nvSpPr>
          <p:cNvPr id="6" name="ZoneTexte 5">
            <a:extLst>
              <a:ext uri="{FF2B5EF4-FFF2-40B4-BE49-F238E27FC236}">
                <a16:creationId xmlns:a16="http://schemas.microsoft.com/office/drawing/2014/main" id="{2E869053-BEAC-67C1-DB40-B5DB9B0FD46D}"/>
              </a:ext>
            </a:extLst>
          </p:cNvPr>
          <p:cNvSpPr txBox="1"/>
          <p:nvPr/>
        </p:nvSpPr>
        <p:spPr>
          <a:xfrm>
            <a:off x="647700" y="3105835"/>
            <a:ext cx="3857625" cy="923330"/>
          </a:xfrm>
          <a:prstGeom prst="rect">
            <a:avLst/>
          </a:prstGeom>
          <a:noFill/>
        </p:spPr>
        <p:txBody>
          <a:bodyPr wrap="square">
            <a:spAutoFit/>
          </a:bodyPr>
          <a:lstStyle/>
          <a:p>
            <a:r>
              <a:rPr lang="fr-FR" sz="1800" b="1"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Memo substitut nicotiniques ARS Bretagne et Assurance maladie de Bretagne </a:t>
            </a:r>
            <a:endParaRPr lang="fr-FR" dirty="0"/>
          </a:p>
        </p:txBody>
      </p:sp>
      <p:pic>
        <p:nvPicPr>
          <p:cNvPr id="3" name="Image 2">
            <a:extLst>
              <a:ext uri="{FF2B5EF4-FFF2-40B4-BE49-F238E27FC236}">
                <a16:creationId xmlns:a16="http://schemas.microsoft.com/office/drawing/2014/main" id="{D6430BD8-5CFC-BA5F-D0B3-4A07607E4C63}"/>
              </a:ext>
            </a:extLst>
          </p:cNvPr>
          <p:cNvPicPr>
            <a:picLocks noChangeAspect="1"/>
          </p:cNvPicPr>
          <p:nvPr/>
        </p:nvPicPr>
        <p:blipFill>
          <a:blip r:embed="rId3"/>
          <a:stretch>
            <a:fillRect/>
          </a:stretch>
        </p:blipFill>
        <p:spPr>
          <a:xfrm>
            <a:off x="5069840" y="815974"/>
            <a:ext cx="4480255" cy="5857680"/>
          </a:xfrm>
          <a:prstGeom prst="rect">
            <a:avLst/>
          </a:prstGeom>
        </p:spPr>
      </p:pic>
    </p:spTree>
    <p:extLst>
      <p:ext uri="{BB962C8B-B14F-4D97-AF65-F5344CB8AC3E}">
        <p14:creationId xmlns:p14="http://schemas.microsoft.com/office/powerpoint/2010/main" val="759372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93A7817A-7335-1A4F-F39B-F10A0791E5E6}"/>
              </a:ext>
            </a:extLst>
          </p:cNvPr>
          <p:cNvSpPr txBox="1"/>
          <p:nvPr/>
        </p:nvSpPr>
        <p:spPr>
          <a:xfrm>
            <a:off x="961363" y="1609679"/>
            <a:ext cx="10230344" cy="1200329"/>
          </a:xfrm>
          <a:prstGeom prst="rect">
            <a:avLst/>
          </a:prstGeom>
          <a:noFill/>
        </p:spPr>
        <p:txBody>
          <a:bodyPr wrap="square" rtlCol="0">
            <a:spAutoFit/>
          </a:bodyPr>
          <a:lstStyle/>
          <a:p>
            <a:r>
              <a:rPr lang="fr-FR" dirty="0">
                <a:solidFill>
                  <a:srgbClr val="000000"/>
                </a:solidFill>
                <a:ea typeface="Calibri" panose="020F0502020204030204" pitchFamily="34" charset="0"/>
              </a:rPr>
              <a:t>S</a:t>
            </a:r>
            <a:r>
              <a:rPr lang="fr-FR" sz="1800" dirty="0">
                <a:solidFill>
                  <a:srgbClr val="000000"/>
                </a:solidFill>
                <a:effectLst/>
                <a:ea typeface="Calibri" panose="020F0502020204030204" pitchFamily="34" charset="0"/>
              </a:rPr>
              <a:t>uite et amplification d</a:t>
            </a:r>
            <a:r>
              <a:rPr lang="fr-FR" dirty="0">
                <a:solidFill>
                  <a:srgbClr val="000000"/>
                </a:solidFill>
                <a:ea typeface="Calibri" panose="020F0502020204030204" pitchFamily="34" charset="0"/>
              </a:rPr>
              <a:t>es</a:t>
            </a:r>
            <a:r>
              <a:rPr lang="fr-FR" sz="1800" dirty="0">
                <a:solidFill>
                  <a:srgbClr val="000000"/>
                </a:solidFill>
                <a:effectLst/>
                <a:ea typeface="Calibri" panose="020F0502020204030204" pitchFamily="34" charset="0"/>
              </a:rPr>
              <a:t> programmes nationaux de réduction du tabagisme 2014-2019 et 2018-2022</a:t>
            </a:r>
          </a:p>
          <a:p>
            <a:endParaRPr lang="fr-FR" dirty="0">
              <a:solidFill>
                <a:srgbClr val="000000"/>
              </a:solidFill>
            </a:endParaRPr>
          </a:p>
          <a:p>
            <a:r>
              <a:rPr lang="fr-FR" dirty="0">
                <a:solidFill>
                  <a:srgbClr val="000000"/>
                </a:solidFill>
              </a:rPr>
              <a:t>Objectif 2027 : diminuer à 20% la part des fumeurs quotidiens chez les 18-75 ans et à 28 % la part des fumeurs quotidiens parmi la population les plus modeste</a:t>
            </a:r>
          </a:p>
        </p:txBody>
      </p:sp>
      <p:sp>
        <p:nvSpPr>
          <p:cNvPr id="5" name="Titre 1">
            <a:extLst>
              <a:ext uri="{FF2B5EF4-FFF2-40B4-BE49-F238E27FC236}">
                <a16:creationId xmlns:a16="http://schemas.microsoft.com/office/drawing/2014/main" id="{6D00D89A-B3AE-6F32-DD98-A4D130202AC0}"/>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12800" indent="-457200">
              <a:buFont typeface="+mj-lt"/>
              <a:buAutoNum type="alphaLcParenR" startAt="2"/>
            </a:pPr>
            <a:r>
              <a:rPr lang="fr-FR" sz="2400" b="1" dirty="0">
                <a:solidFill>
                  <a:srgbClr val="5C5C2C"/>
                </a:solidFill>
                <a:latin typeface="+mn-lt"/>
              </a:rPr>
              <a:t>Les politiques de santé publique</a:t>
            </a:r>
          </a:p>
        </p:txBody>
      </p:sp>
      <p:sp>
        <p:nvSpPr>
          <p:cNvPr id="6" name="Titre 6">
            <a:extLst>
              <a:ext uri="{FF2B5EF4-FFF2-40B4-BE49-F238E27FC236}">
                <a16:creationId xmlns:a16="http://schemas.microsoft.com/office/drawing/2014/main" id="{37DA6E44-6C17-FF13-DC2A-544EC6CFB24B}"/>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1 : contexte</a:t>
            </a:r>
          </a:p>
        </p:txBody>
      </p:sp>
      <p:sp>
        <p:nvSpPr>
          <p:cNvPr id="7" name="ZoneTexte 6">
            <a:extLst>
              <a:ext uri="{FF2B5EF4-FFF2-40B4-BE49-F238E27FC236}">
                <a16:creationId xmlns:a16="http://schemas.microsoft.com/office/drawing/2014/main" id="{1A2B86B1-4AA4-9A0D-8D50-F74092677063}"/>
              </a:ext>
            </a:extLst>
          </p:cNvPr>
          <p:cNvSpPr txBox="1"/>
          <p:nvPr/>
        </p:nvSpPr>
        <p:spPr>
          <a:xfrm>
            <a:off x="1000294" y="1229330"/>
            <a:ext cx="10515600" cy="400110"/>
          </a:xfrm>
          <a:prstGeom prst="rect">
            <a:avLst/>
          </a:prstGeom>
          <a:noFill/>
        </p:spPr>
        <p:txBody>
          <a:bodyPr wrap="square" rtlCol="0">
            <a:spAutoFit/>
          </a:bodyPr>
          <a:lstStyle/>
          <a:p>
            <a:r>
              <a:rPr lang="fr-FR" sz="2000" b="1" dirty="0">
                <a:solidFill>
                  <a:srgbClr val="000000"/>
                </a:solidFill>
              </a:rPr>
              <a:t>Le Programme national de Lutte contre le tabac (PNLT) 2023-2027 </a:t>
            </a:r>
          </a:p>
        </p:txBody>
      </p:sp>
      <p:sp>
        <p:nvSpPr>
          <p:cNvPr id="2" name="Hexagone 1">
            <a:extLst>
              <a:ext uri="{FF2B5EF4-FFF2-40B4-BE49-F238E27FC236}">
                <a16:creationId xmlns:a16="http://schemas.microsoft.com/office/drawing/2014/main" id="{BB8C1FB3-0C07-A3E8-B1DA-4AD23D3251A3}"/>
              </a:ext>
            </a:extLst>
          </p:cNvPr>
          <p:cNvSpPr/>
          <p:nvPr/>
        </p:nvSpPr>
        <p:spPr>
          <a:xfrm>
            <a:off x="680367" y="2966556"/>
            <a:ext cx="2349113" cy="1711209"/>
          </a:xfrm>
          <a:prstGeom prst="hexagon">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Protéger les jeunes et éviter l’entrée dans </a:t>
            </a:r>
            <a:br>
              <a:rPr lang="fr-FR" dirty="0"/>
            </a:br>
            <a:r>
              <a:rPr lang="fr-FR" dirty="0"/>
              <a:t>le tabac</a:t>
            </a:r>
          </a:p>
        </p:txBody>
      </p:sp>
      <p:sp>
        <p:nvSpPr>
          <p:cNvPr id="8" name="Hexagone 7">
            <a:extLst>
              <a:ext uri="{FF2B5EF4-FFF2-40B4-BE49-F238E27FC236}">
                <a16:creationId xmlns:a16="http://schemas.microsoft.com/office/drawing/2014/main" id="{FAB11071-6EEE-6128-1F87-BA0FB00B854C}"/>
              </a:ext>
            </a:extLst>
          </p:cNvPr>
          <p:cNvSpPr/>
          <p:nvPr/>
        </p:nvSpPr>
        <p:spPr>
          <a:xfrm>
            <a:off x="3029480" y="3011998"/>
            <a:ext cx="2316959" cy="1665767"/>
          </a:xfrm>
          <a:prstGeom prst="hexagon">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Aider les fumeurs </a:t>
            </a:r>
            <a:br>
              <a:rPr lang="fr-FR" dirty="0"/>
            </a:br>
            <a:r>
              <a:rPr lang="fr-FR" dirty="0"/>
              <a:t>à s’arrêter</a:t>
            </a:r>
          </a:p>
        </p:txBody>
      </p:sp>
      <p:sp>
        <p:nvSpPr>
          <p:cNvPr id="9" name="Hexagone 8">
            <a:extLst>
              <a:ext uri="{FF2B5EF4-FFF2-40B4-BE49-F238E27FC236}">
                <a16:creationId xmlns:a16="http://schemas.microsoft.com/office/drawing/2014/main" id="{E727AD69-D5F0-E967-B236-57D9ACD4619C}"/>
              </a:ext>
            </a:extLst>
          </p:cNvPr>
          <p:cNvSpPr/>
          <p:nvPr/>
        </p:nvSpPr>
        <p:spPr>
          <a:xfrm>
            <a:off x="7695552" y="2966556"/>
            <a:ext cx="2187019" cy="1648449"/>
          </a:xfrm>
          <a:prstGeom prst="hexagon">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a:effectLst/>
                <a:latin typeface="Calibri" panose="020F0502020204030204" pitchFamily="34" charset="0"/>
                <a:ea typeface="Calibri" panose="020F0502020204030204" pitchFamily="34" charset="0"/>
                <a:cs typeface="Calibri" panose="020F0502020204030204" pitchFamily="34" charset="0"/>
              </a:rPr>
              <a:t>Agir sur l’économie </a:t>
            </a:r>
            <a:br>
              <a:rPr lang="fr-FR" sz="1800" dirty="0">
                <a:effectLst/>
                <a:latin typeface="Calibri" panose="020F0502020204030204" pitchFamily="34" charset="0"/>
                <a:ea typeface="Calibri" panose="020F0502020204030204" pitchFamily="34" charset="0"/>
                <a:cs typeface="Calibri" panose="020F0502020204030204" pitchFamily="34" charset="0"/>
              </a:rPr>
            </a:br>
            <a:r>
              <a:rPr lang="fr-FR" sz="1800" dirty="0">
                <a:effectLst/>
                <a:latin typeface="Calibri" panose="020F0502020204030204" pitchFamily="34" charset="0"/>
                <a:ea typeface="Calibri" panose="020F0502020204030204" pitchFamily="34" charset="0"/>
                <a:cs typeface="Calibri" panose="020F0502020204030204" pitchFamily="34" charset="0"/>
              </a:rPr>
              <a:t>du tabac</a:t>
            </a:r>
            <a:endParaRPr lang="fr-FR" dirty="0"/>
          </a:p>
        </p:txBody>
      </p:sp>
      <p:sp>
        <p:nvSpPr>
          <p:cNvPr id="3" name="Hexagone 2">
            <a:extLst>
              <a:ext uri="{FF2B5EF4-FFF2-40B4-BE49-F238E27FC236}">
                <a16:creationId xmlns:a16="http://schemas.microsoft.com/office/drawing/2014/main" id="{988F7CAA-6530-172C-97BA-6F31F2A44623}"/>
              </a:ext>
            </a:extLst>
          </p:cNvPr>
          <p:cNvSpPr/>
          <p:nvPr/>
        </p:nvSpPr>
        <p:spPr>
          <a:xfrm>
            <a:off x="5346439" y="2970422"/>
            <a:ext cx="2316959" cy="1665767"/>
          </a:xfrm>
          <a:prstGeom prst="hexagon">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Préserver notre environnement de la pollution du tabac</a:t>
            </a:r>
          </a:p>
        </p:txBody>
      </p:sp>
      <p:sp>
        <p:nvSpPr>
          <p:cNvPr id="14" name="Hexagone 13">
            <a:extLst>
              <a:ext uri="{FF2B5EF4-FFF2-40B4-BE49-F238E27FC236}">
                <a16:creationId xmlns:a16="http://schemas.microsoft.com/office/drawing/2014/main" id="{5EA3D426-ADE3-6B43-6F3C-FE66294896FB}"/>
              </a:ext>
            </a:extLst>
          </p:cNvPr>
          <p:cNvSpPr/>
          <p:nvPr/>
        </p:nvSpPr>
        <p:spPr>
          <a:xfrm>
            <a:off x="9914725" y="2995840"/>
            <a:ext cx="2187019" cy="1572850"/>
          </a:xfrm>
          <a:prstGeom prst="hexagon">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Améliorer les connaissances / dangers et  interventions pertinentes</a:t>
            </a:r>
          </a:p>
        </p:txBody>
      </p:sp>
      <p:sp>
        <p:nvSpPr>
          <p:cNvPr id="15" name="ZoneTexte 14">
            <a:extLst>
              <a:ext uri="{FF2B5EF4-FFF2-40B4-BE49-F238E27FC236}">
                <a16:creationId xmlns:a16="http://schemas.microsoft.com/office/drawing/2014/main" id="{4B47A1E4-8322-6D36-1E14-D21E2F326D48}"/>
              </a:ext>
            </a:extLst>
          </p:cNvPr>
          <p:cNvSpPr txBox="1"/>
          <p:nvPr/>
        </p:nvSpPr>
        <p:spPr>
          <a:xfrm>
            <a:off x="5379198" y="4796603"/>
            <a:ext cx="2384982" cy="369332"/>
          </a:xfrm>
          <a:prstGeom prst="rect">
            <a:avLst/>
          </a:prstGeom>
          <a:noFill/>
        </p:spPr>
        <p:txBody>
          <a:bodyPr wrap="square" rtlCol="0">
            <a:spAutoFit/>
          </a:bodyPr>
          <a:lstStyle/>
          <a:p>
            <a:r>
              <a:rPr lang="fr-FR" b="1" dirty="0">
                <a:solidFill>
                  <a:srgbClr val="000000"/>
                </a:solidFill>
              </a:rPr>
              <a:t>5 axes d’intervention  </a:t>
            </a:r>
          </a:p>
        </p:txBody>
      </p:sp>
      <p:sp>
        <p:nvSpPr>
          <p:cNvPr id="11" name="ZoneTexte 10">
            <a:extLst>
              <a:ext uri="{FF2B5EF4-FFF2-40B4-BE49-F238E27FC236}">
                <a16:creationId xmlns:a16="http://schemas.microsoft.com/office/drawing/2014/main" id="{14DE4DCA-2E08-CB02-8710-0DB54EC83AC8}"/>
              </a:ext>
            </a:extLst>
          </p:cNvPr>
          <p:cNvSpPr txBox="1"/>
          <p:nvPr/>
        </p:nvSpPr>
        <p:spPr>
          <a:xfrm>
            <a:off x="1123456" y="5493007"/>
            <a:ext cx="1033604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00"/>
                </a:solidFill>
                <a:effectLst/>
                <a:uLnTx/>
                <a:uFillTx/>
                <a:ea typeface="+mn-ea"/>
                <a:cs typeface="+mn-cs"/>
              </a:rPr>
              <a:t>L’ensemble des mesures présentées dans le PNLT 2023-2027 repose sur tous les leviers : économiques, sanitaires et sociaux</a:t>
            </a:r>
          </a:p>
        </p:txBody>
      </p:sp>
    </p:spTree>
    <p:extLst>
      <p:ext uri="{BB962C8B-B14F-4D97-AF65-F5344CB8AC3E}">
        <p14:creationId xmlns:p14="http://schemas.microsoft.com/office/powerpoint/2010/main" val="8253795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21B22-2D81-64DF-A69A-F4BE5C1309CA}"/>
            </a:ext>
          </a:extLst>
        </p:cNvPr>
        <p:cNvGrpSpPr/>
        <p:nvPr/>
      </p:nvGrpSpPr>
      <p:grpSpPr>
        <a:xfrm>
          <a:off x="0" y="0"/>
          <a:ext cx="0" cy="0"/>
          <a:chOff x="0" y="0"/>
          <a:chExt cx="0" cy="0"/>
        </a:xfrm>
      </p:grpSpPr>
      <p:sp>
        <p:nvSpPr>
          <p:cNvPr id="8" name="Titre 1">
            <a:extLst>
              <a:ext uri="{FF2B5EF4-FFF2-40B4-BE49-F238E27FC236}">
                <a16:creationId xmlns:a16="http://schemas.microsoft.com/office/drawing/2014/main" id="{19756887-BA42-679C-1192-D70024AF3985}"/>
              </a:ext>
            </a:extLst>
          </p:cNvPr>
          <p:cNvSpPr txBox="1">
            <a:spLocks/>
          </p:cNvSpPr>
          <p:nvPr/>
        </p:nvSpPr>
        <p:spPr>
          <a:xfrm>
            <a:off x="943897" y="857976"/>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55600"/>
            <a:r>
              <a:rPr lang="fr-FR" sz="2400" b="1" dirty="0">
                <a:solidFill>
                  <a:srgbClr val="5C5C2C"/>
                </a:solidFill>
                <a:latin typeface="+mn-lt"/>
              </a:rPr>
              <a:t>g) Modèle d’outil d’intervention</a:t>
            </a:r>
          </a:p>
        </p:txBody>
      </p:sp>
      <p:sp>
        <p:nvSpPr>
          <p:cNvPr id="9" name="Titre 6">
            <a:extLst>
              <a:ext uri="{FF2B5EF4-FFF2-40B4-BE49-F238E27FC236}">
                <a16:creationId xmlns:a16="http://schemas.microsoft.com/office/drawing/2014/main" id="{E017A8FF-A72C-E03E-03A5-7B2D4E016DB6}"/>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4 : La prescription des substituts nicotiniques </a:t>
            </a:r>
          </a:p>
        </p:txBody>
      </p:sp>
      <p:sp>
        <p:nvSpPr>
          <p:cNvPr id="6" name="ZoneTexte 5">
            <a:extLst>
              <a:ext uri="{FF2B5EF4-FFF2-40B4-BE49-F238E27FC236}">
                <a16:creationId xmlns:a16="http://schemas.microsoft.com/office/drawing/2014/main" id="{B8371023-B34E-DA64-8515-2A418B480847}"/>
              </a:ext>
            </a:extLst>
          </p:cNvPr>
          <p:cNvSpPr txBox="1"/>
          <p:nvPr/>
        </p:nvSpPr>
        <p:spPr>
          <a:xfrm>
            <a:off x="943897" y="1510715"/>
            <a:ext cx="9581863" cy="1876283"/>
          </a:xfrm>
          <a:prstGeom prst="rect">
            <a:avLst/>
          </a:prstGeom>
          <a:noFill/>
        </p:spPr>
        <p:txBody>
          <a:bodyPr wrap="square">
            <a:spAutoFit/>
          </a:bodyPr>
          <a:lstStyle/>
          <a:p>
            <a:pPr>
              <a:lnSpc>
                <a:spcPct val="107000"/>
              </a:lnSpc>
              <a:spcAft>
                <a:spcPts val="800"/>
              </a:spcAft>
              <a:buNone/>
            </a:pPr>
            <a:r>
              <a:rPr lang="fr-FR"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Mémo réalisé par la SRAE Addictologie, composé de plusieurs fiches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pP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L’essentiel à savoir sur les TNS ;</a:t>
            </a:r>
            <a:endParaRPr lang="fr-FR"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pP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Les contextes de prescription de TNS ;</a:t>
            </a:r>
            <a:endParaRPr lang="fr-FR"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pP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Les effets bénéfiques de l’arrêt du tabac sur le corps et la santé ;</a:t>
            </a:r>
            <a:endParaRPr lang="fr-FR"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pP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Trucs et astuces pour réduire les envies de fumer ;</a:t>
            </a:r>
            <a:endParaRPr lang="fr-FR"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pP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Fiches sur les formes galéniques</a:t>
            </a:r>
            <a:endParaRPr lang="fr-FR"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 3" descr="Une image contenant texte, capture d’écran, Police, lettre&#10;&#10;Le contenu généré par l’IA peut être incorrect.">
            <a:extLst>
              <a:ext uri="{FF2B5EF4-FFF2-40B4-BE49-F238E27FC236}">
                <a16:creationId xmlns:a16="http://schemas.microsoft.com/office/drawing/2014/main" id="{08249612-AF82-945C-675A-09AADEB6354A}"/>
              </a:ext>
            </a:extLst>
          </p:cNvPr>
          <p:cNvPicPr>
            <a:picLocks noChangeAspect="1"/>
          </p:cNvPicPr>
          <p:nvPr/>
        </p:nvPicPr>
        <p:blipFill>
          <a:blip r:embed="rId3"/>
          <a:stretch>
            <a:fillRect/>
          </a:stretch>
        </p:blipFill>
        <p:spPr>
          <a:xfrm>
            <a:off x="3639963" y="3429000"/>
            <a:ext cx="2264602" cy="3178268"/>
          </a:xfrm>
          <a:prstGeom prst="rect">
            <a:avLst/>
          </a:prstGeom>
          <a:ln>
            <a:solidFill>
              <a:schemeClr val="accent2"/>
            </a:solidFill>
          </a:ln>
        </p:spPr>
      </p:pic>
      <p:pic>
        <p:nvPicPr>
          <p:cNvPr id="5" name="Image 4" descr="Une image contenant texte, capture d’écran, Police, nombre&#10;&#10;Le contenu généré par l’IA peut être incorrect.">
            <a:extLst>
              <a:ext uri="{FF2B5EF4-FFF2-40B4-BE49-F238E27FC236}">
                <a16:creationId xmlns:a16="http://schemas.microsoft.com/office/drawing/2014/main" id="{2643858F-411F-6DD1-9C5F-8DF329DFB7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9813" y="3386998"/>
            <a:ext cx="2264602" cy="3242696"/>
          </a:xfrm>
          <a:prstGeom prst="rect">
            <a:avLst/>
          </a:prstGeom>
          <a:ln>
            <a:solidFill>
              <a:schemeClr val="accent2"/>
            </a:solidFill>
          </a:ln>
        </p:spPr>
      </p:pic>
      <p:pic>
        <p:nvPicPr>
          <p:cNvPr id="7" name="Image 6" descr="Une image contenant texte, capture d’écran, lettre, Police&#10;&#10;Le contenu généré par l’IA peut être incorrect.">
            <a:extLst>
              <a:ext uri="{FF2B5EF4-FFF2-40B4-BE49-F238E27FC236}">
                <a16:creationId xmlns:a16="http://schemas.microsoft.com/office/drawing/2014/main" id="{AFBC7BAE-70E9-4D3B-F7A8-33174B1566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18565" y="3471003"/>
            <a:ext cx="2216150" cy="3136265"/>
          </a:xfrm>
          <a:prstGeom prst="rect">
            <a:avLst/>
          </a:prstGeom>
          <a:ln>
            <a:solidFill>
              <a:schemeClr val="accent2"/>
            </a:solidFill>
          </a:ln>
        </p:spPr>
      </p:pic>
    </p:spTree>
    <p:extLst>
      <p:ext uri="{BB962C8B-B14F-4D97-AF65-F5344CB8AC3E}">
        <p14:creationId xmlns:p14="http://schemas.microsoft.com/office/powerpoint/2010/main" val="236013083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5">
            <a:extLst>
              <a:ext uri="{FF2B5EF4-FFF2-40B4-BE49-F238E27FC236}">
                <a16:creationId xmlns:a16="http://schemas.microsoft.com/office/drawing/2014/main" id="{1920F67E-B81B-788E-4CE3-95AC47DEBB7E}"/>
              </a:ext>
            </a:extLst>
          </p:cNvPr>
          <p:cNvSpPr txBox="1">
            <a:spLocks/>
          </p:cNvSpPr>
          <p:nvPr/>
        </p:nvSpPr>
        <p:spPr>
          <a:xfrm>
            <a:off x="0" y="3090193"/>
            <a:ext cx="12192000" cy="67761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200" dirty="0">
                <a:solidFill>
                  <a:srgbClr val="7A2553"/>
                </a:solidFill>
                <a:latin typeface="+mn-lt"/>
              </a:rPr>
              <a:t>CAS PRATIQUES</a:t>
            </a:r>
          </a:p>
        </p:txBody>
      </p:sp>
    </p:spTree>
    <p:extLst>
      <p:ext uri="{BB962C8B-B14F-4D97-AF65-F5344CB8AC3E}">
        <p14:creationId xmlns:p14="http://schemas.microsoft.com/office/powerpoint/2010/main" val="207194861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FC082C52-E4A6-27B6-64A3-C207586EBEDC}"/>
              </a:ext>
            </a:extLst>
          </p:cNvPr>
          <p:cNvSpPr>
            <a:spLocks noGrp="1"/>
          </p:cNvSpPr>
          <p:nvPr>
            <p:ph type="title"/>
          </p:nvPr>
        </p:nvSpPr>
        <p:spPr/>
        <p:txBody>
          <a:bodyPr/>
          <a:lstStyle/>
          <a:p>
            <a:r>
              <a:rPr lang="fr-FR" dirty="0"/>
              <a:t>CAS PRATIQUE N°1</a:t>
            </a:r>
          </a:p>
        </p:txBody>
      </p:sp>
      <p:sp>
        <p:nvSpPr>
          <p:cNvPr id="5" name="Espace réservé du contenu 4">
            <a:extLst>
              <a:ext uri="{FF2B5EF4-FFF2-40B4-BE49-F238E27FC236}">
                <a16:creationId xmlns:a16="http://schemas.microsoft.com/office/drawing/2014/main" id="{9604B2DC-C5C2-BC72-8DE6-FB1DD0C955BD}"/>
              </a:ext>
            </a:extLst>
          </p:cNvPr>
          <p:cNvSpPr>
            <a:spLocks noGrp="1"/>
          </p:cNvSpPr>
          <p:nvPr>
            <p:ph idx="1"/>
          </p:nvPr>
        </p:nvSpPr>
        <p:spPr/>
        <p:txBody>
          <a:bodyPr/>
          <a:lstStyle/>
          <a:p>
            <a:pPr algn="just">
              <a:lnSpc>
                <a:spcPct val="115000"/>
              </a:lnSpc>
            </a:pPr>
            <a:r>
              <a:rPr lang="fr-FR" sz="1800" kern="1200" dirty="0">
                <a:solidFill>
                  <a:srgbClr val="000000"/>
                </a:solidFill>
                <a:effectLst/>
                <a:latin typeface="Calibri" panose="020F0502020204030204" pitchFamily="34" charset="0"/>
                <a:ea typeface="+mn-ea"/>
              </a:rPr>
              <a:t>M. A 52 ans fume depuis l’âge de 16 ans</a:t>
            </a:r>
            <a:endParaRPr lang="fr-FR" sz="1800" dirty="0">
              <a:effectLst/>
              <a:latin typeface="Times New Roman" panose="02020603050405020304" pitchFamily="18" charset="0"/>
              <a:ea typeface="Times New Roman" panose="02020603050405020304" pitchFamily="18" charset="0"/>
            </a:endParaRPr>
          </a:p>
          <a:p>
            <a:pPr algn="just">
              <a:lnSpc>
                <a:spcPct val="115000"/>
              </a:lnSpc>
            </a:pPr>
            <a:r>
              <a:rPr lang="fr-FR" sz="1800" kern="1200" dirty="0">
                <a:solidFill>
                  <a:srgbClr val="000000"/>
                </a:solidFill>
                <a:effectLst/>
                <a:latin typeface="Calibri" panose="020F0502020204030204" pitchFamily="34" charset="0"/>
                <a:ea typeface="+mn-ea"/>
              </a:rPr>
              <a:t>Fume environ 25 cigarettes manufacturées/jour </a:t>
            </a:r>
            <a:endParaRPr lang="fr-FR" sz="1800" dirty="0">
              <a:effectLst/>
              <a:latin typeface="Times New Roman" panose="02020603050405020304" pitchFamily="18" charset="0"/>
              <a:ea typeface="Times New Roman" panose="02020603050405020304" pitchFamily="18" charset="0"/>
            </a:endParaRPr>
          </a:p>
          <a:p>
            <a:pPr algn="just">
              <a:lnSpc>
                <a:spcPct val="115000"/>
              </a:lnSpc>
            </a:pPr>
            <a:r>
              <a:rPr lang="fr-FR" sz="1800" kern="1200" dirty="0">
                <a:solidFill>
                  <a:srgbClr val="000000"/>
                </a:solidFill>
                <a:effectLst/>
                <a:latin typeface="Calibri" panose="020F0502020204030204" pitchFamily="34" charset="0"/>
                <a:ea typeface="+mn-ea"/>
              </a:rPr>
              <a:t>Fume le matin au réveil</a:t>
            </a:r>
            <a:endParaRPr lang="fr-FR" sz="1800" dirty="0">
              <a:effectLst/>
              <a:latin typeface="Times New Roman" panose="02020603050405020304" pitchFamily="18" charset="0"/>
              <a:ea typeface="Times New Roman" panose="02020603050405020304" pitchFamily="18" charset="0"/>
            </a:endParaRPr>
          </a:p>
          <a:p>
            <a:pPr algn="just">
              <a:lnSpc>
                <a:spcPct val="115000"/>
              </a:lnSpc>
            </a:pPr>
            <a:r>
              <a:rPr lang="fr-FR" sz="1800" kern="1200" dirty="0">
                <a:solidFill>
                  <a:srgbClr val="000000"/>
                </a:solidFill>
                <a:effectLst/>
                <a:latin typeface="Calibri" panose="020F0502020204030204" pitchFamily="34" charset="0"/>
                <a:ea typeface="+mn-ea"/>
              </a:rPr>
              <a:t>Souhaite un sevrage complet dès le lendemain</a:t>
            </a:r>
            <a:endParaRPr lang="fr-FR" sz="1800" dirty="0">
              <a:effectLst/>
              <a:latin typeface="Times New Roman" panose="02020603050405020304" pitchFamily="18" charset="0"/>
              <a:ea typeface="Times New Roman" panose="02020603050405020304" pitchFamily="18" charset="0"/>
            </a:endParaRPr>
          </a:p>
          <a:p>
            <a:pPr marL="0" indent="0" algn="just">
              <a:lnSpc>
                <a:spcPct val="115000"/>
              </a:lnSpc>
              <a:buNone/>
            </a:pPr>
            <a:r>
              <a:rPr lang="fr-FR" sz="1800" b="1" kern="1200" dirty="0">
                <a:solidFill>
                  <a:srgbClr val="000000"/>
                </a:solidFill>
                <a:effectLst/>
                <a:latin typeface="Calibri" panose="020F0502020204030204" pitchFamily="34" charset="0"/>
                <a:ea typeface="+mn-ea"/>
              </a:rPr>
              <a:t> </a:t>
            </a:r>
            <a:endParaRPr lang="fr-FR" sz="1800" dirty="0">
              <a:effectLst/>
              <a:latin typeface="Times New Roman" panose="02020603050405020304" pitchFamily="18" charset="0"/>
              <a:ea typeface="Times New Roman" panose="02020603050405020304" pitchFamily="18" charset="0"/>
            </a:endParaRPr>
          </a:p>
          <a:p>
            <a:pPr algn="just">
              <a:lnSpc>
                <a:spcPct val="115000"/>
              </a:lnSpc>
            </a:pPr>
            <a:r>
              <a:rPr lang="fr-FR" sz="1800" b="1" kern="1200" dirty="0">
                <a:solidFill>
                  <a:srgbClr val="000000"/>
                </a:solidFill>
                <a:effectLst/>
                <a:latin typeface="Calibri" panose="020F0502020204030204" pitchFamily="34" charset="0"/>
                <a:ea typeface="+mn-ea"/>
              </a:rPr>
              <a:t>Qu’allez-vous lui prescrire comme SN pour un sevrage complet ?</a:t>
            </a:r>
            <a:endParaRPr lang="fr-FR" sz="1800" dirty="0">
              <a:effectLst/>
              <a:latin typeface="Times New Roman" panose="02020603050405020304" pitchFamily="18" charset="0"/>
              <a:ea typeface="Times New Roman" panose="02020603050405020304" pitchFamily="18" charset="0"/>
            </a:endParaRPr>
          </a:p>
          <a:p>
            <a:endParaRPr lang="fr-FR" dirty="0"/>
          </a:p>
        </p:txBody>
      </p:sp>
    </p:spTree>
    <p:extLst>
      <p:ext uri="{BB962C8B-B14F-4D97-AF65-F5344CB8AC3E}">
        <p14:creationId xmlns:p14="http://schemas.microsoft.com/office/powerpoint/2010/main" val="9150437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FC082C52-E4A6-27B6-64A3-C207586EBEDC}"/>
              </a:ext>
            </a:extLst>
          </p:cNvPr>
          <p:cNvSpPr>
            <a:spLocks noGrp="1"/>
          </p:cNvSpPr>
          <p:nvPr>
            <p:ph type="title"/>
          </p:nvPr>
        </p:nvSpPr>
        <p:spPr/>
        <p:txBody>
          <a:bodyPr/>
          <a:lstStyle/>
          <a:p>
            <a:r>
              <a:rPr lang="fr-FR" dirty="0"/>
              <a:t>CAS PRATIQUE N°1</a:t>
            </a:r>
          </a:p>
        </p:txBody>
      </p:sp>
      <p:sp>
        <p:nvSpPr>
          <p:cNvPr id="5" name="Espace réservé du contenu 4">
            <a:extLst>
              <a:ext uri="{FF2B5EF4-FFF2-40B4-BE49-F238E27FC236}">
                <a16:creationId xmlns:a16="http://schemas.microsoft.com/office/drawing/2014/main" id="{9604B2DC-C5C2-BC72-8DE6-FB1DD0C955BD}"/>
              </a:ext>
            </a:extLst>
          </p:cNvPr>
          <p:cNvSpPr>
            <a:spLocks noGrp="1"/>
          </p:cNvSpPr>
          <p:nvPr>
            <p:ph idx="1"/>
          </p:nvPr>
        </p:nvSpPr>
        <p:spPr/>
        <p:txBody>
          <a:bodyPr>
            <a:normAutofit fontScale="92500" lnSpcReduction="20000"/>
          </a:bodyPr>
          <a:lstStyle/>
          <a:p>
            <a:pPr marL="0" indent="0" algn="just">
              <a:lnSpc>
                <a:spcPct val="115000"/>
              </a:lnSpc>
              <a:buNone/>
            </a:pPr>
            <a:r>
              <a:rPr lang="fr-FR" sz="1800" b="1" kern="1200" dirty="0">
                <a:solidFill>
                  <a:srgbClr val="000000"/>
                </a:solidFill>
                <a:effectLst/>
                <a:latin typeface="Calibri" panose="020F0502020204030204" pitchFamily="34" charset="0"/>
                <a:ea typeface="+mn-ea"/>
              </a:rPr>
              <a:t> Qu’allez-vous lui prescrire comme SN pour un sevrage complet ?</a:t>
            </a:r>
          </a:p>
          <a:p>
            <a:pPr marL="0" indent="0" algn="just">
              <a:lnSpc>
                <a:spcPct val="115000"/>
              </a:lnSpc>
              <a:spcAft>
                <a:spcPts val="800"/>
              </a:spcAft>
              <a:buNone/>
            </a:pPr>
            <a:r>
              <a:rPr lang="fr-FR" sz="1800" dirty="0">
                <a:effectLst/>
                <a:latin typeface="Calibri" panose="020F0502020204030204" pitchFamily="34" charset="0"/>
                <a:ea typeface="Calibri" panose="020F0502020204030204" pitchFamily="34" charset="0"/>
                <a:cs typeface="Calibri" panose="020F0502020204030204" pitchFamily="34" charset="0"/>
              </a:rPr>
              <a:t>Proposition :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fr-FR" sz="1800" dirty="0">
                <a:effectLst/>
                <a:latin typeface="Calibri" panose="020F0502020204030204" pitchFamily="34" charset="0"/>
                <a:ea typeface="Calibri" panose="020F0502020204030204" pitchFamily="34" charset="0"/>
                <a:cs typeface="Calibri" panose="020F0502020204030204" pitchFamily="34" charset="0"/>
              </a:rPr>
              <a:t>Test de Fagerström simplifié = 5</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fr-FR" sz="1800" dirty="0">
                <a:effectLst/>
                <a:latin typeface="Calibri" panose="020F0502020204030204" pitchFamily="34" charset="0"/>
                <a:ea typeface="Calibri" panose="020F0502020204030204" pitchFamily="34" charset="0"/>
                <a:cs typeface="Calibri" panose="020F0502020204030204" pitchFamily="34" charset="0"/>
              </a:rPr>
              <a:t>Patch 21 mg / 24h + 7 mg / 24h minimum car Mr fume depuis longtemps et environ 25cig / jour :  à préciser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fr-FR" sz="1800" dirty="0">
                <a:effectLst/>
                <a:latin typeface="Calibri" panose="020F0502020204030204" pitchFamily="34" charset="0"/>
                <a:ea typeface="Calibri" panose="020F0502020204030204" pitchFamily="34" charset="0"/>
                <a:cs typeface="Calibri" panose="020F0502020204030204" pitchFamily="34" charset="0"/>
              </a:rPr>
              <a:t>+ </a:t>
            </a:r>
            <a:r>
              <a:rPr lang="fr-FR" sz="1800" dirty="0" err="1">
                <a:effectLst/>
                <a:latin typeface="Calibri" panose="020F0502020204030204" pitchFamily="34" charset="0"/>
                <a:ea typeface="Calibri" panose="020F0502020204030204" pitchFamily="34" charset="0"/>
                <a:cs typeface="Calibri" panose="020F0502020204030204" pitchFamily="34" charset="0"/>
              </a:rPr>
              <a:t>cp</a:t>
            </a:r>
            <a:r>
              <a:rPr lang="fr-FR" sz="1800" dirty="0">
                <a:effectLst/>
                <a:latin typeface="Calibri" panose="020F0502020204030204" pitchFamily="34" charset="0"/>
                <a:ea typeface="Calibri" panose="020F0502020204030204" pitchFamily="34" charset="0"/>
                <a:cs typeface="Calibri" panose="020F0502020204030204" pitchFamily="34" charset="0"/>
              </a:rPr>
              <a:t> dosage 1,5 mg minimum ou 2 mg (gomme de 4 mg par ex)</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fr-FR" sz="1800" dirty="0">
                <a:effectLst/>
                <a:latin typeface="Calibri" panose="020F0502020204030204" pitchFamily="34" charset="0"/>
                <a:ea typeface="Calibri" panose="020F0502020204030204" pitchFamily="34" charset="0"/>
                <a:cs typeface="Calibri" panose="020F0502020204030204" pitchFamily="34" charset="0"/>
              </a:rPr>
              <a:t>Partir de ses connaissances sur la dépendance physique et ajuster si besoin avec son accord en informant notamment sur les symptômes de sevrage, sur et sous dosage de façon à autonomiser le patient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fr-FR" sz="1800" dirty="0">
                <a:effectLst/>
                <a:latin typeface="Calibri" panose="020F0502020204030204" pitchFamily="34" charset="0"/>
                <a:ea typeface="Calibri" panose="020F0502020204030204" pitchFamily="34" charset="0"/>
                <a:cs typeface="Calibri" panose="020F0502020204030204" pitchFamily="34" charset="0"/>
              </a:rPr>
              <a:t>Surveiller symptômes de sevrage car si présents M. A aura peut-être besoin d’un patch 21 mg / 24h + 14 mg / 24h</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fr-FR" sz="1800" dirty="0">
                <a:effectLst/>
                <a:latin typeface="Calibri" panose="020F0502020204030204" pitchFamily="34" charset="0"/>
                <a:ea typeface="Calibri" panose="020F0502020204030204" pitchFamily="34" charset="0"/>
                <a:cs typeface="Calibri" panose="020F0502020204030204" pitchFamily="34" charset="0"/>
              </a:rPr>
              <a:t>Expliquer les modalités d’usage de SN oraux en fonction de son choix et ses connaissances et des SN transdermiques (conseils d’application, effet indésirables, précautions…)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Tree>
    <p:extLst>
      <p:ext uri="{BB962C8B-B14F-4D97-AF65-F5344CB8AC3E}">
        <p14:creationId xmlns:p14="http://schemas.microsoft.com/office/powerpoint/2010/main" val="95442002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FC082C52-E4A6-27B6-64A3-C207586EBEDC}"/>
              </a:ext>
            </a:extLst>
          </p:cNvPr>
          <p:cNvSpPr>
            <a:spLocks noGrp="1"/>
          </p:cNvSpPr>
          <p:nvPr>
            <p:ph type="title"/>
          </p:nvPr>
        </p:nvSpPr>
        <p:spPr/>
        <p:txBody>
          <a:bodyPr/>
          <a:lstStyle/>
          <a:p>
            <a:r>
              <a:rPr lang="fr-FR" dirty="0"/>
              <a:t>CAS PRATIQUE N°2</a:t>
            </a:r>
          </a:p>
        </p:txBody>
      </p:sp>
      <p:sp>
        <p:nvSpPr>
          <p:cNvPr id="5" name="Espace réservé du contenu 4">
            <a:extLst>
              <a:ext uri="{FF2B5EF4-FFF2-40B4-BE49-F238E27FC236}">
                <a16:creationId xmlns:a16="http://schemas.microsoft.com/office/drawing/2014/main" id="{9604B2DC-C5C2-BC72-8DE6-FB1DD0C955BD}"/>
              </a:ext>
            </a:extLst>
          </p:cNvPr>
          <p:cNvSpPr>
            <a:spLocks noGrp="1"/>
          </p:cNvSpPr>
          <p:nvPr>
            <p:ph idx="1"/>
          </p:nvPr>
        </p:nvSpPr>
        <p:spPr/>
        <p:txBody>
          <a:bodyPr>
            <a:normAutofit lnSpcReduction="10000"/>
          </a:bodyPr>
          <a:lstStyle/>
          <a:p>
            <a:pPr algn="just">
              <a:lnSpc>
                <a:spcPct val="115000"/>
              </a:lnSpc>
              <a:spcAft>
                <a:spcPts val="800"/>
              </a:spcAft>
            </a:pP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Mme C 38 ans fume depuis l’âge de 25 ans :</a:t>
            </a: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Se décrit comme « Petite fumeuse » …</a:t>
            </a: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Depuis de nombreuses années fume deux cigarettes par jour : </a:t>
            </a:r>
            <a:b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Une après le déjeuner et une après le diner</a:t>
            </a:r>
            <a:b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Lors de repas exceptionnels, peut-être 3 à 5 ! </a:t>
            </a: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800"/>
              </a:spcAft>
              <a:buNone/>
            </a:pP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Vous demande de l’aide à arrêter complètement et aimerait utiliser un patch </a:t>
            </a: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800"/>
              </a:spcAft>
              <a:buNone/>
            </a:pPr>
            <a:r>
              <a:rPr lang="fr-F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fr-F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Qu’allez-vous lui conseiller ?</a:t>
            </a: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solidFill>
                <a:srgbClr val="000000"/>
              </a:solidFill>
            </a:endParaRPr>
          </a:p>
        </p:txBody>
      </p:sp>
    </p:spTree>
    <p:extLst>
      <p:ext uri="{BB962C8B-B14F-4D97-AF65-F5344CB8AC3E}">
        <p14:creationId xmlns:p14="http://schemas.microsoft.com/office/powerpoint/2010/main" val="161815687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FC082C52-E4A6-27B6-64A3-C207586EBEDC}"/>
              </a:ext>
            </a:extLst>
          </p:cNvPr>
          <p:cNvSpPr>
            <a:spLocks noGrp="1"/>
          </p:cNvSpPr>
          <p:nvPr>
            <p:ph type="title"/>
          </p:nvPr>
        </p:nvSpPr>
        <p:spPr/>
        <p:txBody>
          <a:bodyPr/>
          <a:lstStyle/>
          <a:p>
            <a:r>
              <a:rPr lang="fr-FR" dirty="0"/>
              <a:t>CAS PRATIQUE N°2</a:t>
            </a:r>
          </a:p>
        </p:txBody>
      </p:sp>
      <p:sp>
        <p:nvSpPr>
          <p:cNvPr id="5" name="Espace réservé du contenu 4">
            <a:extLst>
              <a:ext uri="{FF2B5EF4-FFF2-40B4-BE49-F238E27FC236}">
                <a16:creationId xmlns:a16="http://schemas.microsoft.com/office/drawing/2014/main" id="{9604B2DC-C5C2-BC72-8DE6-FB1DD0C955BD}"/>
              </a:ext>
            </a:extLst>
          </p:cNvPr>
          <p:cNvSpPr>
            <a:spLocks noGrp="1"/>
          </p:cNvSpPr>
          <p:nvPr>
            <p:ph idx="1"/>
          </p:nvPr>
        </p:nvSpPr>
        <p:spPr/>
        <p:txBody>
          <a:bodyPr>
            <a:normAutofit/>
          </a:bodyPr>
          <a:lstStyle/>
          <a:p>
            <a:pPr marL="0" indent="0" algn="just">
              <a:lnSpc>
                <a:spcPct val="115000"/>
              </a:lnSpc>
              <a:spcAft>
                <a:spcPts val="800"/>
              </a:spcAft>
              <a:buNone/>
            </a:pPr>
            <a:r>
              <a:rPr lang="fr-FR" sz="1800" b="1" dirty="0">
                <a:effectLst/>
                <a:latin typeface="Calibri" panose="020F0502020204030204" pitchFamily="34" charset="0"/>
                <a:ea typeface="Calibri" panose="020F0502020204030204" pitchFamily="34" charset="0"/>
                <a:cs typeface="Calibri" panose="020F0502020204030204" pitchFamily="34" charset="0"/>
              </a:rPr>
              <a:t> </a:t>
            </a:r>
            <a:r>
              <a:rPr lang="fr-F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Qu’allez-vous lui conseiller ?</a:t>
            </a:r>
          </a:p>
          <a:p>
            <a:pPr algn="just">
              <a:lnSpc>
                <a:spcPct val="115000"/>
              </a:lnSpc>
              <a:spcAft>
                <a:spcPts val="800"/>
              </a:spcAft>
            </a:pPr>
            <a:r>
              <a:rPr lang="fr-FR" sz="1800" dirty="0">
                <a:effectLst/>
                <a:latin typeface="Calibri" panose="020F0502020204030204" pitchFamily="34" charset="0"/>
                <a:ea typeface="Calibri" panose="020F0502020204030204" pitchFamily="34" charset="0"/>
                <a:cs typeface="Calibri" panose="020F0502020204030204" pitchFamily="34" charset="0"/>
              </a:rPr>
              <a:t>Les SN de forme orle seront recommandés dans ce cas (dosage &lt; 2 mg sera probablement suffisant)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fr-FR" sz="1800" dirty="0">
                <a:effectLst/>
                <a:latin typeface="Calibri" panose="020F0502020204030204" pitchFamily="34" charset="0"/>
                <a:ea typeface="Calibri" panose="020F0502020204030204" pitchFamily="34" charset="0"/>
                <a:cs typeface="Calibri" panose="020F0502020204030204" pitchFamily="34" charset="0"/>
              </a:rPr>
              <a:t>Explorer ses connaissances et avec sa permission expliquer les dépendances (test de Fagerström = 0 ) Lui proposer d’effectuer le test de Horn qui serait plus adapté pour mettre en valeur les dépendances au tabac</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fr-FR" sz="1800" dirty="0">
                <a:effectLst/>
                <a:latin typeface="Calibri" panose="020F0502020204030204" pitchFamily="34" charset="0"/>
                <a:ea typeface="Calibri" panose="020F0502020204030204" pitchFamily="34" charset="0"/>
                <a:cs typeface="Calibri" panose="020F0502020204030204" pitchFamily="34" charset="0"/>
              </a:rPr>
              <a:t>Expliquer les modalités d’usage de SN oraux en fonction de son choix et ses connaissances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800"/>
              </a:spcAft>
              <a:buNone/>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Tree>
    <p:extLst>
      <p:ext uri="{BB962C8B-B14F-4D97-AF65-F5344CB8AC3E}">
        <p14:creationId xmlns:p14="http://schemas.microsoft.com/office/powerpoint/2010/main" val="425360010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FC082C52-E4A6-27B6-64A3-C207586EBEDC}"/>
              </a:ext>
            </a:extLst>
          </p:cNvPr>
          <p:cNvSpPr>
            <a:spLocks noGrp="1"/>
          </p:cNvSpPr>
          <p:nvPr>
            <p:ph type="title"/>
          </p:nvPr>
        </p:nvSpPr>
        <p:spPr/>
        <p:txBody>
          <a:bodyPr/>
          <a:lstStyle/>
          <a:p>
            <a:r>
              <a:rPr lang="fr-FR" dirty="0"/>
              <a:t>CAS PRATIQUE N°3</a:t>
            </a:r>
          </a:p>
        </p:txBody>
      </p:sp>
      <p:sp>
        <p:nvSpPr>
          <p:cNvPr id="5" name="Espace réservé du contenu 4">
            <a:extLst>
              <a:ext uri="{FF2B5EF4-FFF2-40B4-BE49-F238E27FC236}">
                <a16:creationId xmlns:a16="http://schemas.microsoft.com/office/drawing/2014/main" id="{9604B2DC-C5C2-BC72-8DE6-FB1DD0C955BD}"/>
              </a:ext>
            </a:extLst>
          </p:cNvPr>
          <p:cNvSpPr>
            <a:spLocks noGrp="1"/>
          </p:cNvSpPr>
          <p:nvPr>
            <p:ph idx="1"/>
          </p:nvPr>
        </p:nvSpPr>
        <p:spPr/>
        <p:txBody>
          <a:bodyPr>
            <a:normAutofit/>
          </a:bodyPr>
          <a:lstStyle/>
          <a:p>
            <a:pPr algn="just">
              <a:lnSpc>
                <a:spcPct val="115000"/>
              </a:lnSpc>
              <a:spcAft>
                <a:spcPts val="800"/>
              </a:spcAft>
            </a:pPr>
            <a:r>
              <a:rPr lang="fr-F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 D 55 ans fume depuis ses 14 ans</a:t>
            </a: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Fumait des cigarettes quotidiennement, environ 15/jour, depuis ses 18 ans.</a:t>
            </a: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Souhaite un arrêt complet dès la semaine prochaine à l’aide de patchs qu’il a déjà utilisé il y a un peu plus de dix ans. Mentionne qu’ils « fonctionnaient » bien. Il a repris à fumer après une annonce de licenciement économique et depuis 10 ans fume 4 cigarillos/jour. Il fume le premier en milieu de matinée.</a:t>
            </a: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800"/>
              </a:spcAft>
              <a:buNone/>
            </a:pP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fr-F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Qu’allez-vous lui proposer ?</a:t>
            </a: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800"/>
              </a:spcAft>
              <a:buNone/>
            </a:pP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solidFill>
                <a:srgbClr val="000000"/>
              </a:solidFill>
            </a:endParaRPr>
          </a:p>
        </p:txBody>
      </p:sp>
    </p:spTree>
    <p:extLst>
      <p:ext uri="{BB962C8B-B14F-4D97-AF65-F5344CB8AC3E}">
        <p14:creationId xmlns:p14="http://schemas.microsoft.com/office/powerpoint/2010/main" val="355473548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FC082C52-E4A6-27B6-64A3-C207586EBEDC}"/>
              </a:ext>
            </a:extLst>
          </p:cNvPr>
          <p:cNvSpPr>
            <a:spLocks noGrp="1"/>
          </p:cNvSpPr>
          <p:nvPr>
            <p:ph type="title"/>
          </p:nvPr>
        </p:nvSpPr>
        <p:spPr/>
        <p:txBody>
          <a:bodyPr/>
          <a:lstStyle/>
          <a:p>
            <a:r>
              <a:rPr lang="fr-FR" dirty="0"/>
              <a:t>CAS PRATIQUE N°3</a:t>
            </a:r>
          </a:p>
        </p:txBody>
      </p:sp>
      <p:sp>
        <p:nvSpPr>
          <p:cNvPr id="5" name="Espace réservé du contenu 4">
            <a:extLst>
              <a:ext uri="{FF2B5EF4-FFF2-40B4-BE49-F238E27FC236}">
                <a16:creationId xmlns:a16="http://schemas.microsoft.com/office/drawing/2014/main" id="{9604B2DC-C5C2-BC72-8DE6-FB1DD0C955BD}"/>
              </a:ext>
            </a:extLst>
          </p:cNvPr>
          <p:cNvSpPr>
            <a:spLocks noGrp="1"/>
          </p:cNvSpPr>
          <p:nvPr>
            <p:ph idx="1"/>
          </p:nvPr>
        </p:nvSpPr>
        <p:spPr/>
        <p:txBody>
          <a:bodyPr>
            <a:normAutofit/>
          </a:bodyPr>
          <a:lstStyle/>
          <a:p>
            <a:pPr marL="0" indent="0" algn="just">
              <a:lnSpc>
                <a:spcPct val="115000"/>
              </a:lnSpc>
              <a:spcAft>
                <a:spcPts val="800"/>
              </a:spcAft>
              <a:buNone/>
            </a:pPr>
            <a:r>
              <a:rPr lang="fr-F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Qu’allez-vous lui proposer ?</a:t>
            </a: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fr-FR" sz="1800" kern="1200" dirty="0">
                <a:effectLst/>
                <a:latin typeface="Calibri" panose="020F0502020204030204" pitchFamily="34" charset="0"/>
                <a:ea typeface="+mn-ea"/>
                <a:cs typeface="Calibri" panose="020F0502020204030204" pitchFamily="34" charset="0"/>
              </a:rPr>
              <a:t>Test de Fagerström = 1 (équivalent nombre de cigarettes plutôt 12 à 16) = Attention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fr-FR" sz="1800" kern="1200" dirty="0">
                <a:effectLst/>
                <a:latin typeface="Calibri" panose="020F0502020204030204" pitchFamily="34" charset="0"/>
                <a:ea typeface="+mn-ea"/>
              </a:rPr>
              <a:t>1 cigarillo = 3 à 4 cigarettes industrielles (ces chiffres se basent sur des expériences professionnelles)</a:t>
            </a:r>
            <a:endParaRPr lang="fr-FR" sz="1800" dirty="0">
              <a:effectLst/>
              <a:latin typeface="Times New Roman" panose="02020603050405020304" pitchFamily="18" charset="0"/>
              <a:ea typeface="Times New Roman" panose="02020603050405020304" pitchFamily="18" charset="0"/>
            </a:endParaRPr>
          </a:p>
          <a:p>
            <a:pPr marL="0" indent="0" algn="just">
              <a:lnSpc>
                <a:spcPct val="115000"/>
              </a:lnSpc>
              <a:buNone/>
            </a:pPr>
            <a:r>
              <a:rPr lang="fr-FR" sz="1800" kern="1200" dirty="0">
                <a:effectLst/>
                <a:latin typeface="Calibri" panose="020F0502020204030204" pitchFamily="34" charset="0"/>
                <a:ea typeface="+mn-ea"/>
              </a:rPr>
              <a:t> </a:t>
            </a:r>
            <a:endParaRPr lang="fr-FR" sz="1800" dirty="0">
              <a:effectLst/>
              <a:latin typeface="Times New Roman" panose="02020603050405020304" pitchFamily="18" charset="0"/>
              <a:ea typeface="Times New Roman" panose="02020603050405020304" pitchFamily="18" charset="0"/>
            </a:endParaRPr>
          </a:p>
          <a:p>
            <a:pPr algn="just">
              <a:lnSpc>
                <a:spcPct val="115000"/>
              </a:lnSpc>
            </a:pPr>
            <a:r>
              <a:rPr lang="fr-FR" sz="1800" kern="1200" dirty="0">
                <a:effectLst/>
                <a:latin typeface="Calibri" panose="020F0502020204030204" pitchFamily="34" charset="0"/>
                <a:ea typeface="+mn-ea"/>
              </a:rPr>
              <a:t>Patch 10 mg / 16h (n’a pas envie de fumer dans l’heure qui suit le réveil) + SNO forts dosages (plutôt 2 mg si </a:t>
            </a:r>
            <a:r>
              <a:rPr lang="fr-FR" sz="1800" kern="1200" dirty="0" err="1">
                <a:effectLst/>
                <a:latin typeface="Calibri" panose="020F0502020204030204" pitchFamily="34" charset="0"/>
                <a:ea typeface="+mn-ea"/>
              </a:rPr>
              <a:t>cp</a:t>
            </a:r>
            <a:r>
              <a:rPr lang="fr-FR" sz="1800" kern="1200" dirty="0">
                <a:effectLst/>
                <a:latin typeface="Calibri" panose="020F0502020204030204" pitchFamily="34" charset="0"/>
                <a:ea typeface="+mn-ea"/>
              </a:rPr>
              <a:t> et gommes 4 mg) si envies de fumer à certains moments ou augmenter à 15 mg /16h si peu de SNO et signes de sous dosage. Revoir s’il à des connaissances / aux formes orales (il connait déjà le patch) et ajuster si besoin avec sa permission ;</a:t>
            </a:r>
            <a:endParaRPr lang="fr-FR" sz="1800" dirty="0">
              <a:effectLst/>
              <a:latin typeface="Times New Roman" panose="02020603050405020304" pitchFamily="18" charset="0"/>
              <a:ea typeface="Times New Roman" panose="02020603050405020304" pitchFamily="18" charset="0"/>
            </a:endParaRPr>
          </a:p>
          <a:p>
            <a:pPr algn="just">
              <a:lnSpc>
                <a:spcPct val="115000"/>
              </a:lnSpc>
            </a:pPr>
            <a:r>
              <a:rPr lang="fr-FR" sz="1800" kern="1200" dirty="0">
                <a:effectLst/>
                <a:latin typeface="Calibri" panose="020F0502020204030204" pitchFamily="34" charset="0"/>
                <a:ea typeface="+mn-ea"/>
              </a:rPr>
              <a:t>Si on utilise un patch / 24h il pourra l’ôter la nuit car pas d’envie avant le milieu de la matinée.</a:t>
            </a:r>
            <a:endParaRPr lang="fr-FR" sz="1800" dirty="0">
              <a:effectLst/>
              <a:latin typeface="Times New Roman" panose="02020603050405020304" pitchFamily="18" charset="0"/>
              <a:ea typeface="Times New Roman" panose="02020603050405020304" pitchFamily="18" charset="0"/>
            </a:endParaRPr>
          </a:p>
          <a:p>
            <a:r>
              <a:rPr lang="fr-FR" sz="1800" kern="1200" dirty="0">
                <a:effectLst/>
                <a:latin typeface="Calibri" panose="020F0502020204030204" pitchFamily="34" charset="0"/>
                <a:ea typeface="+mn-ea"/>
              </a:rPr>
              <a:t>Débuter par 14 mg/24h REEVALUER RAPIDEMENT.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Tree>
    <p:extLst>
      <p:ext uri="{BB962C8B-B14F-4D97-AF65-F5344CB8AC3E}">
        <p14:creationId xmlns:p14="http://schemas.microsoft.com/office/powerpoint/2010/main" val="211821357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5">
            <a:extLst>
              <a:ext uri="{FF2B5EF4-FFF2-40B4-BE49-F238E27FC236}">
                <a16:creationId xmlns:a16="http://schemas.microsoft.com/office/drawing/2014/main" id="{A5EAC971-0966-8FDD-2F48-9DCCCF188E7B}"/>
              </a:ext>
            </a:extLst>
          </p:cNvPr>
          <p:cNvSpPr txBox="1">
            <a:spLocks/>
          </p:cNvSpPr>
          <p:nvPr/>
        </p:nvSpPr>
        <p:spPr>
          <a:xfrm>
            <a:off x="0" y="3090193"/>
            <a:ext cx="12192000" cy="67761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200" dirty="0">
                <a:solidFill>
                  <a:srgbClr val="7A2553"/>
                </a:solidFill>
                <a:latin typeface="+mn-lt"/>
              </a:rPr>
              <a:t>QUIZ</a:t>
            </a:r>
          </a:p>
        </p:txBody>
      </p:sp>
    </p:spTree>
    <p:extLst>
      <p:ext uri="{BB962C8B-B14F-4D97-AF65-F5344CB8AC3E}">
        <p14:creationId xmlns:p14="http://schemas.microsoft.com/office/powerpoint/2010/main" val="193712781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DD0AC84B-5C87-6F54-0B42-044ED244B993}"/>
              </a:ext>
            </a:extLst>
          </p:cNvPr>
          <p:cNvSpPr>
            <a:spLocks noGrp="1"/>
          </p:cNvSpPr>
          <p:nvPr>
            <p:ph type="title"/>
          </p:nvPr>
        </p:nvSpPr>
        <p:spPr/>
        <p:txBody>
          <a:bodyPr/>
          <a:lstStyle/>
          <a:p>
            <a:r>
              <a:rPr lang="fr-F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À partir de quel âge peut-on utiliser des substituts nicotiniques ?</a:t>
            </a:r>
            <a:b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endParaRPr lang="fr-FR" dirty="0">
              <a:solidFill>
                <a:srgbClr val="000000"/>
              </a:solidFill>
            </a:endParaRPr>
          </a:p>
        </p:txBody>
      </p:sp>
      <p:sp>
        <p:nvSpPr>
          <p:cNvPr id="5" name="Espace réservé du contenu 4">
            <a:extLst>
              <a:ext uri="{FF2B5EF4-FFF2-40B4-BE49-F238E27FC236}">
                <a16:creationId xmlns:a16="http://schemas.microsoft.com/office/drawing/2014/main" id="{4302E3A2-8038-B702-52BB-2319738170E9}"/>
              </a:ext>
            </a:extLst>
          </p:cNvPr>
          <p:cNvSpPr>
            <a:spLocks noGrp="1"/>
          </p:cNvSpPr>
          <p:nvPr>
            <p:ph idx="1"/>
          </p:nvPr>
        </p:nvSpPr>
        <p:spPr>
          <a:xfrm>
            <a:off x="1638299" y="1502568"/>
            <a:ext cx="9820275" cy="3852863"/>
          </a:xfrm>
        </p:spPr>
        <p:txBody>
          <a:bodyPr/>
          <a:lstStyle/>
          <a:p>
            <a:pPr>
              <a:buFont typeface="Wingdings" panose="05000000000000000000" pitchFamily="2" charset="2"/>
              <a:buChar char="q"/>
            </a:pPr>
            <a:r>
              <a:rPr lang="fr-FR" sz="1800" dirty="0">
                <a:solidFill>
                  <a:srgbClr val="000000"/>
                </a:solidFill>
                <a:effectLst/>
                <a:latin typeface="Calibri" panose="020F0502020204030204" pitchFamily="34" charset="0"/>
                <a:ea typeface="Calibri" panose="020F0502020204030204" pitchFamily="34" charset="0"/>
              </a:rPr>
              <a:t>A PARTIR DE 12 ANS</a:t>
            </a:r>
          </a:p>
          <a:p>
            <a:pPr>
              <a:buFont typeface="Wingdings" panose="05000000000000000000" pitchFamily="2" charset="2"/>
              <a:buChar char="q"/>
            </a:pPr>
            <a:endParaRPr lang="fr-FR" sz="1800" dirty="0">
              <a:solidFill>
                <a:srgbClr val="000000"/>
              </a:solidFill>
              <a:effectLst/>
              <a:latin typeface="Calibri" panose="020F0502020204030204" pitchFamily="34" charset="0"/>
              <a:ea typeface="Calibri" panose="020F0502020204030204" pitchFamily="34" charset="0"/>
            </a:endParaRPr>
          </a:p>
          <a:p>
            <a:pPr>
              <a:buFont typeface="Wingdings" panose="05000000000000000000" pitchFamily="2" charset="2"/>
              <a:buChar char="q"/>
            </a:pPr>
            <a:r>
              <a:rPr lang="fr-FR" sz="1800" dirty="0">
                <a:solidFill>
                  <a:srgbClr val="000000"/>
                </a:solidFill>
                <a:latin typeface="Calibri" panose="020F0502020204030204" pitchFamily="34" charset="0"/>
                <a:ea typeface="Calibri" panose="020F0502020204030204" pitchFamily="34" charset="0"/>
              </a:rPr>
              <a:t>A PARTIR DE 15 ANS</a:t>
            </a:r>
          </a:p>
          <a:p>
            <a:pPr marL="0" indent="0">
              <a:buNone/>
            </a:pPr>
            <a:endParaRPr lang="fr-FR" sz="1800" dirty="0">
              <a:solidFill>
                <a:srgbClr val="000000"/>
              </a:solidFill>
              <a:latin typeface="Calibri" panose="020F0502020204030204" pitchFamily="34" charset="0"/>
              <a:ea typeface="Calibri" panose="020F0502020204030204" pitchFamily="34" charset="0"/>
            </a:endParaRPr>
          </a:p>
          <a:p>
            <a:pPr>
              <a:buFont typeface="Wingdings" panose="05000000000000000000" pitchFamily="2" charset="2"/>
              <a:buChar char="q"/>
            </a:pPr>
            <a:r>
              <a:rPr lang="fr-FR" sz="1800" dirty="0">
                <a:solidFill>
                  <a:srgbClr val="000000"/>
                </a:solidFill>
                <a:latin typeface="Calibri" panose="020F0502020204030204" pitchFamily="34" charset="0"/>
                <a:ea typeface="Calibri" panose="020F0502020204030204" pitchFamily="34" charset="0"/>
              </a:rPr>
              <a:t>A PARTIR DE 18 ANS</a:t>
            </a:r>
          </a:p>
          <a:p>
            <a:pPr marL="0" indent="0">
              <a:buNone/>
            </a:pPr>
            <a:endParaRPr lang="fr-FR" sz="1800" dirty="0">
              <a:solidFill>
                <a:srgbClr val="000000"/>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118154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93A7817A-7335-1A4F-F39B-F10A0791E5E6}"/>
              </a:ext>
            </a:extLst>
          </p:cNvPr>
          <p:cNvSpPr txBox="1"/>
          <p:nvPr/>
        </p:nvSpPr>
        <p:spPr>
          <a:xfrm>
            <a:off x="838201" y="2056686"/>
            <a:ext cx="10515600" cy="4801314"/>
          </a:xfrm>
          <a:prstGeom prst="rect">
            <a:avLst/>
          </a:prstGeom>
          <a:noFill/>
        </p:spPr>
        <p:txBody>
          <a:bodyPr wrap="square" rtlCol="0">
            <a:spAutoFit/>
          </a:bodyPr>
          <a:lstStyle/>
          <a:p>
            <a:r>
              <a:rPr lang="fr-FR" sz="1800" b="1" dirty="0">
                <a:solidFill>
                  <a:srgbClr val="000000"/>
                </a:solidFill>
              </a:rPr>
              <a:t>Focus sur l'Axe 2 "Accompagner les fumeurs, en particulier les plus vulnérables</a:t>
            </a:r>
            <a:r>
              <a:rPr lang="fr-FR" b="1" dirty="0">
                <a:solidFill>
                  <a:srgbClr val="000000"/>
                </a:solidFill>
              </a:rPr>
              <a:t> »</a:t>
            </a:r>
            <a:endParaRPr lang="fr-FR" sz="1800" b="1" dirty="0">
              <a:solidFill>
                <a:srgbClr val="000000"/>
              </a:solidFill>
            </a:endParaRPr>
          </a:p>
          <a:p>
            <a:r>
              <a:rPr lang="fr-FR" sz="1800" dirty="0">
                <a:solidFill>
                  <a:srgbClr val="000000"/>
                </a:solidFill>
              </a:rPr>
              <a:t>Dont 2 mesures phares : </a:t>
            </a:r>
          </a:p>
          <a:p>
            <a:endParaRPr lang="fr-FR" sz="1800" dirty="0">
              <a:solidFill>
                <a:srgbClr val="000000"/>
              </a:solidFill>
            </a:endParaRPr>
          </a:p>
          <a:p>
            <a:pPr marL="285750" indent="-285750">
              <a:buFontTx/>
              <a:buChar char="-"/>
            </a:pPr>
            <a:r>
              <a:rPr lang="fr-FR" sz="1800" dirty="0">
                <a:solidFill>
                  <a:srgbClr val="000000"/>
                </a:solidFill>
              </a:rPr>
              <a:t>Systématiser le repérage du tabagisme dans le dispositif « Mon bilan prévention » et orienter les personnes concernées vers une prise en charge adéquate</a:t>
            </a:r>
          </a:p>
          <a:p>
            <a:pPr marL="285750" indent="-285750">
              <a:buFontTx/>
              <a:buChar char="-"/>
            </a:pPr>
            <a:endParaRPr lang="fr-FR" sz="1800" dirty="0">
              <a:solidFill>
                <a:srgbClr val="000000"/>
              </a:solidFill>
            </a:endParaRPr>
          </a:p>
          <a:p>
            <a:pPr marL="285750" indent="-285750">
              <a:buFontTx/>
              <a:buChar char="-"/>
            </a:pPr>
            <a:r>
              <a:rPr lang="fr-FR" sz="1800" dirty="0">
                <a:solidFill>
                  <a:srgbClr val="000000"/>
                </a:solidFill>
              </a:rPr>
              <a:t>Renforcer les efforts de prévention et d’accompagnement à l’arrêt du tabac pour les publics à forte prévalence du tabagisme (personnes en situation de précarité, présentant des maladies chroniques, exerçant dans les secteurs professionnels fortement touchés par le tabagisme, personnes sous-main de justice, etc.)</a:t>
            </a:r>
          </a:p>
          <a:p>
            <a:endParaRPr lang="fr-FR" sz="1800" dirty="0">
              <a:solidFill>
                <a:srgbClr val="000000"/>
              </a:solidFill>
            </a:endParaRPr>
          </a:p>
          <a:p>
            <a:r>
              <a:rPr lang="fr-FR" sz="1800" b="1" dirty="0">
                <a:solidFill>
                  <a:srgbClr val="000000"/>
                </a:solidFill>
              </a:rPr>
              <a:t>Focus sur l'Axe 3 "Préserver notre environnement de la pollution liée au tabac »</a:t>
            </a:r>
          </a:p>
          <a:p>
            <a:r>
              <a:rPr lang="fr-FR" sz="1800" dirty="0">
                <a:solidFill>
                  <a:srgbClr val="000000"/>
                </a:solidFill>
              </a:rPr>
              <a:t>Dont 1 mesure phare :</a:t>
            </a:r>
          </a:p>
          <a:p>
            <a:endParaRPr lang="fr-FR" sz="1800" dirty="0">
              <a:solidFill>
                <a:srgbClr val="000000"/>
              </a:solidFill>
            </a:endParaRPr>
          </a:p>
          <a:p>
            <a:r>
              <a:rPr lang="fr-FR" sz="1800" dirty="0">
                <a:solidFill>
                  <a:srgbClr val="000000"/>
                </a:solidFill>
              </a:rPr>
              <a:t>- Généraliser les lieux de santé sans tabac et campus et écoles de santé sans tabac</a:t>
            </a:r>
            <a:endParaRPr lang="fr-FR" sz="1800" dirty="0">
              <a:solidFill>
                <a:prstClr val="black"/>
              </a:solidFill>
            </a:endParaRPr>
          </a:p>
          <a:p>
            <a:endParaRPr lang="fr-FR" dirty="0">
              <a:solidFill>
                <a:srgbClr val="000000"/>
              </a:solidFill>
              <a:latin typeface="Adobe Clean DC"/>
              <a:ea typeface="Calibri" panose="020F0502020204030204" pitchFamily="34" charset="0"/>
            </a:endParaRPr>
          </a:p>
          <a:p>
            <a:endParaRPr lang="fr-FR" dirty="0">
              <a:solidFill>
                <a:srgbClr val="000000"/>
              </a:solidFill>
              <a:latin typeface="Calibri" panose="020F0502020204030204" pitchFamily="34" charset="0"/>
              <a:ea typeface="Calibri" panose="020F0502020204030204" pitchFamily="34" charset="0"/>
            </a:endParaRPr>
          </a:p>
        </p:txBody>
      </p:sp>
      <p:sp>
        <p:nvSpPr>
          <p:cNvPr id="5" name="Titre 1">
            <a:extLst>
              <a:ext uri="{FF2B5EF4-FFF2-40B4-BE49-F238E27FC236}">
                <a16:creationId xmlns:a16="http://schemas.microsoft.com/office/drawing/2014/main" id="{41DF5ECA-7DA8-C8E9-D274-D9C9F2E920A4}"/>
              </a:ext>
            </a:extLst>
          </p:cNvPr>
          <p:cNvSpPr txBox="1">
            <a:spLocks/>
          </p:cNvSpPr>
          <p:nvPr/>
        </p:nvSpPr>
        <p:spPr>
          <a:xfrm>
            <a:off x="943897" y="71866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12800" indent="-457200">
              <a:buFont typeface="+mj-lt"/>
              <a:buAutoNum type="alphaLcParenR" startAt="2"/>
            </a:pPr>
            <a:r>
              <a:rPr lang="fr-FR" sz="2400" b="1" dirty="0">
                <a:solidFill>
                  <a:srgbClr val="5C5C2C"/>
                </a:solidFill>
                <a:latin typeface="+mn-lt"/>
              </a:rPr>
              <a:t>Les politiques de santé publique</a:t>
            </a:r>
          </a:p>
        </p:txBody>
      </p:sp>
      <p:sp>
        <p:nvSpPr>
          <p:cNvPr id="6" name="Titre 6">
            <a:extLst>
              <a:ext uri="{FF2B5EF4-FFF2-40B4-BE49-F238E27FC236}">
                <a16:creationId xmlns:a16="http://schemas.microsoft.com/office/drawing/2014/main" id="{E9668DE6-E333-37A0-861A-F673E92169B7}"/>
              </a:ext>
            </a:extLst>
          </p:cNvPr>
          <p:cNvSpPr txBox="1">
            <a:spLocks/>
          </p:cNvSpPr>
          <p:nvPr/>
        </p:nvSpPr>
        <p:spPr>
          <a:xfrm>
            <a:off x="838200" y="365125"/>
            <a:ext cx="10515600" cy="45084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7A2553"/>
                </a:solidFill>
                <a:latin typeface="+mn-lt"/>
                <a:ea typeface="+mn-ea"/>
                <a:cs typeface="+mn-cs"/>
              </a:rPr>
              <a:t>Module 1 : contexte</a:t>
            </a:r>
          </a:p>
        </p:txBody>
      </p:sp>
      <p:sp>
        <p:nvSpPr>
          <p:cNvPr id="7" name="ZoneTexte 6">
            <a:extLst>
              <a:ext uri="{FF2B5EF4-FFF2-40B4-BE49-F238E27FC236}">
                <a16:creationId xmlns:a16="http://schemas.microsoft.com/office/drawing/2014/main" id="{44D4366E-FAB9-7EF4-04F8-79B7F15D132D}"/>
              </a:ext>
            </a:extLst>
          </p:cNvPr>
          <p:cNvSpPr txBox="1"/>
          <p:nvPr/>
        </p:nvSpPr>
        <p:spPr>
          <a:xfrm>
            <a:off x="943897" y="1484671"/>
            <a:ext cx="10571997" cy="400110"/>
          </a:xfrm>
          <a:prstGeom prst="rect">
            <a:avLst/>
          </a:prstGeom>
          <a:noFill/>
        </p:spPr>
        <p:txBody>
          <a:bodyPr wrap="square" rtlCol="0">
            <a:spAutoFit/>
          </a:bodyPr>
          <a:lstStyle/>
          <a:p>
            <a:r>
              <a:rPr lang="fr-FR" sz="2000" b="1" dirty="0">
                <a:solidFill>
                  <a:srgbClr val="000000"/>
                </a:solidFill>
              </a:rPr>
              <a:t>Le Programme national de lutte contre le tabac  (PNLT) 2023- 2027 </a:t>
            </a:r>
          </a:p>
        </p:txBody>
      </p:sp>
    </p:spTree>
    <p:extLst>
      <p:ext uri="{BB962C8B-B14F-4D97-AF65-F5344CB8AC3E}">
        <p14:creationId xmlns:p14="http://schemas.microsoft.com/office/powerpoint/2010/main" val="182735272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DD0AC84B-5C87-6F54-0B42-044ED244B993}"/>
              </a:ext>
            </a:extLst>
          </p:cNvPr>
          <p:cNvSpPr>
            <a:spLocks noGrp="1"/>
          </p:cNvSpPr>
          <p:nvPr>
            <p:ph type="title"/>
          </p:nvPr>
        </p:nvSpPr>
        <p:spPr/>
        <p:txBody>
          <a:bodyPr/>
          <a:lstStyle/>
          <a:p>
            <a:r>
              <a:rPr lang="fr-F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À partir de quel âge peut-on utiliser des substituts nicotiniques ?</a:t>
            </a:r>
            <a:b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endParaRPr lang="fr-FR" dirty="0">
              <a:solidFill>
                <a:srgbClr val="000000"/>
              </a:solidFill>
            </a:endParaRPr>
          </a:p>
        </p:txBody>
      </p:sp>
      <p:sp>
        <p:nvSpPr>
          <p:cNvPr id="5" name="Espace réservé du contenu 4">
            <a:extLst>
              <a:ext uri="{FF2B5EF4-FFF2-40B4-BE49-F238E27FC236}">
                <a16:creationId xmlns:a16="http://schemas.microsoft.com/office/drawing/2014/main" id="{4302E3A2-8038-B702-52BB-2319738170E9}"/>
              </a:ext>
            </a:extLst>
          </p:cNvPr>
          <p:cNvSpPr>
            <a:spLocks noGrp="1"/>
          </p:cNvSpPr>
          <p:nvPr>
            <p:ph idx="1"/>
          </p:nvPr>
        </p:nvSpPr>
        <p:spPr>
          <a:xfrm>
            <a:off x="838200" y="1435100"/>
            <a:ext cx="10515600" cy="4351338"/>
          </a:xfrm>
        </p:spPr>
        <p:txBody>
          <a:bodyPr/>
          <a:lstStyle/>
          <a:p>
            <a:pPr marL="0" indent="0">
              <a:lnSpc>
                <a:spcPct val="150000"/>
              </a:lnSpc>
              <a:buNone/>
            </a:pPr>
            <a:r>
              <a:rPr lang="fr-FR" sz="1800" dirty="0">
                <a:effectLst/>
                <a:latin typeface="Calibri" panose="020F0502020204030204" pitchFamily="34" charset="0"/>
                <a:ea typeface="Calibri" panose="020F0502020204030204" pitchFamily="34" charset="0"/>
              </a:rPr>
              <a:t>On peut utiliser certains substituts nicotiniques à partir de l’âge de 12 ans ; c’est le cas de certains comprimés sublinguaux. La plupart des substituts nicotiniques peuvent être utilisés à partir de l’âge de 15 ans.</a:t>
            </a:r>
            <a:endParaRPr lang="fr-FR" dirty="0"/>
          </a:p>
        </p:txBody>
      </p:sp>
    </p:spTree>
    <p:extLst>
      <p:ext uri="{BB962C8B-B14F-4D97-AF65-F5344CB8AC3E}">
        <p14:creationId xmlns:p14="http://schemas.microsoft.com/office/powerpoint/2010/main" val="42860746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329B38-9A03-A63B-9AC5-DC6AEBD6204A}"/>
              </a:ext>
            </a:extLst>
          </p:cNvPr>
          <p:cNvSpPr>
            <a:spLocks noGrp="1"/>
          </p:cNvSpPr>
          <p:nvPr>
            <p:ph type="title"/>
          </p:nvPr>
        </p:nvSpPr>
        <p:spPr/>
        <p:txBody>
          <a:bodyPr>
            <a:normAutofit fontScale="90000"/>
          </a:bodyPr>
          <a:lstStyle/>
          <a:p>
            <a:pPr>
              <a:lnSpc>
                <a:spcPct val="115000"/>
              </a:lnSpc>
              <a:spcAft>
                <a:spcPts val="800"/>
              </a:spcAft>
            </a:pPr>
            <a:r>
              <a:rPr lang="fr-F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b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F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Est-il dangereux de fumer une cigarette avec un patch ?</a:t>
            </a:r>
            <a:b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endParaRPr lang="fr-FR" dirty="0">
              <a:solidFill>
                <a:srgbClr val="000000"/>
              </a:solidFill>
            </a:endParaRPr>
          </a:p>
        </p:txBody>
      </p:sp>
      <p:sp>
        <p:nvSpPr>
          <p:cNvPr id="3" name="Espace réservé du contenu 2">
            <a:extLst>
              <a:ext uri="{FF2B5EF4-FFF2-40B4-BE49-F238E27FC236}">
                <a16:creationId xmlns:a16="http://schemas.microsoft.com/office/drawing/2014/main" id="{7D836232-F40C-D383-83CE-B9E021C96C70}"/>
              </a:ext>
            </a:extLst>
          </p:cNvPr>
          <p:cNvSpPr>
            <a:spLocks noGrp="1"/>
          </p:cNvSpPr>
          <p:nvPr>
            <p:ph idx="1"/>
          </p:nvPr>
        </p:nvSpPr>
        <p:spPr>
          <a:xfrm>
            <a:off x="1343025" y="1368425"/>
            <a:ext cx="10515600" cy="4351338"/>
          </a:xfrm>
        </p:spPr>
        <p:txBody>
          <a:bodyPr/>
          <a:lstStyle/>
          <a:p>
            <a:pPr marL="361950" indent="-361950">
              <a:buFont typeface="Wingdings" panose="05000000000000000000" pitchFamily="2" charset="2"/>
              <a:buChar char="q"/>
            </a:pPr>
            <a:r>
              <a:rPr lang="fr-FR" sz="1800" dirty="0">
                <a:solidFill>
                  <a:srgbClr val="000000"/>
                </a:solidFill>
              </a:rPr>
              <a:t>OUI </a:t>
            </a:r>
          </a:p>
          <a:p>
            <a:pPr marL="361950" indent="-361950">
              <a:buFont typeface="Wingdings" panose="05000000000000000000" pitchFamily="2" charset="2"/>
              <a:buChar char="q"/>
            </a:pPr>
            <a:endParaRPr lang="fr-FR" sz="1800" dirty="0">
              <a:solidFill>
                <a:srgbClr val="000000"/>
              </a:solidFill>
            </a:endParaRPr>
          </a:p>
          <a:p>
            <a:pPr marL="361950" indent="-361950">
              <a:buFont typeface="Wingdings" panose="05000000000000000000" pitchFamily="2" charset="2"/>
              <a:buChar char="q"/>
            </a:pPr>
            <a:r>
              <a:rPr lang="fr-FR" sz="1800" dirty="0">
                <a:solidFill>
                  <a:srgbClr val="000000"/>
                </a:solidFill>
              </a:rPr>
              <a:t>NON</a:t>
            </a:r>
          </a:p>
          <a:p>
            <a:endParaRPr lang="fr-FR" dirty="0">
              <a:solidFill>
                <a:srgbClr val="000000"/>
              </a:solidFill>
            </a:endParaRPr>
          </a:p>
        </p:txBody>
      </p:sp>
    </p:spTree>
    <p:extLst>
      <p:ext uri="{BB962C8B-B14F-4D97-AF65-F5344CB8AC3E}">
        <p14:creationId xmlns:p14="http://schemas.microsoft.com/office/powerpoint/2010/main" val="179954609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329B38-9A03-A63B-9AC5-DC6AEBD6204A}"/>
              </a:ext>
            </a:extLst>
          </p:cNvPr>
          <p:cNvSpPr>
            <a:spLocks noGrp="1"/>
          </p:cNvSpPr>
          <p:nvPr>
            <p:ph type="title"/>
          </p:nvPr>
        </p:nvSpPr>
        <p:spPr/>
        <p:txBody>
          <a:bodyPr>
            <a:normAutofit fontScale="90000"/>
          </a:bodyPr>
          <a:lstStyle/>
          <a:p>
            <a:pPr>
              <a:lnSpc>
                <a:spcPct val="115000"/>
              </a:lnSpc>
              <a:spcAft>
                <a:spcPts val="800"/>
              </a:spcAft>
            </a:pPr>
            <a:r>
              <a:rPr lang="fr-F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b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F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Est-il dangereux de fumer une cigarette avec un patch ?</a:t>
            </a:r>
            <a:b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endParaRPr lang="fr-FR" dirty="0">
              <a:solidFill>
                <a:srgbClr val="000000"/>
              </a:solidFill>
            </a:endParaRPr>
          </a:p>
        </p:txBody>
      </p:sp>
      <p:sp>
        <p:nvSpPr>
          <p:cNvPr id="3" name="Espace réservé du contenu 2">
            <a:extLst>
              <a:ext uri="{FF2B5EF4-FFF2-40B4-BE49-F238E27FC236}">
                <a16:creationId xmlns:a16="http://schemas.microsoft.com/office/drawing/2014/main" id="{7D836232-F40C-D383-83CE-B9E021C96C70}"/>
              </a:ext>
            </a:extLst>
          </p:cNvPr>
          <p:cNvSpPr>
            <a:spLocks noGrp="1"/>
          </p:cNvSpPr>
          <p:nvPr>
            <p:ph idx="1"/>
          </p:nvPr>
        </p:nvSpPr>
        <p:spPr/>
        <p:txBody>
          <a:bodyPr/>
          <a:lstStyle/>
          <a:p>
            <a:pPr algn="just">
              <a:lnSpc>
                <a:spcPct val="115000"/>
              </a:lnSpc>
              <a:spcAft>
                <a:spcPts val="800"/>
              </a:spcAft>
            </a:pPr>
            <a:r>
              <a:rPr lang="fr-FR" sz="1800" dirty="0">
                <a:effectLst/>
                <a:latin typeface="Calibri" panose="020F0502020204030204" pitchFamily="34" charset="0"/>
                <a:ea typeface="Calibri" panose="020F0502020204030204" pitchFamily="34" charset="0"/>
                <a:cs typeface="Calibri" panose="020F0502020204030204" pitchFamily="34" charset="0"/>
              </a:rPr>
              <a:t>Fumer une cigarette avec un patch est possible et n’est pas dangereux.</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fr-FR" sz="1800" dirty="0">
                <a:effectLst/>
                <a:latin typeface="Calibri" panose="020F0502020204030204" pitchFamily="34" charset="0"/>
                <a:ea typeface="Calibri" panose="020F0502020204030204" pitchFamily="34" charset="0"/>
                <a:cs typeface="Calibri" panose="020F0502020204030204" pitchFamily="34" charset="0"/>
              </a:rPr>
              <a:t>Cela peut signifier que le dosage de nicotine prescrit est insuffisant, le traitement sera à réévaluer.</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fr-FR" sz="1800" dirty="0">
                <a:effectLst/>
                <a:latin typeface="Calibri" panose="020F0502020204030204" pitchFamily="34" charset="0"/>
                <a:ea typeface="Calibri" panose="020F0502020204030204" pitchFamily="34" charset="0"/>
                <a:cs typeface="Calibri" panose="020F0502020204030204" pitchFamily="34" charset="0"/>
              </a:rPr>
              <a:t>Il s’agit peut-être d’un autre aspect de la dépendance qui doit être pris en compte (psychologique, comportemental…)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fr-FR" sz="1800" dirty="0">
                <a:effectLst/>
                <a:latin typeface="Calibri" panose="020F0502020204030204" pitchFamily="34" charset="0"/>
                <a:ea typeface="Calibri" panose="020F0502020204030204" pitchFamily="34" charset="0"/>
                <a:cs typeface="Calibri" panose="020F0502020204030204" pitchFamily="34" charset="0"/>
              </a:rPr>
              <a:t>Cela peut être prévu dans le cadre d’un objectif de réduction de consommation.</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Tree>
    <p:extLst>
      <p:ext uri="{BB962C8B-B14F-4D97-AF65-F5344CB8AC3E}">
        <p14:creationId xmlns:p14="http://schemas.microsoft.com/office/powerpoint/2010/main" val="47375846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3FE193-321C-82E0-6191-75B9CBEBBDC7}"/>
              </a:ext>
            </a:extLst>
          </p:cNvPr>
          <p:cNvSpPr>
            <a:spLocks noGrp="1"/>
          </p:cNvSpPr>
          <p:nvPr>
            <p:ph type="title"/>
          </p:nvPr>
        </p:nvSpPr>
        <p:spPr/>
        <p:txBody>
          <a:bodyPr/>
          <a:lstStyle/>
          <a:p>
            <a:r>
              <a:rPr lang="fr-F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Comment déceler et corriger un surdosage ?</a:t>
            </a:r>
            <a:b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endParaRPr lang="fr-FR" dirty="0">
              <a:solidFill>
                <a:srgbClr val="000000"/>
              </a:solidFill>
            </a:endParaRPr>
          </a:p>
        </p:txBody>
      </p:sp>
      <p:sp>
        <p:nvSpPr>
          <p:cNvPr id="3" name="Espace réservé du contenu 2">
            <a:extLst>
              <a:ext uri="{FF2B5EF4-FFF2-40B4-BE49-F238E27FC236}">
                <a16:creationId xmlns:a16="http://schemas.microsoft.com/office/drawing/2014/main" id="{7B99AB4F-D05F-3D8A-2FE5-19C2DA531903}"/>
              </a:ext>
            </a:extLst>
          </p:cNvPr>
          <p:cNvSpPr>
            <a:spLocks noGrp="1"/>
          </p:cNvSpPr>
          <p:nvPr>
            <p:ph idx="1"/>
          </p:nvPr>
        </p:nvSpPr>
        <p:spPr>
          <a:xfrm>
            <a:off x="838200" y="942181"/>
            <a:ext cx="10515600" cy="4351338"/>
          </a:xfrm>
        </p:spPr>
        <p:txBody>
          <a:bodyPr/>
          <a:lstStyle/>
          <a:p>
            <a:pPr marL="0" indent="0">
              <a:buNone/>
            </a:pP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Les signes de surdosage sont :</a:t>
            </a:r>
          </a:p>
          <a:p>
            <a:pPr marL="0" indent="0">
              <a:buNone/>
            </a:pPr>
            <a:endPar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lvl="1" indent="-323850">
              <a:buFont typeface="Wingdings" panose="05000000000000000000" pitchFamily="2" charset="2"/>
              <a:buChar char="q"/>
            </a:pP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céphalées,</a:t>
            </a:r>
          </a:p>
          <a:p>
            <a:pPr lvl="1" indent="-323850">
              <a:buFont typeface="Wingdings" panose="05000000000000000000" pitchFamily="2" charset="2"/>
              <a:buChar char="q"/>
            </a:pP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palpitations,</a:t>
            </a:r>
          </a:p>
          <a:p>
            <a:pPr lvl="1" indent="-323850">
              <a:buFont typeface="Wingdings" panose="05000000000000000000" pitchFamily="2" charset="2"/>
              <a:buChar char="q"/>
            </a:pP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infarctus</a:t>
            </a:r>
          </a:p>
          <a:p>
            <a:pPr lvl="1" indent="-323850">
              <a:buFont typeface="Wingdings" panose="05000000000000000000" pitchFamily="2" charset="2"/>
              <a:buChar char="q"/>
            </a:pP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nausées,</a:t>
            </a:r>
          </a:p>
          <a:p>
            <a:pPr lvl="1" indent="-323850">
              <a:buFont typeface="Wingdings" panose="05000000000000000000" pitchFamily="2" charset="2"/>
              <a:buChar char="q"/>
            </a:pP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troubles du sommeil,</a:t>
            </a:r>
          </a:p>
          <a:p>
            <a:pPr lvl="1" indent="-323850">
              <a:buFont typeface="Wingdings" panose="05000000000000000000" pitchFamily="2" charset="2"/>
              <a:buChar char="q"/>
            </a:pPr>
            <a:r>
              <a:rPr lang="fr-FR" sz="1800" dirty="0">
                <a:solidFill>
                  <a:srgbClr val="000000"/>
                </a:solidFill>
                <a:latin typeface="Calibri" panose="020F0502020204030204" pitchFamily="34" charset="0"/>
                <a:ea typeface="Calibri" panose="020F0502020204030204" pitchFamily="34" charset="0"/>
                <a:cs typeface="Calibri" panose="020F0502020204030204" pitchFamily="34" charset="0"/>
              </a:rPr>
              <a:t>hallucinations</a:t>
            </a:r>
            <a:endPar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lvl="1" indent="-323850">
              <a:buFont typeface="Wingdings" panose="05000000000000000000" pitchFamily="2" charset="2"/>
              <a:buChar char="q"/>
            </a:pP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excitation,</a:t>
            </a:r>
          </a:p>
          <a:p>
            <a:pPr lvl="1" indent="-323850">
              <a:buFont typeface="Wingdings" panose="05000000000000000000" pitchFamily="2" charset="2"/>
              <a:buChar char="q"/>
            </a:pP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vertiges, </a:t>
            </a:r>
          </a:p>
          <a:p>
            <a:pPr lvl="1" indent="-323850">
              <a:buFont typeface="Wingdings" panose="05000000000000000000" pitchFamily="2" charset="2"/>
              <a:buChar char="q"/>
            </a:pP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impression d’avoir trop fumé …. </a:t>
            </a:r>
          </a:p>
          <a:p>
            <a:endParaRPr lang="fr-FR" dirty="0">
              <a:solidFill>
                <a:srgbClr val="000000"/>
              </a:solidFill>
            </a:endParaRPr>
          </a:p>
        </p:txBody>
      </p:sp>
    </p:spTree>
    <p:extLst>
      <p:ext uri="{BB962C8B-B14F-4D97-AF65-F5344CB8AC3E}">
        <p14:creationId xmlns:p14="http://schemas.microsoft.com/office/powerpoint/2010/main" val="141568282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3FE193-321C-82E0-6191-75B9CBEBBDC7}"/>
              </a:ext>
            </a:extLst>
          </p:cNvPr>
          <p:cNvSpPr>
            <a:spLocks noGrp="1"/>
          </p:cNvSpPr>
          <p:nvPr>
            <p:ph type="title"/>
          </p:nvPr>
        </p:nvSpPr>
        <p:spPr/>
        <p:txBody>
          <a:bodyPr/>
          <a:lstStyle/>
          <a:p>
            <a:r>
              <a:rPr lang="fr-F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Comment déceler et corriger un surdosage ?</a:t>
            </a:r>
            <a:b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endParaRPr lang="fr-FR" dirty="0">
              <a:solidFill>
                <a:srgbClr val="000000"/>
              </a:solidFill>
            </a:endParaRPr>
          </a:p>
        </p:txBody>
      </p:sp>
      <p:sp>
        <p:nvSpPr>
          <p:cNvPr id="3" name="Espace réservé du contenu 2">
            <a:extLst>
              <a:ext uri="{FF2B5EF4-FFF2-40B4-BE49-F238E27FC236}">
                <a16:creationId xmlns:a16="http://schemas.microsoft.com/office/drawing/2014/main" id="{7B99AB4F-D05F-3D8A-2FE5-19C2DA531903}"/>
              </a:ext>
            </a:extLst>
          </p:cNvPr>
          <p:cNvSpPr>
            <a:spLocks noGrp="1"/>
          </p:cNvSpPr>
          <p:nvPr>
            <p:ph idx="1"/>
          </p:nvPr>
        </p:nvSpPr>
        <p:spPr>
          <a:xfrm>
            <a:off x="838200" y="1168400"/>
            <a:ext cx="10515600" cy="4351338"/>
          </a:xfrm>
        </p:spPr>
        <p:txBody>
          <a:bodyPr/>
          <a:lstStyle/>
          <a:p>
            <a:pPr marL="0" indent="0">
              <a:buNone/>
            </a:pPr>
            <a:r>
              <a:rPr lang="fr-FR" sz="1800" dirty="0">
                <a:effectLst/>
                <a:latin typeface="Calibri" panose="020F0502020204030204" pitchFamily="34" charset="0"/>
                <a:ea typeface="Calibri" panose="020F0502020204030204" pitchFamily="34" charset="0"/>
                <a:cs typeface="Calibri" panose="020F0502020204030204" pitchFamily="34" charset="0"/>
              </a:rPr>
              <a:t>Les signes de surdosage sont rares et faciles à reconnaître :</a:t>
            </a:r>
          </a:p>
          <a:p>
            <a:pPr lvl="1" indent="-323850">
              <a:buFont typeface="Wingdings" panose="05000000000000000000" pitchFamily="2" charset="2"/>
              <a:buChar char="ü"/>
            </a:pPr>
            <a:r>
              <a:rPr lang="fr-FR" sz="1800" dirty="0">
                <a:effectLst/>
                <a:latin typeface="Calibri" panose="020F0502020204030204" pitchFamily="34" charset="0"/>
                <a:ea typeface="Calibri" panose="020F0502020204030204" pitchFamily="34" charset="0"/>
                <a:cs typeface="Calibri" panose="020F0502020204030204" pitchFamily="34" charset="0"/>
              </a:rPr>
              <a:t>céphalées,</a:t>
            </a:r>
          </a:p>
          <a:p>
            <a:pPr lvl="1" indent="-323850">
              <a:buFont typeface="Wingdings" panose="05000000000000000000" pitchFamily="2" charset="2"/>
              <a:buChar char="ü"/>
            </a:pPr>
            <a:r>
              <a:rPr lang="fr-FR" sz="1800" dirty="0">
                <a:effectLst/>
                <a:latin typeface="Calibri" panose="020F0502020204030204" pitchFamily="34" charset="0"/>
                <a:ea typeface="Calibri" panose="020F0502020204030204" pitchFamily="34" charset="0"/>
                <a:cs typeface="Calibri" panose="020F0502020204030204" pitchFamily="34" charset="0"/>
              </a:rPr>
              <a:t>palpitations,</a:t>
            </a:r>
          </a:p>
          <a:p>
            <a:pPr lvl="1" indent="-323850">
              <a:buFont typeface="Wingdings" panose="05000000000000000000" pitchFamily="2" charset="2"/>
              <a:buChar char="ü"/>
            </a:pPr>
            <a:r>
              <a:rPr lang="fr-FR" sz="1800" dirty="0">
                <a:effectLst/>
                <a:latin typeface="Calibri" panose="020F0502020204030204" pitchFamily="34" charset="0"/>
                <a:ea typeface="Calibri" panose="020F0502020204030204" pitchFamily="34" charset="0"/>
                <a:cs typeface="Calibri" panose="020F0502020204030204" pitchFamily="34" charset="0"/>
              </a:rPr>
              <a:t>nausées,</a:t>
            </a:r>
          </a:p>
          <a:p>
            <a:pPr lvl="1" indent="-323850">
              <a:buFont typeface="Wingdings" panose="05000000000000000000" pitchFamily="2" charset="2"/>
              <a:buChar char="ü"/>
            </a:pPr>
            <a:r>
              <a:rPr lang="fr-FR" sz="1800" dirty="0">
                <a:effectLst/>
                <a:latin typeface="Calibri" panose="020F0502020204030204" pitchFamily="34" charset="0"/>
                <a:ea typeface="Calibri" panose="020F0502020204030204" pitchFamily="34" charset="0"/>
                <a:cs typeface="Calibri" panose="020F0502020204030204" pitchFamily="34" charset="0"/>
              </a:rPr>
              <a:t>troubles du sommeil,</a:t>
            </a:r>
          </a:p>
          <a:p>
            <a:pPr lvl="1" indent="-323850">
              <a:buFont typeface="Wingdings" panose="05000000000000000000" pitchFamily="2" charset="2"/>
              <a:buChar char="ü"/>
            </a:pPr>
            <a:r>
              <a:rPr lang="fr-FR" sz="1800" dirty="0">
                <a:effectLst/>
                <a:latin typeface="Calibri" panose="020F0502020204030204" pitchFamily="34" charset="0"/>
                <a:ea typeface="Calibri" panose="020F0502020204030204" pitchFamily="34" charset="0"/>
                <a:cs typeface="Calibri" panose="020F0502020204030204" pitchFamily="34" charset="0"/>
              </a:rPr>
              <a:t>excitation,</a:t>
            </a:r>
          </a:p>
          <a:p>
            <a:pPr lvl="1" indent="-323850">
              <a:buFont typeface="Wingdings" panose="05000000000000000000" pitchFamily="2" charset="2"/>
              <a:buChar char="ü"/>
            </a:pPr>
            <a:r>
              <a:rPr lang="fr-FR" sz="1800" dirty="0">
                <a:effectLst/>
                <a:latin typeface="Calibri" panose="020F0502020204030204" pitchFamily="34" charset="0"/>
                <a:ea typeface="Calibri" panose="020F0502020204030204" pitchFamily="34" charset="0"/>
                <a:cs typeface="Calibri" panose="020F0502020204030204" pitchFamily="34" charset="0"/>
              </a:rPr>
              <a:t>vertiges, </a:t>
            </a:r>
          </a:p>
          <a:p>
            <a:pPr lvl="1" indent="-323850">
              <a:buFont typeface="Wingdings" panose="05000000000000000000" pitchFamily="2" charset="2"/>
              <a:buChar char="ü"/>
            </a:pPr>
            <a:r>
              <a:rPr lang="fr-FR" sz="1800" dirty="0">
                <a:effectLst/>
                <a:latin typeface="Calibri" panose="020F0502020204030204" pitchFamily="34" charset="0"/>
                <a:ea typeface="Calibri" panose="020F0502020204030204" pitchFamily="34" charset="0"/>
                <a:cs typeface="Calibri" panose="020F0502020204030204" pitchFamily="34" charset="0"/>
              </a:rPr>
              <a:t>impression d’avoir trop fumé …. </a:t>
            </a:r>
          </a:p>
          <a:p>
            <a:pPr lvl="1" indent="-323850">
              <a:buFont typeface="Wingdings" panose="05000000000000000000" pitchFamily="2" charset="2"/>
              <a:buChar char="ü"/>
            </a:pPr>
            <a:r>
              <a:rPr lang="fr-FR" sz="1800" dirty="0">
                <a:effectLst/>
                <a:latin typeface="Calibri" panose="020F0502020204030204" pitchFamily="34" charset="0"/>
                <a:ea typeface="Calibri" panose="020F0502020204030204" pitchFamily="34" charset="0"/>
                <a:cs typeface="Calibri" panose="020F0502020204030204" pitchFamily="34" charset="0"/>
              </a:rPr>
              <a:t>il suffit de décoller le patch pendant quelques heures ou d’espacer la prise de substituts nicotiniques oraux pour diminuer le taux de nicotine et tout rentre dans l’ordre rapidement.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Tree>
    <p:extLst>
      <p:ext uri="{BB962C8B-B14F-4D97-AF65-F5344CB8AC3E}">
        <p14:creationId xmlns:p14="http://schemas.microsoft.com/office/powerpoint/2010/main" val="372820983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7F5F8A-33EF-67BF-ED86-811244911C61}"/>
              </a:ext>
            </a:extLst>
          </p:cNvPr>
          <p:cNvSpPr>
            <a:spLocks noGrp="1"/>
          </p:cNvSpPr>
          <p:nvPr>
            <p:ph type="title"/>
          </p:nvPr>
        </p:nvSpPr>
        <p:spPr/>
        <p:txBody>
          <a:bodyPr>
            <a:normAutofit fontScale="90000"/>
          </a:bodyPr>
          <a:lstStyle/>
          <a:p>
            <a:pPr>
              <a:lnSpc>
                <a:spcPct val="115000"/>
              </a:lnSpc>
              <a:spcAft>
                <a:spcPts val="800"/>
              </a:spcAft>
            </a:pPr>
            <a:r>
              <a:rPr lang="fr-F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br>
              <a:rPr lang="fr-FR"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F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Y a-t-il des contre-indications à l’utilisation des substituts nicotiniques ?</a:t>
            </a:r>
            <a:br>
              <a:rPr lang="fr-FR"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endParaRPr lang="fr-FR" b="1" dirty="0">
              <a:solidFill>
                <a:srgbClr val="000000"/>
              </a:solidFill>
            </a:endParaRPr>
          </a:p>
        </p:txBody>
      </p:sp>
      <p:sp>
        <p:nvSpPr>
          <p:cNvPr id="3" name="Espace réservé du contenu 2">
            <a:extLst>
              <a:ext uri="{FF2B5EF4-FFF2-40B4-BE49-F238E27FC236}">
                <a16:creationId xmlns:a16="http://schemas.microsoft.com/office/drawing/2014/main" id="{B228AF34-BFBF-7E95-239C-2625EA7B08A7}"/>
              </a:ext>
            </a:extLst>
          </p:cNvPr>
          <p:cNvSpPr>
            <a:spLocks noGrp="1"/>
          </p:cNvSpPr>
          <p:nvPr>
            <p:ph idx="1"/>
          </p:nvPr>
        </p:nvSpPr>
        <p:spPr>
          <a:xfrm>
            <a:off x="1323975" y="1339850"/>
            <a:ext cx="10515600" cy="4351338"/>
          </a:xfrm>
        </p:spPr>
        <p:txBody>
          <a:bodyPr>
            <a:normAutofit/>
          </a:bodyPr>
          <a:lstStyle/>
          <a:p>
            <a:pPr marL="361950" indent="-361950">
              <a:buFont typeface="Wingdings" panose="05000000000000000000" pitchFamily="2" charset="2"/>
              <a:buChar char="q"/>
            </a:pPr>
            <a:r>
              <a:rPr lang="fr-FR" sz="1800" dirty="0">
                <a:solidFill>
                  <a:srgbClr val="000000"/>
                </a:solidFill>
              </a:rPr>
              <a:t>OUI</a:t>
            </a:r>
          </a:p>
          <a:p>
            <a:pPr marL="361950" indent="-361950">
              <a:buFont typeface="Wingdings" panose="05000000000000000000" pitchFamily="2" charset="2"/>
              <a:buChar char="q"/>
            </a:pPr>
            <a:r>
              <a:rPr lang="fr-FR" sz="1800" dirty="0">
                <a:solidFill>
                  <a:srgbClr val="000000"/>
                </a:solidFill>
              </a:rPr>
              <a:t>NON</a:t>
            </a:r>
          </a:p>
        </p:txBody>
      </p:sp>
    </p:spTree>
    <p:extLst>
      <p:ext uri="{BB962C8B-B14F-4D97-AF65-F5344CB8AC3E}">
        <p14:creationId xmlns:p14="http://schemas.microsoft.com/office/powerpoint/2010/main" val="68421128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7F5F8A-33EF-67BF-ED86-811244911C61}"/>
              </a:ext>
            </a:extLst>
          </p:cNvPr>
          <p:cNvSpPr>
            <a:spLocks noGrp="1"/>
          </p:cNvSpPr>
          <p:nvPr>
            <p:ph type="title"/>
          </p:nvPr>
        </p:nvSpPr>
        <p:spPr/>
        <p:txBody>
          <a:bodyPr>
            <a:normAutofit fontScale="90000"/>
          </a:bodyPr>
          <a:lstStyle/>
          <a:p>
            <a:pPr>
              <a:lnSpc>
                <a:spcPct val="115000"/>
              </a:lnSpc>
              <a:spcAft>
                <a:spcPts val="800"/>
              </a:spcAft>
            </a:pPr>
            <a:r>
              <a:rPr lang="fr-F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b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F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Y a-t-il des contre-indications à l’utilisation des substituts nicotiniques ?</a:t>
            </a:r>
            <a:b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endParaRPr lang="fr-FR" dirty="0">
              <a:solidFill>
                <a:srgbClr val="000000"/>
              </a:solidFill>
            </a:endParaRPr>
          </a:p>
        </p:txBody>
      </p:sp>
      <p:sp>
        <p:nvSpPr>
          <p:cNvPr id="3" name="Espace réservé du contenu 2">
            <a:extLst>
              <a:ext uri="{FF2B5EF4-FFF2-40B4-BE49-F238E27FC236}">
                <a16:creationId xmlns:a16="http://schemas.microsoft.com/office/drawing/2014/main" id="{B228AF34-BFBF-7E95-239C-2625EA7B08A7}"/>
              </a:ext>
            </a:extLst>
          </p:cNvPr>
          <p:cNvSpPr>
            <a:spLocks noGrp="1"/>
          </p:cNvSpPr>
          <p:nvPr>
            <p:ph idx="1"/>
          </p:nvPr>
        </p:nvSpPr>
        <p:spPr/>
        <p:txBody>
          <a:bodyPr>
            <a:normAutofit/>
          </a:bodyPr>
          <a:lstStyle/>
          <a:p>
            <a:pPr marL="0" indent="0">
              <a:lnSpc>
                <a:spcPct val="150000"/>
              </a:lnSpc>
              <a:buNone/>
            </a:pPr>
            <a:r>
              <a:rPr lang="fr-FR" sz="1800" dirty="0">
                <a:effectLst/>
                <a:latin typeface="Calibri" panose="020F0502020204030204" pitchFamily="34" charset="0"/>
                <a:ea typeface="Calibri" panose="020F0502020204030204" pitchFamily="34" charset="0"/>
                <a:cs typeface="Calibri" panose="020F0502020204030204" pitchFamily="34" charset="0"/>
              </a:rPr>
              <a:t>Il n’y a pas de contre-indication à l’utilisation des substituts nicotiniques chez les fumeurs dépendants qui souhaitent arrêter de fumer.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q"/>
            </a:pPr>
            <a:endParaRPr lang="fr-FR" sz="1800" dirty="0"/>
          </a:p>
        </p:txBody>
      </p:sp>
    </p:spTree>
    <p:extLst>
      <p:ext uri="{BB962C8B-B14F-4D97-AF65-F5344CB8AC3E}">
        <p14:creationId xmlns:p14="http://schemas.microsoft.com/office/powerpoint/2010/main" val="217021676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227B29-5F92-6348-92FE-30C96FB1EE33}"/>
              </a:ext>
            </a:extLst>
          </p:cNvPr>
          <p:cNvSpPr>
            <a:spLocks noGrp="1"/>
          </p:cNvSpPr>
          <p:nvPr>
            <p:ph type="title"/>
          </p:nvPr>
        </p:nvSpPr>
        <p:spPr/>
        <p:txBody>
          <a:bodyPr/>
          <a:lstStyle/>
          <a:p>
            <a:r>
              <a:rPr lang="fr-F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Faut-il garder le patch la nuit ?</a:t>
            </a:r>
            <a:b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endParaRPr lang="fr-FR" dirty="0">
              <a:solidFill>
                <a:srgbClr val="000000"/>
              </a:solidFill>
            </a:endParaRPr>
          </a:p>
        </p:txBody>
      </p:sp>
      <p:sp>
        <p:nvSpPr>
          <p:cNvPr id="6" name="Espace réservé du contenu 2">
            <a:extLst>
              <a:ext uri="{FF2B5EF4-FFF2-40B4-BE49-F238E27FC236}">
                <a16:creationId xmlns:a16="http://schemas.microsoft.com/office/drawing/2014/main" id="{9A699087-F452-9FED-24BC-82339F1835B1}"/>
              </a:ext>
            </a:extLst>
          </p:cNvPr>
          <p:cNvSpPr>
            <a:spLocks noGrp="1"/>
          </p:cNvSpPr>
          <p:nvPr>
            <p:ph idx="1"/>
          </p:nvPr>
        </p:nvSpPr>
        <p:spPr>
          <a:xfrm>
            <a:off x="1323975" y="1339850"/>
            <a:ext cx="10515600" cy="4351338"/>
          </a:xfrm>
        </p:spPr>
        <p:txBody>
          <a:bodyPr>
            <a:normAutofit/>
          </a:bodyPr>
          <a:lstStyle/>
          <a:p>
            <a:pPr marL="361950" indent="-361950">
              <a:buFont typeface="Wingdings" panose="05000000000000000000" pitchFamily="2" charset="2"/>
              <a:buChar char="q"/>
            </a:pPr>
            <a:r>
              <a:rPr lang="fr-FR" sz="1800" dirty="0">
                <a:solidFill>
                  <a:srgbClr val="000000"/>
                </a:solidFill>
              </a:rPr>
              <a:t>OUI</a:t>
            </a:r>
          </a:p>
          <a:p>
            <a:pPr marL="361950" indent="-361950">
              <a:buFont typeface="Wingdings" panose="05000000000000000000" pitchFamily="2" charset="2"/>
              <a:buChar char="q"/>
            </a:pPr>
            <a:r>
              <a:rPr lang="fr-FR" sz="1800" dirty="0">
                <a:solidFill>
                  <a:srgbClr val="000000"/>
                </a:solidFill>
              </a:rPr>
              <a:t>NON</a:t>
            </a:r>
          </a:p>
        </p:txBody>
      </p:sp>
    </p:spTree>
    <p:extLst>
      <p:ext uri="{BB962C8B-B14F-4D97-AF65-F5344CB8AC3E}">
        <p14:creationId xmlns:p14="http://schemas.microsoft.com/office/powerpoint/2010/main" val="275771615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227B29-5F92-6348-92FE-30C96FB1EE33}"/>
              </a:ext>
            </a:extLst>
          </p:cNvPr>
          <p:cNvSpPr>
            <a:spLocks noGrp="1"/>
          </p:cNvSpPr>
          <p:nvPr>
            <p:ph type="title"/>
          </p:nvPr>
        </p:nvSpPr>
        <p:spPr/>
        <p:txBody>
          <a:bodyPr/>
          <a:lstStyle/>
          <a:p>
            <a:r>
              <a:rPr lang="fr-F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Faut-il garder le patch la nuit ?</a:t>
            </a:r>
            <a:b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endParaRPr lang="fr-FR" dirty="0">
              <a:solidFill>
                <a:srgbClr val="000000"/>
              </a:solidFill>
            </a:endParaRPr>
          </a:p>
        </p:txBody>
      </p:sp>
      <p:sp>
        <p:nvSpPr>
          <p:cNvPr id="3" name="Espace réservé du contenu 2">
            <a:extLst>
              <a:ext uri="{FF2B5EF4-FFF2-40B4-BE49-F238E27FC236}">
                <a16:creationId xmlns:a16="http://schemas.microsoft.com/office/drawing/2014/main" id="{C2831E7C-D904-A9A5-51EC-E21996385600}"/>
              </a:ext>
            </a:extLst>
          </p:cNvPr>
          <p:cNvSpPr>
            <a:spLocks noGrp="1"/>
          </p:cNvSpPr>
          <p:nvPr>
            <p:ph idx="1"/>
          </p:nvPr>
        </p:nvSpPr>
        <p:spPr/>
        <p:txBody>
          <a:bodyPr>
            <a:normAutofit/>
          </a:bodyPr>
          <a:lstStyle/>
          <a:p>
            <a:pPr marL="0" indent="0">
              <a:lnSpc>
                <a:spcPct val="150000"/>
              </a:lnSpc>
              <a:buNone/>
            </a:pPr>
            <a:r>
              <a:rPr lang="fr-FR" sz="1800" dirty="0">
                <a:effectLst/>
                <a:latin typeface="Calibri" panose="020F0502020204030204" pitchFamily="34" charset="0"/>
                <a:ea typeface="Calibri" panose="020F0502020204030204" pitchFamily="34" charset="0"/>
                <a:cs typeface="Calibri" panose="020F0502020204030204" pitchFamily="34" charset="0"/>
              </a:rPr>
              <a:t>Si le patient pense à sa 1ere cigarette peu de temps (moins d’une heure) après le réveil, c’est qu’il est très dépendant à la nicotine.</a:t>
            </a:r>
          </a:p>
          <a:p>
            <a:pPr marL="0" indent="0">
              <a:lnSpc>
                <a:spcPct val="150000"/>
              </a:lnSpc>
              <a:buNone/>
            </a:pPr>
            <a:r>
              <a:rPr lang="fr-FR" sz="1800" dirty="0">
                <a:effectLst/>
                <a:latin typeface="Calibri" panose="020F0502020204030204" pitchFamily="34" charset="0"/>
                <a:ea typeface="Calibri" panose="020F0502020204030204" pitchFamily="34" charset="0"/>
                <a:cs typeface="Calibri" panose="020F0502020204030204" pitchFamily="34" charset="0"/>
              </a:rPr>
              <a:t>Lui conseiller alors de conserver le patch la nuit.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sz="1800" dirty="0"/>
          </a:p>
        </p:txBody>
      </p:sp>
    </p:spTree>
    <p:extLst>
      <p:ext uri="{BB962C8B-B14F-4D97-AF65-F5344CB8AC3E}">
        <p14:creationId xmlns:p14="http://schemas.microsoft.com/office/powerpoint/2010/main" val="383780690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D772C3-1BFF-15C9-7CC4-4EFB51AB99B5}"/>
              </a:ext>
            </a:extLst>
          </p:cNvPr>
          <p:cNvSpPr>
            <a:spLocks noGrp="1"/>
          </p:cNvSpPr>
          <p:nvPr>
            <p:ph type="title"/>
          </p:nvPr>
        </p:nvSpPr>
        <p:spPr/>
        <p:txBody>
          <a:bodyPr/>
          <a:lstStyle/>
          <a:p>
            <a:r>
              <a:rPr lang="fr-F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Quelle est l’utilité de mettre un patch si on continue de fumer ?</a:t>
            </a:r>
            <a:b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endParaRPr lang="fr-FR" dirty="0">
              <a:solidFill>
                <a:srgbClr val="000000"/>
              </a:solidFill>
            </a:endParaRPr>
          </a:p>
        </p:txBody>
      </p:sp>
      <p:sp>
        <p:nvSpPr>
          <p:cNvPr id="3" name="Espace réservé du contenu 2">
            <a:extLst>
              <a:ext uri="{FF2B5EF4-FFF2-40B4-BE49-F238E27FC236}">
                <a16:creationId xmlns:a16="http://schemas.microsoft.com/office/drawing/2014/main" id="{1CB83609-EBE3-40F7-4D28-900AEBC8246A}"/>
              </a:ext>
            </a:extLst>
          </p:cNvPr>
          <p:cNvSpPr>
            <a:spLocks noGrp="1"/>
          </p:cNvSpPr>
          <p:nvPr>
            <p:ph idx="1"/>
          </p:nvPr>
        </p:nvSpPr>
        <p:spPr>
          <a:xfrm>
            <a:off x="1143000" y="1444625"/>
            <a:ext cx="10515600" cy="4351338"/>
          </a:xfrm>
        </p:spPr>
        <p:txBody>
          <a:bodyPr/>
          <a:lstStyle/>
          <a:p>
            <a:pPr marL="361950" indent="-361950">
              <a:buFont typeface="Wingdings" panose="05000000000000000000" pitchFamily="2" charset="2"/>
              <a:buChar char="q"/>
            </a:pP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C’est complètement inutile</a:t>
            </a:r>
          </a:p>
          <a:p>
            <a:pPr marL="361950" indent="-361950">
              <a:buFont typeface="Wingdings" panose="05000000000000000000" pitchFamily="2" charset="2"/>
              <a:buChar char="q"/>
            </a:pPr>
            <a:endPar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61950" indent="-361950">
              <a:buFont typeface="Wingdings" panose="05000000000000000000" pitchFamily="2" charset="2"/>
              <a:buChar char="q"/>
            </a:pP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Cela permet d’éviter le manque lorsque la personne réduit sa consommation de tabac</a:t>
            </a:r>
          </a:p>
          <a:p>
            <a:pPr marL="361950" indent="-361950">
              <a:buFont typeface="Wingdings" panose="05000000000000000000" pitchFamily="2" charset="2"/>
              <a:buChar char="q"/>
            </a:pPr>
            <a:endParaRPr lang="fr-FR" sz="18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361950" indent="-361950">
              <a:buFont typeface="Wingdings" panose="05000000000000000000" pitchFamily="2" charset="2"/>
              <a:buChar char="q"/>
            </a:pP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Cela permet de moins "tirer« moins fort sur ses cigarettes pour obtenir sa dose de nicotine</a:t>
            </a: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solidFill>
                <a:srgbClr val="000000"/>
              </a:solidFill>
            </a:endParaRPr>
          </a:p>
        </p:txBody>
      </p:sp>
    </p:spTree>
    <p:extLst>
      <p:ext uri="{BB962C8B-B14F-4D97-AF65-F5344CB8AC3E}">
        <p14:creationId xmlns:p14="http://schemas.microsoft.com/office/powerpoint/2010/main" val="4065418496"/>
      </p:ext>
    </p:extLst>
  </p:cSld>
  <p:clrMapOvr>
    <a:masterClrMapping/>
  </p:clrMapOvr>
</p:sld>
</file>

<file path=ppt/theme/theme1.xml><?xml version="1.0" encoding="utf-8"?>
<a:theme xmlns:a="http://schemas.openxmlformats.org/drawingml/2006/main" name="ThemeSRAE-Addicto">
  <a:themeElements>
    <a:clrScheme name="SRAE-Addicto">
      <a:dk1>
        <a:srgbClr val="6F1950"/>
      </a:dk1>
      <a:lt1>
        <a:srgbClr val="FFFFFF"/>
      </a:lt1>
      <a:dk2>
        <a:srgbClr val="626362"/>
      </a:dk2>
      <a:lt2>
        <a:srgbClr val="5C5C2C"/>
      </a:lt2>
      <a:accent1>
        <a:srgbClr val="9B973A"/>
      </a:accent1>
      <a:accent2>
        <a:srgbClr val="767776"/>
      </a:accent2>
      <a:accent3>
        <a:srgbClr val="DF5593"/>
      </a:accent3>
      <a:accent4>
        <a:srgbClr val="B8D137"/>
      </a:accent4>
      <a:accent5>
        <a:srgbClr val="2E3117"/>
      </a:accent5>
      <a:accent6>
        <a:srgbClr val="807E2F"/>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SRAE-Addicto" id="{E1DAD1A1-722F-F547-AA39-4C4171774C8B}" vid="{372F1029-E3E2-6040-92C3-DEA8AF4AF003}"/>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550</TotalTime>
  <Words>8987</Words>
  <Application>Microsoft Office PowerPoint</Application>
  <PresentationFormat>Grand écran</PresentationFormat>
  <Paragraphs>961</Paragraphs>
  <Slides>109</Slides>
  <Notes>4</Notes>
  <HiddenSlides>0</HiddenSlides>
  <MMClips>0</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109</vt:i4>
      </vt:variant>
    </vt:vector>
  </HeadingPairs>
  <TitlesOfParts>
    <vt:vector size="122" baseType="lpstr">
      <vt:lpstr>Adobe Clean DC</vt:lpstr>
      <vt:lpstr>Agency FB</vt:lpstr>
      <vt:lpstr>Arial</vt:lpstr>
      <vt:lpstr>Arial Narrow</vt:lpstr>
      <vt:lpstr>Calibri</vt:lpstr>
      <vt:lpstr>Calibri Light</vt:lpstr>
      <vt:lpstr>OpenSans-BoldItalic</vt:lpstr>
      <vt:lpstr>Symbol</vt:lpstr>
      <vt:lpstr>Times New Roman</vt:lpstr>
      <vt:lpstr>Verdana</vt:lpstr>
      <vt:lpstr>Wingdings</vt:lpstr>
      <vt:lpstr>Wingdings 2</vt:lpstr>
      <vt:lpstr>ThemeSRAE-Addicto</vt:lpstr>
      <vt:lpstr>Prescription de substituts nicotiniques</vt:lpstr>
      <vt:lpstr>Module 1 : Contexte</vt:lpstr>
      <vt:lpstr>Présentation PowerPoint</vt:lpstr>
      <vt:lpstr>Présentation PowerPoint</vt:lpstr>
      <vt:lpstr>Données épidémiologiques</vt:lpstr>
      <vt:lpstr>Présentation PowerPoint</vt:lpstr>
      <vt:lpstr>Présentation PowerPoint</vt:lpstr>
      <vt:lpstr>Présentation PowerPoint</vt:lpstr>
      <vt:lpstr>Présentation PowerPoint</vt:lpstr>
      <vt:lpstr>Présentation PowerPoint</vt:lpstr>
      <vt:lpstr>Présentation PowerPoint</vt:lpstr>
      <vt:lpstr>Module 2 : Le mécanisme des addictions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Module 3 : La posture professionnelle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Module 4 : La prescription des substituts nicotiniques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CAS PRATIQUE N°1</vt:lpstr>
      <vt:lpstr>CAS PRATIQUE N°1</vt:lpstr>
      <vt:lpstr>CAS PRATIQUE N°2</vt:lpstr>
      <vt:lpstr>CAS PRATIQUE N°2</vt:lpstr>
      <vt:lpstr>CAS PRATIQUE N°3</vt:lpstr>
      <vt:lpstr>CAS PRATIQUE N°3</vt:lpstr>
      <vt:lpstr>Présentation PowerPoint</vt:lpstr>
      <vt:lpstr>À partir de quel âge peut-on utiliser des substituts nicotiniques ? </vt:lpstr>
      <vt:lpstr>À partir de quel âge peut-on utiliser des substituts nicotiniques ? </vt:lpstr>
      <vt:lpstr>  Est-il dangereux de fumer une cigarette avec un patch ? </vt:lpstr>
      <vt:lpstr>  Est-il dangereux de fumer une cigarette avec un patch ? </vt:lpstr>
      <vt:lpstr>Comment déceler et corriger un surdosage ? </vt:lpstr>
      <vt:lpstr>Comment déceler et corriger un surdosage ? </vt:lpstr>
      <vt:lpstr>  Y a-t-il des contre-indications à l’utilisation des substituts nicotiniques ? </vt:lpstr>
      <vt:lpstr>  Y a-t-il des contre-indications à l’utilisation des substituts nicotiniques ? </vt:lpstr>
      <vt:lpstr>Faut-il garder le patch la nuit ? </vt:lpstr>
      <vt:lpstr>Faut-il garder le patch la nuit ? </vt:lpstr>
      <vt:lpstr>Quelle est l’utilité de mettre un patch si on continue de fumer ? </vt:lpstr>
      <vt:lpstr>Quelle est l’utilité de mettre un patch si on continue de fumer ? </vt:lpstr>
      <vt:lpstr>QUIZ</vt:lpstr>
      <vt:lpstr>Les symptômes de sevrage peuvent être plus sévères chez les patients atteints de troubles psychiatriques</vt:lpstr>
      <vt:lpstr>Les symptômes de sevrage peuvent être plus sévères chez les patients atteints de troubles psychiatriques</vt:lpstr>
      <vt:lpstr>La dépendance physique s’évalue grâce au test de Horn </vt:lpstr>
      <vt:lpstr>La dépendance physique s’évalue grâce au test de Horn </vt:lpstr>
      <vt:lpstr>Il est déconseillé de fumer avec un patch </vt:lpstr>
      <vt:lpstr>Il est déconseillé de fumer avec un patch </vt:lpstr>
      <vt:lpstr>Le fumeur élimine plus rapidement la caféine ? </vt:lpstr>
      <vt:lpstr>Le fumeur élimine plus rapidement la caféine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Prescription de substituts nicotiniques</dc:title>
  <dc:creator>Fabienne You</dc:creator>
  <cp:lastModifiedBy>Emmanuelle Le Borgne</cp:lastModifiedBy>
  <cp:revision>137</cp:revision>
  <dcterms:created xsi:type="dcterms:W3CDTF">2022-07-19T11:51:39Z</dcterms:created>
  <dcterms:modified xsi:type="dcterms:W3CDTF">2025-07-09T15:04:08Z</dcterms:modified>
</cp:coreProperties>
</file>