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</p:sldIdLst>
  <p:sldSz cx="7556500" cy="10693400"/>
  <p:notesSz cx="6797675" cy="99298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DM Sans Bold" panose="020B0604020202020204" charset="0"/>
      <p:regular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  <p:embeddedFont>
      <p:font typeface="Open Sans Bold" panose="020B0806030504020204" charset="0"/>
      <p:regular r:id="rId15"/>
      <p:bold r:id="rId16"/>
    </p:embeddedFont>
    <p:embeddedFont>
      <p:font typeface="Open Sans Bold Bold" panose="020B0604020202020204" charset="0"/>
      <p:regular r:id="rId17"/>
    </p:embeddedFont>
    <p:embeddedFont>
      <p:font typeface="Open Sans Light" panose="020B0306030504020204" pitchFamily="34" charset="0"/>
      <p:regular r:id="rId18"/>
      <p:italic r:id="rId19"/>
    </p:embeddedFont>
    <p:embeddedFont>
      <p:font typeface="Open Sans SemiBold" panose="020B0706030804020204" pitchFamily="34" charset="0"/>
      <p:bold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63C890-2386-6402-A902-0669A04F8AA5}" name="Fabienne You" initials="FY" userId="S::fabienne.you@srae-addicto-pdl.fr::33802db6-30c6-4786-ac39-6d43bff1652a" providerId="AD"/>
  <p188:author id="{AE0BB39D-3457-6038-6DAB-9D819385C4CD}" name="Solen Pelé" initials="SP" userId="S::solen.pele@srae-addicto-pdl.fr::fccd0dbb-3f20-411f-b6ce-224677dc41e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C3B"/>
    <a:srgbClr val="707173"/>
    <a:srgbClr val="DF5593"/>
    <a:srgbClr val="87075A"/>
    <a:srgbClr val="E0E0E0"/>
    <a:srgbClr val="B8D137"/>
    <a:srgbClr val="95ADAB"/>
    <a:srgbClr val="C9D5D4"/>
    <a:srgbClr val="FFBD59"/>
    <a:srgbClr val="FFDE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91" d="100"/>
          <a:sy n="91" d="100"/>
        </p:scale>
        <p:origin x="1674" y="-15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viewProps" Target="viewProp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jpe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18" Type="http://schemas.openxmlformats.org/officeDocument/2006/relationships/image" Target="../media/image37.png"/><Relationship Id="rId3" Type="http://schemas.openxmlformats.org/officeDocument/2006/relationships/image" Target="../media/image5.png"/><Relationship Id="rId21" Type="http://schemas.openxmlformats.org/officeDocument/2006/relationships/image" Target="../media/image40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17" Type="http://schemas.openxmlformats.org/officeDocument/2006/relationships/image" Target="../media/image24.jpeg"/><Relationship Id="rId2" Type="http://schemas.openxmlformats.org/officeDocument/2006/relationships/image" Target="../media/image1.png"/><Relationship Id="rId16" Type="http://schemas.openxmlformats.org/officeDocument/2006/relationships/image" Target="../media/image36.sv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svg"/><Relationship Id="rId19" Type="http://schemas.openxmlformats.org/officeDocument/2006/relationships/image" Target="../media/image38.svg"/><Relationship Id="rId4" Type="http://schemas.openxmlformats.org/officeDocument/2006/relationships/image" Target="../media/image6.png"/><Relationship Id="rId9" Type="http://schemas.openxmlformats.org/officeDocument/2006/relationships/image" Target="../media/image29.png"/><Relationship Id="rId14" Type="http://schemas.openxmlformats.org/officeDocument/2006/relationships/image" Target="../media/image34.svg"/><Relationship Id="rId22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9"/>
          <p:cNvSpPr txBox="1"/>
          <p:nvPr/>
        </p:nvSpPr>
        <p:spPr>
          <a:xfrm>
            <a:off x="654050" y="6987368"/>
            <a:ext cx="6806510" cy="950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7491" lvl="1" indent="-118745">
              <a:lnSpc>
                <a:spcPts val="1540"/>
              </a:lnSpc>
              <a:buFont typeface="Arial"/>
              <a:buChar char="•"/>
            </a:pPr>
            <a:r>
              <a:rPr lang="fr-FR" sz="1100" dirty="0">
                <a:solidFill>
                  <a:srgbClr val="000000"/>
                </a:solidFill>
                <a:latin typeface="Open Sans Bold"/>
              </a:rPr>
              <a:t>Traitements de première intention du sevrage tabagique</a:t>
            </a:r>
            <a:r>
              <a:rPr lang="fr-FR" sz="1100" dirty="0">
                <a:solidFill>
                  <a:srgbClr val="000000"/>
                </a:solidFill>
                <a:latin typeface="Open Sans"/>
              </a:rPr>
              <a:t>, la plupart sont pris en charge </a:t>
            </a:r>
            <a:br>
              <a:rPr lang="fr-FR" sz="1100" dirty="0">
                <a:solidFill>
                  <a:srgbClr val="000000"/>
                </a:solidFill>
                <a:latin typeface="Open Sans"/>
              </a:rPr>
            </a:br>
            <a:r>
              <a:rPr lang="fr-FR" sz="1100" dirty="0">
                <a:solidFill>
                  <a:srgbClr val="000000"/>
                </a:solidFill>
                <a:latin typeface="Open Sans"/>
              </a:rPr>
              <a:t>à 65% par la CPAM sur prescription sans avance de frais ni plafond annuel ;</a:t>
            </a:r>
          </a:p>
          <a:p>
            <a:pPr marL="237491" lvl="1" indent="-118745">
              <a:lnSpc>
                <a:spcPts val="1540"/>
              </a:lnSpc>
              <a:buFont typeface="Arial"/>
              <a:buChar char="•"/>
            </a:pPr>
            <a:r>
              <a:rPr lang="fr-FR" sz="1100" dirty="0">
                <a:solidFill>
                  <a:srgbClr val="000000"/>
                </a:solidFill>
                <a:latin typeface="Open Sans"/>
              </a:rPr>
              <a:t>Augmentent l’abstinence </a:t>
            </a:r>
            <a:r>
              <a:rPr lang="fr-FR" sz="1100" dirty="0">
                <a:solidFill>
                  <a:srgbClr val="000000"/>
                </a:solidFill>
                <a:latin typeface="Open Sans Bold"/>
              </a:rPr>
              <a:t>à 6 mois de 50 à 70%</a:t>
            </a:r>
            <a:r>
              <a:rPr lang="fr-FR" sz="1100" dirty="0">
                <a:solidFill>
                  <a:srgbClr val="000000"/>
                </a:solidFill>
                <a:latin typeface="Open Sans"/>
              </a:rPr>
              <a:t> ;</a:t>
            </a:r>
          </a:p>
          <a:p>
            <a:pPr marL="237491" lvl="1" indent="-118745">
              <a:lnSpc>
                <a:spcPts val="1540"/>
              </a:lnSpc>
              <a:buFont typeface="Arial"/>
              <a:buChar char="•"/>
            </a:pPr>
            <a:r>
              <a:rPr lang="fr-FR" sz="1100" dirty="0">
                <a:solidFill>
                  <a:srgbClr val="000000"/>
                </a:solidFill>
                <a:latin typeface="Open Sans Bold"/>
              </a:rPr>
              <a:t>Ces traitements ne présentent pas d'effet indésirable grave identifié </a:t>
            </a:r>
            <a:r>
              <a:rPr lang="fr-FR" sz="1100" dirty="0">
                <a:solidFill>
                  <a:srgbClr val="000000"/>
                </a:solidFill>
                <a:latin typeface="Open Sans"/>
              </a:rPr>
              <a:t>. </a:t>
            </a:r>
          </a:p>
          <a:p>
            <a:pPr marL="237491" lvl="1" indent="-118745">
              <a:lnSpc>
                <a:spcPts val="1540"/>
              </a:lnSpc>
              <a:buFont typeface="Arial"/>
              <a:buChar char="•"/>
            </a:pPr>
            <a:endParaRPr lang="fr-FR" sz="1100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237AACB-2BA4-76AF-9FA1-C871CE2317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49949"/>
          <a:stretch/>
        </p:blipFill>
        <p:spPr>
          <a:xfrm>
            <a:off x="4698731" y="9748197"/>
            <a:ext cx="1896020" cy="95200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63DEEDA-2036-05DE-DC4C-717E30A5F9D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rcRect l="10448" t="65736" b="1038"/>
          <a:stretch/>
        </p:blipFill>
        <p:spPr>
          <a:xfrm>
            <a:off x="-26078" y="3208207"/>
            <a:ext cx="5112000" cy="612000"/>
          </a:xfrm>
          <a:prstGeom prst="rect">
            <a:avLst/>
          </a:prstGeom>
        </p:spPr>
      </p:pic>
      <p:sp>
        <p:nvSpPr>
          <p:cNvPr id="63" name="Freeform 5">
            <a:extLst>
              <a:ext uri="{FF2B5EF4-FFF2-40B4-BE49-F238E27FC236}">
                <a16:creationId xmlns:a16="http://schemas.microsoft.com/office/drawing/2014/main" id="{04AE4FD7-8992-A97C-8F69-9AF3D122E501}"/>
              </a:ext>
            </a:extLst>
          </p:cNvPr>
          <p:cNvSpPr/>
          <p:nvPr/>
        </p:nvSpPr>
        <p:spPr>
          <a:xfrm rot="5400000" flipV="1">
            <a:off x="6039917" y="1472"/>
            <a:ext cx="1559248" cy="1480920"/>
          </a:xfrm>
          <a:custGeom>
            <a:avLst/>
            <a:gdLst/>
            <a:ahLst/>
            <a:cxnLst/>
            <a:rect l="l" t="t" r="r" b="b"/>
            <a:pathLst>
              <a:path w="1757769" h="1480920">
                <a:moveTo>
                  <a:pt x="0" y="1480920"/>
                </a:moveTo>
                <a:lnTo>
                  <a:pt x="1757768" y="1480920"/>
                </a:lnTo>
                <a:lnTo>
                  <a:pt x="1757768" y="0"/>
                </a:lnTo>
                <a:lnTo>
                  <a:pt x="0" y="0"/>
                </a:lnTo>
                <a:lnTo>
                  <a:pt x="0" y="148092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2732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04" name="Group 17">
            <a:extLst>
              <a:ext uri="{FF2B5EF4-FFF2-40B4-BE49-F238E27FC236}">
                <a16:creationId xmlns:a16="http://schemas.microsoft.com/office/drawing/2014/main" id="{4844F61A-B44D-D9E2-CE1B-67A9F38F9FAF}"/>
              </a:ext>
            </a:extLst>
          </p:cNvPr>
          <p:cNvGrpSpPr/>
          <p:nvPr/>
        </p:nvGrpSpPr>
        <p:grpSpPr>
          <a:xfrm>
            <a:off x="5694642" y="9161967"/>
            <a:ext cx="425184" cy="426957"/>
            <a:chOff x="0" y="0"/>
            <a:chExt cx="812800" cy="812800"/>
          </a:xfrm>
        </p:grpSpPr>
        <p:sp>
          <p:nvSpPr>
            <p:cNvPr id="105" name="Freeform 18">
              <a:extLst>
                <a:ext uri="{FF2B5EF4-FFF2-40B4-BE49-F238E27FC236}">
                  <a16:creationId xmlns:a16="http://schemas.microsoft.com/office/drawing/2014/main" id="{80FE0D0A-4B57-5498-092B-FDF924E31C6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B3C3B">
                <a:alpha val="29804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6" name="TextBox 19">
              <a:extLst>
                <a:ext uri="{FF2B5EF4-FFF2-40B4-BE49-F238E27FC236}">
                  <a16:creationId xmlns:a16="http://schemas.microsoft.com/office/drawing/2014/main" id="{E2E82EE7-BFF1-0437-ABC5-64E823056833}"/>
                </a:ext>
              </a:extLst>
            </p:cNvPr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99"/>
                </a:lnSpc>
              </a:pPr>
              <a:endParaRPr/>
            </a:p>
          </p:txBody>
        </p:sp>
      </p:grpSp>
      <p:grpSp>
        <p:nvGrpSpPr>
          <p:cNvPr id="101" name="Group 14">
            <a:extLst>
              <a:ext uri="{FF2B5EF4-FFF2-40B4-BE49-F238E27FC236}">
                <a16:creationId xmlns:a16="http://schemas.microsoft.com/office/drawing/2014/main" id="{9B0E51BF-943F-A845-AA8F-2A41C79C96EC}"/>
              </a:ext>
            </a:extLst>
          </p:cNvPr>
          <p:cNvGrpSpPr/>
          <p:nvPr/>
        </p:nvGrpSpPr>
        <p:grpSpPr>
          <a:xfrm>
            <a:off x="6293599" y="9357374"/>
            <a:ext cx="568004" cy="568004"/>
            <a:chOff x="0" y="0"/>
            <a:chExt cx="812800" cy="812800"/>
          </a:xfrm>
        </p:grpSpPr>
        <p:sp>
          <p:nvSpPr>
            <p:cNvPr id="102" name="Freeform 15">
              <a:extLst>
                <a:ext uri="{FF2B5EF4-FFF2-40B4-BE49-F238E27FC236}">
                  <a16:creationId xmlns:a16="http://schemas.microsoft.com/office/drawing/2014/main" id="{F44C137D-2170-B9D7-5CE2-909D2F9D5F8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7075A">
                <a:alpha val="29804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3" name="TextBox 16">
              <a:extLst>
                <a:ext uri="{FF2B5EF4-FFF2-40B4-BE49-F238E27FC236}">
                  <a16:creationId xmlns:a16="http://schemas.microsoft.com/office/drawing/2014/main" id="{BD28A58B-7737-2865-537A-12AF093B7483}"/>
                </a:ext>
              </a:extLst>
            </p:cNvPr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99"/>
                </a:lnSpc>
              </a:pPr>
              <a:endParaRPr/>
            </a:p>
          </p:txBody>
        </p:sp>
      </p:grpSp>
      <p:pic>
        <p:nvPicPr>
          <p:cNvPr id="77" name="Image 76">
            <a:extLst>
              <a:ext uri="{FF2B5EF4-FFF2-40B4-BE49-F238E27FC236}">
                <a16:creationId xmlns:a16="http://schemas.microsoft.com/office/drawing/2014/main" id="{BFBB33CF-2248-2FF9-5651-FB8F2902A0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674" r="-1"/>
          <a:stretch/>
        </p:blipFill>
        <p:spPr>
          <a:xfrm>
            <a:off x="0" y="1072739"/>
            <a:ext cx="3725642" cy="1780186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0DB76E88-FA46-3419-1F54-1D98E2EEEEB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285" t="5152" r="1"/>
          <a:stretch/>
        </p:blipFill>
        <p:spPr>
          <a:xfrm>
            <a:off x="-28576" y="1257300"/>
            <a:ext cx="2744941" cy="381641"/>
          </a:xfrm>
          <a:prstGeom prst="rect">
            <a:avLst/>
          </a:prstGeom>
        </p:spPr>
      </p:pic>
      <p:sp>
        <p:nvSpPr>
          <p:cNvPr id="41" name="TextBox 41"/>
          <p:cNvSpPr txBox="1">
            <a:spLocks/>
          </p:cNvSpPr>
          <p:nvPr/>
        </p:nvSpPr>
        <p:spPr>
          <a:xfrm>
            <a:off x="122289" y="1688336"/>
            <a:ext cx="7280896" cy="6006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49"/>
              </a:lnSpc>
              <a:spcBef>
                <a:spcPct val="0"/>
              </a:spcBef>
            </a:pPr>
            <a:r>
              <a:rPr lang="fr-FR" sz="1099" dirty="0">
                <a:solidFill>
                  <a:srgbClr val="000000"/>
                </a:solidFill>
                <a:latin typeface="Open Sans"/>
              </a:rPr>
              <a:t>La HAS recommande qu’un repérage et une intervention brève soient menés par tous les professionnels de santé  . La loi du 26 -01-2016 autorise en plus des médecins et des sage-femmes, la prescription des TNS par de nouveaux prescripteurs (médecins du travail, chirurgiens-dentistes, infirmiers, masseurs kinésithérapeutes).</a:t>
            </a:r>
          </a:p>
        </p:txBody>
      </p:sp>
      <p:pic>
        <p:nvPicPr>
          <p:cNvPr id="81" name="Image 80">
            <a:extLst>
              <a:ext uri="{FF2B5EF4-FFF2-40B4-BE49-F238E27FC236}">
                <a16:creationId xmlns:a16="http://schemas.microsoft.com/office/drawing/2014/main" id="{CE3EE400-7BFA-3D9D-6BA6-C2453C060F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grayscl/>
          </a:blip>
          <a:srcRect l="10603" t="11094" r="4986" b="7166"/>
          <a:stretch/>
        </p:blipFill>
        <p:spPr>
          <a:xfrm>
            <a:off x="-1" y="-17415"/>
            <a:ext cx="6283433" cy="834690"/>
          </a:xfrm>
          <a:prstGeom prst="rect">
            <a:avLst/>
          </a:prstGeom>
        </p:spPr>
      </p:pic>
      <p:sp>
        <p:nvSpPr>
          <p:cNvPr id="40" name="Freeform 40"/>
          <p:cNvSpPr/>
          <p:nvPr/>
        </p:nvSpPr>
        <p:spPr>
          <a:xfrm>
            <a:off x="160164" y="5346700"/>
            <a:ext cx="429531" cy="391410"/>
          </a:xfrm>
          <a:custGeom>
            <a:avLst/>
            <a:gdLst/>
            <a:ahLst/>
            <a:cxnLst/>
            <a:rect l="l" t="t" r="r" b="b"/>
            <a:pathLst>
              <a:path w="429531" h="391410">
                <a:moveTo>
                  <a:pt x="0" y="0"/>
                </a:moveTo>
                <a:lnTo>
                  <a:pt x="429531" y="0"/>
                </a:lnTo>
                <a:lnTo>
                  <a:pt x="429531" y="391410"/>
                </a:lnTo>
                <a:lnTo>
                  <a:pt x="0" y="3914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2" name="TextBox 42"/>
          <p:cNvSpPr txBox="1"/>
          <p:nvPr/>
        </p:nvSpPr>
        <p:spPr>
          <a:xfrm>
            <a:off x="756000" y="4211802"/>
            <a:ext cx="6048000" cy="186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49"/>
              </a:lnSpc>
              <a:spcBef>
                <a:spcPct val="0"/>
              </a:spcBef>
            </a:pPr>
            <a:r>
              <a:rPr lang="en-US" sz="1099">
                <a:solidFill>
                  <a:srgbClr val="000000"/>
                </a:solidFill>
                <a:latin typeface="Open Sans"/>
              </a:rPr>
              <a:t>La méthode AAT peut résumer cette intervention : 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22289" y="2820667"/>
            <a:ext cx="7258940" cy="395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49"/>
              </a:lnSpc>
            </a:pPr>
            <a:r>
              <a:rPr lang="fr-FR" sz="1099" dirty="0">
                <a:solidFill>
                  <a:srgbClr val="000000"/>
                </a:solidFill>
                <a:latin typeface="Open Sans"/>
              </a:rPr>
              <a:t>Permettre d’envisager la réduction ou l'arrêt confortable du tabac (il n’y a pas de contre-indication à fumer</a:t>
            </a:r>
            <a:br>
              <a:rPr lang="fr-FR" sz="1099" dirty="0">
                <a:solidFill>
                  <a:srgbClr val="000000"/>
                </a:solidFill>
                <a:latin typeface="Open Sans"/>
              </a:rPr>
            </a:br>
            <a:r>
              <a:rPr lang="fr-FR" sz="1099" dirty="0">
                <a:solidFill>
                  <a:srgbClr val="000000"/>
                </a:solidFill>
                <a:latin typeface="Open Sans"/>
              </a:rPr>
              <a:t>avec un patch) ; prévention de la rechute.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756000" y="3996541"/>
            <a:ext cx="4415664" cy="155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1200" dirty="0">
                <a:solidFill>
                  <a:srgbClr val="87075A"/>
                </a:solidFill>
                <a:latin typeface="Open Sans Bold Bold"/>
              </a:rPr>
              <a:t>1) DEMANDER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94028" y="1353707"/>
            <a:ext cx="1893323" cy="181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dirty="0">
                <a:solidFill>
                  <a:schemeClr val="bg1"/>
                </a:solidFill>
                <a:latin typeface="Open Sans Bold Bold"/>
              </a:rPr>
              <a:t> QUI </a:t>
            </a:r>
            <a:r>
              <a:rPr lang="fr-FR" sz="1400" cap="all" dirty="0">
                <a:solidFill>
                  <a:schemeClr val="bg1"/>
                </a:solidFill>
                <a:latin typeface="Open Sans Bold Bold"/>
              </a:rPr>
              <a:t>peut</a:t>
            </a:r>
            <a:r>
              <a:rPr lang="en-US" sz="1400" cap="all" dirty="0">
                <a:solidFill>
                  <a:schemeClr val="bg1"/>
                </a:solidFill>
                <a:latin typeface="Open Sans Bold Bold"/>
              </a:rPr>
              <a:t> </a:t>
            </a:r>
            <a:r>
              <a:rPr lang="fr-FR" sz="1400" cap="all" dirty="0">
                <a:solidFill>
                  <a:schemeClr val="bg1"/>
                </a:solidFill>
                <a:latin typeface="Open Sans Bold Bold"/>
              </a:rPr>
              <a:t>repérer</a:t>
            </a:r>
            <a:r>
              <a:rPr lang="en-US" sz="1400" cap="all" dirty="0">
                <a:solidFill>
                  <a:schemeClr val="bg1"/>
                </a:solidFill>
                <a:latin typeface="Open Sans Bold Bold"/>
              </a:rPr>
              <a:t> ? 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96675" y="2478737"/>
            <a:ext cx="2622596" cy="181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dirty="0">
                <a:solidFill>
                  <a:schemeClr val="bg1"/>
                </a:solidFill>
                <a:latin typeface="Open Sans Bold Bold"/>
              </a:rPr>
              <a:t>POURQUOI </a:t>
            </a:r>
            <a:r>
              <a:rPr lang="fr-FR" sz="1400" cap="all" dirty="0">
                <a:solidFill>
                  <a:schemeClr val="bg1"/>
                </a:solidFill>
                <a:latin typeface="Open Sans Bold Bold"/>
              </a:rPr>
              <a:t>repérer</a:t>
            </a:r>
            <a:r>
              <a:rPr lang="en-US" sz="1400" cap="all" dirty="0">
                <a:solidFill>
                  <a:schemeClr val="bg1"/>
                </a:solidFill>
                <a:latin typeface="Open Sans Bold Bold"/>
              </a:rPr>
              <a:t> ?</a:t>
            </a:r>
            <a:endParaRPr lang="en-US" sz="1400" dirty="0">
              <a:solidFill>
                <a:schemeClr val="bg1"/>
              </a:solidFill>
              <a:latin typeface="Open Sans Bold Bold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1835074" y="4405607"/>
            <a:ext cx="1029149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Open Sans Bold"/>
              </a:rPr>
              <a:t>Ask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836563" y="4634716"/>
            <a:ext cx="1029149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20"/>
              </a:lnSpc>
            </a:pPr>
            <a:r>
              <a:rPr lang="en-US" sz="1300" dirty="0">
                <a:solidFill>
                  <a:srgbClr val="000000"/>
                </a:solidFill>
                <a:latin typeface="Open Sans Bold"/>
              </a:rPr>
              <a:t>Advise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835074" y="4911517"/>
            <a:ext cx="1029149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20"/>
              </a:lnSpc>
            </a:pPr>
            <a:r>
              <a:rPr lang="en-US" sz="1300" dirty="0">
                <a:solidFill>
                  <a:srgbClr val="000000"/>
                </a:solidFill>
                <a:latin typeface="Open Sans Bold"/>
              </a:rPr>
              <a:t>Treat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2462598" y="4434182"/>
            <a:ext cx="4798577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en-US" sz="1100" dirty="0">
                <a:solidFill>
                  <a:srgbClr val="000000"/>
                </a:solidFill>
                <a:latin typeface="Open Sans"/>
              </a:rPr>
              <a:t>Demander à la </a:t>
            </a:r>
            <a:r>
              <a:rPr lang="en-US" sz="1100" dirty="0" err="1">
                <a:solidFill>
                  <a:srgbClr val="000000"/>
                </a:solidFill>
                <a:latin typeface="Open Sans"/>
              </a:rPr>
              <a:t>personne</a:t>
            </a:r>
            <a:r>
              <a:rPr lang="en-US" sz="1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Open Sans"/>
              </a:rPr>
              <a:t>si</a:t>
            </a:r>
            <a:r>
              <a:rPr lang="en-US" sz="1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Open Sans"/>
              </a:rPr>
              <a:t>elle</a:t>
            </a:r>
            <a:r>
              <a:rPr lang="en-US" sz="1100" dirty="0">
                <a:solidFill>
                  <a:srgbClr val="000000"/>
                </a:solidFill>
                <a:latin typeface="Open Sans"/>
              </a:rPr>
              <a:t> fume et </a:t>
            </a:r>
            <a:r>
              <a:rPr lang="en-US" sz="1100" dirty="0" err="1">
                <a:solidFill>
                  <a:srgbClr val="000000"/>
                </a:solidFill>
                <a:latin typeface="Open Sans"/>
              </a:rPr>
              <a:t>si</a:t>
            </a:r>
            <a:r>
              <a:rPr lang="en-US" sz="1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Open Sans"/>
              </a:rPr>
              <a:t>elle</a:t>
            </a:r>
            <a:r>
              <a:rPr lang="en-US" sz="1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Open Sans"/>
              </a:rPr>
              <a:t>pense</a:t>
            </a:r>
            <a:r>
              <a:rPr lang="en-US" sz="1100" dirty="0">
                <a:solidFill>
                  <a:srgbClr val="000000"/>
                </a:solidFill>
                <a:latin typeface="Open Sans"/>
              </a:rPr>
              <a:t> à arrêter de fumer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2462598" y="4684316"/>
            <a:ext cx="4764203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Open Sans"/>
              </a:rPr>
              <a:t>Conseiller l'arrêt et remise d'une brochure d'information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2462555" y="4954503"/>
            <a:ext cx="4764246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fr-FR" sz="1100" dirty="0">
                <a:solidFill>
                  <a:srgbClr val="000000"/>
                </a:solidFill>
                <a:latin typeface="Open Sans"/>
              </a:rPr>
              <a:t>Prescrire</a:t>
            </a:r>
            <a:r>
              <a:rPr lang="en-US" sz="1100" dirty="0">
                <a:solidFill>
                  <a:srgbClr val="000000"/>
                </a:solidFill>
                <a:latin typeface="Open Sans"/>
              </a:rPr>
              <a:t> des </a:t>
            </a:r>
            <a:r>
              <a:rPr lang="fr-FR" sz="1100" dirty="0">
                <a:solidFill>
                  <a:srgbClr val="000000"/>
                </a:solidFill>
                <a:latin typeface="Open Sans"/>
              </a:rPr>
              <a:t>traitements</a:t>
            </a:r>
            <a:r>
              <a:rPr lang="en-US" sz="1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fr-FR" sz="1100" dirty="0">
                <a:solidFill>
                  <a:srgbClr val="000000"/>
                </a:solidFill>
                <a:latin typeface="Open Sans"/>
              </a:rPr>
              <a:t>nicotiniques</a:t>
            </a:r>
            <a:r>
              <a:rPr lang="en-US" sz="1100" dirty="0">
                <a:solidFill>
                  <a:srgbClr val="000000"/>
                </a:solidFill>
                <a:latin typeface="Open Sans"/>
              </a:rPr>
              <a:t> de substitution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756000" y="5673210"/>
            <a:ext cx="6505175" cy="805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49"/>
              </a:lnSpc>
            </a:pPr>
            <a:r>
              <a:rPr lang="fr-FR" sz="1099" dirty="0">
                <a:solidFill>
                  <a:srgbClr val="000000"/>
                </a:solidFill>
                <a:latin typeface="Open Sans"/>
              </a:rPr>
              <a:t>L’accompagnement par un professionnel </a:t>
            </a:r>
            <a:r>
              <a:rPr lang="fr-FR" sz="1099" dirty="0">
                <a:solidFill>
                  <a:srgbClr val="000000"/>
                </a:solidFill>
                <a:latin typeface="Open Sans Bold"/>
              </a:rPr>
              <a:t>augmente les chances d’arrêt  </a:t>
            </a:r>
            <a:r>
              <a:rPr lang="fr-FR" sz="1099" dirty="0">
                <a:solidFill>
                  <a:srgbClr val="000000"/>
                </a:solidFill>
                <a:latin typeface="Open Sans"/>
              </a:rPr>
              <a:t>par rapport à un fumeur qui arrête seul. </a:t>
            </a:r>
          </a:p>
          <a:p>
            <a:pPr>
              <a:lnSpc>
                <a:spcPts val="1649"/>
              </a:lnSpc>
              <a:spcBef>
                <a:spcPct val="0"/>
              </a:spcBef>
            </a:pPr>
            <a:r>
              <a:rPr lang="fr-FR" sz="1099" dirty="0">
                <a:solidFill>
                  <a:srgbClr val="000000"/>
                </a:solidFill>
                <a:latin typeface="Open Sans"/>
              </a:rPr>
              <a:t>Une posture professionnelle non </a:t>
            </a:r>
            <a:r>
              <a:rPr lang="fr-FR" sz="1099" dirty="0" err="1">
                <a:solidFill>
                  <a:srgbClr val="000000"/>
                </a:solidFill>
                <a:latin typeface="Open Sans"/>
              </a:rPr>
              <a:t>jugeante</a:t>
            </a:r>
            <a:r>
              <a:rPr lang="fr-FR" sz="1099" dirty="0">
                <a:solidFill>
                  <a:srgbClr val="000000"/>
                </a:solidFill>
                <a:latin typeface="Open Sans"/>
              </a:rPr>
              <a:t> inspirée de l’entretien motivationnel </a:t>
            </a:r>
            <a:r>
              <a:rPr lang="fr-FR" sz="1099" dirty="0">
                <a:solidFill>
                  <a:srgbClr val="000000"/>
                </a:solidFill>
                <a:latin typeface="Open Sans Bold"/>
              </a:rPr>
              <a:t>facilite le dialogue et favorise l'alliance thérapeutique. 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756000" y="5457950"/>
            <a:ext cx="4415664" cy="155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1200" dirty="0">
                <a:solidFill>
                  <a:srgbClr val="87075A"/>
                </a:solidFill>
                <a:latin typeface="Open Sans Bold Bold"/>
              </a:rPr>
              <a:t>2) CONSEILLER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764679" y="6754984"/>
            <a:ext cx="5767491" cy="155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1200" dirty="0">
                <a:solidFill>
                  <a:srgbClr val="87075A"/>
                </a:solidFill>
                <a:latin typeface="Open Sans Bold Bold"/>
              </a:rPr>
              <a:t>3) PRESCRIRE DES TRAITEMENTS NICOTINIQUES DE SUBSTITUTION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001458" y="7858529"/>
            <a:ext cx="7158565" cy="155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1100" dirty="0">
                <a:solidFill>
                  <a:srgbClr val="87075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3.1  EVALUER LA DÉPENDANCE PHYSIQUE </a:t>
            </a:r>
            <a:r>
              <a:rPr lang="en-US" sz="1100" dirty="0">
                <a:solidFill>
                  <a:srgbClr val="87075A"/>
                </a:solidFill>
                <a:latin typeface="Open Sans Light" panose="020F0502020204030204" pitchFamily="34" charset="0"/>
                <a:ea typeface="Open Sans Light" panose="020F0502020204030204" pitchFamily="34" charset="0"/>
                <a:cs typeface="Open Sans Light" panose="020F0502020204030204" pitchFamily="34" charset="0"/>
              </a:rPr>
              <a:t>(Test </a:t>
            </a:r>
            <a:r>
              <a:rPr lang="en-US" sz="1100" dirty="0" err="1">
                <a:solidFill>
                  <a:srgbClr val="87075A"/>
                </a:solidFill>
                <a:latin typeface="Open Sans Light" panose="020F0502020204030204" pitchFamily="34" charset="0"/>
                <a:ea typeface="Open Sans Light" panose="020F0502020204030204" pitchFamily="34" charset="0"/>
                <a:cs typeface="Open Sans Light" panose="020F0502020204030204" pitchFamily="34" charset="0"/>
              </a:rPr>
              <a:t>Fagerstöm</a:t>
            </a:r>
            <a:r>
              <a:rPr lang="en-US" sz="1100" dirty="0">
                <a:solidFill>
                  <a:srgbClr val="87075A"/>
                </a:solidFill>
                <a:latin typeface="Open Sans Light" panose="020F0502020204030204" pitchFamily="34" charset="0"/>
                <a:ea typeface="Open Sans Light" panose="020F0502020204030204" pitchFamily="34" charset="0"/>
                <a:cs typeface="Open Sans Light" panose="020F0502020204030204" pitchFamily="34" charset="0"/>
              </a:rPr>
              <a:t> </a:t>
            </a:r>
            <a:r>
              <a:rPr lang="en-US" sz="1100" dirty="0" err="1">
                <a:solidFill>
                  <a:srgbClr val="87075A"/>
                </a:solidFill>
                <a:latin typeface="Open Sans Light" panose="020F0502020204030204" pitchFamily="34" charset="0"/>
                <a:ea typeface="Open Sans Light" panose="020F0502020204030204" pitchFamily="34" charset="0"/>
                <a:cs typeface="Open Sans Light" panose="020F0502020204030204" pitchFamily="34" charset="0"/>
              </a:rPr>
              <a:t>simplifié</a:t>
            </a:r>
            <a:r>
              <a:rPr lang="en-US" sz="1100" dirty="0">
                <a:solidFill>
                  <a:srgbClr val="87075A"/>
                </a:solidFill>
                <a:latin typeface="Open Sans Light" panose="020F0502020204030204" pitchFamily="34" charset="0"/>
                <a:ea typeface="Open Sans Light" panose="020F0502020204030204" pitchFamily="34" charset="0"/>
                <a:cs typeface="Open Sans Light" panose="020F0502020204030204" pitchFamily="34" charset="0"/>
              </a:rPr>
              <a:t>)</a:t>
            </a:r>
          </a:p>
        </p:txBody>
      </p:sp>
      <p:sp>
        <p:nvSpPr>
          <p:cNvPr id="97" name="TextBox 32">
            <a:extLst>
              <a:ext uri="{FF2B5EF4-FFF2-40B4-BE49-F238E27FC236}">
                <a16:creationId xmlns:a16="http://schemas.microsoft.com/office/drawing/2014/main" id="{17B44EC5-1E32-63CE-1F5A-68320F7C9C89}"/>
              </a:ext>
            </a:extLst>
          </p:cNvPr>
          <p:cNvSpPr txBox="1"/>
          <p:nvPr/>
        </p:nvSpPr>
        <p:spPr>
          <a:xfrm>
            <a:off x="63776" y="865478"/>
            <a:ext cx="6992633" cy="2838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fr-FR" sz="1600" b="1" dirty="0">
                <a:solidFill>
                  <a:srgbClr val="87075A"/>
                </a:solidFill>
                <a:latin typeface="Open Sans Bold"/>
              </a:rPr>
              <a:t>Tabac : 1ère cause de mortalité évitable en France - 75 000 morts/an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00044" y="115213"/>
            <a:ext cx="6992633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1400" cap="all" dirty="0">
                <a:solidFill>
                  <a:srgbClr val="000000"/>
                </a:solidFill>
                <a:latin typeface="Open Sans Bold Bold"/>
              </a:rPr>
              <a:t>SEVRAGE TABAGIQUE : REPÉRER ET PRESCRIRE </a:t>
            </a:r>
            <a:br>
              <a:rPr lang="en-US" sz="1400" cap="all" dirty="0">
                <a:solidFill>
                  <a:srgbClr val="000000"/>
                </a:solidFill>
                <a:latin typeface="Open Sans Bold Bold"/>
              </a:rPr>
            </a:br>
            <a:r>
              <a:rPr lang="en-US" sz="1400" cap="all" dirty="0">
                <a:solidFill>
                  <a:srgbClr val="000000"/>
                </a:solidFill>
                <a:latin typeface="Open Sans Bold Bold"/>
              </a:rPr>
              <a:t>LES TRAITEMENTS NICOTINIQUES DE SUBSTITUTION (TNS) </a:t>
            </a:r>
          </a:p>
        </p:txBody>
      </p:sp>
      <p:sp>
        <p:nvSpPr>
          <p:cNvPr id="4" name="Freeform 50">
            <a:extLst>
              <a:ext uri="{FF2B5EF4-FFF2-40B4-BE49-F238E27FC236}">
                <a16:creationId xmlns:a16="http://schemas.microsoft.com/office/drawing/2014/main" id="{59CEE9B2-70F7-7320-A10C-7A68D78D7D7B}"/>
              </a:ext>
            </a:extLst>
          </p:cNvPr>
          <p:cNvSpPr/>
          <p:nvPr/>
        </p:nvSpPr>
        <p:spPr>
          <a:xfrm>
            <a:off x="2997514" y="2393440"/>
            <a:ext cx="279505" cy="297406"/>
          </a:xfrm>
          <a:custGeom>
            <a:avLst/>
            <a:gdLst/>
            <a:ahLst/>
            <a:cxnLst/>
            <a:rect l="l" t="t" r="r" b="b"/>
            <a:pathLst>
              <a:path w="253492" h="283628">
                <a:moveTo>
                  <a:pt x="0" y="0"/>
                </a:moveTo>
                <a:lnTo>
                  <a:pt x="253492" y="0"/>
                </a:lnTo>
                <a:lnTo>
                  <a:pt x="253492" y="283628"/>
                </a:lnTo>
                <a:lnTo>
                  <a:pt x="0" y="28362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4D33E46-0449-6DD1-8648-C6FD9EE65A36}"/>
              </a:ext>
            </a:extLst>
          </p:cNvPr>
          <p:cNvGrpSpPr/>
          <p:nvPr/>
        </p:nvGrpSpPr>
        <p:grpSpPr>
          <a:xfrm>
            <a:off x="88066" y="3408973"/>
            <a:ext cx="4746614" cy="323678"/>
            <a:chOff x="88066" y="3698043"/>
            <a:chExt cx="4746614" cy="323678"/>
          </a:xfrm>
        </p:grpSpPr>
        <p:sp>
          <p:nvSpPr>
            <p:cNvPr id="49" name="TextBox 49"/>
            <p:cNvSpPr txBox="1"/>
            <p:nvPr/>
          </p:nvSpPr>
          <p:spPr>
            <a:xfrm>
              <a:off x="88066" y="3775417"/>
              <a:ext cx="4746614" cy="1810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Open Sans Bold Bold"/>
                </a:rPr>
                <a:t>COMMENT </a:t>
              </a:r>
              <a:r>
                <a:rPr lang="fr-FR" sz="1400" cap="all" dirty="0">
                  <a:solidFill>
                    <a:schemeClr val="bg1"/>
                  </a:solidFill>
                  <a:latin typeface="Open Sans Bold Bold"/>
                </a:rPr>
                <a:t>repérer</a:t>
              </a:r>
              <a:r>
                <a:rPr lang="en-US" sz="1400" cap="all" dirty="0">
                  <a:solidFill>
                    <a:schemeClr val="bg1"/>
                  </a:solidFill>
                  <a:latin typeface="Open Sans Bold Bold"/>
                </a:rPr>
                <a:t> et </a:t>
              </a:r>
              <a:r>
                <a:rPr lang="fr-FR" sz="1400" cap="all" dirty="0">
                  <a:solidFill>
                    <a:schemeClr val="bg1"/>
                  </a:solidFill>
                  <a:latin typeface="Open Sans Bold Bold"/>
                </a:rPr>
                <a:t>accompagner</a:t>
              </a:r>
              <a:r>
                <a:rPr lang="en-US" sz="1400" cap="all" dirty="0">
                  <a:solidFill>
                    <a:schemeClr val="bg1"/>
                  </a:solidFill>
                  <a:latin typeface="Open Sans Bold Bold"/>
                </a:rPr>
                <a:t> ?</a:t>
              </a:r>
              <a:r>
                <a:rPr lang="en-US" sz="1400" dirty="0">
                  <a:solidFill>
                    <a:schemeClr val="bg1"/>
                  </a:solidFill>
                  <a:latin typeface="Open Sans Bold Bold"/>
                </a:rPr>
                <a:t> </a:t>
              </a:r>
            </a:p>
          </p:txBody>
        </p:sp>
        <p:sp>
          <p:nvSpPr>
            <p:cNvPr id="7" name="Freeform 31">
              <a:extLst>
                <a:ext uri="{FF2B5EF4-FFF2-40B4-BE49-F238E27FC236}">
                  <a16:creationId xmlns:a16="http://schemas.microsoft.com/office/drawing/2014/main" id="{D707348C-F1D1-0A18-D702-45DF2A11C06A}"/>
                </a:ext>
              </a:extLst>
            </p:cNvPr>
            <p:cNvSpPr/>
            <p:nvPr/>
          </p:nvSpPr>
          <p:spPr>
            <a:xfrm>
              <a:off x="4175316" y="3698043"/>
              <a:ext cx="421308" cy="323678"/>
            </a:xfrm>
            <a:custGeom>
              <a:avLst/>
              <a:gdLst/>
              <a:ahLst/>
              <a:cxnLst/>
              <a:rect l="l" t="t" r="r" b="b"/>
              <a:pathLst>
                <a:path w="3024000" h="2638440">
                  <a:moveTo>
                    <a:pt x="0" y="0"/>
                  </a:moveTo>
                  <a:lnTo>
                    <a:pt x="3024000" y="0"/>
                  </a:lnTo>
                  <a:lnTo>
                    <a:pt x="3024000" y="2638440"/>
                  </a:lnTo>
                  <a:lnTo>
                    <a:pt x="0" y="2638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60" name="Freeform 60"/>
          <p:cNvSpPr/>
          <p:nvPr/>
        </p:nvSpPr>
        <p:spPr>
          <a:xfrm>
            <a:off x="237825" y="8189441"/>
            <a:ext cx="225220" cy="351907"/>
          </a:xfrm>
          <a:custGeom>
            <a:avLst/>
            <a:gdLst/>
            <a:ahLst/>
            <a:cxnLst/>
            <a:rect l="l" t="t" r="r" b="b"/>
            <a:pathLst>
              <a:path w="225220" h="351907">
                <a:moveTo>
                  <a:pt x="0" y="0"/>
                </a:moveTo>
                <a:lnTo>
                  <a:pt x="225220" y="0"/>
                </a:lnTo>
                <a:lnTo>
                  <a:pt x="225220" y="351907"/>
                </a:lnTo>
                <a:lnTo>
                  <a:pt x="0" y="35190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08C3D037-688A-D408-667B-D69F5B44C43C}"/>
              </a:ext>
            </a:extLst>
          </p:cNvPr>
          <p:cNvCxnSpPr/>
          <p:nvPr/>
        </p:nvCxnSpPr>
        <p:spPr>
          <a:xfrm>
            <a:off x="122290" y="9753257"/>
            <a:ext cx="7338270" cy="13043"/>
          </a:xfrm>
          <a:prstGeom prst="line">
            <a:avLst/>
          </a:prstGeom>
          <a:ln>
            <a:solidFill>
              <a:srgbClr val="870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56">
            <a:extLst>
              <a:ext uri="{FF2B5EF4-FFF2-40B4-BE49-F238E27FC236}">
                <a16:creationId xmlns:a16="http://schemas.microsoft.com/office/drawing/2014/main" id="{09738FE3-709F-4E92-C021-17E8245EBBD7}"/>
              </a:ext>
            </a:extLst>
          </p:cNvPr>
          <p:cNvSpPr txBox="1"/>
          <p:nvPr/>
        </p:nvSpPr>
        <p:spPr>
          <a:xfrm>
            <a:off x="109590" y="9738330"/>
            <a:ext cx="6505175" cy="180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49"/>
              </a:lnSpc>
            </a:pPr>
            <a:r>
              <a:rPr lang="fr-FR" sz="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Sources du document</a:t>
            </a: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136474D8-B869-76BC-50EC-C06110532098}"/>
              </a:ext>
            </a:extLst>
          </p:cNvPr>
          <p:cNvSpPr/>
          <p:nvPr/>
        </p:nvSpPr>
        <p:spPr>
          <a:xfrm>
            <a:off x="2114200" y="1290032"/>
            <a:ext cx="348355" cy="322868"/>
          </a:xfrm>
          <a:custGeom>
            <a:avLst/>
            <a:gdLst/>
            <a:ahLst/>
            <a:cxnLst/>
            <a:rect l="l" t="t" r="r" b="b"/>
            <a:pathLst>
              <a:path w="946428" h="880824">
                <a:moveTo>
                  <a:pt x="0" y="0"/>
                </a:moveTo>
                <a:lnTo>
                  <a:pt x="946428" y="0"/>
                </a:lnTo>
                <a:lnTo>
                  <a:pt x="946428" y="880824"/>
                </a:lnTo>
                <a:lnTo>
                  <a:pt x="0" y="88082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23" name="Freeform 4">
            <a:extLst>
              <a:ext uri="{FF2B5EF4-FFF2-40B4-BE49-F238E27FC236}">
                <a16:creationId xmlns:a16="http://schemas.microsoft.com/office/drawing/2014/main" id="{A941F500-D273-7A42-2420-B760AF99EA4B}"/>
              </a:ext>
            </a:extLst>
          </p:cNvPr>
          <p:cNvSpPr/>
          <p:nvPr/>
        </p:nvSpPr>
        <p:spPr>
          <a:xfrm>
            <a:off x="160126" y="6832569"/>
            <a:ext cx="527339" cy="626753"/>
          </a:xfrm>
          <a:custGeom>
            <a:avLst/>
            <a:gdLst/>
            <a:ahLst/>
            <a:cxnLst/>
            <a:rect l="l" t="t" r="r" b="b"/>
            <a:pathLst>
              <a:path w="3024000" h="3840000">
                <a:moveTo>
                  <a:pt x="0" y="0"/>
                </a:moveTo>
                <a:lnTo>
                  <a:pt x="3024000" y="0"/>
                </a:lnTo>
                <a:lnTo>
                  <a:pt x="3024000" y="3840000"/>
                </a:lnTo>
                <a:lnTo>
                  <a:pt x="0" y="38400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4" name="Freeform 2">
            <a:extLst>
              <a:ext uri="{FF2B5EF4-FFF2-40B4-BE49-F238E27FC236}">
                <a16:creationId xmlns:a16="http://schemas.microsoft.com/office/drawing/2014/main" id="{5F4A6FD7-907A-2813-C336-5156B2981207}"/>
              </a:ext>
            </a:extLst>
          </p:cNvPr>
          <p:cNvSpPr/>
          <p:nvPr/>
        </p:nvSpPr>
        <p:spPr>
          <a:xfrm>
            <a:off x="111519" y="4340310"/>
            <a:ext cx="449056" cy="451679"/>
          </a:xfrm>
          <a:custGeom>
            <a:avLst/>
            <a:gdLst/>
            <a:ahLst/>
            <a:cxnLst/>
            <a:rect l="l" t="t" r="r" b="b"/>
            <a:pathLst>
              <a:path w="1118919" h="1118919">
                <a:moveTo>
                  <a:pt x="0" y="0"/>
                </a:moveTo>
                <a:lnTo>
                  <a:pt x="1118919" y="0"/>
                </a:lnTo>
                <a:lnTo>
                  <a:pt x="1118919" y="1118919"/>
                </a:lnTo>
                <a:lnTo>
                  <a:pt x="0" y="111891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53">
            <a:extLst>
              <a:ext uri="{FF2B5EF4-FFF2-40B4-BE49-F238E27FC236}">
                <a16:creationId xmlns:a16="http://schemas.microsoft.com/office/drawing/2014/main" id="{233C5C8A-AC92-9EE1-7EC2-38C8DD4F211C}"/>
              </a:ext>
            </a:extLst>
          </p:cNvPr>
          <p:cNvSpPr txBox="1"/>
          <p:nvPr/>
        </p:nvSpPr>
        <p:spPr>
          <a:xfrm>
            <a:off x="114344" y="9911259"/>
            <a:ext cx="7420139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42875" indent="-142875">
              <a:buFont typeface="+mj-lt"/>
              <a:buAutoNum type="arabicPeriod"/>
            </a:pPr>
            <a:r>
              <a:rPr lang="fr-FR" sz="700" dirty="0">
                <a:latin typeface="Open Sans"/>
              </a:rPr>
              <a:t>Santé Publique France : Tabac en France : premières estimations régionales de mortalité attribuable au tabagisme en 2015 publié le 5 février 2021</a:t>
            </a:r>
          </a:p>
          <a:p>
            <a:pPr marL="142875" indent="-142875">
              <a:buFont typeface="+mj-lt"/>
              <a:buAutoNum type="arabicPeriod"/>
            </a:pPr>
            <a:r>
              <a:rPr lang="fr-FR" sz="700" dirty="0">
                <a:latin typeface="Open Sans"/>
              </a:rPr>
              <a:t>Haute Autorité de Santé Recommandation de bonne pratique. Arrêt de la consommation de tabac : du dépistage individuel au maintien de l’abstinence en premier recours. Mise à jour : octobre 2014 </a:t>
            </a:r>
          </a:p>
          <a:p>
            <a:pPr marL="142875" indent="-142875">
              <a:buFont typeface="+mj-lt"/>
              <a:buAutoNum type="arabicPeriod"/>
            </a:pPr>
            <a:r>
              <a:rPr lang="fr-FR" sz="700" dirty="0">
                <a:latin typeface="Open Sans"/>
              </a:rPr>
              <a:t>Article 134 de la loi n° 2016-41 du 26 janvier 2016 de modernisation de notre système de santé</a:t>
            </a:r>
          </a:p>
          <a:p>
            <a:pPr marL="142875" indent="-142875">
              <a:buFont typeface="+mj-lt"/>
              <a:buAutoNum type="arabicPeriod"/>
            </a:pPr>
            <a:r>
              <a:rPr lang="en-US" sz="700" dirty="0">
                <a:latin typeface="Open Sans"/>
              </a:rPr>
              <a:t>AAT : Site du </a:t>
            </a:r>
            <a:r>
              <a:rPr lang="en-US" sz="700" dirty="0" err="1">
                <a:latin typeface="Open Sans"/>
              </a:rPr>
              <a:t>Gouvernement</a:t>
            </a:r>
            <a:r>
              <a:rPr lang="en-US" sz="700" dirty="0">
                <a:latin typeface="Open Sans"/>
              </a:rPr>
              <a:t> du </a:t>
            </a:r>
            <a:r>
              <a:rPr lang="en-US" sz="700" dirty="0" err="1">
                <a:latin typeface="Open Sans"/>
              </a:rPr>
              <a:t>Royaume</a:t>
            </a:r>
            <a:r>
              <a:rPr lang="en-US" sz="700" dirty="0">
                <a:latin typeface="Open Sans"/>
              </a:rPr>
              <a:t> </a:t>
            </a:r>
            <a:r>
              <a:rPr lang="en-US" sz="700" dirty="0" err="1">
                <a:latin typeface="Open Sans"/>
              </a:rPr>
              <a:t>uni</a:t>
            </a:r>
            <a:r>
              <a:rPr lang="en-US" sz="700" dirty="0">
                <a:latin typeface="Open Sans"/>
              </a:rPr>
              <a:t> :  Guidance Smoking and tobacco: applying All Our Health Updated 5 April 2022</a:t>
            </a:r>
          </a:p>
          <a:p>
            <a:pPr marL="142875" indent="-142875">
              <a:buFont typeface="+mj-lt"/>
              <a:buAutoNum type="arabicPeriod"/>
            </a:pPr>
            <a:r>
              <a:rPr lang="fr-FR" sz="700" dirty="0">
                <a:latin typeface="Open Sans"/>
              </a:rPr>
              <a:t>Site Assurance maladie -ameli.fr : Dossier </a:t>
            </a:r>
            <a:r>
              <a:rPr lang="fr-FR" sz="700" dirty="0" err="1">
                <a:latin typeface="Open Sans"/>
              </a:rPr>
              <a:t>Arret</a:t>
            </a:r>
            <a:r>
              <a:rPr lang="fr-FR" sz="700" dirty="0">
                <a:latin typeface="Open Sans"/>
              </a:rPr>
              <a:t> du tabac : Liste des substituts nicotiniques pris en charge par l'Assurance Maladie </a:t>
            </a:r>
          </a:p>
          <a:p>
            <a:pPr marL="142875" indent="-142875">
              <a:buFont typeface="+mj-lt"/>
              <a:buAutoNum type="arabicPeriod"/>
            </a:pPr>
            <a:r>
              <a:rPr lang="fr-FR" sz="800" dirty="0"/>
              <a:t>Centre de référence sur les Agents Tératogènes Substituts nicotiniques - grossesse et allaitement Mise à jour le 6 janvier 2021</a:t>
            </a:r>
            <a:endParaRPr lang="fr-FR" sz="700" dirty="0">
              <a:latin typeface="Open Sans"/>
            </a:endParaRPr>
          </a:p>
        </p:txBody>
      </p:sp>
      <p:sp>
        <p:nvSpPr>
          <p:cNvPr id="8" name="Accolade fermante 7">
            <a:extLst>
              <a:ext uri="{FF2B5EF4-FFF2-40B4-BE49-F238E27FC236}">
                <a16:creationId xmlns:a16="http://schemas.microsoft.com/office/drawing/2014/main" id="{172D93DE-8D62-2F61-5AD6-4474F26CA335}"/>
              </a:ext>
            </a:extLst>
          </p:cNvPr>
          <p:cNvSpPr/>
          <p:nvPr/>
        </p:nvSpPr>
        <p:spPr>
          <a:xfrm rot="5400000">
            <a:off x="3726788" y="8623727"/>
            <a:ext cx="99324" cy="1368000"/>
          </a:xfrm>
          <a:prstGeom prst="rightBrace">
            <a:avLst/>
          </a:prstGeom>
          <a:noFill/>
          <a:ln>
            <a:solidFill>
              <a:srgbClr val="870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Accolade fermante 25">
            <a:extLst>
              <a:ext uri="{FF2B5EF4-FFF2-40B4-BE49-F238E27FC236}">
                <a16:creationId xmlns:a16="http://schemas.microsoft.com/office/drawing/2014/main" id="{C9997F32-F347-15B9-D358-023FA20CBB5A}"/>
              </a:ext>
            </a:extLst>
          </p:cNvPr>
          <p:cNvSpPr/>
          <p:nvPr/>
        </p:nvSpPr>
        <p:spPr>
          <a:xfrm rot="5400000">
            <a:off x="5935508" y="7897212"/>
            <a:ext cx="101950" cy="2833404"/>
          </a:xfrm>
          <a:prstGeom prst="rightBrace">
            <a:avLst/>
          </a:prstGeom>
          <a:noFill/>
          <a:ln>
            <a:solidFill>
              <a:srgbClr val="870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TextBox 44">
            <a:extLst>
              <a:ext uri="{FF2B5EF4-FFF2-40B4-BE49-F238E27FC236}">
                <a16:creationId xmlns:a16="http://schemas.microsoft.com/office/drawing/2014/main" id="{79B93EA8-1E78-8A50-E2D6-B1ACC3C725B4}"/>
              </a:ext>
            </a:extLst>
          </p:cNvPr>
          <p:cNvSpPr txBox="1"/>
          <p:nvPr/>
        </p:nvSpPr>
        <p:spPr>
          <a:xfrm>
            <a:off x="7171355" y="2065412"/>
            <a:ext cx="254377" cy="1740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fr-FR" sz="900" dirty="0">
                <a:latin typeface="Open Sans"/>
              </a:rPr>
              <a:t>3</a:t>
            </a:r>
          </a:p>
        </p:txBody>
      </p:sp>
      <p:sp>
        <p:nvSpPr>
          <p:cNvPr id="29" name="TextBox 44">
            <a:extLst>
              <a:ext uri="{FF2B5EF4-FFF2-40B4-BE49-F238E27FC236}">
                <a16:creationId xmlns:a16="http://schemas.microsoft.com/office/drawing/2014/main" id="{5B17B0F9-F793-A9F8-366B-45EB3767A921}"/>
              </a:ext>
            </a:extLst>
          </p:cNvPr>
          <p:cNvSpPr txBox="1"/>
          <p:nvPr/>
        </p:nvSpPr>
        <p:spPr>
          <a:xfrm>
            <a:off x="6928052" y="831681"/>
            <a:ext cx="254377" cy="1740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fr-FR" sz="900" dirty="0">
                <a:latin typeface="Open Sans"/>
              </a:rPr>
              <a:t>1</a:t>
            </a:r>
          </a:p>
        </p:txBody>
      </p:sp>
      <p:sp>
        <p:nvSpPr>
          <p:cNvPr id="30" name="TextBox 44">
            <a:extLst>
              <a:ext uri="{FF2B5EF4-FFF2-40B4-BE49-F238E27FC236}">
                <a16:creationId xmlns:a16="http://schemas.microsoft.com/office/drawing/2014/main" id="{2F8993E4-67FC-F0E3-A28C-F9AD0AF43F02}"/>
              </a:ext>
            </a:extLst>
          </p:cNvPr>
          <p:cNvSpPr txBox="1"/>
          <p:nvPr/>
        </p:nvSpPr>
        <p:spPr>
          <a:xfrm>
            <a:off x="503704" y="1844078"/>
            <a:ext cx="254377" cy="1740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fr-FR" sz="900" dirty="0">
                <a:latin typeface="Open Sans"/>
              </a:rPr>
              <a:t>2</a:t>
            </a:r>
          </a:p>
        </p:txBody>
      </p:sp>
      <p:sp>
        <p:nvSpPr>
          <p:cNvPr id="31" name="TextBox 44">
            <a:extLst>
              <a:ext uri="{FF2B5EF4-FFF2-40B4-BE49-F238E27FC236}">
                <a16:creationId xmlns:a16="http://schemas.microsoft.com/office/drawing/2014/main" id="{95F5C42D-31D4-C3B7-57DF-4DE324D8FE9E}"/>
              </a:ext>
            </a:extLst>
          </p:cNvPr>
          <p:cNvSpPr txBox="1"/>
          <p:nvPr/>
        </p:nvSpPr>
        <p:spPr>
          <a:xfrm>
            <a:off x="4060496" y="4113771"/>
            <a:ext cx="254377" cy="1740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fr-FR" sz="900" dirty="0">
                <a:latin typeface="Open Sans"/>
              </a:rPr>
              <a:t>4</a:t>
            </a:r>
          </a:p>
        </p:txBody>
      </p:sp>
      <p:sp>
        <p:nvSpPr>
          <p:cNvPr id="38" name="TextBox 44">
            <a:extLst>
              <a:ext uri="{FF2B5EF4-FFF2-40B4-BE49-F238E27FC236}">
                <a16:creationId xmlns:a16="http://schemas.microsoft.com/office/drawing/2014/main" id="{1A42FFD0-F7B5-FF51-533B-681DF4E2045B}"/>
              </a:ext>
            </a:extLst>
          </p:cNvPr>
          <p:cNvSpPr txBox="1"/>
          <p:nvPr/>
        </p:nvSpPr>
        <p:spPr>
          <a:xfrm>
            <a:off x="5786826" y="7099056"/>
            <a:ext cx="254377" cy="1740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fr-FR" sz="900" dirty="0">
                <a:latin typeface="Open Sans"/>
              </a:rPr>
              <a:t>5</a:t>
            </a:r>
          </a:p>
        </p:txBody>
      </p:sp>
      <p:sp>
        <p:nvSpPr>
          <p:cNvPr id="39" name="TextBox 44">
            <a:extLst>
              <a:ext uri="{FF2B5EF4-FFF2-40B4-BE49-F238E27FC236}">
                <a16:creationId xmlns:a16="http://schemas.microsoft.com/office/drawing/2014/main" id="{89E427CC-41E9-5349-6C61-8C31B6C175A6}"/>
              </a:ext>
            </a:extLst>
          </p:cNvPr>
          <p:cNvSpPr txBox="1"/>
          <p:nvPr/>
        </p:nvSpPr>
        <p:spPr>
          <a:xfrm>
            <a:off x="4063747" y="7318854"/>
            <a:ext cx="254377" cy="1740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fr-FR" sz="900" dirty="0">
                <a:latin typeface="Open Sans"/>
              </a:rPr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DC67177-8665-362A-11A1-CFD6E53AC4DB}"/>
              </a:ext>
            </a:extLst>
          </p:cNvPr>
          <p:cNvSpPr txBox="1"/>
          <p:nvPr/>
        </p:nvSpPr>
        <p:spPr>
          <a:xfrm>
            <a:off x="5732106" y="7463842"/>
            <a:ext cx="254377" cy="1740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fr-FR" sz="900" dirty="0">
                <a:latin typeface="Open Sans"/>
              </a:rPr>
              <a:t>2</a:t>
            </a:r>
          </a:p>
        </p:txBody>
      </p:sp>
      <p:sp>
        <p:nvSpPr>
          <p:cNvPr id="61" name="Freeform 6">
            <a:extLst>
              <a:ext uri="{FF2B5EF4-FFF2-40B4-BE49-F238E27FC236}">
                <a16:creationId xmlns:a16="http://schemas.microsoft.com/office/drawing/2014/main" id="{0D43C6E5-91F7-0E42-D928-FAEDDC78B6FF}"/>
              </a:ext>
            </a:extLst>
          </p:cNvPr>
          <p:cNvSpPr>
            <a:spLocks noChangeAspect="1"/>
          </p:cNvSpPr>
          <p:nvPr/>
        </p:nvSpPr>
        <p:spPr>
          <a:xfrm flipH="1">
            <a:off x="128576" y="8627813"/>
            <a:ext cx="408779" cy="396000"/>
          </a:xfrm>
          <a:custGeom>
            <a:avLst/>
            <a:gdLst/>
            <a:ahLst/>
            <a:cxnLst/>
            <a:rect l="l" t="t" r="r" b="b"/>
            <a:pathLst>
              <a:path w="3024000" h="2929500">
                <a:moveTo>
                  <a:pt x="3024000" y="0"/>
                </a:moveTo>
                <a:lnTo>
                  <a:pt x="0" y="0"/>
                </a:lnTo>
                <a:lnTo>
                  <a:pt x="0" y="2929500"/>
                </a:lnTo>
                <a:lnTo>
                  <a:pt x="3024000" y="2929500"/>
                </a:lnTo>
                <a:lnTo>
                  <a:pt x="302400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6" name="Tableau 7">
            <a:extLst>
              <a:ext uri="{FF2B5EF4-FFF2-40B4-BE49-F238E27FC236}">
                <a16:creationId xmlns:a16="http://schemas.microsoft.com/office/drawing/2014/main" id="{7786E2E8-7943-5820-E09C-711E9D6EF0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083717"/>
              </p:ext>
            </p:extLst>
          </p:nvPr>
        </p:nvGraphicFramePr>
        <p:xfrm>
          <a:off x="583527" y="8151663"/>
          <a:ext cx="6909364" cy="1402879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2395513">
                  <a:extLst>
                    <a:ext uri="{9D8B030D-6E8A-4147-A177-3AD203B41FA5}">
                      <a16:colId xmlns:a16="http://schemas.microsoft.com/office/drawing/2014/main" val="514131540"/>
                    </a:ext>
                  </a:extLst>
                </a:gridCol>
                <a:gridCol w="1638050">
                  <a:extLst>
                    <a:ext uri="{9D8B030D-6E8A-4147-A177-3AD203B41FA5}">
                      <a16:colId xmlns:a16="http://schemas.microsoft.com/office/drawing/2014/main" val="1956557097"/>
                    </a:ext>
                  </a:extLst>
                </a:gridCol>
                <a:gridCol w="2875801">
                  <a:extLst>
                    <a:ext uri="{9D8B030D-6E8A-4147-A177-3AD203B41FA5}">
                      <a16:colId xmlns:a16="http://schemas.microsoft.com/office/drawing/2014/main" val="230176749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Combien de cigarettes fumez-vous par jour 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559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48000" algn="l"/>
                        </a:tabLst>
                        <a:defRPr/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latin typeface="Open Sans"/>
                        </a:rPr>
                        <a:t>10 ou moins                      0             21 à 30                            	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48000" algn="l"/>
                        </a:tabLst>
                        <a:defRPr/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latin typeface="Open Sans"/>
                        </a:rPr>
                        <a:t>11 à 20                               1             31 ou plus                      	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9892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Dans quel délai après le réveil fumez-vous votre 1ère cigarette 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48000" algn="l"/>
                        </a:tabLst>
                        <a:defRPr/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latin typeface="Open Sans"/>
                        </a:rPr>
                        <a:t>moins de 5 minutes         3             31 à 60 minutes            	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48000" algn="l"/>
                        </a:tabLst>
                        <a:defRPr/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latin typeface="Open Sans"/>
                        </a:rPr>
                        <a:t>6 à 30 minutes                  2             après plus d'1 heure     	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672903"/>
                  </a:ext>
                </a:extLst>
              </a:tr>
              <a:tr h="252000">
                <a:tc rowSpan="2">
                  <a:txBody>
                    <a:bodyPr/>
                    <a:lstStyle/>
                    <a:p>
                      <a:pPr algn="l"/>
                      <a:r>
                        <a:rPr lang="fr-FR" sz="1000" dirty="0">
                          <a:solidFill>
                            <a:schemeClr val="bg1"/>
                          </a:solidFill>
                          <a:latin typeface="Open Sans Bold"/>
                        </a:rPr>
                        <a:t>Interprétation selon les auteurs </a:t>
                      </a:r>
                      <a:endParaRPr lang="fr-FR" sz="100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075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25588" algn="l"/>
                        </a:tabLst>
                        <a:defRPr/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latin typeface="Open Sans"/>
                        </a:rPr>
                        <a:t> 0-1 : pas de dépendance      2-3 : dépendance modérée   4-5-6 : dépendance forte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53898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l"/>
                      <a:endParaRPr lang="fr-FR" sz="1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5AD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AD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D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43025" algn="l"/>
                          <a:tab pos="2686050" algn="l"/>
                        </a:tabLst>
                        <a:defRPr/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latin typeface="Open Sans"/>
                        </a:rPr>
                        <a:t>recours aux TNS à discuter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43025" algn="l"/>
                          <a:tab pos="2686050" algn="l"/>
                        </a:tabLst>
                        <a:defRPr/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latin typeface="Open Sans"/>
                        </a:rPr>
                        <a:t>recours aux  TNS  recommandés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4840953"/>
                  </a:ext>
                </a:extLst>
              </a:tr>
            </a:tbl>
          </a:graphicData>
        </a:graphic>
      </p:graphicFrame>
      <p:grpSp>
        <p:nvGrpSpPr>
          <p:cNvPr id="91" name="Group 32">
            <a:extLst>
              <a:ext uri="{FF2B5EF4-FFF2-40B4-BE49-F238E27FC236}">
                <a16:creationId xmlns:a16="http://schemas.microsoft.com/office/drawing/2014/main" id="{8488E547-1C41-0228-9E74-6AFA1310D38F}"/>
              </a:ext>
            </a:extLst>
          </p:cNvPr>
          <p:cNvGrpSpPr/>
          <p:nvPr/>
        </p:nvGrpSpPr>
        <p:grpSpPr>
          <a:xfrm>
            <a:off x="736871" y="4498854"/>
            <a:ext cx="637605" cy="637605"/>
            <a:chOff x="0" y="0"/>
            <a:chExt cx="812800" cy="812800"/>
          </a:xfrm>
        </p:grpSpPr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0C48D449-4641-96CC-30B1-8027C323D54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07173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93" name="TextBox 34">
              <a:extLst>
                <a:ext uri="{FF2B5EF4-FFF2-40B4-BE49-F238E27FC236}">
                  <a16:creationId xmlns:a16="http://schemas.microsoft.com/office/drawing/2014/main" id="{4F5842D0-0C67-68E5-6395-A5FE7B2FA509}"/>
                </a:ext>
              </a:extLst>
            </p:cNvPr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solidFill>
              <a:srgbClr val="707173"/>
            </a:solidFill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19"/>
                </a:lnSpc>
              </a:pPr>
              <a:r>
                <a:rPr lang="en-US" sz="1599" dirty="0">
                  <a:solidFill>
                    <a:srgbClr val="FFFFFF"/>
                  </a:solidFill>
                  <a:latin typeface="DM Sans Bold"/>
                </a:rPr>
                <a:t>AAT</a:t>
              </a:r>
            </a:p>
          </p:txBody>
        </p:sp>
      </p:grpSp>
      <p:sp>
        <p:nvSpPr>
          <p:cNvPr id="94" name="AutoShape 36">
            <a:extLst>
              <a:ext uri="{FF2B5EF4-FFF2-40B4-BE49-F238E27FC236}">
                <a16:creationId xmlns:a16="http://schemas.microsoft.com/office/drawing/2014/main" id="{A56D6D1A-F408-1EA9-0374-05A8056F421E}"/>
              </a:ext>
            </a:extLst>
          </p:cNvPr>
          <p:cNvSpPr/>
          <p:nvPr/>
        </p:nvSpPr>
        <p:spPr>
          <a:xfrm flipV="1">
            <a:off x="1432492" y="4518795"/>
            <a:ext cx="295219" cy="233943"/>
          </a:xfrm>
          <a:prstGeom prst="line">
            <a:avLst/>
          </a:prstGeom>
          <a:ln w="19050" cap="flat">
            <a:solidFill>
              <a:srgbClr val="707173"/>
            </a:solidFill>
            <a:prstDash val="sysDot"/>
            <a:headEnd type="none" w="sm" len="sm"/>
            <a:tailEnd type="diamond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95" name="AutoShape 37">
            <a:extLst>
              <a:ext uri="{FF2B5EF4-FFF2-40B4-BE49-F238E27FC236}">
                <a16:creationId xmlns:a16="http://schemas.microsoft.com/office/drawing/2014/main" id="{0B04232E-0004-78D8-96BA-67D93DD798D4}"/>
              </a:ext>
            </a:extLst>
          </p:cNvPr>
          <p:cNvSpPr/>
          <p:nvPr/>
        </p:nvSpPr>
        <p:spPr>
          <a:xfrm>
            <a:off x="1380164" y="4786765"/>
            <a:ext cx="344304" cy="256353"/>
          </a:xfrm>
          <a:prstGeom prst="line">
            <a:avLst/>
          </a:prstGeom>
          <a:ln w="19050" cap="flat">
            <a:solidFill>
              <a:srgbClr val="707173"/>
            </a:solidFill>
            <a:prstDash val="sysDot"/>
            <a:headEnd type="none" w="sm" len="sm"/>
            <a:tailEnd type="diamond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96" name="AutoShape 35">
            <a:extLst>
              <a:ext uri="{FF2B5EF4-FFF2-40B4-BE49-F238E27FC236}">
                <a16:creationId xmlns:a16="http://schemas.microsoft.com/office/drawing/2014/main" id="{EE4BEFC9-BB49-95F9-E3CD-5D6D44D8844E}"/>
              </a:ext>
            </a:extLst>
          </p:cNvPr>
          <p:cNvSpPr/>
          <p:nvPr/>
        </p:nvSpPr>
        <p:spPr>
          <a:xfrm>
            <a:off x="1407973" y="4805867"/>
            <a:ext cx="347251" cy="7433"/>
          </a:xfrm>
          <a:prstGeom prst="line">
            <a:avLst/>
          </a:prstGeom>
          <a:ln w="19050" cap="flat">
            <a:solidFill>
              <a:srgbClr val="707173"/>
            </a:solidFill>
            <a:prstDash val="sysDot"/>
            <a:headEnd type="diamond" w="lg" len="lg"/>
            <a:tailEnd type="diamond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10" name="TextBox 52">
            <a:extLst>
              <a:ext uri="{FF2B5EF4-FFF2-40B4-BE49-F238E27FC236}">
                <a16:creationId xmlns:a16="http://schemas.microsoft.com/office/drawing/2014/main" id="{E8ADE46B-A1D4-A755-DD97-3D819FBB1E1A}"/>
              </a:ext>
            </a:extLst>
          </p:cNvPr>
          <p:cNvSpPr txBox="1"/>
          <p:nvPr/>
        </p:nvSpPr>
        <p:spPr>
          <a:xfrm>
            <a:off x="6822429" y="10506678"/>
            <a:ext cx="720000" cy="167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40"/>
              </a:lnSpc>
            </a:pPr>
            <a:r>
              <a:rPr lang="fr-FR" sz="700" b="1" dirty="0">
                <a:solidFill>
                  <a:srgbClr val="000000"/>
                </a:solidFill>
                <a:latin typeface="Open Sans"/>
              </a:rPr>
              <a:t>Novembre 2023</a:t>
            </a:r>
          </a:p>
        </p:txBody>
      </p:sp>
      <p:pic>
        <p:nvPicPr>
          <p:cNvPr id="11" name="Image 10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ABFE1364-166E-76B4-2AA8-488135A0B63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709" y="10146678"/>
            <a:ext cx="340777" cy="360000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B04D9A61-37BF-B4A3-01F9-5451D918201F}"/>
              </a:ext>
            </a:extLst>
          </p:cNvPr>
          <p:cNvGrpSpPr/>
          <p:nvPr/>
        </p:nvGrpSpPr>
        <p:grpSpPr>
          <a:xfrm>
            <a:off x="7248016" y="1756422"/>
            <a:ext cx="360000" cy="7552677"/>
            <a:chOff x="7207251" y="2606016"/>
            <a:chExt cx="360000" cy="5325059"/>
          </a:xfrm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FB8F9643-0B1B-FB0C-A655-4C978F859B36}"/>
                </a:ext>
              </a:extLst>
            </p:cNvPr>
            <p:cNvSpPr/>
            <p:nvPr/>
          </p:nvSpPr>
          <p:spPr>
            <a:xfrm rot="16200000">
              <a:off x="4889840" y="5079109"/>
              <a:ext cx="4994822" cy="360000"/>
            </a:xfrm>
            <a:custGeom>
              <a:avLst/>
              <a:gdLst/>
              <a:ahLst/>
              <a:cxnLst/>
              <a:rect l="l" t="t" r="r" b="b"/>
              <a:pathLst>
                <a:path w="2228639" h="324259">
                  <a:moveTo>
                    <a:pt x="224631" y="0"/>
                  </a:moveTo>
                  <a:lnTo>
                    <a:pt x="2004009" y="0"/>
                  </a:lnTo>
                  <a:cubicBezTo>
                    <a:pt x="2026930" y="0"/>
                    <a:pt x="2048239" y="11794"/>
                    <a:pt x="2060410" y="31216"/>
                  </a:cubicBezTo>
                  <a:lnTo>
                    <a:pt x="2224486" y="293043"/>
                  </a:lnTo>
                  <a:cubicBezTo>
                    <a:pt x="2228424" y="299327"/>
                    <a:pt x="2228640" y="307254"/>
                    <a:pt x="2225048" y="313743"/>
                  </a:cubicBezTo>
                  <a:cubicBezTo>
                    <a:pt x="2221457" y="320232"/>
                    <a:pt x="2214625" y="324259"/>
                    <a:pt x="2207209" y="324259"/>
                  </a:cubicBezTo>
                  <a:lnTo>
                    <a:pt x="21431" y="324259"/>
                  </a:lnTo>
                  <a:cubicBezTo>
                    <a:pt x="14015" y="324259"/>
                    <a:pt x="7183" y="320232"/>
                    <a:pt x="3592" y="313743"/>
                  </a:cubicBezTo>
                  <a:cubicBezTo>
                    <a:pt x="0" y="307254"/>
                    <a:pt x="216" y="299327"/>
                    <a:pt x="4154" y="293043"/>
                  </a:cubicBezTo>
                  <a:lnTo>
                    <a:pt x="168230" y="31216"/>
                  </a:lnTo>
                  <a:cubicBezTo>
                    <a:pt x="180401" y="11794"/>
                    <a:pt x="201710" y="0"/>
                    <a:pt x="224631" y="0"/>
                  </a:cubicBezTo>
                  <a:close/>
                </a:path>
              </a:pathLst>
            </a:custGeom>
            <a:solidFill>
              <a:srgbClr val="87075A"/>
            </a:solidFill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" name="TextBox 43">
              <a:extLst>
                <a:ext uri="{FF2B5EF4-FFF2-40B4-BE49-F238E27FC236}">
                  <a16:creationId xmlns:a16="http://schemas.microsoft.com/office/drawing/2014/main" id="{7B6A5451-936C-CE83-A24A-7A28B7D7E1E9}"/>
                </a:ext>
              </a:extLst>
            </p:cNvPr>
            <p:cNvSpPr txBox="1"/>
            <p:nvPr/>
          </p:nvSpPr>
          <p:spPr>
            <a:xfrm rot="16200000">
              <a:off x="4655478" y="5176373"/>
              <a:ext cx="5325059" cy="1843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649"/>
                </a:lnSpc>
              </a:pPr>
              <a:r>
                <a:rPr lang="fr-FR" sz="900" dirty="0">
                  <a:solidFill>
                    <a:schemeClr val="bg1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Document réalisé en collaboration avec le groupe de travail régional formation et validé par le CST de la SRAE Addictologie – nov.2023 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 39">
            <a:extLst>
              <a:ext uri="{FF2B5EF4-FFF2-40B4-BE49-F238E27FC236}">
                <a16:creationId xmlns:a16="http://schemas.microsoft.com/office/drawing/2014/main" id="{9EE1BEAA-5A32-B17A-D07D-8F358D0BBB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892"/>
          <a:stretch/>
        </p:blipFill>
        <p:spPr>
          <a:xfrm>
            <a:off x="588019" y="9607149"/>
            <a:ext cx="1896020" cy="1086251"/>
          </a:xfrm>
          <a:prstGeom prst="rect">
            <a:avLst/>
          </a:prstGeom>
        </p:spPr>
      </p:pic>
      <p:grpSp>
        <p:nvGrpSpPr>
          <p:cNvPr id="58" name="Group 21">
            <a:extLst>
              <a:ext uri="{FF2B5EF4-FFF2-40B4-BE49-F238E27FC236}">
                <a16:creationId xmlns:a16="http://schemas.microsoft.com/office/drawing/2014/main" id="{361111C0-3220-F2F7-7873-DB1E9EDB6A90}"/>
              </a:ext>
            </a:extLst>
          </p:cNvPr>
          <p:cNvGrpSpPr/>
          <p:nvPr/>
        </p:nvGrpSpPr>
        <p:grpSpPr>
          <a:xfrm>
            <a:off x="2968824" y="9943327"/>
            <a:ext cx="568004" cy="568004"/>
            <a:chOff x="0" y="0"/>
            <a:chExt cx="812800" cy="812800"/>
          </a:xfrm>
        </p:grpSpPr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F2F74E7A-139F-CDA6-6FF5-8BB551C0403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B3C3B">
                <a:alpha val="29804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TextBox 23">
              <a:extLst>
                <a:ext uri="{FF2B5EF4-FFF2-40B4-BE49-F238E27FC236}">
                  <a16:creationId xmlns:a16="http://schemas.microsoft.com/office/drawing/2014/main" id="{9AA35168-987E-C8CE-0AF6-B5AFF0FA63DB}"/>
                </a:ext>
              </a:extLst>
            </p:cNvPr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99"/>
                </a:lnSpc>
              </a:pPr>
              <a:endParaRPr/>
            </a:p>
          </p:txBody>
        </p:sp>
      </p:grpSp>
      <p:pic>
        <p:nvPicPr>
          <p:cNvPr id="29" name="Image 28">
            <a:extLst>
              <a:ext uri="{FF2B5EF4-FFF2-40B4-BE49-F238E27FC236}">
                <a16:creationId xmlns:a16="http://schemas.microsoft.com/office/drawing/2014/main" id="{1D13FBEB-C409-9F00-AF53-68B2169EF222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38665"/>
          <a:stretch/>
        </p:blipFill>
        <p:spPr>
          <a:xfrm>
            <a:off x="-31750" y="8301555"/>
            <a:ext cx="7236000" cy="17712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2F267E1-F89D-7287-757F-8875D14A20B6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16832" t="5030"/>
          <a:stretch/>
        </p:blipFill>
        <p:spPr>
          <a:xfrm>
            <a:off x="-31971" y="6639977"/>
            <a:ext cx="6408000" cy="382133"/>
          </a:xfrm>
          <a:prstGeom prst="rect">
            <a:avLst/>
          </a:prstGeom>
        </p:spPr>
      </p:pic>
      <p:sp>
        <p:nvSpPr>
          <p:cNvPr id="28" name="Freeform 2">
            <a:extLst>
              <a:ext uri="{FF2B5EF4-FFF2-40B4-BE49-F238E27FC236}">
                <a16:creationId xmlns:a16="http://schemas.microsoft.com/office/drawing/2014/main" id="{2DA00C47-CBA4-1333-81C3-F30605A0D981}"/>
              </a:ext>
            </a:extLst>
          </p:cNvPr>
          <p:cNvSpPr/>
          <p:nvPr/>
        </p:nvSpPr>
        <p:spPr>
          <a:xfrm rot="5400000" flipV="1">
            <a:off x="6058763" y="20319"/>
            <a:ext cx="1521555" cy="1480920"/>
          </a:xfrm>
          <a:custGeom>
            <a:avLst/>
            <a:gdLst/>
            <a:ahLst/>
            <a:cxnLst/>
            <a:rect l="l" t="t" r="r" b="b"/>
            <a:pathLst>
              <a:path w="1757769" h="1480920">
                <a:moveTo>
                  <a:pt x="0" y="1480920"/>
                </a:moveTo>
                <a:lnTo>
                  <a:pt x="1757768" y="1480920"/>
                </a:lnTo>
                <a:lnTo>
                  <a:pt x="1757768" y="0"/>
                </a:lnTo>
                <a:lnTo>
                  <a:pt x="0" y="0"/>
                </a:lnTo>
                <a:lnTo>
                  <a:pt x="0" y="148092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5524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61" name="Group 15">
            <a:extLst>
              <a:ext uri="{FF2B5EF4-FFF2-40B4-BE49-F238E27FC236}">
                <a16:creationId xmlns:a16="http://schemas.microsoft.com/office/drawing/2014/main" id="{00F2B004-A2E7-1B0B-1663-46988563D1A9}"/>
              </a:ext>
            </a:extLst>
          </p:cNvPr>
          <p:cNvGrpSpPr/>
          <p:nvPr/>
        </p:nvGrpSpPr>
        <p:grpSpPr>
          <a:xfrm>
            <a:off x="2713834" y="9480737"/>
            <a:ext cx="285563" cy="285563"/>
            <a:chOff x="0" y="0"/>
            <a:chExt cx="812800" cy="812800"/>
          </a:xfrm>
        </p:grpSpPr>
        <p:sp>
          <p:nvSpPr>
            <p:cNvPr id="62" name="Freeform 16">
              <a:extLst>
                <a:ext uri="{FF2B5EF4-FFF2-40B4-BE49-F238E27FC236}">
                  <a16:creationId xmlns:a16="http://schemas.microsoft.com/office/drawing/2014/main" id="{473C81F5-2C6D-4345-3C42-15E01891B24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7075A">
                <a:alpha val="29804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TextBox 17">
              <a:extLst>
                <a:ext uri="{FF2B5EF4-FFF2-40B4-BE49-F238E27FC236}">
                  <a16:creationId xmlns:a16="http://schemas.microsoft.com/office/drawing/2014/main" id="{A37D063E-BD32-DE87-811D-405FC75B19A5}"/>
                </a:ext>
              </a:extLst>
            </p:cNvPr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9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54054" y="384450"/>
            <a:ext cx="7158565" cy="190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49"/>
              </a:lnSpc>
            </a:pPr>
            <a:r>
              <a:rPr lang="fr-FR" sz="1099" dirty="0">
                <a:solidFill>
                  <a:srgbClr val="000000"/>
                </a:solidFill>
                <a:latin typeface="Open Sans"/>
              </a:rPr>
              <a:t>Déterminer la posologie par deux questions 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76491" y="2265167"/>
            <a:ext cx="7039563" cy="3472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00"/>
              </a:lnSpc>
              <a:tabLst>
                <a:tab pos="446088" algn="l"/>
                <a:tab pos="3408363" algn="l"/>
              </a:tabLst>
            </a:pPr>
            <a:r>
              <a:rPr lang="fr-FR" sz="1000" dirty="0">
                <a:latin typeface="Open Sans"/>
              </a:rPr>
              <a:t>NB : 	cigarettes industrielles = </a:t>
            </a:r>
            <a:r>
              <a:rPr lang="fr-FR" sz="1000" b="1" dirty="0">
                <a:latin typeface="Open Sans"/>
              </a:rPr>
              <a:t>+/- 1 mg</a:t>
            </a:r>
            <a:r>
              <a:rPr lang="fr-FR" sz="1000" dirty="0">
                <a:latin typeface="Open Sans"/>
              </a:rPr>
              <a:t> de nicotine  	cigarettes roulées/ tubées = </a:t>
            </a:r>
            <a:r>
              <a:rPr lang="fr-FR" sz="1000" b="1" dirty="0">
                <a:latin typeface="Open Sans"/>
              </a:rPr>
              <a:t>+/- 2 à 4 mg  </a:t>
            </a:r>
          </a:p>
          <a:p>
            <a:pPr>
              <a:lnSpc>
                <a:spcPts val="1400"/>
              </a:lnSpc>
              <a:tabLst>
                <a:tab pos="446088" algn="l"/>
                <a:tab pos="3408363" algn="l"/>
              </a:tabLst>
            </a:pPr>
            <a:r>
              <a:rPr lang="fr-FR" sz="1000" dirty="0">
                <a:latin typeface="Open Sans"/>
              </a:rPr>
              <a:t>	cigares/cigarillos = </a:t>
            </a:r>
            <a:r>
              <a:rPr lang="fr-FR" sz="1000" b="1" dirty="0">
                <a:latin typeface="Open Sans"/>
              </a:rPr>
              <a:t>+/- 3 à 4 mg  </a:t>
            </a:r>
            <a:r>
              <a:rPr lang="fr-FR" sz="1000" dirty="0">
                <a:latin typeface="Open Sans"/>
              </a:rPr>
              <a:t>	un joint de cannabis = </a:t>
            </a:r>
            <a:r>
              <a:rPr lang="fr-FR" sz="1000" b="1" dirty="0">
                <a:latin typeface="Open Sans"/>
              </a:rPr>
              <a:t>+/- 5 à 6 mg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271366" y="9691167"/>
            <a:ext cx="3603920" cy="187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dirty="0">
                <a:solidFill>
                  <a:srgbClr val="FFFFFF"/>
                </a:solidFill>
                <a:latin typeface="Open Sans Bold Bold"/>
              </a:rPr>
              <a:t>RELAIS / SOUTIENS POSSIBLES </a:t>
            </a:r>
          </a:p>
        </p:txBody>
      </p:sp>
      <p:sp>
        <p:nvSpPr>
          <p:cNvPr id="4" name="TextBox 64">
            <a:extLst>
              <a:ext uri="{FF2B5EF4-FFF2-40B4-BE49-F238E27FC236}">
                <a16:creationId xmlns:a16="http://schemas.microsoft.com/office/drawing/2014/main" id="{A500A090-F0C6-8841-0588-1B436C6B1C45}"/>
              </a:ext>
            </a:extLst>
          </p:cNvPr>
          <p:cNvSpPr txBox="1"/>
          <p:nvPr/>
        </p:nvSpPr>
        <p:spPr>
          <a:xfrm>
            <a:off x="854112" y="157585"/>
            <a:ext cx="7158565" cy="155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fr-FR" sz="1200" dirty="0">
                <a:solidFill>
                  <a:srgbClr val="87075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3.2  </a:t>
            </a:r>
            <a:r>
              <a:rPr lang="fr-FR" sz="1200" cap="all" dirty="0">
                <a:solidFill>
                  <a:srgbClr val="87075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Initier le traitement</a:t>
            </a:r>
          </a:p>
        </p:txBody>
      </p:sp>
      <p:sp>
        <p:nvSpPr>
          <p:cNvPr id="5" name="TextBox 63">
            <a:extLst>
              <a:ext uri="{FF2B5EF4-FFF2-40B4-BE49-F238E27FC236}">
                <a16:creationId xmlns:a16="http://schemas.microsoft.com/office/drawing/2014/main" id="{FA9ACDE1-324F-5E36-977A-330341F359FA}"/>
              </a:ext>
            </a:extLst>
          </p:cNvPr>
          <p:cNvSpPr txBox="1"/>
          <p:nvPr/>
        </p:nvSpPr>
        <p:spPr>
          <a:xfrm>
            <a:off x="274318" y="630593"/>
            <a:ext cx="3305881" cy="1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9"/>
              </a:lnSpc>
            </a:pPr>
            <a:r>
              <a:rPr lang="fr-FR" sz="1100" dirty="0">
                <a:solidFill>
                  <a:srgbClr val="000000"/>
                </a:solidFill>
                <a:latin typeface="Open Sans Bold"/>
              </a:rPr>
              <a:t>1. Nombre de cigarettes fumées ?</a:t>
            </a:r>
          </a:p>
        </p:txBody>
      </p:sp>
      <p:sp>
        <p:nvSpPr>
          <p:cNvPr id="6" name="TextBox 63">
            <a:extLst>
              <a:ext uri="{FF2B5EF4-FFF2-40B4-BE49-F238E27FC236}">
                <a16:creationId xmlns:a16="http://schemas.microsoft.com/office/drawing/2014/main" id="{999BE31B-D98B-9210-1A44-708BFEDCE63B}"/>
              </a:ext>
            </a:extLst>
          </p:cNvPr>
          <p:cNvSpPr txBox="1"/>
          <p:nvPr/>
        </p:nvSpPr>
        <p:spPr>
          <a:xfrm>
            <a:off x="3367969" y="622300"/>
            <a:ext cx="3305881" cy="1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9"/>
              </a:lnSpc>
            </a:pPr>
            <a:r>
              <a:rPr lang="fr-FR" sz="1100" dirty="0">
                <a:solidFill>
                  <a:srgbClr val="000000"/>
                </a:solidFill>
                <a:latin typeface="Open Sans Bold"/>
              </a:rPr>
              <a:t>2. Délai entre le réveil et son envie de fumer ?</a:t>
            </a:r>
          </a:p>
        </p:txBody>
      </p:sp>
      <p:sp>
        <p:nvSpPr>
          <p:cNvPr id="8" name="Bouton d’action : fin 7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CBF03EE4-2FFD-6665-3EBD-83A36E96FF80}"/>
              </a:ext>
            </a:extLst>
          </p:cNvPr>
          <p:cNvSpPr/>
          <p:nvPr/>
        </p:nvSpPr>
        <p:spPr>
          <a:xfrm>
            <a:off x="291830" y="2755900"/>
            <a:ext cx="209820" cy="177356"/>
          </a:xfrm>
          <a:prstGeom prst="actionButtonEnd">
            <a:avLst/>
          </a:prstGeom>
          <a:solidFill>
            <a:srgbClr val="87075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63">
            <a:extLst>
              <a:ext uri="{FF2B5EF4-FFF2-40B4-BE49-F238E27FC236}">
                <a16:creationId xmlns:a16="http://schemas.microsoft.com/office/drawing/2014/main" id="{9060E8D2-9B05-4ABA-1D37-84BA2D5621A3}"/>
              </a:ext>
            </a:extLst>
          </p:cNvPr>
          <p:cNvSpPr txBox="1"/>
          <p:nvPr/>
        </p:nvSpPr>
        <p:spPr>
          <a:xfrm>
            <a:off x="680828" y="2755900"/>
            <a:ext cx="6731791" cy="180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99"/>
              </a:lnSpc>
            </a:pPr>
            <a:r>
              <a:rPr lang="fr-FR" sz="1100" dirty="0">
                <a:solidFill>
                  <a:srgbClr val="000000"/>
                </a:solidFill>
                <a:latin typeface="Open Sans Bold"/>
              </a:rPr>
              <a:t>Poser le(s) patch(s) le matin et changer chaque jour de site d’application.</a:t>
            </a:r>
          </a:p>
        </p:txBody>
      </p:sp>
      <p:sp>
        <p:nvSpPr>
          <p:cNvPr id="10" name="TextBox 63">
            <a:extLst>
              <a:ext uri="{FF2B5EF4-FFF2-40B4-BE49-F238E27FC236}">
                <a16:creationId xmlns:a16="http://schemas.microsoft.com/office/drawing/2014/main" id="{53F9ED07-FE6D-117F-486C-7F9D29446C94}"/>
              </a:ext>
            </a:extLst>
          </p:cNvPr>
          <p:cNvSpPr txBox="1"/>
          <p:nvPr/>
        </p:nvSpPr>
        <p:spPr>
          <a:xfrm>
            <a:off x="680828" y="3022512"/>
            <a:ext cx="6644658" cy="180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99"/>
              </a:lnSpc>
            </a:pPr>
            <a:r>
              <a:rPr lang="fr-FR" sz="1100" dirty="0">
                <a:solidFill>
                  <a:srgbClr val="000000"/>
                </a:solidFill>
                <a:latin typeface="Open Sans Bold"/>
              </a:rPr>
              <a:t>Proposer des formes orales en attendant l’effet du patch (environ 1 heure).</a:t>
            </a:r>
          </a:p>
        </p:txBody>
      </p:sp>
      <p:sp>
        <p:nvSpPr>
          <p:cNvPr id="20" name="Bouton d’action : fin 19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BB54B5FF-9617-292F-1ED7-504C4E3FEBC9}"/>
              </a:ext>
            </a:extLst>
          </p:cNvPr>
          <p:cNvSpPr/>
          <p:nvPr/>
        </p:nvSpPr>
        <p:spPr>
          <a:xfrm>
            <a:off x="291830" y="3031156"/>
            <a:ext cx="209820" cy="177356"/>
          </a:xfrm>
          <a:prstGeom prst="actionButtonEnd">
            <a:avLst/>
          </a:prstGeom>
          <a:solidFill>
            <a:srgbClr val="87075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extBox 14">
            <a:extLst>
              <a:ext uri="{FF2B5EF4-FFF2-40B4-BE49-F238E27FC236}">
                <a16:creationId xmlns:a16="http://schemas.microsoft.com/office/drawing/2014/main" id="{0BCB309C-F1E7-33DB-E4CC-72C399DACAF0}"/>
              </a:ext>
            </a:extLst>
          </p:cNvPr>
          <p:cNvSpPr txBox="1"/>
          <p:nvPr/>
        </p:nvSpPr>
        <p:spPr>
          <a:xfrm>
            <a:off x="854112" y="3822700"/>
            <a:ext cx="7125553" cy="14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00"/>
              </a:lnSpc>
            </a:pPr>
            <a:r>
              <a:rPr lang="en-US" sz="1200" dirty="0">
                <a:solidFill>
                  <a:srgbClr val="87075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3.3   EVALUER LE TRAITEMENT = EVALUER LE CONFORT DU PATIENT</a:t>
            </a:r>
          </a:p>
        </p:txBody>
      </p:sp>
      <p:sp>
        <p:nvSpPr>
          <p:cNvPr id="36" name="TextBox 15">
            <a:extLst>
              <a:ext uri="{FF2B5EF4-FFF2-40B4-BE49-F238E27FC236}">
                <a16:creationId xmlns:a16="http://schemas.microsoft.com/office/drawing/2014/main" id="{759C7EC3-AA11-EEF1-9864-E8470730D5DF}"/>
              </a:ext>
            </a:extLst>
          </p:cNvPr>
          <p:cNvSpPr txBox="1"/>
          <p:nvPr/>
        </p:nvSpPr>
        <p:spPr>
          <a:xfrm>
            <a:off x="251123" y="4093053"/>
            <a:ext cx="7125553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fr-FR" sz="1100" dirty="0">
                <a:solidFill>
                  <a:srgbClr val="000000"/>
                </a:solidFill>
                <a:latin typeface="Open Sans"/>
              </a:rPr>
              <a:t>24 à 48H après le début du traitement et adaptation selon les signes repérés par le patient. </a:t>
            </a:r>
          </a:p>
        </p:txBody>
      </p:sp>
      <p:sp>
        <p:nvSpPr>
          <p:cNvPr id="86" name="TextBox 60">
            <a:extLst>
              <a:ext uri="{FF2B5EF4-FFF2-40B4-BE49-F238E27FC236}">
                <a16:creationId xmlns:a16="http://schemas.microsoft.com/office/drawing/2014/main" id="{9967D4DA-8547-5C42-732E-50235833A711}"/>
              </a:ext>
            </a:extLst>
          </p:cNvPr>
          <p:cNvSpPr txBox="1"/>
          <p:nvPr/>
        </p:nvSpPr>
        <p:spPr>
          <a:xfrm>
            <a:off x="2439539" y="10071100"/>
            <a:ext cx="2176911" cy="1581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60"/>
              </a:lnSpc>
            </a:pPr>
            <a:r>
              <a:rPr lang="fr-FR" sz="1000" dirty="0">
                <a:solidFill>
                  <a:srgbClr val="000000"/>
                </a:solidFill>
                <a:latin typeface="Open Sans Bold"/>
              </a:rPr>
              <a:t>Groupe Facebook Je ne fume plus</a:t>
            </a:r>
          </a:p>
        </p:txBody>
      </p:sp>
      <p:grpSp>
        <p:nvGrpSpPr>
          <p:cNvPr id="89" name="Groupe 88">
            <a:extLst>
              <a:ext uri="{FF2B5EF4-FFF2-40B4-BE49-F238E27FC236}">
                <a16:creationId xmlns:a16="http://schemas.microsoft.com/office/drawing/2014/main" id="{96C9A41A-1093-091C-9D11-F348A1ADC6B1}"/>
              </a:ext>
            </a:extLst>
          </p:cNvPr>
          <p:cNvGrpSpPr/>
          <p:nvPr/>
        </p:nvGrpSpPr>
        <p:grpSpPr>
          <a:xfrm>
            <a:off x="2412259" y="10326678"/>
            <a:ext cx="2335880" cy="158120"/>
            <a:chOff x="5680177" y="10436845"/>
            <a:chExt cx="2335880" cy="158120"/>
          </a:xfrm>
        </p:grpSpPr>
        <p:sp>
          <p:nvSpPr>
            <p:cNvPr id="87" name="TextBox 61">
              <a:extLst>
                <a:ext uri="{FF2B5EF4-FFF2-40B4-BE49-F238E27FC236}">
                  <a16:creationId xmlns:a16="http://schemas.microsoft.com/office/drawing/2014/main" id="{A42DE594-775A-B246-A11D-6ED7F3218463}"/>
                </a:ext>
              </a:extLst>
            </p:cNvPr>
            <p:cNvSpPr txBox="1"/>
            <p:nvPr/>
          </p:nvSpPr>
          <p:spPr>
            <a:xfrm>
              <a:off x="5680177" y="10436845"/>
              <a:ext cx="1432310" cy="1581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1260"/>
                </a:lnSpc>
              </a:pPr>
              <a:r>
                <a:rPr lang="fr-FR" sz="1000" dirty="0">
                  <a:solidFill>
                    <a:srgbClr val="000000"/>
                  </a:solidFill>
                  <a:latin typeface="Open Sans Bold"/>
                </a:rPr>
                <a:t>Tabac Info Service</a:t>
              </a:r>
            </a:p>
          </p:txBody>
        </p:sp>
        <p:sp>
          <p:nvSpPr>
            <p:cNvPr id="88" name="TextBox 62">
              <a:extLst>
                <a:ext uri="{FF2B5EF4-FFF2-40B4-BE49-F238E27FC236}">
                  <a16:creationId xmlns:a16="http://schemas.microsoft.com/office/drawing/2014/main" id="{BEE77831-9024-6D89-F2F2-D76D3B203654}"/>
                </a:ext>
              </a:extLst>
            </p:cNvPr>
            <p:cNvSpPr txBox="1"/>
            <p:nvPr/>
          </p:nvSpPr>
          <p:spPr>
            <a:xfrm>
              <a:off x="6871978" y="10455803"/>
              <a:ext cx="1144079" cy="135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120"/>
                </a:lnSpc>
              </a:pPr>
              <a:r>
                <a:rPr lang="fr-FR" sz="900" dirty="0">
                  <a:solidFill>
                    <a:srgbClr val="000000"/>
                  </a:solidFill>
                  <a:latin typeface="Open Sans"/>
                </a:rPr>
                <a:t>(n° tél.3989)</a:t>
              </a:r>
            </a:p>
          </p:txBody>
        </p:sp>
      </p:grpSp>
      <p:sp>
        <p:nvSpPr>
          <p:cNvPr id="13" name="TextBox 68">
            <a:extLst>
              <a:ext uri="{FF2B5EF4-FFF2-40B4-BE49-F238E27FC236}">
                <a16:creationId xmlns:a16="http://schemas.microsoft.com/office/drawing/2014/main" id="{993ED096-6114-DB5E-630E-BC12BE7BC577}"/>
              </a:ext>
            </a:extLst>
          </p:cNvPr>
          <p:cNvSpPr txBox="1"/>
          <p:nvPr/>
        </p:nvSpPr>
        <p:spPr>
          <a:xfrm>
            <a:off x="261015" y="6765278"/>
            <a:ext cx="1646452" cy="187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dirty="0">
                <a:solidFill>
                  <a:schemeClr val="bg1"/>
                </a:solidFill>
                <a:latin typeface="Open Sans Bold Bold"/>
              </a:rPr>
              <a:t>BON À SAVOIR</a:t>
            </a:r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CF72E866-2EDC-4A81-EFBA-4BC9A492E7B1}"/>
              </a:ext>
            </a:extLst>
          </p:cNvPr>
          <p:cNvSpPr/>
          <p:nvPr/>
        </p:nvSpPr>
        <p:spPr>
          <a:xfrm>
            <a:off x="5378450" y="6690928"/>
            <a:ext cx="316781" cy="299564"/>
          </a:xfrm>
          <a:custGeom>
            <a:avLst/>
            <a:gdLst/>
            <a:ahLst/>
            <a:cxnLst/>
            <a:rect l="l" t="t" r="r" b="b"/>
            <a:pathLst>
              <a:path w="273169" h="282346">
                <a:moveTo>
                  <a:pt x="0" y="0"/>
                </a:moveTo>
                <a:lnTo>
                  <a:pt x="273169" y="0"/>
                </a:lnTo>
                <a:lnTo>
                  <a:pt x="273169" y="282346"/>
                </a:lnTo>
                <a:lnTo>
                  <a:pt x="0" y="2823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aphicFrame>
        <p:nvGraphicFramePr>
          <p:cNvPr id="16" name="Tableau 16">
            <a:extLst>
              <a:ext uri="{FF2B5EF4-FFF2-40B4-BE49-F238E27FC236}">
                <a16:creationId xmlns:a16="http://schemas.microsoft.com/office/drawing/2014/main" id="{485CFA73-76EB-6A7D-4D2A-3E1CBB7940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886330"/>
              </p:ext>
            </p:extLst>
          </p:nvPr>
        </p:nvGraphicFramePr>
        <p:xfrm>
          <a:off x="245604" y="855419"/>
          <a:ext cx="7125553" cy="1378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03">
                  <a:extLst>
                    <a:ext uri="{9D8B030D-6E8A-4147-A177-3AD203B41FA5}">
                      <a16:colId xmlns:a16="http://schemas.microsoft.com/office/drawing/2014/main" val="500894659"/>
                    </a:ext>
                  </a:extLst>
                </a:gridCol>
                <a:gridCol w="1413812">
                  <a:extLst>
                    <a:ext uri="{9D8B030D-6E8A-4147-A177-3AD203B41FA5}">
                      <a16:colId xmlns:a16="http://schemas.microsoft.com/office/drawing/2014/main" val="569459848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919105405"/>
                    </a:ext>
                  </a:extLst>
                </a:gridCol>
                <a:gridCol w="1050329">
                  <a:extLst>
                    <a:ext uri="{9D8B030D-6E8A-4147-A177-3AD203B41FA5}">
                      <a16:colId xmlns:a16="http://schemas.microsoft.com/office/drawing/2014/main" val="4223217309"/>
                    </a:ext>
                  </a:extLst>
                </a:gridCol>
                <a:gridCol w="1303504">
                  <a:extLst>
                    <a:ext uri="{9D8B030D-6E8A-4147-A177-3AD203B41FA5}">
                      <a16:colId xmlns:a16="http://schemas.microsoft.com/office/drawing/2014/main" val="4220431407"/>
                    </a:ext>
                  </a:extLst>
                </a:gridCol>
                <a:gridCol w="1345805">
                  <a:extLst>
                    <a:ext uri="{9D8B030D-6E8A-4147-A177-3AD203B41FA5}">
                      <a16:colId xmlns:a16="http://schemas.microsoft.com/office/drawing/2014/main" val="3571213247"/>
                    </a:ext>
                  </a:extLst>
                </a:gridCol>
              </a:tblGrid>
              <a:tr h="402982">
                <a:tc gridSpan="2">
                  <a:txBody>
                    <a:bodyPr/>
                    <a:lstStyle/>
                    <a:p>
                      <a:pPr algn="ctr"/>
                      <a:r>
                        <a:rPr lang="fr-FR" sz="1050" dirty="0" err="1">
                          <a:solidFill>
                            <a:sysClr val="windowText" lastClr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Cig</a:t>
                      </a:r>
                      <a:r>
                        <a:rPr lang="fr-FR" sz="1050" dirty="0">
                          <a:solidFill>
                            <a:sysClr val="windowText" lastClr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/jour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075A">
                        <a:alpha val="53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&lt;10</a:t>
                      </a:r>
                    </a:p>
                    <a:p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95AD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AD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ysClr val="windowText" lastClr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&lt;10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075A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11-20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075A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>
                          <a:solidFill>
                            <a:sysClr val="windowText" lastClr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21-30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075A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ysClr val="windowText" lastClr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&gt;30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075A">
                        <a:alpha val="5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925427"/>
                  </a:ext>
                </a:extLst>
              </a:tr>
              <a:tr h="432000">
                <a:tc rowSpan="3"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Posologie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noProof="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 délai &lt; 1 heure</a:t>
                      </a:r>
                      <a:endParaRPr lang="fr-FR" sz="10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fr-FR" sz="1000" noProof="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7mg ou 14mg/24H</a:t>
                      </a:r>
                      <a:endParaRPr lang="fr-FR" sz="1000" noProof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>
                        <a:lnSpc>
                          <a:spcPts val="1540"/>
                        </a:lnSpc>
                      </a:pPr>
                      <a:r>
                        <a:rPr lang="fr-FR" sz="1000" noProof="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ou formes orales seules</a:t>
                      </a:r>
                      <a:endParaRPr lang="fr-FR" sz="1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fr-FR" sz="1000" noProof="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14mg ou </a:t>
                      </a:r>
                    </a:p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fr-FR" sz="1000" noProof="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21mg/24H</a:t>
                      </a:r>
                      <a:endParaRPr lang="fr-FR" sz="1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noProof="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21mg+14mg/24H</a:t>
                      </a:r>
                      <a:endParaRPr lang="fr-FR" sz="1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noProof="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21mg+21mg/24H</a:t>
                      </a:r>
                      <a:endParaRPr lang="fr-FR" sz="1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557984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95AD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AD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AD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D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 délai &gt; 1 heure</a:t>
                      </a:r>
                      <a:endParaRPr lang="fr-FR" sz="1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noProof="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10mg/16H</a:t>
                      </a:r>
                      <a:endParaRPr lang="fr-FR" sz="1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noProof="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15mg/16H</a:t>
                      </a:r>
                      <a:endParaRPr lang="fr-FR" sz="1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noProof="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25mg/16H</a:t>
                      </a:r>
                      <a:endParaRPr lang="fr-FR" sz="1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noProof="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25mg/16H</a:t>
                      </a:r>
                      <a:endParaRPr lang="fr-FR" sz="1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979473"/>
                  </a:ext>
                </a:extLst>
              </a:tr>
              <a:tr h="273887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95AD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AD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AD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D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noProof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À chaque fois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noProof="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+/- formes orales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95AD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AD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AD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D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95AD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AD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AD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D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95AD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AD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AD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D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012211"/>
                  </a:ext>
                </a:extLst>
              </a:tr>
            </a:tbl>
          </a:graphicData>
        </a:graphic>
      </p:graphicFrame>
      <p:graphicFrame>
        <p:nvGraphicFramePr>
          <p:cNvPr id="18" name="Tableau 18">
            <a:extLst>
              <a:ext uri="{FF2B5EF4-FFF2-40B4-BE49-F238E27FC236}">
                <a16:creationId xmlns:a16="http://schemas.microsoft.com/office/drawing/2014/main" id="{02D3FC12-707C-69DC-C2D6-EBDA52310A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671781"/>
              </p:ext>
            </p:extLst>
          </p:nvPr>
        </p:nvGraphicFramePr>
        <p:xfrm>
          <a:off x="192124" y="4399463"/>
          <a:ext cx="7191880" cy="2133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01209">
                  <a:extLst>
                    <a:ext uri="{9D8B030D-6E8A-4147-A177-3AD203B41FA5}">
                      <a16:colId xmlns:a16="http://schemas.microsoft.com/office/drawing/2014/main" val="1535576817"/>
                    </a:ext>
                  </a:extLst>
                </a:gridCol>
                <a:gridCol w="225272">
                  <a:extLst>
                    <a:ext uri="{9D8B030D-6E8A-4147-A177-3AD203B41FA5}">
                      <a16:colId xmlns:a16="http://schemas.microsoft.com/office/drawing/2014/main" val="1882888702"/>
                    </a:ext>
                  </a:extLst>
                </a:gridCol>
                <a:gridCol w="3465399">
                  <a:extLst>
                    <a:ext uri="{9D8B030D-6E8A-4147-A177-3AD203B41FA5}">
                      <a16:colId xmlns:a16="http://schemas.microsoft.com/office/drawing/2014/main" val="4211606227"/>
                    </a:ext>
                  </a:extLst>
                </a:gridCol>
              </a:tblGrid>
              <a:tr h="418704">
                <a:tc>
                  <a:txBody>
                    <a:bodyPr/>
                    <a:lstStyle/>
                    <a:p>
                      <a:pPr algn="ctr"/>
                      <a:r>
                        <a:rPr lang="fr-FR" sz="1100" cap="all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Sous-dosage</a:t>
                      </a:r>
                    </a:p>
                    <a:p>
                      <a:pPr algn="ctr"/>
                      <a:r>
                        <a:rPr lang="fr-FR" sz="1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</a:t>
                      </a:r>
                      <a:r>
                        <a:rPr lang="fr-FR" sz="11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fréquent et cause de rechute</a:t>
                      </a:r>
                      <a:r>
                        <a:rPr lang="fr-FR" sz="1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C3B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717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C3B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cap="all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Surdosage</a:t>
                      </a:r>
                    </a:p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</a:t>
                      </a: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rare et sans gravité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)</a:t>
                      </a:r>
                      <a:endParaRPr lang="fr-FR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C3B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392847"/>
                  </a:ext>
                </a:extLst>
              </a:tr>
              <a:tr h="2542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cap="all" dirty="0">
                          <a:solidFill>
                            <a:srgbClr val="87075A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symptômes</a:t>
                      </a:r>
                      <a:endParaRPr lang="en-US" sz="1100" dirty="0">
                        <a:solidFill>
                          <a:srgbClr val="87075A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C3B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C3B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B8D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8D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560770"/>
                  </a:ext>
                </a:extLst>
              </a:tr>
              <a:tr h="5831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Envie de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fumer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&gt; 2 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min </a:t>
                      </a:r>
                      <a:r>
                        <a:rPr lang="fr-FR" sz="90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(ou difficultés à réduire sa consommation</a:t>
                      </a:r>
                      <a:r>
                        <a:rPr lang="fr-FR" sz="80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), </a:t>
                      </a:r>
                      <a:r>
                        <a:rPr lang="fr-FR" sz="110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anxiété, irritabilité, fringales, troubles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du </a:t>
                      </a:r>
                      <a:r>
                        <a:rPr lang="fr-FR" sz="110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sommeil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et de la concentration, tristesse…</a:t>
                      </a:r>
                      <a:endParaRPr lang="fr-FR" sz="1100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C3B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C3B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C3B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C3B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Céphalées, nausées, vertiges, impression d’avoir trop fumé, sècheresse buccale, palpitations…</a:t>
                      </a:r>
                      <a:endParaRPr lang="fr-FR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C3B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C3B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360756"/>
                  </a:ext>
                </a:extLst>
              </a:tr>
              <a:tr h="2542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cap="all" dirty="0">
                          <a:solidFill>
                            <a:srgbClr val="87075A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Conduite à tenir</a:t>
                      </a:r>
                      <a:endParaRPr lang="fr-FR" sz="1100" dirty="0">
                        <a:solidFill>
                          <a:srgbClr val="87075A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C3B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C3B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B8D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D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D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D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B8D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D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D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D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40934"/>
                  </a:ext>
                </a:extLst>
              </a:tr>
              <a:tr h="5831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Augmenter la posologie</a:t>
                      </a:r>
                      <a:r>
                        <a:rPr lang="fr-FR" sz="11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fr-FR" sz="1100" dirty="0">
                          <a:solidFill>
                            <a:srgbClr val="87075A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(patch au dosage plus élevé et/ou </a:t>
                      </a:r>
                      <a:r>
                        <a:rPr lang="fr-FR" sz="1100" u="sng" dirty="0">
                          <a:solidFill>
                            <a:srgbClr val="87075A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cumul de patchs)</a:t>
                      </a:r>
                      <a:r>
                        <a:rPr lang="fr-FR" sz="1100" dirty="0">
                          <a:solidFill>
                            <a:srgbClr val="87075A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fr-FR" sz="110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et encourager l’association avec des formes orales.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C3B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C3B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40"/>
                        </a:lnSpc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Réévaluer </a:t>
                      </a:r>
                      <a:r>
                        <a:rPr lang="fr-FR" sz="110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l'éventuelle consommation de tabac.</a:t>
                      </a:r>
                    </a:p>
                    <a:p>
                      <a:pPr>
                        <a:lnSpc>
                          <a:spcPts val="1540"/>
                        </a:lnSpc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Diminuer</a:t>
                      </a:r>
                      <a:r>
                        <a:rPr lang="fr-FR" sz="110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la posologie des patchs.</a:t>
                      </a:r>
                      <a:endParaRPr lang="fr-FR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C3B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002676"/>
                  </a:ext>
                </a:extLst>
              </a:tr>
            </a:tbl>
          </a:graphicData>
        </a:graphic>
      </p:graphicFrame>
      <p:sp>
        <p:nvSpPr>
          <p:cNvPr id="3" name="TextBox 63">
            <a:extLst>
              <a:ext uri="{FF2B5EF4-FFF2-40B4-BE49-F238E27FC236}">
                <a16:creationId xmlns:a16="http://schemas.microsoft.com/office/drawing/2014/main" id="{5F3F428D-8104-54FA-5CE6-5838001E4EB7}"/>
              </a:ext>
            </a:extLst>
          </p:cNvPr>
          <p:cNvSpPr txBox="1"/>
          <p:nvPr/>
        </p:nvSpPr>
        <p:spPr>
          <a:xfrm>
            <a:off x="671396" y="3276328"/>
            <a:ext cx="6644658" cy="373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99"/>
              </a:lnSpc>
            </a:pPr>
            <a:r>
              <a:rPr lang="fr-FR" sz="1100" dirty="0">
                <a:solidFill>
                  <a:srgbClr val="000000"/>
                </a:solidFill>
                <a:latin typeface="Open Sans Bold"/>
              </a:rPr>
              <a:t>Associer patchs </a:t>
            </a:r>
            <a:r>
              <a:rPr lang="fr-FR" sz="1100" dirty="0">
                <a:solidFill>
                  <a:sysClr val="windowText" lastClr="000000"/>
                </a:solidFill>
                <a:latin typeface="Open Sans"/>
              </a:rPr>
              <a:t>(libération continue de nicotine)</a:t>
            </a:r>
            <a:r>
              <a:rPr lang="fr-FR" sz="1100" b="1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fr-FR" sz="1100" dirty="0">
                <a:solidFill>
                  <a:srgbClr val="000000"/>
                </a:solidFill>
                <a:latin typeface="Open Sans Bold"/>
              </a:rPr>
              <a:t>et formes orales </a:t>
            </a:r>
            <a:r>
              <a:rPr lang="fr-FR" sz="1100" dirty="0">
                <a:solidFill>
                  <a:sysClr val="windowText" lastClr="000000"/>
                </a:solidFill>
                <a:latin typeface="Open Sans"/>
              </a:rPr>
              <a:t>(libération rapide) </a:t>
            </a:r>
            <a:r>
              <a:rPr lang="fr-FR" sz="1100" dirty="0">
                <a:solidFill>
                  <a:srgbClr val="000000"/>
                </a:solidFill>
                <a:latin typeface="Open Sans Bold"/>
              </a:rPr>
              <a:t>pour une meilleure efficacité </a:t>
            </a:r>
            <a:r>
              <a:rPr lang="fr-FR" sz="110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(Recommandations de la HAS).</a:t>
            </a:r>
          </a:p>
        </p:txBody>
      </p:sp>
      <p:sp>
        <p:nvSpPr>
          <p:cNvPr id="15" name="Bouton d’action : fin 14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DBDACC9B-E704-E1ED-29DA-A37A63E6FD7F}"/>
              </a:ext>
            </a:extLst>
          </p:cNvPr>
          <p:cNvSpPr/>
          <p:nvPr/>
        </p:nvSpPr>
        <p:spPr>
          <a:xfrm>
            <a:off x="291830" y="3319440"/>
            <a:ext cx="209820" cy="177356"/>
          </a:xfrm>
          <a:prstGeom prst="actionButtonEnd">
            <a:avLst/>
          </a:prstGeom>
          <a:solidFill>
            <a:srgbClr val="87075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extBox 52">
            <a:extLst>
              <a:ext uri="{FF2B5EF4-FFF2-40B4-BE49-F238E27FC236}">
                <a16:creationId xmlns:a16="http://schemas.microsoft.com/office/drawing/2014/main" id="{FE290446-A7BF-3969-30DA-E1513E3C4A0A}"/>
              </a:ext>
            </a:extLst>
          </p:cNvPr>
          <p:cNvSpPr txBox="1"/>
          <p:nvPr/>
        </p:nvSpPr>
        <p:spPr>
          <a:xfrm>
            <a:off x="6822429" y="10506678"/>
            <a:ext cx="720000" cy="167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40"/>
              </a:lnSpc>
            </a:pPr>
            <a:r>
              <a:rPr lang="fr-FR" sz="700" b="1" dirty="0">
                <a:solidFill>
                  <a:srgbClr val="000000"/>
                </a:solidFill>
                <a:latin typeface="Open Sans"/>
              </a:rPr>
              <a:t>Novembre 2023</a:t>
            </a: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B62988EE-C03B-4054-4F20-CE81C483752B}"/>
              </a:ext>
            </a:extLst>
          </p:cNvPr>
          <p:cNvSpPr/>
          <p:nvPr/>
        </p:nvSpPr>
        <p:spPr>
          <a:xfrm>
            <a:off x="5695231" y="9659383"/>
            <a:ext cx="555465" cy="314416"/>
          </a:xfrm>
          <a:custGeom>
            <a:avLst/>
            <a:gdLst/>
            <a:ahLst/>
            <a:cxnLst/>
            <a:rect l="l" t="t" r="r" b="b"/>
            <a:pathLst>
              <a:path w="3024000" h="2041200">
                <a:moveTo>
                  <a:pt x="0" y="0"/>
                </a:moveTo>
                <a:lnTo>
                  <a:pt x="3024000" y="0"/>
                </a:lnTo>
                <a:lnTo>
                  <a:pt x="3024000" y="2041200"/>
                </a:lnTo>
                <a:lnTo>
                  <a:pt x="0" y="20412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aphicFrame>
        <p:nvGraphicFramePr>
          <p:cNvPr id="23" name="Tableau 23">
            <a:extLst>
              <a:ext uri="{FF2B5EF4-FFF2-40B4-BE49-F238E27FC236}">
                <a16:creationId xmlns:a16="http://schemas.microsoft.com/office/drawing/2014/main" id="{6923746A-414F-D7E1-83C6-00F865866A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473102"/>
              </p:ext>
            </p:extLst>
          </p:nvPr>
        </p:nvGraphicFramePr>
        <p:xfrm>
          <a:off x="569596" y="7099300"/>
          <a:ext cx="3236400" cy="1174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6400">
                  <a:extLst>
                    <a:ext uri="{9D8B030D-6E8A-4147-A177-3AD203B41FA5}">
                      <a16:colId xmlns:a16="http://schemas.microsoft.com/office/drawing/2014/main" val="3949473654"/>
                    </a:ext>
                  </a:extLst>
                </a:gridCol>
              </a:tblGrid>
              <a:tr h="1174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DF559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Durée du traitement</a:t>
                      </a:r>
                    </a:p>
                    <a:p>
                      <a:pPr>
                        <a:lnSpc>
                          <a:spcPts val="1540"/>
                        </a:lnSpc>
                      </a:pPr>
                      <a:r>
                        <a:rPr lang="fr-FR" sz="1050" b="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Très variable, à adapter à chaque patient.</a:t>
                      </a:r>
                    </a:p>
                    <a:p>
                      <a:pPr>
                        <a:lnSpc>
                          <a:spcPts val="1540"/>
                        </a:lnSpc>
                      </a:pPr>
                      <a:r>
                        <a:rPr lang="fr-FR" sz="1050" b="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Réduction progressive, possible à partir de </a:t>
                      </a:r>
                      <a:br>
                        <a:rPr lang="fr-FR" sz="1050" b="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fr-FR" sz="1050" b="1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 semaines d’arrêt confortable.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2003733"/>
                  </a:ext>
                </a:extLst>
              </a:tr>
            </a:tbl>
          </a:graphicData>
        </a:graphic>
      </p:graphicFrame>
      <p:graphicFrame>
        <p:nvGraphicFramePr>
          <p:cNvPr id="24" name="Tableau 23">
            <a:extLst>
              <a:ext uri="{FF2B5EF4-FFF2-40B4-BE49-F238E27FC236}">
                <a16:creationId xmlns:a16="http://schemas.microsoft.com/office/drawing/2014/main" id="{C1B03AB0-874E-DAA1-FD34-41BE867EBF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260334"/>
              </p:ext>
            </p:extLst>
          </p:nvPr>
        </p:nvGraphicFramePr>
        <p:xfrm>
          <a:off x="579553" y="8013700"/>
          <a:ext cx="3236400" cy="1531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6400">
                  <a:extLst>
                    <a:ext uri="{9D8B030D-6E8A-4147-A177-3AD203B41FA5}">
                      <a16:colId xmlns:a16="http://schemas.microsoft.com/office/drawing/2014/main" val="3949473654"/>
                    </a:ext>
                  </a:extLst>
                </a:gridCol>
              </a:tblGrid>
              <a:tr h="1123620"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>
                          <a:solidFill>
                            <a:srgbClr val="DF559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Cas particuliers</a:t>
                      </a:r>
                    </a:p>
                    <a:p>
                      <a:pPr algn="l"/>
                      <a:r>
                        <a:rPr lang="fr-FR" sz="1050" b="1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En cas de réduction récente </a:t>
                      </a:r>
                      <a:r>
                        <a:rPr lang="fr-FR" sz="1050" b="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: Substituer selon la consommation initiale</a:t>
                      </a:r>
                      <a:r>
                        <a:rPr lang="fr-FR" sz="900" b="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(car phénomène de compensation).</a:t>
                      </a:r>
                    </a:p>
                    <a:p>
                      <a:pPr algn="l"/>
                      <a:r>
                        <a:rPr lang="fr-FR" sz="1050" b="1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Femmes enceintes </a:t>
                      </a:r>
                      <a:r>
                        <a:rPr lang="fr-FR" sz="1050" b="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: pas de contre-indication, les doses doivent souvent être augmentées au cours de la grossesse. </a:t>
                      </a:r>
                    </a:p>
                    <a:p>
                      <a:pPr algn="l"/>
                      <a:r>
                        <a:rPr lang="fr-FR" sz="1050" b="1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Comorbidités – </a:t>
                      </a:r>
                      <a:r>
                        <a:rPr lang="fr-FR" sz="1050" b="1" dirty="0" err="1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Polyaddictions</a:t>
                      </a:r>
                      <a:r>
                        <a:rPr lang="fr-FR" sz="1050" b="1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fr-FR" sz="1050" b="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: avis spécialisé et /ou orientation.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2003733"/>
                  </a:ext>
                </a:extLst>
              </a:tr>
            </a:tbl>
          </a:graphicData>
        </a:graphic>
      </p:graphicFrame>
      <p:graphicFrame>
        <p:nvGraphicFramePr>
          <p:cNvPr id="25" name="Tableau 23">
            <a:extLst>
              <a:ext uri="{FF2B5EF4-FFF2-40B4-BE49-F238E27FC236}">
                <a16:creationId xmlns:a16="http://schemas.microsoft.com/office/drawing/2014/main" id="{24D0571A-D24A-2C69-7F06-C7CF567F80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692182"/>
              </p:ext>
            </p:extLst>
          </p:nvPr>
        </p:nvGraphicFramePr>
        <p:xfrm>
          <a:off x="4276091" y="7099300"/>
          <a:ext cx="3158540" cy="996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8540">
                  <a:extLst>
                    <a:ext uri="{9D8B030D-6E8A-4147-A177-3AD203B41FA5}">
                      <a16:colId xmlns:a16="http://schemas.microsoft.com/office/drawing/2014/main" val="3949473654"/>
                    </a:ext>
                  </a:extLst>
                </a:gridCol>
              </a:tblGrid>
              <a:tr h="9961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DF559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Autres traitements</a:t>
                      </a:r>
                    </a:p>
                    <a:p>
                      <a:pPr>
                        <a:lnSpc>
                          <a:spcPts val="1540"/>
                        </a:lnSpc>
                      </a:pPr>
                      <a:r>
                        <a:rPr lang="fr-FR" sz="1050" b="1" dirty="0" err="1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Varénicline</a:t>
                      </a:r>
                      <a:r>
                        <a:rPr lang="fr-FR" sz="1050" b="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et </a:t>
                      </a:r>
                      <a:r>
                        <a:rPr lang="fr-FR" sz="1050" b="1" dirty="0" err="1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Bupropion</a:t>
                      </a:r>
                      <a:r>
                        <a:rPr lang="fr-FR" sz="1050" b="1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: </a:t>
                      </a:r>
                      <a:r>
                        <a:rPr lang="fr-FR" sz="1050" b="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recommandés en seconde intention ; sur prescription médicale ; présentent certaines contre-indications.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2003733"/>
                  </a:ext>
                </a:extLst>
              </a:tr>
            </a:tbl>
          </a:graphicData>
        </a:graphic>
      </p:graphicFrame>
      <p:graphicFrame>
        <p:nvGraphicFramePr>
          <p:cNvPr id="26" name="Tableau 25">
            <a:extLst>
              <a:ext uri="{FF2B5EF4-FFF2-40B4-BE49-F238E27FC236}">
                <a16:creationId xmlns:a16="http://schemas.microsoft.com/office/drawing/2014/main" id="{31DFACD1-029D-B829-F48A-1E341A6BC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718298"/>
              </p:ext>
            </p:extLst>
          </p:nvPr>
        </p:nvGraphicFramePr>
        <p:xfrm>
          <a:off x="4309431" y="8013700"/>
          <a:ext cx="3160977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0977">
                  <a:extLst>
                    <a:ext uri="{9D8B030D-6E8A-4147-A177-3AD203B41FA5}">
                      <a16:colId xmlns:a16="http://schemas.microsoft.com/office/drawing/2014/main" val="3949473654"/>
                    </a:ext>
                  </a:extLst>
                </a:gridCol>
              </a:tblGrid>
              <a:tr h="828108"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>
                          <a:solidFill>
                            <a:srgbClr val="DF559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Vape </a:t>
                      </a:r>
                      <a:r>
                        <a:rPr lang="fr-FR" sz="1000" b="0" dirty="0">
                          <a:solidFill>
                            <a:srgbClr val="DF559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(vaporisateur personnel)</a:t>
                      </a:r>
                    </a:p>
                    <a:p>
                      <a:pPr algn="l"/>
                      <a:r>
                        <a:rPr lang="fr-FR" sz="1050" b="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Peut être considérée comme outil d’aide à l’arrêt du tabac / à la réduction par les </a:t>
                      </a:r>
                      <a:br>
                        <a:rPr lang="fr-FR" sz="1050" b="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fr-FR" sz="1050" b="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fumeurs.</a:t>
                      </a:r>
                    </a:p>
                    <a:p>
                      <a:pPr algn="l"/>
                      <a:r>
                        <a:rPr lang="fr-FR" sz="1050" b="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Peut être associée au TNS.</a:t>
                      </a:r>
                    </a:p>
                    <a:p>
                      <a:pPr algn="l"/>
                      <a:r>
                        <a:rPr lang="fr-FR" sz="800" b="0" i="1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 nombreuses études suggèrent qu’elle pourrait être moins nocive que les cigarettes combustibles.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2003733"/>
                  </a:ext>
                </a:extLst>
              </a:tr>
            </a:tbl>
          </a:graphicData>
        </a:graphic>
      </p:graphicFrame>
      <p:sp>
        <p:nvSpPr>
          <p:cNvPr id="27" name="Freeform 5">
            <a:extLst>
              <a:ext uri="{FF2B5EF4-FFF2-40B4-BE49-F238E27FC236}">
                <a16:creationId xmlns:a16="http://schemas.microsoft.com/office/drawing/2014/main" id="{9F726075-555E-B61A-B0D1-EFC320A78D32}"/>
              </a:ext>
            </a:extLst>
          </p:cNvPr>
          <p:cNvSpPr>
            <a:spLocks noChangeAspect="1"/>
          </p:cNvSpPr>
          <p:nvPr/>
        </p:nvSpPr>
        <p:spPr>
          <a:xfrm rot="20094363">
            <a:off x="138414" y="7241873"/>
            <a:ext cx="245201" cy="324000"/>
          </a:xfrm>
          <a:custGeom>
            <a:avLst/>
            <a:gdLst/>
            <a:ahLst/>
            <a:cxnLst/>
            <a:rect l="l" t="t" r="r" b="b"/>
            <a:pathLst>
              <a:path w="759365" h="1100529">
                <a:moveTo>
                  <a:pt x="0" y="0"/>
                </a:moveTo>
                <a:lnTo>
                  <a:pt x="759365" y="0"/>
                </a:lnTo>
                <a:lnTo>
                  <a:pt x="759365" y="1100529"/>
                </a:lnTo>
                <a:lnTo>
                  <a:pt x="0" y="110052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31" name="Freeform 12">
            <a:extLst>
              <a:ext uri="{FF2B5EF4-FFF2-40B4-BE49-F238E27FC236}">
                <a16:creationId xmlns:a16="http://schemas.microsoft.com/office/drawing/2014/main" id="{87527C3B-A35F-674D-2C0C-64D951375BA9}"/>
              </a:ext>
            </a:extLst>
          </p:cNvPr>
          <p:cNvSpPr>
            <a:spLocks noChangeAspect="1"/>
          </p:cNvSpPr>
          <p:nvPr/>
        </p:nvSpPr>
        <p:spPr>
          <a:xfrm>
            <a:off x="192124" y="8608300"/>
            <a:ext cx="229680" cy="396000"/>
          </a:xfrm>
          <a:custGeom>
            <a:avLst/>
            <a:gdLst/>
            <a:ahLst/>
            <a:cxnLst/>
            <a:rect l="l" t="t" r="r" b="b"/>
            <a:pathLst>
              <a:path w="2480544" h="4276800">
                <a:moveTo>
                  <a:pt x="0" y="0"/>
                </a:moveTo>
                <a:lnTo>
                  <a:pt x="2480544" y="0"/>
                </a:lnTo>
                <a:lnTo>
                  <a:pt x="2480544" y="4276800"/>
                </a:lnTo>
                <a:lnTo>
                  <a:pt x="0" y="4276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2" name="Freeform 7">
            <a:extLst>
              <a:ext uri="{FF2B5EF4-FFF2-40B4-BE49-F238E27FC236}">
                <a16:creationId xmlns:a16="http://schemas.microsoft.com/office/drawing/2014/main" id="{003A702F-EA5F-A69A-DB00-9761E6061366}"/>
              </a:ext>
            </a:extLst>
          </p:cNvPr>
          <p:cNvSpPr>
            <a:spLocks noChangeAspect="1"/>
          </p:cNvSpPr>
          <p:nvPr/>
        </p:nvSpPr>
        <p:spPr>
          <a:xfrm>
            <a:off x="3796272" y="8089900"/>
            <a:ext cx="376695" cy="396000"/>
          </a:xfrm>
          <a:custGeom>
            <a:avLst/>
            <a:gdLst/>
            <a:ahLst/>
            <a:cxnLst/>
            <a:rect l="l" t="t" r="r" b="b"/>
            <a:pathLst>
              <a:path w="1256090" h="1320463">
                <a:moveTo>
                  <a:pt x="0" y="0"/>
                </a:moveTo>
                <a:lnTo>
                  <a:pt x="1256090" y="0"/>
                </a:lnTo>
                <a:lnTo>
                  <a:pt x="1256090" y="1320462"/>
                </a:lnTo>
                <a:lnTo>
                  <a:pt x="0" y="132046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3" name="TextBox 44">
            <a:extLst>
              <a:ext uri="{FF2B5EF4-FFF2-40B4-BE49-F238E27FC236}">
                <a16:creationId xmlns:a16="http://schemas.microsoft.com/office/drawing/2014/main" id="{4CD27922-9624-9602-A077-618BA57D6739}"/>
              </a:ext>
            </a:extLst>
          </p:cNvPr>
          <p:cNvSpPr txBox="1"/>
          <p:nvPr/>
        </p:nvSpPr>
        <p:spPr>
          <a:xfrm>
            <a:off x="4046723" y="3420078"/>
            <a:ext cx="254377" cy="1740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fr-FR" sz="900" dirty="0">
                <a:latin typeface="Open Sans"/>
              </a:rPr>
              <a:t>2</a:t>
            </a:r>
          </a:p>
        </p:txBody>
      </p:sp>
      <p:sp>
        <p:nvSpPr>
          <p:cNvPr id="37" name="TextBox 44">
            <a:extLst>
              <a:ext uri="{FF2B5EF4-FFF2-40B4-BE49-F238E27FC236}">
                <a16:creationId xmlns:a16="http://schemas.microsoft.com/office/drawing/2014/main" id="{7E5E4045-FE6D-5798-CC76-1345DE48C6DC}"/>
              </a:ext>
            </a:extLst>
          </p:cNvPr>
          <p:cNvSpPr txBox="1"/>
          <p:nvPr/>
        </p:nvSpPr>
        <p:spPr>
          <a:xfrm>
            <a:off x="2041534" y="8941225"/>
            <a:ext cx="254377" cy="1740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fr-FR" sz="900" dirty="0">
                <a:latin typeface="Open Sans"/>
              </a:rPr>
              <a:t>6</a:t>
            </a:r>
          </a:p>
        </p:txBody>
      </p:sp>
      <p:pic>
        <p:nvPicPr>
          <p:cNvPr id="17" name="Image 16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C7498CDB-08A7-0925-F7B2-32AAF99E7C7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709" y="10146678"/>
            <a:ext cx="340777" cy="360000"/>
          </a:xfrm>
          <a:prstGeom prst="rect">
            <a:avLst/>
          </a:prstGeom>
        </p:spPr>
      </p:pic>
      <p:sp>
        <p:nvSpPr>
          <p:cNvPr id="65" name="Freeform 13">
            <a:extLst>
              <a:ext uri="{FF2B5EF4-FFF2-40B4-BE49-F238E27FC236}">
                <a16:creationId xmlns:a16="http://schemas.microsoft.com/office/drawing/2014/main" id="{EA643654-D008-9129-1186-06DA44B7A203}"/>
              </a:ext>
            </a:extLst>
          </p:cNvPr>
          <p:cNvSpPr>
            <a:spLocks noChangeAspect="1"/>
          </p:cNvSpPr>
          <p:nvPr/>
        </p:nvSpPr>
        <p:spPr>
          <a:xfrm>
            <a:off x="3725119" y="7108402"/>
            <a:ext cx="540000" cy="540000"/>
          </a:xfrm>
          <a:custGeom>
            <a:avLst/>
            <a:gdLst/>
            <a:ahLst/>
            <a:cxnLst/>
            <a:rect l="l" t="t" r="r" b="b"/>
            <a:pathLst>
              <a:path w="1906513" h="1906513">
                <a:moveTo>
                  <a:pt x="0" y="0"/>
                </a:moveTo>
                <a:lnTo>
                  <a:pt x="1906513" y="0"/>
                </a:lnTo>
                <a:lnTo>
                  <a:pt x="1906513" y="1906513"/>
                </a:lnTo>
                <a:lnTo>
                  <a:pt x="0" y="190651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6" name="Freeform 9">
            <a:extLst>
              <a:ext uri="{FF2B5EF4-FFF2-40B4-BE49-F238E27FC236}">
                <a16:creationId xmlns:a16="http://schemas.microsoft.com/office/drawing/2014/main" id="{EA5E9CB0-473F-5A4B-7A42-7E621B562472}"/>
              </a:ext>
            </a:extLst>
          </p:cNvPr>
          <p:cNvSpPr>
            <a:spLocks noChangeAspect="1"/>
          </p:cNvSpPr>
          <p:nvPr/>
        </p:nvSpPr>
        <p:spPr>
          <a:xfrm>
            <a:off x="57830" y="8166100"/>
            <a:ext cx="468000" cy="359938"/>
          </a:xfrm>
          <a:custGeom>
            <a:avLst/>
            <a:gdLst/>
            <a:ahLst/>
            <a:cxnLst/>
            <a:rect l="l" t="t" r="r" b="b"/>
            <a:pathLst>
              <a:path w="1808793" h="1391127">
                <a:moveTo>
                  <a:pt x="0" y="0"/>
                </a:moveTo>
                <a:lnTo>
                  <a:pt x="1808794" y="0"/>
                </a:lnTo>
                <a:lnTo>
                  <a:pt x="1808794" y="1391126"/>
                </a:lnTo>
                <a:lnTo>
                  <a:pt x="0" y="1391126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53">
            <a:extLst>
              <a:ext uri="{FF2B5EF4-FFF2-40B4-BE49-F238E27FC236}">
                <a16:creationId xmlns:a16="http://schemas.microsoft.com/office/drawing/2014/main" id="{5CE50FC6-F230-1670-3C70-3B7CDF28A2EE}"/>
              </a:ext>
            </a:extLst>
          </p:cNvPr>
          <p:cNvSpPr txBox="1"/>
          <p:nvPr/>
        </p:nvSpPr>
        <p:spPr>
          <a:xfrm>
            <a:off x="120650" y="10332217"/>
            <a:ext cx="2212356" cy="324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60"/>
              </a:lnSpc>
            </a:pPr>
            <a:r>
              <a:rPr lang="fr-FR" sz="1000" dirty="0">
                <a:solidFill>
                  <a:srgbClr val="000000"/>
                </a:solidFill>
                <a:latin typeface="Open Sans Bold"/>
              </a:rPr>
              <a:t>Centre hospitalier – ELSA</a:t>
            </a:r>
          </a:p>
          <a:p>
            <a:pPr algn="just">
              <a:lnSpc>
                <a:spcPts val="1260"/>
              </a:lnSpc>
            </a:pPr>
            <a:r>
              <a:rPr lang="fr-FR" sz="1000" dirty="0">
                <a:solidFill>
                  <a:srgbClr val="000000"/>
                </a:solidFill>
                <a:latin typeface="Open Sans Bold"/>
              </a:rPr>
              <a:t> </a:t>
            </a:r>
          </a:p>
        </p:txBody>
      </p:sp>
      <p:sp>
        <p:nvSpPr>
          <p:cNvPr id="2" name="TextBox 53">
            <a:extLst>
              <a:ext uri="{FF2B5EF4-FFF2-40B4-BE49-F238E27FC236}">
                <a16:creationId xmlns:a16="http://schemas.microsoft.com/office/drawing/2014/main" id="{088E1661-648D-A73E-B52A-F69926C2B1B2}"/>
              </a:ext>
            </a:extLst>
          </p:cNvPr>
          <p:cNvSpPr txBox="1"/>
          <p:nvPr/>
        </p:nvSpPr>
        <p:spPr>
          <a:xfrm>
            <a:off x="120650" y="10071100"/>
            <a:ext cx="2212356" cy="1581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60"/>
              </a:lnSpc>
            </a:pPr>
            <a:r>
              <a:rPr lang="fr-FR" sz="1000" dirty="0">
                <a:solidFill>
                  <a:srgbClr val="000000"/>
                </a:solidFill>
                <a:latin typeface="Open Sans Bold"/>
              </a:rPr>
              <a:t>CSAPA </a:t>
            </a:r>
          </a:p>
        </p:txBody>
      </p:sp>
      <p:sp>
        <p:nvSpPr>
          <p:cNvPr id="44" name="TextBox 53">
            <a:extLst>
              <a:ext uri="{FF2B5EF4-FFF2-40B4-BE49-F238E27FC236}">
                <a16:creationId xmlns:a16="http://schemas.microsoft.com/office/drawing/2014/main" id="{FD4B8263-61CC-287F-D42B-956F42548F32}"/>
              </a:ext>
            </a:extLst>
          </p:cNvPr>
          <p:cNvSpPr txBox="1"/>
          <p:nvPr/>
        </p:nvSpPr>
        <p:spPr>
          <a:xfrm>
            <a:off x="4845050" y="10065380"/>
            <a:ext cx="1144079" cy="324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60"/>
              </a:lnSpc>
            </a:pPr>
            <a:r>
              <a:rPr lang="fr-FR" sz="1000" dirty="0">
                <a:solidFill>
                  <a:srgbClr val="000000"/>
                </a:solidFill>
                <a:latin typeface="Open Sans Bold"/>
              </a:rPr>
              <a:t>Annuaire acteurs Pays de la Loire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571516E0-E777-EDD4-4BC3-FB1FB1563AC3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64250" y="10071100"/>
            <a:ext cx="571066" cy="571066"/>
          </a:xfrm>
          <a:prstGeom prst="rect">
            <a:avLst/>
          </a:prstGeom>
        </p:spPr>
      </p:pic>
      <p:grpSp>
        <p:nvGrpSpPr>
          <p:cNvPr id="34" name="Groupe 33">
            <a:extLst>
              <a:ext uri="{FF2B5EF4-FFF2-40B4-BE49-F238E27FC236}">
                <a16:creationId xmlns:a16="http://schemas.microsoft.com/office/drawing/2014/main" id="{75D87304-6F66-74E6-C8A2-D0F8D9761DD4}"/>
              </a:ext>
            </a:extLst>
          </p:cNvPr>
          <p:cNvGrpSpPr/>
          <p:nvPr/>
        </p:nvGrpSpPr>
        <p:grpSpPr>
          <a:xfrm>
            <a:off x="7248016" y="1756422"/>
            <a:ext cx="360000" cy="7552677"/>
            <a:chOff x="7207251" y="2606016"/>
            <a:chExt cx="360000" cy="5325059"/>
          </a:xfrm>
        </p:grpSpPr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1AF73D5F-F8D7-86CF-03AF-59A9E2CB1469}"/>
                </a:ext>
              </a:extLst>
            </p:cNvPr>
            <p:cNvSpPr/>
            <p:nvPr/>
          </p:nvSpPr>
          <p:spPr>
            <a:xfrm rot="16200000">
              <a:off x="4889840" y="5079109"/>
              <a:ext cx="4994822" cy="360000"/>
            </a:xfrm>
            <a:custGeom>
              <a:avLst/>
              <a:gdLst/>
              <a:ahLst/>
              <a:cxnLst/>
              <a:rect l="l" t="t" r="r" b="b"/>
              <a:pathLst>
                <a:path w="2228639" h="324259">
                  <a:moveTo>
                    <a:pt x="224631" y="0"/>
                  </a:moveTo>
                  <a:lnTo>
                    <a:pt x="2004009" y="0"/>
                  </a:lnTo>
                  <a:cubicBezTo>
                    <a:pt x="2026930" y="0"/>
                    <a:pt x="2048239" y="11794"/>
                    <a:pt x="2060410" y="31216"/>
                  </a:cubicBezTo>
                  <a:lnTo>
                    <a:pt x="2224486" y="293043"/>
                  </a:lnTo>
                  <a:cubicBezTo>
                    <a:pt x="2228424" y="299327"/>
                    <a:pt x="2228640" y="307254"/>
                    <a:pt x="2225048" y="313743"/>
                  </a:cubicBezTo>
                  <a:cubicBezTo>
                    <a:pt x="2221457" y="320232"/>
                    <a:pt x="2214625" y="324259"/>
                    <a:pt x="2207209" y="324259"/>
                  </a:cubicBezTo>
                  <a:lnTo>
                    <a:pt x="21431" y="324259"/>
                  </a:lnTo>
                  <a:cubicBezTo>
                    <a:pt x="14015" y="324259"/>
                    <a:pt x="7183" y="320232"/>
                    <a:pt x="3592" y="313743"/>
                  </a:cubicBezTo>
                  <a:cubicBezTo>
                    <a:pt x="0" y="307254"/>
                    <a:pt x="216" y="299327"/>
                    <a:pt x="4154" y="293043"/>
                  </a:cubicBezTo>
                  <a:lnTo>
                    <a:pt x="168230" y="31216"/>
                  </a:lnTo>
                  <a:cubicBezTo>
                    <a:pt x="180401" y="11794"/>
                    <a:pt x="201710" y="0"/>
                    <a:pt x="224631" y="0"/>
                  </a:cubicBezTo>
                  <a:close/>
                </a:path>
              </a:pathLst>
            </a:custGeom>
            <a:solidFill>
              <a:srgbClr val="DF5593"/>
            </a:solidFill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9" name="TextBox 43">
              <a:extLst>
                <a:ext uri="{FF2B5EF4-FFF2-40B4-BE49-F238E27FC236}">
                  <a16:creationId xmlns:a16="http://schemas.microsoft.com/office/drawing/2014/main" id="{62D47B36-CB20-4A24-37D7-4DCAA24F2994}"/>
                </a:ext>
              </a:extLst>
            </p:cNvPr>
            <p:cNvSpPr txBox="1"/>
            <p:nvPr/>
          </p:nvSpPr>
          <p:spPr>
            <a:xfrm rot="16200000">
              <a:off x="4655478" y="5176373"/>
              <a:ext cx="5325059" cy="1843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649"/>
                </a:lnSpc>
              </a:pPr>
              <a:r>
                <a:rPr lang="fr-FR" sz="900" dirty="0">
                  <a:solidFill>
                    <a:schemeClr val="bg1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Document réalisé en collaboration avec le groupe de travail régional formation et validé par le CST de la SRAE Addictologie – nov.2023 </a:t>
              </a:r>
            </a:p>
          </p:txBody>
        </p:sp>
      </p:grp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147EF6C4-EDD0-9E40-8DDE-9A060F372972}"/>
              </a:ext>
            </a:extLst>
          </p:cNvPr>
          <p:cNvCxnSpPr/>
          <p:nvPr/>
        </p:nvCxnSpPr>
        <p:spPr>
          <a:xfrm>
            <a:off x="5607050" y="10506678"/>
            <a:ext cx="381000" cy="0"/>
          </a:xfrm>
          <a:prstGeom prst="straightConnector1">
            <a:avLst/>
          </a:prstGeom>
          <a:ln w="28575">
            <a:solidFill>
              <a:srgbClr val="DF55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9">
            <a:extLst>
              <a:ext uri="{FF2B5EF4-FFF2-40B4-BE49-F238E27FC236}">
                <a16:creationId xmlns:a16="http://schemas.microsoft.com/office/drawing/2014/main" id="{B54835D0-311C-E8F2-0ACF-5E766B4B142B}"/>
              </a:ext>
            </a:extLst>
          </p:cNvPr>
          <p:cNvSpPr>
            <a:spLocks noChangeAspect="1"/>
          </p:cNvSpPr>
          <p:nvPr/>
        </p:nvSpPr>
        <p:spPr>
          <a:xfrm flipH="1">
            <a:off x="45371" y="9039463"/>
            <a:ext cx="468000" cy="471392"/>
          </a:xfrm>
          <a:custGeom>
            <a:avLst/>
            <a:gdLst/>
            <a:ahLst/>
            <a:cxnLst/>
            <a:rect l="l" t="t" r="r" b="b"/>
            <a:pathLst>
              <a:path w="1521055" h="1895396">
                <a:moveTo>
                  <a:pt x="0" y="0"/>
                </a:moveTo>
                <a:lnTo>
                  <a:pt x="1521055" y="0"/>
                </a:lnTo>
                <a:lnTo>
                  <a:pt x="1521055" y="1895395"/>
                </a:lnTo>
                <a:lnTo>
                  <a:pt x="0" y="1895395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1230" t="1" r="1" b="-22192"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133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1058</Words>
  <Application>Microsoft Office PowerPoint</Application>
  <PresentationFormat>Personnalisé</PresentationFormat>
  <Paragraphs>118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2" baseType="lpstr">
      <vt:lpstr>Arial</vt:lpstr>
      <vt:lpstr>Calibri</vt:lpstr>
      <vt:lpstr>Open Sans Bold</vt:lpstr>
      <vt:lpstr>DM Sans Bold</vt:lpstr>
      <vt:lpstr>Open Sans Bold Bold</vt:lpstr>
      <vt:lpstr>Calibri Light</vt:lpstr>
      <vt:lpstr>Open Sans Light</vt:lpstr>
      <vt:lpstr>Open Sans</vt:lpstr>
      <vt:lpstr>Open Sans SemiBold</vt:lpstr>
      <vt:lpstr>Office Theme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V2_PEC TABAC TNS MG</dc:title>
  <dc:creator>Virginie ZAOLO</dc:creator>
  <cp:lastModifiedBy>Virginie ZAOLO</cp:lastModifiedBy>
  <cp:revision>106</cp:revision>
  <cp:lastPrinted>2023-09-25T12:39:45Z</cp:lastPrinted>
  <dcterms:created xsi:type="dcterms:W3CDTF">2006-08-16T00:00:00Z</dcterms:created>
  <dcterms:modified xsi:type="dcterms:W3CDTF">2023-11-14T10:36:51Z</dcterms:modified>
  <dc:identifier>DAFn8Wf-7og</dc:identifier>
</cp:coreProperties>
</file>