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notesMasterIdLst>
    <p:notesMasterId r:id="rId7"/>
  </p:notesMasterIdLst>
  <p:sldIdLst>
    <p:sldId id="272" r:id="rId5"/>
    <p:sldId id="273" r:id="rId6"/>
  </p:sldIdLst>
  <p:sldSz cx="6858000" cy="9906000" type="A4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63C890-2386-6402-A902-0669A04F8AA5}" name="Fabienne You" initials="FY" userId="S::fabienne.you@srae-addicto-pdl.fr::33802db6-30c6-4786-ac39-6d43bff1652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B973A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03" autoAdjust="0"/>
    <p:restoredTop sz="94978" autoAdjust="0"/>
  </p:normalViewPr>
  <p:slideViewPr>
    <p:cSldViewPr snapToGrid="0">
      <p:cViewPr varScale="1">
        <p:scale>
          <a:sx n="49" d="100"/>
          <a:sy n="49" d="100"/>
        </p:scale>
        <p:origin x="22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e ZAOLO" userId="d590909f-4a9e-4d93-b7ac-0d15bd3a9e8a" providerId="ADAL" clId="{73BD4546-F5BA-40DF-9575-7CC027661F46}"/>
    <pc:docChg chg="custSel modSld">
      <pc:chgData name="Virginie ZAOLO" userId="d590909f-4a9e-4d93-b7ac-0d15bd3a9e8a" providerId="ADAL" clId="{73BD4546-F5BA-40DF-9575-7CC027661F46}" dt="2025-10-08T13:15:18.821" v="36" actId="313"/>
      <pc:docMkLst>
        <pc:docMk/>
      </pc:docMkLst>
      <pc:sldChg chg="modSp mod">
        <pc:chgData name="Virginie ZAOLO" userId="d590909f-4a9e-4d93-b7ac-0d15bd3a9e8a" providerId="ADAL" clId="{73BD4546-F5BA-40DF-9575-7CC027661F46}" dt="2025-10-08T13:15:18.821" v="36" actId="313"/>
        <pc:sldMkLst>
          <pc:docMk/>
          <pc:sldMk cId="3503898591" sldId="272"/>
        </pc:sldMkLst>
        <pc:spChg chg="mod">
          <ac:chgData name="Virginie ZAOLO" userId="d590909f-4a9e-4d93-b7ac-0d15bd3a9e8a" providerId="ADAL" clId="{73BD4546-F5BA-40DF-9575-7CC027661F46}" dt="2025-10-03T13:55:56.158" v="12" actId="20577"/>
          <ac:spMkLst>
            <pc:docMk/>
            <pc:sldMk cId="3503898591" sldId="272"/>
            <ac:spMk id="4" creationId="{644B6BE7-AE37-4BF7-B03D-D56FD7673594}"/>
          </ac:spMkLst>
        </pc:spChg>
        <pc:spChg chg="mod">
          <ac:chgData name="Virginie ZAOLO" userId="d590909f-4a9e-4d93-b7ac-0d15bd3a9e8a" providerId="ADAL" clId="{73BD4546-F5BA-40DF-9575-7CC027661F46}" dt="2025-10-08T13:15:18.821" v="36" actId="313"/>
          <ac:spMkLst>
            <pc:docMk/>
            <pc:sldMk cId="3503898591" sldId="272"/>
            <ac:spMk id="5" creationId="{69D3F35C-1E74-435C-890E-B9EE34C95BE7}"/>
          </ac:spMkLst>
        </pc:spChg>
        <pc:spChg chg="mod">
          <ac:chgData name="Virginie ZAOLO" userId="d590909f-4a9e-4d93-b7ac-0d15bd3a9e8a" providerId="ADAL" clId="{73BD4546-F5BA-40DF-9575-7CC027661F46}" dt="2025-10-03T13:55:42.084" v="8" actId="20577"/>
          <ac:spMkLst>
            <pc:docMk/>
            <pc:sldMk cId="3503898591" sldId="272"/>
            <ac:spMk id="8" creationId="{7496BBE8-426D-4084-A394-4D7978ADF0AC}"/>
          </ac:spMkLst>
        </pc:spChg>
        <pc:graphicFrameChg chg="modGraphic">
          <ac:chgData name="Virginie ZAOLO" userId="d590909f-4a9e-4d93-b7ac-0d15bd3a9e8a" providerId="ADAL" clId="{73BD4546-F5BA-40DF-9575-7CC027661F46}" dt="2025-10-03T13:55:20.194" v="0" actId="207"/>
          <ac:graphicFrameMkLst>
            <pc:docMk/>
            <pc:sldMk cId="3503898591" sldId="272"/>
            <ac:graphicFrameMk id="9" creationId="{C546F8C3-84BA-4492-F050-8FDD86E3C522}"/>
          </ac:graphicFrameMkLst>
        </pc:graphicFrameChg>
      </pc:sldChg>
      <pc:sldChg chg="modSp mod">
        <pc:chgData name="Virginie ZAOLO" userId="d590909f-4a9e-4d93-b7ac-0d15bd3a9e8a" providerId="ADAL" clId="{73BD4546-F5BA-40DF-9575-7CC027661F46}" dt="2025-10-03T13:56:03.827" v="16" actId="20577"/>
        <pc:sldMkLst>
          <pc:docMk/>
          <pc:sldMk cId="2030743768" sldId="273"/>
        </pc:sldMkLst>
        <pc:spChg chg="mod">
          <ac:chgData name="Virginie ZAOLO" userId="d590909f-4a9e-4d93-b7ac-0d15bd3a9e8a" providerId="ADAL" clId="{73BD4546-F5BA-40DF-9575-7CC027661F46}" dt="2025-10-03T13:56:03.827" v="16" actId="20577"/>
          <ac:spMkLst>
            <pc:docMk/>
            <pc:sldMk cId="2030743768" sldId="273"/>
            <ac:spMk id="4" creationId="{644B6BE7-AE37-4BF7-B03D-D56FD767359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981" cy="497120"/>
          </a:xfrm>
          <a:prstGeom prst="rect">
            <a:avLst/>
          </a:prstGeom>
        </p:spPr>
        <p:txBody>
          <a:bodyPr vert="horz" lIns="90516" tIns="45258" rIns="90516" bIns="4525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715" y="0"/>
            <a:ext cx="2945981" cy="497120"/>
          </a:xfrm>
          <a:prstGeom prst="rect">
            <a:avLst/>
          </a:prstGeom>
        </p:spPr>
        <p:txBody>
          <a:bodyPr vert="horz" lIns="90516" tIns="45258" rIns="90516" bIns="45258" rtlCol="0"/>
          <a:lstStyle>
            <a:lvl1pPr algn="r">
              <a:defRPr sz="1200"/>
            </a:lvl1pPr>
          </a:lstStyle>
          <a:p>
            <a:fld id="{CABEF1BA-666A-4816-AF13-08DCA7930D23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9337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16" tIns="45258" rIns="90516" bIns="45258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0084" y="4779273"/>
            <a:ext cx="5439097" cy="3909314"/>
          </a:xfrm>
          <a:prstGeom prst="rect">
            <a:avLst/>
          </a:prstGeom>
        </p:spPr>
        <p:txBody>
          <a:bodyPr vert="horz" lIns="90516" tIns="45258" rIns="90516" bIns="45258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32693"/>
            <a:ext cx="2945981" cy="497120"/>
          </a:xfrm>
          <a:prstGeom prst="rect">
            <a:avLst/>
          </a:prstGeom>
        </p:spPr>
        <p:txBody>
          <a:bodyPr vert="horz" lIns="90516" tIns="45258" rIns="90516" bIns="4525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715" y="9432693"/>
            <a:ext cx="2945981" cy="497120"/>
          </a:xfrm>
          <a:prstGeom prst="rect">
            <a:avLst/>
          </a:prstGeom>
        </p:spPr>
        <p:txBody>
          <a:bodyPr vert="horz" lIns="90516" tIns="45258" rIns="90516" bIns="45258" rtlCol="0" anchor="b"/>
          <a:lstStyle>
            <a:lvl1pPr algn="r">
              <a:defRPr sz="1200"/>
            </a:lvl1pPr>
          </a:lstStyle>
          <a:p>
            <a:fld id="{DD602FF4-BF9A-4D4C-86F9-BA7EEE915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661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6_DIAPO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SRAE Addicto PDL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6E3D9-D841-44AF-B9B5-D0ED25DFF6C9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16/06/2025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883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039154-50A8-5043-9396-D2C0F7835F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8BF99B-37C6-0C45-8A60-92291C0E4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3750" y="9183201"/>
            <a:ext cx="6075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" b="0" i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/>
              <a:t>16/06/2025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95895E-D613-3E43-A3F8-FF12640C5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4000" y="9181395"/>
            <a:ext cx="40500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 b="0" i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/>
              <a:t>SRAE Addicto PDL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CA1FC5-8E5F-AC48-ACA1-7A50564D5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7425" y="9181395"/>
            <a:ext cx="6075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0" b="0" i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426E3D9-D841-44AF-B9B5-D0ED25DFF6C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62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hf hdr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1250" indent="-101250" algn="l" defTabSz="514350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788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202500" indent="-101250" algn="l" defTabSz="514350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788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405000" indent="-101250" algn="l" defTabSz="514350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788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607500" indent="-101250" algn="l" defTabSz="514350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788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810000" indent="-101250" algn="l" defTabSz="514350" rtl="0" eaLnBrk="1" latinLnBrk="0" hangingPunct="1">
        <a:lnSpc>
          <a:spcPct val="100000"/>
        </a:lnSpc>
        <a:spcBef>
          <a:spcPts val="0"/>
        </a:spcBef>
        <a:spcAft>
          <a:spcPts val="225"/>
        </a:spcAft>
        <a:buFont typeface="Arial" panose="020B0604020202020204" pitchFamily="34" charset="0"/>
        <a:buChar char="•"/>
        <a:defRPr sz="788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au 3">
            <a:extLst>
              <a:ext uri="{FF2B5EF4-FFF2-40B4-BE49-F238E27FC236}">
                <a16:creationId xmlns:a16="http://schemas.microsoft.com/office/drawing/2014/main" id="{A9CB9248-AFDE-7516-B58C-D5E3099F98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044688"/>
              </p:ext>
            </p:extLst>
          </p:nvPr>
        </p:nvGraphicFramePr>
        <p:xfrm>
          <a:off x="90486" y="6174526"/>
          <a:ext cx="6700636" cy="34187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50318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3350318">
                  <a:extLst>
                    <a:ext uri="{9D8B030D-6E8A-4147-A177-3AD203B41FA5}">
                      <a16:colId xmlns:a16="http://schemas.microsoft.com/office/drawing/2014/main" val="1938529178"/>
                    </a:ext>
                  </a:extLst>
                </a:gridCol>
              </a:tblGrid>
              <a:tr h="319110">
                <a:tc gridSpan="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</a:rPr>
                        <a:t>4. En général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232080">
                <a:tc gridSpan="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 Globalement, je suis satisfait(e) de cette formation 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451082"/>
                  </a:ext>
                </a:extLst>
              </a:tr>
              <a:tr h="232080">
                <a:tc gridSpan="2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1	2	3	4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807309"/>
                  </a:ext>
                </a:extLst>
              </a:tr>
              <a:tr h="232080">
                <a:tc gridSpan="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Quels sont les 3 points de la formation qui vous paraissent :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00" b="0" dirty="0">
                        <a:solidFill>
                          <a:schemeClr val="accent5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5867391"/>
                  </a:ext>
                </a:extLst>
              </a:tr>
              <a:tr h="23208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3"/>
                          </a:solidFill>
                        </a:rPr>
                        <a:t>Les plus négatifs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6"/>
                          </a:solidFill>
                        </a:rPr>
                        <a:t>Les plus positifs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1324400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 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 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5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679730"/>
                  </a:ext>
                </a:extLst>
              </a:tr>
              <a:tr h="232080">
                <a:tc gridSpan="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Avez-vous d’autres besoins de formation dans le domaine de l’Addictologie ?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300" b="1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464538"/>
                  </a:ext>
                </a:extLst>
              </a:tr>
              <a:tr h="720000">
                <a:tc gridSpan="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358943"/>
                  </a:ext>
                </a:extLst>
              </a:tr>
            </a:tbl>
          </a:graphicData>
        </a:graphic>
      </p:graphicFrame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73A3E71-3387-476E-91C8-572E6555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9708486"/>
            <a:ext cx="2314575" cy="190814"/>
          </a:xfrm>
        </p:spPr>
        <p:txBody>
          <a:bodyPr/>
          <a:lstStyle/>
          <a:p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SRAE Addicto PDL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7BB24E3-EEC6-4B30-B72E-D8CBE6D19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9063" y="9708486"/>
            <a:ext cx="1543050" cy="190814"/>
          </a:xfrm>
        </p:spPr>
        <p:txBody>
          <a:bodyPr/>
          <a:lstStyle/>
          <a:p>
            <a:fld id="{1426E3D9-D841-44AF-B9B5-D0ED25DFF6C9}" type="slidenum">
              <a:rPr lang="fr-FR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1</a:t>
            </a:fld>
            <a:endParaRPr lang="fr-FR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4B6BE7-AE37-4BF7-B03D-D56FD767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488" y="9708486"/>
            <a:ext cx="1543050" cy="190814"/>
          </a:xfrm>
        </p:spPr>
        <p:txBody>
          <a:bodyPr/>
          <a:lstStyle/>
          <a:p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2025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69D3F35C-1E74-435C-890E-B9EE34C95BE7}"/>
              </a:ext>
            </a:extLst>
          </p:cNvPr>
          <p:cNvSpPr txBox="1">
            <a:spLocks/>
          </p:cNvSpPr>
          <p:nvPr/>
        </p:nvSpPr>
        <p:spPr>
          <a:xfrm>
            <a:off x="1281643" y="529474"/>
            <a:ext cx="5405490" cy="25982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500" b="0" i="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b="1" dirty="0">
                <a:solidFill>
                  <a:srgbClr val="DF5593"/>
                </a:solidFill>
                <a:ea typeface="+mn-ea"/>
              </a:rPr>
              <a:t>Formation « 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DF559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Prescription des TNS» </a:t>
            </a:r>
            <a:endParaRPr lang="fr-FR" sz="2000" b="1" dirty="0">
              <a:solidFill>
                <a:srgbClr val="DF5593"/>
              </a:solidFill>
              <a:ea typeface="+mn-ea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496BBE8-426D-4084-A394-4D7978ADF0AC}"/>
              </a:ext>
            </a:extLst>
          </p:cNvPr>
          <p:cNvSpPr txBox="1">
            <a:spLocks/>
          </p:cNvSpPr>
          <p:nvPr/>
        </p:nvSpPr>
        <p:spPr>
          <a:xfrm>
            <a:off x="1281643" y="844014"/>
            <a:ext cx="5109262" cy="2598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500" b="0" i="1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500" b="0" i="1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500" b="0" i="1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500" b="0" i="1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500" b="0" i="1" kern="1200">
                <a:solidFill>
                  <a:schemeClr val="bg2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C5C2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Evaluation session du xx/xx/xx</a:t>
            </a:r>
          </a:p>
        </p:txBody>
      </p:sp>
      <p:graphicFrame>
        <p:nvGraphicFramePr>
          <p:cNvPr id="17" name="Tableau 3">
            <a:extLst>
              <a:ext uri="{FF2B5EF4-FFF2-40B4-BE49-F238E27FC236}">
                <a16:creationId xmlns:a16="http://schemas.microsoft.com/office/drawing/2014/main" id="{E222C7E8-5610-4CC4-A648-BBD1E76C65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36381"/>
              </p:ext>
            </p:extLst>
          </p:nvPr>
        </p:nvGraphicFramePr>
        <p:xfrm>
          <a:off x="90489" y="1073161"/>
          <a:ext cx="6700633" cy="1280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29901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1067683">
                  <a:extLst>
                    <a:ext uri="{9D8B030D-6E8A-4147-A177-3AD203B41FA5}">
                      <a16:colId xmlns:a16="http://schemas.microsoft.com/office/drawing/2014/main" val="2464634282"/>
                    </a:ext>
                  </a:extLst>
                </a:gridCol>
                <a:gridCol w="1067683">
                  <a:extLst>
                    <a:ext uri="{9D8B030D-6E8A-4147-A177-3AD203B41FA5}">
                      <a16:colId xmlns:a16="http://schemas.microsoft.com/office/drawing/2014/main" val="1654908408"/>
                    </a:ext>
                  </a:extLst>
                </a:gridCol>
                <a:gridCol w="1067683">
                  <a:extLst>
                    <a:ext uri="{9D8B030D-6E8A-4147-A177-3AD203B41FA5}">
                      <a16:colId xmlns:a16="http://schemas.microsoft.com/office/drawing/2014/main" val="2726375590"/>
                    </a:ext>
                  </a:extLst>
                </a:gridCol>
                <a:gridCol w="1067683">
                  <a:extLst>
                    <a:ext uri="{9D8B030D-6E8A-4147-A177-3AD203B41FA5}">
                      <a16:colId xmlns:a16="http://schemas.microsoft.com/office/drawing/2014/main" val="2592682416"/>
                    </a:ext>
                  </a:extLst>
                </a:gridCol>
              </a:tblGrid>
              <a:tr h="359812"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1. Organisation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Pas du tout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Plutôt pas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Plutôt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Tout à fait satisfait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215887"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Lieu de la 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8716"/>
                  </a:ext>
                </a:extLst>
              </a:tr>
              <a:tr h="215887"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Durée de la formation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731350"/>
                  </a:ext>
                </a:extLst>
              </a:tr>
              <a:tr h="215887"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Organisation globale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562280"/>
                  </a:ext>
                </a:extLst>
              </a:tr>
            </a:tbl>
          </a:graphicData>
        </a:graphic>
      </p:graphicFrame>
      <p:graphicFrame>
        <p:nvGraphicFramePr>
          <p:cNvPr id="18" name="Tableau 3">
            <a:extLst>
              <a:ext uri="{FF2B5EF4-FFF2-40B4-BE49-F238E27FC236}">
                <a16:creationId xmlns:a16="http://schemas.microsoft.com/office/drawing/2014/main" id="{EFA8C728-0C20-4AB7-87FF-713B42F61C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875132"/>
              </p:ext>
            </p:extLst>
          </p:nvPr>
        </p:nvGraphicFramePr>
        <p:xfrm>
          <a:off x="90486" y="2435649"/>
          <a:ext cx="6700637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29901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464634282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1654908408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726375590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592682416"/>
                    </a:ext>
                  </a:extLst>
                </a:gridCol>
              </a:tblGrid>
              <a:tr h="340979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26362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Contenu</a:t>
                      </a:r>
                      <a:endParaRPr lang="fr-FR" sz="12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Pas du tout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Plutôt pas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Plutôt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Tout à fait satisfait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204587">
                <a:tc>
                  <a:txBody>
                    <a:bodyPr/>
                    <a:lstStyle/>
                    <a:p>
                      <a:pPr marL="0" marR="0" lvl="0" indent="0" algn="l" defTabSz="328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Qualité des apports théoriques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8716"/>
                  </a:ext>
                </a:extLst>
              </a:tr>
              <a:tr h="204587">
                <a:tc>
                  <a:txBody>
                    <a:bodyPr/>
                    <a:lstStyle/>
                    <a:p>
                      <a:pPr marL="0" marR="0" lvl="0" indent="0" algn="l" defTabSz="328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Supports et moyens utilisés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547856"/>
                  </a:ext>
                </a:extLst>
              </a:tr>
              <a:tr h="204587">
                <a:tc>
                  <a:txBody>
                    <a:bodyPr/>
                    <a:lstStyle/>
                    <a:p>
                      <a:pPr marL="0" marR="0" lvl="0" indent="0" algn="l" defTabSz="328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Connaissances apportées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323955"/>
                  </a:ext>
                </a:extLst>
              </a:tr>
              <a:tr h="204587">
                <a:tc>
                  <a:txBody>
                    <a:bodyPr/>
                    <a:lstStyle/>
                    <a:p>
                      <a:pPr marL="0" marR="0" lvl="0" indent="0" algn="l" defTabSz="328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Programme proposé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940646"/>
                  </a:ext>
                </a:extLst>
              </a:tr>
              <a:tr h="340979">
                <a:tc>
                  <a:txBody>
                    <a:bodyPr/>
                    <a:lstStyle/>
                    <a:p>
                      <a:pPr marL="0" marR="0" lvl="0" indent="0" algn="l" defTabSz="328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Le contenu de cette formation répond à mes attentes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456506"/>
                  </a:ext>
                </a:extLst>
              </a:tr>
            </a:tbl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2BAB9C67-8415-5B95-594F-D5868265907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0867" y="136615"/>
            <a:ext cx="812800" cy="850900"/>
          </a:xfrm>
          <a:prstGeom prst="rect">
            <a:avLst/>
          </a:prstGeom>
        </p:spPr>
      </p:pic>
      <p:graphicFrame>
        <p:nvGraphicFramePr>
          <p:cNvPr id="9" name="Tableau 3">
            <a:extLst>
              <a:ext uri="{FF2B5EF4-FFF2-40B4-BE49-F238E27FC236}">
                <a16:creationId xmlns:a16="http://schemas.microsoft.com/office/drawing/2014/main" id="{C546F8C3-84BA-4492-F050-8FDD86E3C5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791350"/>
              </p:ext>
            </p:extLst>
          </p:nvPr>
        </p:nvGraphicFramePr>
        <p:xfrm>
          <a:off x="90487" y="4524125"/>
          <a:ext cx="6700637" cy="1554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29901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464634282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1654908408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726375590"/>
                    </a:ext>
                  </a:extLst>
                </a:gridCol>
                <a:gridCol w="1067684">
                  <a:extLst>
                    <a:ext uri="{9D8B030D-6E8A-4147-A177-3AD203B41FA5}">
                      <a16:colId xmlns:a16="http://schemas.microsoft.com/office/drawing/2014/main" val="2592682416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fr-FR" sz="12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3. Animation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00"/>
                          </a:solidFill>
                        </a:rPr>
                        <a:t>Pas du tout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00"/>
                          </a:solidFill>
                        </a:rPr>
                        <a:t>Plutôt pas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00"/>
                          </a:solidFill>
                        </a:rPr>
                        <a:t>Plutôt satisfait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00"/>
                          </a:solidFill>
                        </a:rPr>
                        <a:t>Tout à fait satisfait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18455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Clarté des explications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8716"/>
                  </a:ext>
                </a:extLst>
              </a:tr>
              <a:tr h="184558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Variété des méthodes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180948"/>
                  </a:ext>
                </a:extLst>
              </a:tr>
              <a:tr h="184558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Ecoute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356620"/>
                  </a:ext>
                </a:extLst>
              </a:tr>
              <a:tr h="184558"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rgbClr val="000000"/>
                          </a:solidFill>
                        </a:rPr>
                        <a:t>Relation entre apprenants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731350"/>
                  </a:ext>
                </a:extLst>
              </a:tr>
            </a:tbl>
          </a:graphicData>
        </a:graphic>
      </p:graphicFrame>
      <p:sp>
        <p:nvSpPr>
          <p:cNvPr id="36" name="ZoneTexte 35">
            <a:extLst>
              <a:ext uri="{FF2B5EF4-FFF2-40B4-BE49-F238E27FC236}">
                <a16:creationId xmlns:a16="http://schemas.microsoft.com/office/drawing/2014/main" id="{4547FD6E-7A70-47C1-A3A9-5DB71AAF7BA3}"/>
              </a:ext>
            </a:extLst>
          </p:cNvPr>
          <p:cNvSpPr txBox="1"/>
          <p:nvPr/>
        </p:nvSpPr>
        <p:spPr>
          <a:xfrm>
            <a:off x="4147750" y="9539209"/>
            <a:ext cx="2437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b="1" cap="small" dirty="0"/>
              <a:t>Tournez la page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E03E12-01A2-DF45-6873-FF2FDCA91E7C}"/>
              </a:ext>
            </a:extLst>
          </p:cNvPr>
          <p:cNvSpPr/>
          <p:nvPr/>
        </p:nvSpPr>
        <p:spPr>
          <a:xfrm>
            <a:off x="2367419" y="99036"/>
            <a:ext cx="4374694" cy="375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E1BB661B-0DF5-6C5D-3860-9D1E37FD303E}"/>
              </a:ext>
            </a:extLst>
          </p:cNvPr>
          <p:cNvSpPr txBox="1">
            <a:spLocks/>
          </p:cNvSpPr>
          <p:nvPr/>
        </p:nvSpPr>
        <p:spPr>
          <a:xfrm>
            <a:off x="1281643" y="212314"/>
            <a:ext cx="5405490" cy="259822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500" b="0" i="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300" b="1" dirty="0">
                <a:solidFill>
                  <a:srgbClr val="DF5593"/>
                </a:solidFill>
                <a:ea typeface="+mn-ea"/>
              </a:rPr>
              <a:t>Prénom-Nom</a:t>
            </a:r>
          </a:p>
        </p:txBody>
      </p:sp>
    </p:spTree>
    <p:extLst>
      <p:ext uri="{BB962C8B-B14F-4D97-AF65-F5344CB8AC3E}">
        <p14:creationId xmlns:p14="http://schemas.microsoft.com/office/powerpoint/2010/main" val="3503898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7BB24E3-EEC6-4B30-B72E-D8CBE6D19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9063" y="9708486"/>
            <a:ext cx="1543050" cy="190814"/>
          </a:xfrm>
        </p:spPr>
        <p:txBody>
          <a:bodyPr/>
          <a:lstStyle/>
          <a:p>
            <a:fld id="{1426E3D9-D841-44AF-B9B5-D0ED25DFF6C9}" type="slidenum">
              <a:rPr lang="fr-FR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2</a:t>
            </a:fld>
            <a:endParaRPr lang="fr-FR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4B6BE7-AE37-4BF7-B03D-D56FD767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488" y="9708486"/>
            <a:ext cx="1543050" cy="190814"/>
          </a:xfrm>
        </p:spPr>
        <p:txBody>
          <a:bodyPr/>
          <a:lstStyle/>
          <a:p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2025</a:t>
            </a:r>
          </a:p>
        </p:txBody>
      </p:sp>
      <p:graphicFrame>
        <p:nvGraphicFramePr>
          <p:cNvPr id="17" name="Tableau 3">
            <a:extLst>
              <a:ext uri="{FF2B5EF4-FFF2-40B4-BE49-F238E27FC236}">
                <a16:creationId xmlns:a16="http://schemas.microsoft.com/office/drawing/2014/main" id="{E222C7E8-5610-4CC4-A648-BBD1E76C65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635188"/>
              </p:ext>
            </p:extLst>
          </p:nvPr>
        </p:nvGraphicFramePr>
        <p:xfrm>
          <a:off x="90488" y="111779"/>
          <a:ext cx="6651625" cy="310131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729757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1921868">
                  <a:extLst>
                    <a:ext uri="{9D8B030D-6E8A-4147-A177-3AD203B41FA5}">
                      <a16:colId xmlns:a16="http://schemas.microsoft.com/office/drawing/2014/main" val="2464634282"/>
                    </a:ext>
                  </a:extLst>
                </a:gridCol>
              </a:tblGrid>
              <a:tr h="453376">
                <a:tc>
                  <a:txBody>
                    <a:bodyPr/>
                    <a:lstStyle/>
                    <a:p>
                      <a:pPr algn="l"/>
                      <a:r>
                        <a:rPr lang="fr-FR" sz="1400" dirty="0">
                          <a:solidFill>
                            <a:schemeClr val="bg1"/>
                          </a:solidFill>
                        </a:rPr>
                        <a:t>5. Evaluation de vos compétences</a:t>
                      </a:r>
                    </a:p>
                    <a:p>
                      <a:pPr algn="l"/>
                      <a:r>
                        <a:rPr lang="fr-FR" sz="1400" b="0" i="1" kern="1200" dirty="0">
                          <a:solidFill>
                            <a:schemeClr val="bg1"/>
                          </a:solidFill>
                        </a:rPr>
                        <a:t>Sur une échelle de 1 à 4</a:t>
                      </a:r>
                      <a:endParaRPr lang="fr-FR" sz="1400" b="0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chemeClr val="bg1"/>
                          </a:solidFill>
                        </a:rPr>
                        <a:t>Votre degré de maitrise de la prescription des TNS </a:t>
                      </a:r>
                      <a:endParaRPr lang="fr-FR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26669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300" b="0" dirty="0">
                          <a:solidFill>
                            <a:srgbClr val="000000"/>
                          </a:solidFill>
                        </a:rPr>
                        <a:t>Je suis capable d’évaluer la dépendance physique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71463" algn="l"/>
                          <a:tab pos="542925" algn="l"/>
                          <a:tab pos="803275" algn="l"/>
                          <a:tab pos="1074738" algn="l"/>
                        </a:tabLst>
                      </a:pPr>
                      <a:r>
                        <a:rPr lang="fr-FR" sz="1300" b="0" dirty="0">
                          <a:solidFill>
                            <a:srgbClr val="000000"/>
                          </a:solidFill>
                        </a:rPr>
                        <a:t>1	2	3	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658716"/>
                  </a:ext>
                </a:extLst>
              </a:tr>
              <a:tr h="453376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300" b="0" dirty="0">
                          <a:solidFill>
                            <a:srgbClr val="000000"/>
                          </a:solidFill>
                        </a:rPr>
                        <a:t>Je suis capable d’initier un Traitement Nicotinique de Substitution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1463" algn="l"/>
                          <a:tab pos="542925" algn="l"/>
                          <a:tab pos="803275" algn="l"/>
                          <a:tab pos="1074738" algn="l"/>
                        </a:tabLst>
                        <a:defRPr/>
                      </a:pPr>
                      <a:r>
                        <a:rPr kumimoji="0" lang="fr-FR" sz="13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1	2	3	4</a:t>
                      </a:r>
                      <a:endParaRPr lang="fr-FR" sz="13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5356620"/>
                  </a:ext>
                </a:extLst>
              </a:tr>
              <a:tr h="453376">
                <a:tc>
                  <a:txBody>
                    <a:bodyPr/>
                    <a:lstStyle/>
                    <a:p>
                      <a:r>
                        <a:rPr lang="fr-FR" sz="1300" b="0" dirty="0">
                          <a:solidFill>
                            <a:srgbClr val="000000"/>
                          </a:solidFill>
                        </a:rPr>
                        <a:t>Je suis capable d’adapter un Traitement Nicotinique de Substitution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1463" algn="l"/>
                          <a:tab pos="542925" algn="l"/>
                          <a:tab pos="803275" algn="l"/>
                          <a:tab pos="1074738" algn="l"/>
                        </a:tabLst>
                        <a:defRPr/>
                      </a:pPr>
                      <a:r>
                        <a:rPr kumimoji="0" lang="fr-FR" sz="13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1	2	3	4</a:t>
                      </a:r>
                    </a:p>
                    <a:p>
                      <a:endParaRPr lang="fr-FR" sz="13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0731350"/>
                  </a:ext>
                </a:extLst>
              </a:tr>
              <a:tr h="453376">
                <a:tc>
                  <a:txBody>
                    <a:bodyPr/>
                    <a:lstStyle/>
                    <a:p>
                      <a:r>
                        <a:rPr lang="fr-FR" sz="1300" b="0" dirty="0">
                          <a:solidFill>
                            <a:srgbClr val="000000"/>
                          </a:solidFill>
                        </a:rPr>
                        <a:t>Je suis capable d’informer sur les symptômes de sevrage tabagique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1463" algn="l"/>
                          <a:tab pos="542925" algn="l"/>
                          <a:tab pos="803275" algn="l"/>
                          <a:tab pos="1074738" algn="l"/>
                        </a:tabLst>
                        <a:defRPr/>
                      </a:pPr>
                      <a:r>
                        <a:rPr kumimoji="0" lang="fr-FR" sz="13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1	2	3	4</a:t>
                      </a:r>
                      <a:endParaRPr kumimoji="0" lang="fr-F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2696281"/>
                  </a:ext>
                </a:extLst>
              </a:tr>
              <a:tr h="453376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0" dirty="0">
                          <a:solidFill>
                            <a:srgbClr val="000000"/>
                          </a:solidFill>
                        </a:rPr>
                        <a:t>Je suis capable d’accompagner une personne vers un sevrage tabagique</a:t>
                      </a:r>
                    </a:p>
                    <a:p>
                      <a:endParaRPr lang="fr-FR" sz="13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1463" algn="l"/>
                          <a:tab pos="542925" algn="l"/>
                          <a:tab pos="803275" algn="l"/>
                          <a:tab pos="1074738" algn="l"/>
                        </a:tabLst>
                        <a:defRPr/>
                      </a:pPr>
                      <a:r>
                        <a:rPr kumimoji="0" lang="fr-FR" sz="13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</a:rPr>
                        <a:t>1	2	3	4</a:t>
                      </a:r>
                      <a:endParaRPr kumimoji="0" lang="fr-FR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2973323"/>
                  </a:ext>
                </a:extLst>
              </a:tr>
            </a:tbl>
          </a:graphicData>
        </a:graphic>
      </p:graphicFrame>
      <p:sp>
        <p:nvSpPr>
          <p:cNvPr id="14" name="Espace réservé du pied de page 1">
            <a:extLst>
              <a:ext uri="{FF2B5EF4-FFF2-40B4-BE49-F238E27FC236}">
                <a16:creationId xmlns:a16="http://schemas.microsoft.com/office/drawing/2014/main" id="{34FC1F44-1337-4866-AB42-EF7376612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9708486"/>
            <a:ext cx="2314575" cy="190814"/>
          </a:xfrm>
        </p:spPr>
        <p:txBody>
          <a:bodyPr/>
          <a:lstStyle/>
          <a:p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SRAE Addicto PDL</a:t>
            </a:r>
          </a:p>
        </p:txBody>
      </p:sp>
      <p:graphicFrame>
        <p:nvGraphicFramePr>
          <p:cNvPr id="5" name="Tableau 3">
            <a:extLst>
              <a:ext uri="{FF2B5EF4-FFF2-40B4-BE49-F238E27FC236}">
                <a16:creationId xmlns:a16="http://schemas.microsoft.com/office/drawing/2014/main" id="{D4EC85BB-6F8F-08A8-631D-D6466BF453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763826"/>
              </p:ext>
            </p:extLst>
          </p:nvPr>
        </p:nvGraphicFramePr>
        <p:xfrm>
          <a:off x="78682" y="3076062"/>
          <a:ext cx="6696000" cy="28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7318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726375590"/>
                    </a:ext>
                  </a:extLst>
                </a:gridCol>
                <a:gridCol w="919982">
                  <a:extLst>
                    <a:ext uri="{9D8B030D-6E8A-4147-A177-3AD203B41FA5}">
                      <a16:colId xmlns:a16="http://schemas.microsoft.com/office/drawing/2014/main" val="262644194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fr-FR" sz="1400" dirty="0">
                          <a:solidFill>
                            <a:schemeClr val="bg1"/>
                          </a:solidFill>
                        </a:rPr>
                        <a:t>6. Evaluation de vos connaissances</a:t>
                      </a:r>
                    </a:p>
                  </a:txBody>
                  <a:tcPr anchor="ctr">
                    <a:solidFill>
                      <a:srgbClr val="9B97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bg1"/>
                          </a:solidFill>
                        </a:rPr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bg1"/>
                          </a:solidFill>
                        </a:rPr>
                        <a:t>Faux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3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 dépendance physique au tabac s’évalue grâce au test de Horn.</a:t>
                      </a:r>
                      <a:endParaRPr lang="fr-FR" sz="13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871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3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 cigare contient environ 1 mg de nicotine.</a:t>
                      </a:r>
                      <a:endParaRPr lang="fr-FR" sz="13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18094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rgbClr val="000000"/>
                          </a:solidFill>
                          <a:latin typeface="+mn-lt"/>
                        </a:rPr>
                        <a:t>L’insuffisance </a:t>
                      </a:r>
                      <a:r>
                        <a:rPr lang="fr-FR" sz="1300">
                          <a:solidFill>
                            <a:srgbClr val="000000"/>
                          </a:solidFill>
                          <a:latin typeface="+mn-lt"/>
                        </a:rPr>
                        <a:t>cardiaque n’est pas </a:t>
                      </a:r>
                      <a:r>
                        <a:rPr lang="fr-FR" sz="1300" dirty="0">
                          <a:solidFill>
                            <a:srgbClr val="000000"/>
                          </a:solidFill>
                          <a:latin typeface="+mn-lt"/>
                        </a:rPr>
                        <a:t>une contre-indication à l’utilisation de Substituts nicotiniques.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35662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rgbClr val="000000"/>
                          </a:solidFill>
                          <a:latin typeface="+mn-lt"/>
                        </a:rPr>
                        <a:t>Il est dangereux de mettre un patch nicotinique si l’on vapote.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73135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rgbClr val="000000"/>
                          </a:solidFill>
                          <a:latin typeface="+mn-lt"/>
                        </a:rPr>
                        <a:t>Fumer augmente le métabolisme de la caféine.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392596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A9B0CFE2-D068-D0FF-651D-DF9C97201D63}"/>
              </a:ext>
            </a:extLst>
          </p:cNvPr>
          <p:cNvSpPr txBox="1"/>
          <p:nvPr/>
        </p:nvSpPr>
        <p:spPr>
          <a:xfrm>
            <a:off x="3209772" y="9249533"/>
            <a:ext cx="35323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700" b="1" cap="small" dirty="0">
                <a:solidFill>
                  <a:srgbClr val="6F1950"/>
                </a:solidFill>
              </a:rPr>
              <a:t>Merci pour votre participation</a:t>
            </a:r>
          </a:p>
        </p:txBody>
      </p:sp>
      <p:graphicFrame>
        <p:nvGraphicFramePr>
          <p:cNvPr id="6" name="Tableau 3">
            <a:extLst>
              <a:ext uri="{FF2B5EF4-FFF2-40B4-BE49-F238E27FC236}">
                <a16:creationId xmlns:a16="http://schemas.microsoft.com/office/drawing/2014/main" id="{CCF38211-8E23-5258-73AD-2D681F9F19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042901"/>
              </p:ext>
            </p:extLst>
          </p:nvPr>
        </p:nvGraphicFramePr>
        <p:xfrm>
          <a:off x="74046" y="7312886"/>
          <a:ext cx="6700636" cy="196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700636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</a:tblGrid>
              <a:tr h="266499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</a:rPr>
                        <a:t>8. Commentaires / Remarques</a:t>
                      </a:r>
                      <a:endParaRPr lang="fr-FR" sz="1200" b="0" i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169200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451082"/>
                  </a:ext>
                </a:extLst>
              </a:tr>
            </a:tbl>
          </a:graphicData>
        </a:graphic>
      </p:graphicFrame>
      <p:graphicFrame>
        <p:nvGraphicFramePr>
          <p:cNvPr id="7" name="Tableau 3">
            <a:extLst>
              <a:ext uri="{FF2B5EF4-FFF2-40B4-BE49-F238E27FC236}">
                <a16:creationId xmlns:a16="http://schemas.microsoft.com/office/drawing/2014/main" id="{B250B042-F0F9-2CE2-475E-9353F81AB4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70080"/>
              </p:ext>
            </p:extLst>
          </p:nvPr>
        </p:nvGraphicFramePr>
        <p:xfrm>
          <a:off x="41477" y="5997549"/>
          <a:ext cx="6700636" cy="1188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700636">
                  <a:extLst>
                    <a:ext uri="{9D8B030D-6E8A-4147-A177-3AD203B41FA5}">
                      <a16:colId xmlns:a16="http://schemas.microsoft.com/office/drawing/2014/main" val="2034125127"/>
                    </a:ext>
                  </a:extLst>
                </a:gridCol>
              </a:tblGrid>
              <a:tr h="31911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</a:rPr>
                        <a:t>7. Evaluation de votre capacité à prendre en charge un patient fumeur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1" dirty="0">
                          <a:solidFill>
                            <a:schemeClr val="bg1"/>
                          </a:solidFill>
                        </a:rPr>
                        <a:t>Sur une échelle de 1 (pas du tout maîtrisé) à 4 (tout à fait maîtrisé)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725625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fr-FR" sz="1200" b="1" kern="1200" dirty="0">
                          <a:solidFill>
                            <a:srgbClr val="000000"/>
                          </a:solidFill>
                        </a:rPr>
                        <a:t>A combien estimez-vous votre degré d’aisance à vous sentir à l’aise pour prendre en charge un patient fumeur : </a:t>
                      </a:r>
                      <a:endParaRPr lang="fr-FR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451082"/>
                  </a:ext>
                </a:extLst>
              </a:tr>
              <a:tr h="23208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0000"/>
                          </a:solidFill>
                        </a:rPr>
                        <a:t>1	2	3	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6807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074376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SRAE-Addicto">
  <a:themeElements>
    <a:clrScheme name="SRAE-Addicto">
      <a:dk1>
        <a:srgbClr val="6F1950"/>
      </a:dk1>
      <a:lt1>
        <a:srgbClr val="FFFFFF"/>
      </a:lt1>
      <a:dk2>
        <a:srgbClr val="626362"/>
      </a:dk2>
      <a:lt2>
        <a:srgbClr val="5C5C2C"/>
      </a:lt2>
      <a:accent1>
        <a:srgbClr val="9B973A"/>
      </a:accent1>
      <a:accent2>
        <a:srgbClr val="767776"/>
      </a:accent2>
      <a:accent3>
        <a:srgbClr val="DF5593"/>
      </a:accent3>
      <a:accent4>
        <a:srgbClr val="B8D137"/>
      </a:accent4>
      <a:accent5>
        <a:srgbClr val="2E3117"/>
      </a:accent5>
      <a:accent6>
        <a:srgbClr val="807E2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SRAE-Addicto" id="{E1DAD1A1-722F-F547-AA39-4C4171774C8B}" vid="{372F1029-E3E2-6040-92C3-DEA8AF4AF00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9864CAE041EC418712E38F151CC4A1" ma:contentTypeVersion="13" ma:contentTypeDescription="Crée un document." ma:contentTypeScope="" ma:versionID="d677a6df07e6fc741e55ed323fcabab0">
  <xsd:schema xmlns:xsd="http://www.w3.org/2001/XMLSchema" xmlns:xs="http://www.w3.org/2001/XMLSchema" xmlns:p="http://schemas.microsoft.com/office/2006/metadata/properties" xmlns:ns2="504029ce-8d54-44c5-8f48-0721424e8557" xmlns:ns3="282c3149-a74e-4df7-b914-92508a715e2c" targetNamespace="http://schemas.microsoft.com/office/2006/metadata/properties" ma:root="true" ma:fieldsID="17ab14b5a055367d605d8e13ef08128b" ns2:_="" ns3:_="">
    <xsd:import namespace="504029ce-8d54-44c5-8f48-0721424e8557"/>
    <xsd:import namespace="282c3149-a74e-4df7-b914-92508a715e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4029ce-8d54-44c5-8f48-0721424e8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b39b5c7b-a2a7-437c-a692-420aad3909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2c3149-a74e-4df7-b914-92508a715e2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0601ffd-3dba-4214-befe-1f05fae46e0c}" ma:internalName="TaxCatchAll" ma:showField="CatchAllData" ma:web="282c3149-a74e-4df7-b914-92508a715e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4029ce-8d54-44c5-8f48-0721424e8557">
      <Terms xmlns="http://schemas.microsoft.com/office/infopath/2007/PartnerControls"/>
    </lcf76f155ced4ddcb4097134ff3c332f>
    <TaxCatchAll xmlns="282c3149-a74e-4df7-b914-92508a715e2c" xsi:nil="true"/>
  </documentManagement>
</p:properties>
</file>

<file path=customXml/itemProps1.xml><?xml version="1.0" encoding="utf-8"?>
<ds:datastoreItem xmlns:ds="http://schemas.openxmlformats.org/officeDocument/2006/customXml" ds:itemID="{10E02B6B-0550-4198-B0BB-0426E994DE1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25841C-7C1C-4FCD-BC10-FA733A47F4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4029ce-8d54-44c5-8f48-0721424e8557"/>
    <ds:schemaRef ds:uri="282c3149-a74e-4df7-b914-92508a715e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D90BF4-FA26-4742-B6A7-C82E42F0E6B2}">
  <ds:schemaRefs>
    <ds:schemaRef ds:uri="http://schemas.microsoft.com/office/2006/metadata/properties"/>
    <ds:schemaRef ds:uri="http://schemas.microsoft.com/office/infopath/2007/PartnerControls"/>
    <ds:schemaRef ds:uri="504029ce-8d54-44c5-8f48-0721424e8557"/>
    <ds:schemaRef ds:uri="282c3149-a74e-4df7-b914-92508a715e2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Srae-Addicto-PPT-F</Template>
  <TotalTime>87</TotalTime>
  <Words>409</Words>
  <Application>Microsoft Office PowerPoint</Application>
  <PresentationFormat>Format A4 (210 x 297 mm)</PresentationFormat>
  <Paragraphs>77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ThemeSRAE-Addicto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</dc:creator>
  <cp:lastModifiedBy>Virginie ZAOLO</cp:lastModifiedBy>
  <cp:revision>43</cp:revision>
  <cp:lastPrinted>2025-03-10T15:28:18Z</cp:lastPrinted>
  <dcterms:modified xsi:type="dcterms:W3CDTF">2025-10-08T13:15:20Z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0x010100C49864CAE041EC418712E38F151CC4A1</vt:lpwstr>
  </property>
  <property fmtid="{D5CDD505-2E9C-101B-9397-08002B2CF9AE}" pid="3" name="Order">
    <vt:r8>4719000</vt:r8>
  </property>
  <property fmtid="{D5CDD505-2E9C-101B-9397-08002B2CF9AE}" pid="4" name="MediaServiceImageTags">
    <vt:lpwstr/>
  </property>
</Properties>
</file>