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4"/>
  </p:sldMasterIdLst>
  <p:notesMasterIdLst>
    <p:notesMasterId r:id="rId7"/>
  </p:notesMasterIdLst>
  <p:sldIdLst>
    <p:sldId id="272" r:id="rId5"/>
    <p:sldId id="273" r:id="rId6"/>
  </p:sldIdLst>
  <p:sldSz cx="6858000" cy="9906000" type="A4"/>
  <p:notesSz cx="6799263" cy="99298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963C890-2386-6402-A902-0669A04F8AA5}" name="Fabienne You" initials="FY" userId="S::fabienne.you@srae-addicto-pdl.fr::33802db6-30c6-4786-ac39-6d43bff1652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E5E5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703" autoAdjust="0"/>
    <p:restoredTop sz="94978" autoAdjust="0"/>
  </p:normalViewPr>
  <p:slideViewPr>
    <p:cSldViewPr snapToGrid="0">
      <p:cViewPr varScale="1">
        <p:scale>
          <a:sx n="75" d="100"/>
          <a:sy n="75" d="100"/>
        </p:scale>
        <p:origin x="331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irginie ZAOLO" userId="d590909f-4a9e-4d93-b7ac-0d15bd3a9e8a" providerId="ADAL" clId="{73BD4546-F5BA-40DF-9575-7CC027661F46}"/>
    <pc:docChg chg="modSld">
      <pc:chgData name="Virginie ZAOLO" userId="d590909f-4a9e-4d93-b7ac-0d15bd3a9e8a" providerId="ADAL" clId="{73BD4546-F5BA-40DF-9575-7CC027661F46}" dt="2025-10-08T13:11:32.851" v="65" actId="14100"/>
      <pc:docMkLst>
        <pc:docMk/>
      </pc:docMkLst>
      <pc:sldChg chg="modSp mod">
        <pc:chgData name="Virginie ZAOLO" userId="d590909f-4a9e-4d93-b7ac-0d15bd3a9e8a" providerId="ADAL" clId="{73BD4546-F5BA-40DF-9575-7CC027661F46}" dt="2025-09-26T13:53:51.981" v="5" actId="20577"/>
        <pc:sldMkLst>
          <pc:docMk/>
          <pc:sldMk cId="3503898591" sldId="272"/>
        </pc:sldMkLst>
        <pc:spChg chg="mod">
          <ac:chgData name="Virginie ZAOLO" userId="d590909f-4a9e-4d93-b7ac-0d15bd3a9e8a" providerId="ADAL" clId="{73BD4546-F5BA-40DF-9575-7CC027661F46}" dt="2025-09-26T13:53:51.981" v="5" actId="20577"/>
          <ac:spMkLst>
            <pc:docMk/>
            <pc:sldMk cId="3503898591" sldId="272"/>
            <ac:spMk id="8" creationId="{7496BBE8-426D-4084-A394-4D7978ADF0AC}"/>
          </ac:spMkLst>
        </pc:spChg>
      </pc:sldChg>
      <pc:sldChg chg="modSp mod">
        <pc:chgData name="Virginie ZAOLO" userId="d590909f-4a9e-4d93-b7ac-0d15bd3a9e8a" providerId="ADAL" clId="{73BD4546-F5BA-40DF-9575-7CC027661F46}" dt="2025-10-08T13:11:32.851" v="65" actId="14100"/>
        <pc:sldMkLst>
          <pc:docMk/>
          <pc:sldMk cId="2030743768" sldId="273"/>
        </pc:sldMkLst>
        <pc:graphicFrameChg chg="mod modGraphic">
          <ac:chgData name="Virginie ZAOLO" userId="d590909f-4a9e-4d93-b7ac-0d15bd3a9e8a" providerId="ADAL" clId="{73BD4546-F5BA-40DF-9575-7CC027661F46}" dt="2025-10-08T13:11:20.016" v="14" actId="2165"/>
          <ac:graphicFrameMkLst>
            <pc:docMk/>
            <pc:sldMk cId="2030743768" sldId="273"/>
            <ac:graphicFrameMk id="5" creationId="{D4EC85BB-6F8F-08A8-631D-D6466BF4539F}"/>
          </ac:graphicFrameMkLst>
        </pc:graphicFrameChg>
        <pc:graphicFrameChg chg="mod">
          <ac:chgData name="Virginie ZAOLO" userId="d590909f-4a9e-4d93-b7ac-0d15bd3a9e8a" providerId="ADAL" clId="{73BD4546-F5BA-40DF-9575-7CC027661F46}" dt="2025-10-08T13:11:24.536" v="42" actId="1035"/>
          <ac:graphicFrameMkLst>
            <pc:docMk/>
            <pc:sldMk cId="2030743768" sldId="273"/>
            <ac:graphicFrameMk id="6" creationId="{FF5486B6-9C25-5469-ACC9-F0475CCC2C25}"/>
          </ac:graphicFrameMkLst>
        </pc:graphicFrameChg>
        <pc:graphicFrameChg chg="mod modGraphic">
          <ac:chgData name="Virginie ZAOLO" userId="d590909f-4a9e-4d93-b7ac-0d15bd3a9e8a" providerId="ADAL" clId="{73BD4546-F5BA-40DF-9575-7CC027661F46}" dt="2025-10-08T13:11:32.851" v="65" actId="14100"/>
          <ac:graphicFrameMkLst>
            <pc:docMk/>
            <pc:sldMk cId="2030743768" sldId="273"/>
            <ac:graphicFrameMk id="7" creationId="{D6BC6CB5-4F78-26AC-801B-D465E12450BF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5981" cy="497120"/>
          </a:xfrm>
          <a:prstGeom prst="rect">
            <a:avLst/>
          </a:prstGeom>
        </p:spPr>
        <p:txBody>
          <a:bodyPr vert="horz" lIns="90516" tIns="45258" rIns="90516" bIns="45258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1715" y="0"/>
            <a:ext cx="2945981" cy="497120"/>
          </a:xfrm>
          <a:prstGeom prst="rect">
            <a:avLst/>
          </a:prstGeom>
        </p:spPr>
        <p:txBody>
          <a:bodyPr vert="horz" lIns="90516" tIns="45258" rIns="90516" bIns="45258" rtlCol="0"/>
          <a:lstStyle>
            <a:lvl1pPr algn="r">
              <a:defRPr sz="1200"/>
            </a:lvl1pPr>
          </a:lstStyle>
          <a:p>
            <a:fld id="{CABEF1BA-666A-4816-AF13-08DCA7930D23}" type="datetimeFigureOut">
              <a:rPr lang="fr-FR" smtClean="0"/>
              <a:t>08/10/2025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239963" y="1241425"/>
            <a:ext cx="2319337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516" tIns="45258" rIns="90516" bIns="45258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0084" y="4779273"/>
            <a:ext cx="5439097" cy="3909314"/>
          </a:xfrm>
          <a:prstGeom prst="rect">
            <a:avLst/>
          </a:prstGeom>
        </p:spPr>
        <p:txBody>
          <a:bodyPr vert="horz" lIns="90516" tIns="45258" rIns="90516" bIns="45258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2" y="9432693"/>
            <a:ext cx="2945981" cy="497120"/>
          </a:xfrm>
          <a:prstGeom prst="rect">
            <a:avLst/>
          </a:prstGeom>
        </p:spPr>
        <p:txBody>
          <a:bodyPr vert="horz" lIns="90516" tIns="45258" rIns="90516" bIns="45258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1715" y="9432693"/>
            <a:ext cx="2945981" cy="497120"/>
          </a:xfrm>
          <a:prstGeom prst="rect">
            <a:avLst/>
          </a:prstGeom>
        </p:spPr>
        <p:txBody>
          <a:bodyPr vert="horz" lIns="90516" tIns="45258" rIns="90516" bIns="45258" rtlCol="0" anchor="b"/>
          <a:lstStyle>
            <a:lvl1pPr algn="r">
              <a:defRPr sz="1200"/>
            </a:lvl1pPr>
          </a:lstStyle>
          <a:p>
            <a:fld id="{DD602FF4-BF9A-4D4C-86F9-BA7EEE9155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066613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6_DIAPO_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RPIB tabac et prescription des TNS  - SRAE Addicto PDL</a:t>
            </a:r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6E3D9-D841-44AF-B9B5-D0ED25DFF6C9}" type="slidenum">
              <a:rPr lang="fr-FR" smtClean="0"/>
              <a:t>‹N°›</a:t>
            </a:fld>
            <a:endParaRPr lang="fr-F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ABE1F-B86F-47FB-A87C-C08E37FFC010}" type="datetime1">
              <a:rPr lang="fr-FR" smtClean="0"/>
              <a:t>08/10/2025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48835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F039154-50A8-5043-9396-D2C0F7835F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98BF99B-37C6-0C45-8A60-92291C0E4C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03750" y="9183201"/>
            <a:ext cx="6075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50" b="0" i="0">
                <a:solidFill>
                  <a:schemeClr val="tx2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B7D8EE73-7911-44AC-B928-02B5AC16531C}" type="datetime1">
              <a:rPr lang="fr-FR" smtClean="0"/>
              <a:t>08/10/2025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895895E-D613-3E43-A3F8-FF12640C5A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404000" y="9181395"/>
            <a:ext cx="40500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50" b="0" i="0">
                <a:solidFill>
                  <a:schemeClr val="tx2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fr-FR"/>
              <a:t>RPIB tabac et prescription des TNS  - SRAE Addicto PDL</a:t>
            </a:r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0CA1FC5-8E5F-AC48-ACA1-7A50564D55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47425" y="9181395"/>
            <a:ext cx="6075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50" b="0" i="0">
                <a:solidFill>
                  <a:schemeClr val="tx2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1426E3D9-D841-44AF-B9B5-D0ED25DFF6C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93621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</p:sldLayoutIdLst>
  <p:hf hdr="0"/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1250" indent="-101250" algn="l" defTabSz="514350" rtl="0" eaLnBrk="1" latinLnBrk="0" hangingPunct="1">
        <a:lnSpc>
          <a:spcPct val="100000"/>
        </a:lnSpc>
        <a:spcBef>
          <a:spcPts val="0"/>
        </a:spcBef>
        <a:spcAft>
          <a:spcPts val="225"/>
        </a:spcAft>
        <a:buFont typeface="Arial" panose="020B0604020202020204" pitchFamily="34" charset="0"/>
        <a:buChar char="•"/>
        <a:defRPr sz="788" kern="1200">
          <a:solidFill>
            <a:schemeClr val="tx2">
              <a:lumMod val="50000"/>
            </a:schemeClr>
          </a:solidFill>
          <a:latin typeface="+mn-lt"/>
          <a:ea typeface="+mn-ea"/>
          <a:cs typeface="+mn-cs"/>
        </a:defRPr>
      </a:lvl1pPr>
      <a:lvl2pPr marL="202500" indent="-101250" algn="l" defTabSz="514350" rtl="0" eaLnBrk="1" latinLnBrk="0" hangingPunct="1">
        <a:lnSpc>
          <a:spcPct val="100000"/>
        </a:lnSpc>
        <a:spcBef>
          <a:spcPts val="0"/>
        </a:spcBef>
        <a:spcAft>
          <a:spcPts val="225"/>
        </a:spcAft>
        <a:buFont typeface="Arial" panose="020B0604020202020204" pitchFamily="34" charset="0"/>
        <a:buChar char="•"/>
        <a:defRPr sz="788" kern="1200">
          <a:solidFill>
            <a:schemeClr val="tx2">
              <a:lumMod val="50000"/>
            </a:schemeClr>
          </a:solidFill>
          <a:latin typeface="+mn-lt"/>
          <a:ea typeface="+mn-ea"/>
          <a:cs typeface="+mn-cs"/>
        </a:defRPr>
      </a:lvl2pPr>
      <a:lvl3pPr marL="405000" indent="-101250" algn="l" defTabSz="514350" rtl="0" eaLnBrk="1" latinLnBrk="0" hangingPunct="1">
        <a:lnSpc>
          <a:spcPct val="100000"/>
        </a:lnSpc>
        <a:spcBef>
          <a:spcPts val="0"/>
        </a:spcBef>
        <a:spcAft>
          <a:spcPts val="225"/>
        </a:spcAft>
        <a:buFont typeface="Arial" panose="020B0604020202020204" pitchFamily="34" charset="0"/>
        <a:buChar char="•"/>
        <a:defRPr sz="788" kern="1200">
          <a:solidFill>
            <a:schemeClr val="tx2">
              <a:lumMod val="50000"/>
            </a:schemeClr>
          </a:solidFill>
          <a:latin typeface="+mn-lt"/>
          <a:ea typeface="+mn-ea"/>
          <a:cs typeface="+mn-cs"/>
        </a:defRPr>
      </a:lvl3pPr>
      <a:lvl4pPr marL="607500" indent="-101250" algn="l" defTabSz="514350" rtl="0" eaLnBrk="1" latinLnBrk="0" hangingPunct="1">
        <a:lnSpc>
          <a:spcPct val="100000"/>
        </a:lnSpc>
        <a:spcBef>
          <a:spcPts val="0"/>
        </a:spcBef>
        <a:spcAft>
          <a:spcPts val="225"/>
        </a:spcAft>
        <a:buFont typeface="Arial" panose="020B0604020202020204" pitchFamily="34" charset="0"/>
        <a:buChar char="•"/>
        <a:defRPr sz="788" kern="1200">
          <a:solidFill>
            <a:schemeClr val="tx2">
              <a:lumMod val="50000"/>
            </a:schemeClr>
          </a:solidFill>
          <a:latin typeface="+mn-lt"/>
          <a:ea typeface="+mn-ea"/>
          <a:cs typeface="+mn-cs"/>
        </a:defRPr>
      </a:lvl4pPr>
      <a:lvl5pPr marL="810000" indent="-101250" algn="l" defTabSz="514350" rtl="0" eaLnBrk="1" latinLnBrk="0" hangingPunct="1">
        <a:lnSpc>
          <a:spcPct val="100000"/>
        </a:lnSpc>
        <a:spcBef>
          <a:spcPts val="0"/>
        </a:spcBef>
        <a:spcAft>
          <a:spcPts val="225"/>
        </a:spcAft>
        <a:buFont typeface="Arial" panose="020B0604020202020204" pitchFamily="34" charset="0"/>
        <a:buChar char="•"/>
        <a:defRPr sz="788" kern="1200">
          <a:solidFill>
            <a:schemeClr val="tx2">
              <a:lumMod val="50000"/>
            </a:schemeClr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Tableau 3">
            <a:extLst>
              <a:ext uri="{FF2B5EF4-FFF2-40B4-BE49-F238E27FC236}">
                <a16:creationId xmlns:a16="http://schemas.microsoft.com/office/drawing/2014/main" id="{A9CB9248-AFDE-7516-B58C-D5E3099F98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7082583"/>
              </p:ext>
            </p:extLst>
          </p:nvPr>
        </p:nvGraphicFramePr>
        <p:xfrm>
          <a:off x="90486" y="6433570"/>
          <a:ext cx="6700636" cy="3152789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350318">
                  <a:extLst>
                    <a:ext uri="{9D8B030D-6E8A-4147-A177-3AD203B41FA5}">
                      <a16:colId xmlns:a16="http://schemas.microsoft.com/office/drawing/2014/main" val="2034125127"/>
                    </a:ext>
                  </a:extLst>
                </a:gridCol>
                <a:gridCol w="3350318">
                  <a:extLst>
                    <a:ext uri="{9D8B030D-6E8A-4147-A177-3AD203B41FA5}">
                      <a16:colId xmlns:a16="http://schemas.microsoft.com/office/drawing/2014/main" val="1938529178"/>
                    </a:ext>
                  </a:extLst>
                </a:gridCol>
              </a:tblGrid>
              <a:tr h="319110">
                <a:tc gridSpan="2">
                  <a:txBody>
                    <a:bodyPr/>
                    <a:lstStyle/>
                    <a:p>
                      <a:pPr marL="0" marR="0" lvl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</a:rPr>
                        <a:t>4. En général</a:t>
                      </a:r>
                      <a:endParaRPr lang="fr-FR" sz="12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7256254"/>
                  </a:ext>
                </a:extLst>
              </a:tr>
              <a:tr h="232080">
                <a:tc gridSpan="2">
                  <a:txBody>
                    <a:bodyPr/>
                    <a:lstStyle/>
                    <a:p>
                      <a:pPr marL="0" marR="0" lvl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>
                          <a:solidFill>
                            <a:srgbClr val="000000"/>
                          </a:solidFill>
                        </a:rPr>
                        <a:t> Globalement, je suis satisfait(e) de cette formation :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4451082"/>
                  </a:ext>
                </a:extLst>
              </a:tr>
              <a:tr h="232080">
                <a:tc gridSpan="2">
                  <a:txBody>
                    <a:bodyPr/>
                    <a:lstStyle/>
                    <a:p>
                      <a:pPr marL="0" marR="0" lvl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>
                          <a:solidFill>
                            <a:srgbClr val="000000"/>
                          </a:solidFill>
                        </a:rPr>
                        <a:t>1	2	3	4</a:t>
                      </a:r>
                      <a:endParaRPr lang="fr-FR" sz="1200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6807309"/>
                  </a:ext>
                </a:extLst>
              </a:tr>
              <a:tr h="232080">
                <a:tc gridSpan="2">
                  <a:txBody>
                    <a:bodyPr/>
                    <a:lstStyle/>
                    <a:p>
                      <a:pPr marL="0" marR="0" lvl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>
                          <a:solidFill>
                            <a:srgbClr val="000000"/>
                          </a:solidFill>
                        </a:rPr>
                        <a:t>Quels sont les 3 points de la formation qui vous paraissent :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0" marR="0" lvl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300" b="0" dirty="0">
                        <a:solidFill>
                          <a:schemeClr val="accent5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85867391"/>
                  </a:ext>
                </a:extLst>
              </a:tr>
              <a:tr h="232080">
                <a:tc>
                  <a:txBody>
                    <a:bodyPr/>
                    <a:lstStyle/>
                    <a:p>
                      <a:pPr marL="0" marR="0" lvl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>
                          <a:solidFill>
                            <a:schemeClr val="accent3"/>
                          </a:solidFill>
                        </a:rPr>
                        <a:t>Les plus négatifs 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>
                          <a:solidFill>
                            <a:schemeClr val="accent6"/>
                          </a:solidFill>
                        </a:rPr>
                        <a:t>Les plus positifs ?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01324400"/>
                  </a:ext>
                </a:extLst>
              </a:tr>
              <a:tr h="754259">
                <a:tc>
                  <a:txBody>
                    <a:bodyPr/>
                    <a:lstStyle/>
                    <a:p>
                      <a:pPr marL="0" marR="0" lvl="0" indent="0" algn="l" defTabSz="51435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1200" b="1" dirty="0">
                          <a:solidFill>
                            <a:schemeClr val="accent5"/>
                          </a:solidFill>
                        </a:rPr>
                        <a:t>- </a:t>
                      </a:r>
                    </a:p>
                    <a:p>
                      <a:pPr marL="0" marR="0" lvl="0" indent="0" algn="l" defTabSz="51435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1200" b="1" dirty="0">
                          <a:solidFill>
                            <a:schemeClr val="accent5"/>
                          </a:solidFill>
                        </a:rPr>
                        <a:t>-</a:t>
                      </a:r>
                    </a:p>
                    <a:p>
                      <a:pPr marL="0" marR="0" lvl="0" indent="0" algn="l" defTabSz="51435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1200" b="1" dirty="0">
                          <a:solidFill>
                            <a:schemeClr val="accent5"/>
                          </a:solidFill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51435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1200" b="1" dirty="0">
                          <a:solidFill>
                            <a:schemeClr val="accent5"/>
                          </a:solidFill>
                        </a:rPr>
                        <a:t>- </a:t>
                      </a:r>
                    </a:p>
                    <a:p>
                      <a:pPr marL="0" marR="0" lvl="0" indent="0" algn="l" defTabSz="51435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1200" b="1" dirty="0">
                          <a:solidFill>
                            <a:schemeClr val="accent5"/>
                          </a:solidFill>
                        </a:rPr>
                        <a:t>-</a:t>
                      </a:r>
                    </a:p>
                    <a:p>
                      <a:pPr marL="0" marR="0" lvl="0" indent="0" algn="l" defTabSz="51435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1200" b="1" dirty="0">
                          <a:solidFill>
                            <a:schemeClr val="accent5"/>
                          </a:solidFill>
                        </a:rPr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0679730"/>
                  </a:ext>
                </a:extLst>
              </a:tr>
              <a:tr h="232080">
                <a:tc gridSpan="2">
                  <a:txBody>
                    <a:bodyPr/>
                    <a:lstStyle/>
                    <a:p>
                      <a:pPr marL="0" marR="0" lvl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1200" b="1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Avez-vous d’autres besoins de formation dans le domaine de l’Addictologie ?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51435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fr-FR" sz="1300" b="1" dirty="0">
                        <a:solidFill>
                          <a:schemeClr val="accent5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7464538"/>
                  </a:ext>
                </a:extLst>
              </a:tr>
              <a:tr h="576000">
                <a:tc gridSpan="2">
                  <a:txBody>
                    <a:bodyPr/>
                    <a:lstStyle/>
                    <a:p>
                      <a:pPr marL="0" marR="0" lvl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fr-FR" sz="12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2358943"/>
                  </a:ext>
                </a:extLst>
              </a:tr>
            </a:tbl>
          </a:graphicData>
        </a:graphic>
      </p:graphicFrame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573A3E71-3387-476E-91C8-572E655526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71713" y="9708486"/>
            <a:ext cx="2314575" cy="190814"/>
          </a:xfrm>
        </p:spPr>
        <p:txBody>
          <a:bodyPr/>
          <a:lstStyle/>
          <a:p>
            <a:r>
              <a:rPr lang="fr-FR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SRAE Addicto PDL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17BB24E3-EEC6-4B30-B72E-D8CBE6D190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199063" y="9708486"/>
            <a:ext cx="1543050" cy="190814"/>
          </a:xfrm>
        </p:spPr>
        <p:txBody>
          <a:bodyPr/>
          <a:lstStyle/>
          <a:p>
            <a:fld id="{1426E3D9-D841-44AF-B9B5-D0ED25DFF6C9}" type="slidenum">
              <a:rPr lang="fr-FR" smtClean="0">
                <a:solidFill>
                  <a:schemeClr val="tx2">
                    <a:lumMod val="50000"/>
                  </a:schemeClr>
                </a:solidFill>
                <a:latin typeface="+mn-lt"/>
              </a:rPr>
              <a:t>1</a:t>
            </a:fld>
            <a:endParaRPr lang="fr-FR" dirty="0">
              <a:solidFill>
                <a:schemeClr val="tx2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44B6BE7-AE37-4BF7-B03D-D56FD767359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0488" y="9708486"/>
            <a:ext cx="1543050" cy="190814"/>
          </a:xfrm>
        </p:spPr>
        <p:txBody>
          <a:bodyPr/>
          <a:lstStyle/>
          <a:p>
            <a:r>
              <a:rPr lang="fr-FR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2025</a:t>
            </a:r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id="{69D3F35C-1E74-435C-890E-B9EE34C95BE7}"/>
              </a:ext>
            </a:extLst>
          </p:cNvPr>
          <p:cNvSpPr txBox="1">
            <a:spLocks/>
          </p:cNvSpPr>
          <p:nvPr/>
        </p:nvSpPr>
        <p:spPr>
          <a:xfrm>
            <a:off x="1281643" y="572816"/>
            <a:ext cx="5405490" cy="259822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500" b="0" i="0" kern="1200">
                <a:solidFill>
                  <a:schemeClr val="tx1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300" b="1" dirty="0">
                <a:solidFill>
                  <a:srgbClr val="DF5593"/>
                </a:solidFill>
                <a:ea typeface="+mn-ea"/>
              </a:rPr>
              <a:t>Formation RPIB alcool, tabac, cannabis</a:t>
            </a: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7496BBE8-426D-4084-A394-4D7978ADF0AC}"/>
              </a:ext>
            </a:extLst>
          </p:cNvPr>
          <p:cNvSpPr txBox="1">
            <a:spLocks/>
          </p:cNvSpPr>
          <p:nvPr/>
        </p:nvSpPr>
        <p:spPr>
          <a:xfrm>
            <a:off x="1281643" y="801962"/>
            <a:ext cx="5109262" cy="25982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Font typeface="Arial" panose="020B0604020202020204" pitchFamily="34" charset="0"/>
              <a:buNone/>
              <a:defRPr sz="1500" b="0" i="1" kern="1200">
                <a:solidFill>
                  <a:schemeClr val="bg2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Font typeface="Arial" panose="020B0604020202020204" pitchFamily="34" charset="0"/>
              <a:buNone/>
              <a:defRPr sz="1500" b="0" i="1" kern="1200">
                <a:solidFill>
                  <a:schemeClr val="bg2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2pPr>
            <a:lvl3pPr marL="91440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Font typeface="Arial" panose="020B0604020202020204" pitchFamily="34" charset="0"/>
              <a:buNone/>
              <a:defRPr sz="1500" b="0" i="1" kern="1200">
                <a:solidFill>
                  <a:schemeClr val="bg2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3pPr>
            <a:lvl4pPr marL="137160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Font typeface="Arial" panose="020B0604020202020204" pitchFamily="34" charset="0"/>
              <a:buNone/>
              <a:defRPr sz="1500" b="0" i="1" kern="1200">
                <a:solidFill>
                  <a:schemeClr val="bg2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4pPr>
            <a:lvl5pPr marL="182880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Font typeface="Arial" panose="020B0604020202020204" pitchFamily="34" charset="0"/>
              <a:buNone/>
              <a:defRPr sz="1500" b="0" i="1" kern="1200">
                <a:solidFill>
                  <a:schemeClr val="bg2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r-FR" sz="1200" b="0" i="1" u="none" strike="noStrike" kern="1200" cap="none" spc="0" normalizeH="0" baseline="0" noProof="0" dirty="0">
                <a:ln>
                  <a:noFill/>
                </a:ln>
                <a:solidFill>
                  <a:srgbClr val="5C5C2C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Evaluation session du </a:t>
            </a:r>
            <a:r>
              <a:rPr lang="fr-FR" sz="1200">
                <a:solidFill>
                  <a:srgbClr val="5C5C2C"/>
                </a:solidFill>
              </a:rPr>
              <a:t>xx/xx/</a:t>
            </a:r>
            <a:endParaRPr kumimoji="0" lang="fr-FR" sz="1200" b="0" i="1" u="none" strike="noStrike" kern="1200" cap="none" spc="0" normalizeH="0" baseline="0" noProof="0" dirty="0">
              <a:ln>
                <a:noFill/>
              </a:ln>
              <a:solidFill>
                <a:srgbClr val="5C5C2C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graphicFrame>
        <p:nvGraphicFramePr>
          <p:cNvPr id="17" name="Tableau 3">
            <a:extLst>
              <a:ext uri="{FF2B5EF4-FFF2-40B4-BE49-F238E27FC236}">
                <a16:creationId xmlns:a16="http://schemas.microsoft.com/office/drawing/2014/main" id="{E222C7E8-5610-4CC4-A648-BBD1E76C65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7130210"/>
              </p:ext>
            </p:extLst>
          </p:nvPr>
        </p:nvGraphicFramePr>
        <p:xfrm>
          <a:off x="90486" y="1054089"/>
          <a:ext cx="6700633" cy="12801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429901">
                  <a:extLst>
                    <a:ext uri="{9D8B030D-6E8A-4147-A177-3AD203B41FA5}">
                      <a16:colId xmlns:a16="http://schemas.microsoft.com/office/drawing/2014/main" val="2034125127"/>
                    </a:ext>
                  </a:extLst>
                </a:gridCol>
                <a:gridCol w="1067683">
                  <a:extLst>
                    <a:ext uri="{9D8B030D-6E8A-4147-A177-3AD203B41FA5}">
                      <a16:colId xmlns:a16="http://schemas.microsoft.com/office/drawing/2014/main" val="2464634282"/>
                    </a:ext>
                  </a:extLst>
                </a:gridCol>
                <a:gridCol w="1067683">
                  <a:extLst>
                    <a:ext uri="{9D8B030D-6E8A-4147-A177-3AD203B41FA5}">
                      <a16:colId xmlns:a16="http://schemas.microsoft.com/office/drawing/2014/main" val="1654908408"/>
                    </a:ext>
                  </a:extLst>
                </a:gridCol>
                <a:gridCol w="1067683">
                  <a:extLst>
                    <a:ext uri="{9D8B030D-6E8A-4147-A177-3AD203B41FA5}">
                      <a16:colId xmlns:a16="http://schemas.microsoft.com/office/drawing/2014/main" val="2726375590"/>
                    </a:ext>
                  </a:extLst>
                </a:gridCol>
                <a:gridCol w="1067683">
                  <a:extLst>
                    <a:ext uri="{9D8B030D-6E8A-4147-A177-3AD203B41FA5}">
                      <a16:colId xmlns:a16="http://schemas.microsoft.com/office/drawing/2014/main" val="2592682416"/>
                    </a:ext>
                  </a:extLst>
                </a:gridCol>
              </a:tblGrid>
              <a:tr h="359812">
                <a:tc>
                  <a:txBody>
                    <a:bodyPr/>
                    <a:lstStyle/>
                    <a:p>
                      <a:pPr algn="l"/>
                      <a:r>
                        <a:rPr lang="fr-FR" sz="120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1. Organisation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Tout à fait satisfait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Plutôt satisfait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Plutôt pas satisfait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Pas du tout satisfait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97256254"/>
                  </a:ext>
                </a:extLst>
              </a:tr>
              <a:tr h="215887">
                <a:tc>
                  <a:txBody>
                    <a:bodyPr/>
                    <a:lstStyle/>
                    <a:p>
                      <a:r>
                        <a:rPr lang="fr-FR" sz="1200" b="0" dirty="0">
                          <a:solidFill>
                            <a:srgbClr val="000000"/>
                          </a:solidFill>
                        </a:rPr>
                        <a:t>Lieu de la formation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658716"/>
                  </a:ext>
                </a:extLst>
              </a:tr>
              <a:tr h="215887">
                <a:tc>
                  <a:txBody>
                    <a:bodyPr/>
                    <a:lstStyle/>
                    <a:p>
                      <a:r>
                        <a:rPr lang="fr-FR" sz="1200" b="0" dirty="0">
                          <a:solidFill>
                            <a:srgbClr val="000000"/>
                          </a:solidFill>
                        </a:rPr>
                        <a:t>Durée de la formation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0731350"/>
                  </a:ext>
                </a:extLst>
              </a:tr>
              <a:tr h="215887">
                <a:tc>
                  <a:txBody>
                    <a:bodyPr/>
                    <a:lstStyle/>
                    <a:p>
                      <a:r>
                        <a:rPr lang="fr-FR" sz="1200" b="0" dirty="0">
                          <a:solidFill>
                            <a:srgbClr val="000000"/>
                          </a:solidFill>
                        </a:rPr>
                        <a:t>Organisation globale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8562280"/>
                  </a:ext>
                </a:extLst>
              </a:tr>
            </a:tbl>
          </a:graphicData>
        </a:graphic>
      </p:graphicFrame>
      <p:graphicFrame>
        <p:nvGraphicFramePr>
          <p:cNvPr id="18" name="Tableau 3">
            <a:extLst>
              <a:ext uri="{FF2B5EF4-FFF2-40B4-BE49-F238E27FC236}">
                <a16:creationId xmlns:a16="http://schemas.microsoft.com/office/drawing/2014/main" id="{EFA8C728-0C20-4AB7-87FF-713B42F61C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0299611"/>
              </p:ext>
            </p:extLst>
          </p:nvPr>
        </p:nvGraphicFramePr>
        <p:xfrm>
          <a:off x="90486" y="2495495"/>
          <a:ext cx="6700637" cy="20116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429901">
                  <a:extLst>
                    <a:ext uri="{9D8B030D-6E8A-4147-A177-3AD203B41FA5}">
                      <a16:colId xmlns:a16="http://schemas.microsoft.com/office/drawing/2014/main" val="2034125127"/>
                    </a:ext>
                  </a:extLst>
                </a:gridCol>
                <a:gridCol w="1067684">
                  <a:extLst>
                    <a:ext uri="{9D8B030D-6E8A-4147-A177-3AD203B41FA5}">
                      <a16:colId xmlns:a16="http://schemas.microsoft.com/office/drawing/2014/main" val="2464634282"/>
                    </a:ext>
                  </a:extLst>
                </a:gridCol>
                <a:gridCol w="1067684">
                  <a:extLst>
                    <a:ext uri="{9D8B030D-6E8A-4147-A177-3AD203B41FA5}">
                      <a16:colId xmlns:a16="http://schemas.microsoft.com/office/drawing/2014/main" val="1654908408"/>
                    </a:ext>
                  </a:extLst>
                </a:gridCol>
                <a:gridCol w="1067684">
                  <a:extLst>
                    <a:ext uri="{9D8B030D-6E8A-4147-A177-3AD203B41FA5}">
                      <a16:colId xmlns:a16="http://schemas.microsoft.com/office/drawing/2014/main" val="2726375590"/>
                    </a:ext>
                  </a:extLst>
                </a:gridCol>
                <a:gridCol w="1067684">
                  <a:extLst>
                    <a:ext uri="{9D8B030D-6E8A-4147-A177-3AD203B41FA5}">
                      <a16:colId xmlns:a16="http://schemas.microsoft.com/office/drawing/2014/main" val="2592682416"/>
                    </a:ext>
                  </a:extLst>
                </a:gridCol>
              </a:tblGrid>
              <a:tr h="340979">
                <a:tc>
                  <a:txBody>
                    <a:bodyPr/>
                    <a:lstStyle/>
                    <a:p>
                      <a:pPr marL="0" marR="0" lvl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626362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2. Contenu</a:t>
                      </a:r>
                      <a:endParaRPr lang="fr-FR" sz="1200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Tout à fait satisfait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Plutôt satisfait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Plutôt pas satisfait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Pas du tout satisfait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97256254"/>
                  </a:ext>
                </a:extLst>
              </a:tr>
              <a:tr h="204587">
                <a:tc>
                  <a:txBody>
                    <a:bodyPr/>
                    <a:lstStyle/>
                    <a:p>
                      <a:pPr marL="0" marR="0" lvl="0" indent="0" algn="l" defTabSz="3286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</a:rPr>
                        <a:t>Qualité des apports théoriques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658716"/>
                  </a:ext>
                </a:extLst>
              </a:tr>
              <a:tr h="204587">
                <a:tc>
                  <a:txBody>
                    <a:bodyPr/>
                    <a:lstStyle/>
                    <a:p>
                      <a:pPr marL="0" marR="0" lvl="0" indent="0" algn="l" defTabSz="3286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</a:rPr>
                        <a:t>Supports et moyens utilisés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3547856"/>
                  </a:ext>
                </a:extLst>
              </a:tr>
              <a:tr h="204587">
                <a:tc>
                  <a:txBody>
                    <a:bodyPr/>
                    <a:lstStyle/>
                    <a:p>
                      <a:pPr marL="0" marR="0" lvl="0" indent="0" algn="l" defTabSz="3286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</a:rPr>
                        <a:t>Connaissances apportées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9323955"/>
                  </a:ext>
                </a:extLst>
              </a:tr>
              <a:tr h="204587">
                <a:tc>
                  <a:txBody>
                    <a:bodyPr/>
                    <a:lstStyle/>
                    <a:p>
                      <a:pPr marL="0" marR="0" lvl="0" indent="0" algn="l" defTabSz="3286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</a:rPr>
                        <a:t>Programme proposé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5940646"/>
                  </a:ext>
                </a:extLst>
              </a:tr>
              <a:tr h="340979">
                <a:tc>
                  <a:txBody>
                    <a:bodyPr/>
                    <a:lstStyle/>
                    <a:p>
                      <a:pPr marL="0" marR="0" lvl="0" indent="0" algn="l" defTabSz="3286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</a:rPr>
                        <a:t>Le contenu de cette formation répond à mes attentes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9456506"/>
                  </a:ext>
                </a:extLst>
              </a:tr>
            </a:tbl>
          </a:graphicData>
        </a:graphic>
      </p:graphicFrame>
      <p:pic>
        <p:nvPicPr>
          <p:cNvPr id="7" name="Image 6">
            <a:extLst>
              <a:ext uri="{FF2B5EF4-FFF2-40B4-BE49-F238E27FC236}">
                <a16:creationId xmlns:a16="http://schemas.microsoft.com/office/drawing/2014/main" id="{2BAB9C67-8415-5B95-594F-D5868265907C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0867" y="136615"/>
            <a:ext cx="812800" cy="850900"/>
          </a:xfrm>
          <a:prstGeom prst="rect">
            <a:avLst/>
          </a:prstGeom>
        </p:spPr>
      </p:pic>
      <p:graphicFrame>
        <p:nvGraphicFramePr>
          <p:cNvPr id="9" name="Tableau 3">
            <a:extLst>
              <a:ext uri="{FF2B5EF4-FFF2-40B4-BE49-F238E27FC236}">
                <a16:creationId xmlns:a16="http://schemas.microsoft.com/office/drawing/2014/main" id="{C546F8C3-84BA-4492-F050-8FDD86E3C5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4980344"/>
              </p:ext>
            </p:extLst>
          </p:nvPr>
        </p:nvGraphicFramePr>
        <p:xfrm>
          <a:off x="90487" y="4683483"/>
          <a:ext cx="6700637" cy="155448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429901">
                  <a:extLst>
                    <a:ext uri="{9D8B030D-6E8A-4147-A177-3AD203B41FA5}">
                      <a16:colId xmlns:a16="http://schemas.microsoft.com/office/drawing/2014/main" val="2034125127"/>
                    </a:ext>
                  </a:extLst>
                </a:gridCol>
                <a:gridCol w="1067684">
                  <a:extLst>
                    <a:ext uri="{9D8B030D-6E8A-4147-A177-3AD203B41FA5}">
                      <a16:colId xmlns:a16="http://schemas.microsoft.com/office/drawing/2014/main" val="2464634282"/>
                    </a:ext>
                  </a:extLst>
                </a:gridCol>
                <a:gridCol w="1067684">
                  <a:extLst>
                    <a:ext uri="{9D8B030D-6E8A-4147-A177-3AD203B41FA5}">
                      <a16:colId xmlns:a16="http://schemas.microsoft.com/office/drawing/2014/main" val="1654908408"/>
                    </a:ext>
                  </a:extLst>
                </a:gridCol>
                <a:gridCol w="1067684">
                  <a:extLst>
                    <a:ext uri="{9D8B030D-6E8A-4147-A177-3AD203B41FA5}">
                      <a16:colId xmlns:a16="http://schemas.microsoft.com/office/drawing/2014/main" val="2726375590"/>
                    </a:ext>
                  </a:extLst>
                </a:gridCol>
                <a:gridCol w="1067684">
                  <a:extLst>
                    <a:ext uri="{9D8B030D-6E8A-4147-A177-3AD203B41FA5}">
                      <a16:colId xmlns:a16="http://schemas.microsoft.com/office/drawing/2014/main" val="2592682416"/>
                    </a:ext>
                  </a:extLst>
                </a:gridCol>
              </a:tblGrid>
              <a:tr h="432000">
                <a:tc>
                  <a:txBody>
                    <a:bodyPr/>
                    <a:lstStyle/>
                    <a:p>
                      <a:pPr algn="l"/>
                      <a:r>
                        <a:rPr lang="fr-FR" sz="120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3. Animation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solidFill>
                            <a:srgbClr val="000000"/>
                          </a:solidFill>
                        </a:rPr>
                        <a:t>Tout à fait satisfait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solidFill>
                            <a:srgbClr val="000000"/>
                          </a:solidFill>
                        </a:rPr>
                        <a:t>Plutôt satisfait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solidFill>
                            <a:srgbClr val="000000"/>
                          </a:solidFill>
                        </a:rPr>
                        <a:t>Plutôt pas satisfait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solidFill>
                            <a:srgbClr val="000000"/>
                          </a:solidFill>
                        </a:rPr>
                        <a:t>Pas du tout satisfait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97256254"/>
                  </a:ext>
                </a:extLst>
              </a:tr>
              <a:tr h="184558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fr-FR" sz="1200" b="0" dirty="0">
                          <a:solidFill>
                            <a:srgbClr val="000000"/>
                          </a:solidFill>
                        </a:rPr>
                        <a:t>Clarté des explications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658716"/>
                  </a:ext>
                </a:extLst>
              </a:tr>
              <a:tr h="184558">
                <a:tc>
                  <a:txBody>
                    <a:bodyPr/>
                    <a:lstStyle/>
                    <a:p>
                      <a:pPr marL="0" marR="0" lvl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1200" b="0" dirty="0">
                          <a:solidFill>
                            <a:srgbClr val="000000"/>
                          </a:solidFill>
                        </a:rPr>
                        <a:t>Variété des méthodes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418094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1200" b="0" dirty="0">
                          <a:solidFill>
                            <a:srgbClr val="000000"/>
                          </a:solidFill>
                        </a:rPr>
                        <a:t>Ecoute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5356620"/>
                  </a:ext>
                </a:extLst>
              </a:tr>
              <a:tr h="184558">
                <a:tc>
                  <a:txBody>
                    <a:bodyPr/>
                    <a:lstStyle/>
                    <a:p>
                      <a:r>
                        <a:rPr lang="fr-FR" sz="1200" b="0" dirty="0">
                          <a:solidFill>
                            <a:srgbClr val="000000"/>
                          </a:solidFill>
                        </a:rPr>
                        <a:t>Relation entre apprenants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0731350"/>
                  </a:ext>
                </a:extLst>
              </a:tr>
            </a:tbl>
          </a:graphicData>
        </a:graphic>
      </p:graphicFrame>
      <p:sp>
        <p:nvSpPr>
          <p:cNvPr id="36" name="ZoneTexte 35">
            <a:extLst>
              <a:ext uri="{FF2B5EF4-FFF2-40B4-BE49-F238E27FC236}">
                <a16:creationId xmlns:a16="http://schemas.microsoft.com/office/drawing/2014/main" id="{4547FD6E-7A70-47C1-A3A9-5DB71AAF7BA3}"/>
              </a:ext>
            </a:extLst>
          </p:cNvPr>
          <p:cNvSpPr txBox="1"/>
          <p:nvPr/>
        </p:nvSpPr>
        <p:spPr>
          <a:xfrm>
            <a:off x="4147750" y="9539209"/>
            <a:ext cx="24372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600" b="1" cap="small" dirty="0"/>
              <a:t>Tournez la page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689EA12-EDBF-5E6D-4412-E183FEA781DF}"/>
              </a:ext>
            </a:extLst>
          </p:cNvPr>
          <p:cNvSpPr/>
          <p:nvPr/>
        </p:nvSpPr>
        <p:spPr>
          <a:xfrm>
            <a:off x="2367419" y="99036"/>
            <a:ext cx="4374694" cy="3751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Titre 1">
            <a:extLst>
              <a:ext uri="{FF2B5EF4-FFF2-40B4-BE49-F238E27FC236}">
                <a16:creationId xmlns:a16="http://schemas.microsoft.com/office/drawing/2014/main" id="{97F02206-22C6-E022-26E7-EB9E2B37E7B6}"/>
              </a:ext>
            </a:extLst>
          </p:cNvPr>
          <p:cNvSpPr txBox="1">
            <a:spLocks/>
          </p:cNvSpPr>
          <p:nvPr/>
        </p:nvSpPr>
        <p:spPr>
          <a:xfrm>
            <a:off x="1281643" y="212314"/>
            <a:ext cx="5405490" cy="259822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500" b="0" i="0" kern="1200">
                <a:solidFill>
                  <a:schemeClr val="tx1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300" b="1" dirty="0">
                <a:solidFill>
                  <a:srgbClr val="DF5593"/>
                </a:solidFill>
                <a:ea typeface="+mn-ea"/>
              </a:rPr>
              <a:t>Prénom-Nom</a:t>
            </a:r>
          </a:p>
        </p:txBody>
      </p:sp>
    </p:spTree>
    <p:extLst>
      <p:ext uri="{BB962C8B-B14F-4D97-AF65-F5344CB8AC3E}">
        <p14:creationId xmlns:p14="http://schemas.microsoft.com/office/powerpoint/2010/main" val="35038985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17BB24E3-EEC6-4B30-B72E-D8CBE6D190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199063" y="9708486"/>
            <a:ext cx="1543050" cy="190814"/>
          </a:xfrm>
        </p:spPr>
        <p:txBody>
          <a:bodyPr/>
          <a:lstStyle/>
          <a:p>
            <a:fld id="{1426E3D9-D841-44AF-B9B5-D0ED25DFF6C9}" type="slidenum">
              <a:rPr lang="fr-FR" smtClean="0">
                <a:solidFill>
                  <a:schemeClr val="tx2">
                    <a:lumMod val="50000"/>
                  </a:schemeClr>
                </a:solidFill>
                <a:latin typeface="+mn-lt"/>
              </a:rPr>
              <a:t>2</a:t>
            </a:fld>
            <a:endParaRPr lang="fr-FR" dirty="0">
              <a:solidFill>
                <a:schemeClr val="tx2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44B6BE7-AE37-4BF7-B03D-D56FD767359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0488" y="9708486"/>
            <a:ext cx="1543050" cy="190814"/>
          </a:xfrm>
        </p:spPr>
        <p:txBody>
          <a:bodyPr/>
          <a:lstStyle/>
          <a:p>
            <a:r>
              <a:rPr lang="fr-FR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2025</a:t>
            </a:r>
          </a:p>
        </p:txBody>
      </p:sp>
      <p:graphicFrame>
        <p:nvGraphicFramePr>
          <p:cNvPr id="17" name="Tableau 3">
            <a:extLst>
              <a:ext uri="{FF2B5EF4-FFF2-40B4-BE49-F238E27FC236}">
                <a16:creationId xmlns:a16="http://schemas.microsoft.com/office/drawing/2014/main" id="{E222C7E8-5610-4CC4-A648-BBD1E76C65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4469853"/>
              </p:ext>
            </p:extLst>
          </p:nvPr>
        </p:nvGraphicFramePr>
        <p:xfrm>
          <a:off x="90488" y="276371"/>
          <a:ext cx="6700634" cy="235416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506226">
                  <a:extLst>
                    <a:ext uri="{9D8B030D-6E8A-4147-A177-3AD203B41FA5}">
                      <a16:colId xmlns:a16="http://schemas.microsoft.com/office/drawing/2014/main" val="2034125127"/>
                    </a:ext>
                  </a:extLst>
                </a:gridCol>
                <a:gridCol w="2194408">
                  <a:extLst>
                    <a:ext uri="{9D8B030D-6E8A-4147-A177-3AD203B41FA5}">
                      <a16:colId xmlns:a16="http://schemas.microsoft.com/office/drawing/2014/main" val="2464634282"/>
                    </a:ext>
                  </a:extLst>
                </a:gridCol>
              </a:tblGrid>
              <a:tr h="453376">
                <a:tc>
                  <a:txBody>
                    <a:bodyPr/>
                    <a:lstStyle/>
                    <a:p>
                      <a:pPr algn="l"/>
                      <a:r>
                        <a:rPr lang="fr-FR" sz="1400" dirty="0">
                          <a:solidFill>
                            <a:schemeClr val="bg1"/>
                          </a:solidFill>
                        </a:rPr>
                        <a:t>5. Evaluation de vos compétences</a:t>
                      </a:r>
                    </a:p>
                    <a:p>
                      <a:pPr algn="l"/>
                      <a:r>
                        <a:rPr lang="fr-FR" sz="1200" b="0" i="1" kern="1200" dirty="0">
                          <a:solidFill>
                            <a:schemeClr val="bg1"/>
                          </a:solidFill>
                        </a:rPr>
                        <a:t>Sur une échelle de 1 (pas du tout maîtrisé) à 4 (tout à fait maîtrisé)</a:t>
                      </a:r>
                      <a:endParaRPr lang="fr-FR" sz="1200" b="0" i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1400" b="1" kern="1200" dirty="0">
                          <a:solidFill>
                            <a:schemeClr val="bg1"/>
                          </a:solidFill>
                        </a:rPr>
                        <a:t>Votre degré de maitrise de de l'outil RPIB</a:t>
                      </a:r>
                      <a:endParaRPr lang="fr-FR" sz="14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97256254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l" fontAlgn="b">
                        <a:tabLst>
                          <a:tab pos="4308475" algn="r"/>
                        </a:tabLst>
                      </a:pPr>
                      <a:r>
                        <a:rPr lang="fr-F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	Je me sens légitime pour repérer les consommations de 	substances psychoactives auprès des usagers      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271463" algn="l"/>
                          <a:tab pos="542925" algn="l"/>
                          <a:tab pos="803275" algn="l"/>
                          <a:tab pos="1074738" algn="l"/>
                        </a:tabLst>
                      </a:pPr>
                      <a:r>
                        <a:rPr lang="fr-FR" sz="1300" b="0" dirty="0">
                          <a:solidFill>
                            <a:srgbClr val="000000"/>
                          </a:solidFill>
                        </a:rPr>
                        <a:t>1	2	3	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3658716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l" fontAlgn="b">
                        <a:tabLst>
                          <a:tab pos="4308475" algn="r"/>
                        </a:tabLst>
                      </a:pPr>
                      <a:r>
                        <a:rPr lang="fr-F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	Je suis capable d’expliquer les mécanismes de l’addiction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71463" algn="l"/>
                          <a:tab pos="542925" algn="l"/>
                          <a:tab pos="803275" algn="l"/>
                          <a:tab pos="1074738" algn="l"/>
                        </a:tabLst>
                        <a:defRPr/>
                      </a:pPr>
                      <a:r>
                        <a:rPr kumimoji="0" lang="fr-FR" sz="13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</a:rPr>
                        <a:t>1	2	3	4</a:t>
                      </a:r>
                      <a:endParaRPr lang="fr-FR" sz="1300" b="0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65356620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l" fontAlgn="b">
                        <a:tabLst>
                          <a:tab pos="4308475" algn="r"/>
                        </a:tabLst>
                      </a:pPr>
                      <a:r>
                        <a:rPr lang="fr-F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	Je suis en mesure d’accompagner l’usager / patient selon ses 	objectifs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71463" algn="l"/>
                          <a:tab pos="542925" algn="l"/>
                          <a:tab pos="803275" algn="l"/>
                          <a:tab pos="1074738" algn="l"/>
                        </a:tabLst>
                        <a:defRPr/>
                      </a:pPr>
                      <a:r>
                        <a:rPr kumimoji="0" lang="fr-FR" sz="13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</a:rPr>
                        <a:t>1	2	3	4</a:t>
                      </a:r>
                      <a:endParaRPr kumimoji="0" lang="fr-FR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42696281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l" fontAlgn="b">
                        <a:tabLst>
                          <a:tab pos="4308475" algn="r"/>
                        </a:tabLst>
                      </a:pPr>
                      <a:r>
                        <a:rPr lang="fr-F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	Je sais orienter l’usager / patient vers les dispositifs et structures 	appropriés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71463" algn="l"/>
                          <a:tab pos="542925" algn="l"/>
                          <a:tab pos="803275" algn="l"/>
                          <a:tab pos="1074738" algn="l"/>
                        </a:tabLst>
                        <a:defRPr/>
                      </a:pPr>
                      <a:r>
                        <a:rPr kumimoji="0" lang="fr-FR" sz="13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</a:rPr>
                        <a:t>1	2	3	4</a:t>
                      </a:r>
                      <a:endParaRPr kumimoji="0" lang="fr-FR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49187032"/>
                  </a:ext>
                </a:extLst>
              </a:tr>
            </a:tbl>
          </a:graphicData>
        </a:graphic>
      </p:graphicFrame>
      <p:sp>
        <p:nvSpPr>
          <p:cNvPr id="14" name="Espace réservé du pied de page 1">
            <a:extLst>
              <a:ext uri="{FF2B5EF4-FFF2-40B4-BE49-F238E27FC236}">
                <a16:creationId xmlns:a16="http://schemas.microsoft.com/office/drawing/2014/main" id="{34FC1F44-1337-4866-AB42-EF73766123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71713" y="9708486"/>
            <a:ext cx="2314575" cy="190814"/>
          </a:xfrm>
        </p:spPr>
        <p:txBody>
          <a:bodyPr/>
          <a:lstStyle/>
          <a:p>
            <a:r>
              <a:rPr lang="fr-FR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SRAE Addicto PDL</a:t>
            </a:r>
          </a:p>
        </p:txBody>
      </p:sp>
      <p:graphicFrame>
        <p:nvGraphicFramePr>
          <p:cNvPr id="5" name="Tableau 3">
            <a:extLst>
              <a:ext uri="{FF2B5EF4-FFF2-40B4-BE49-F238E27FC236}">
                <a16:creationId xmlns:a16="http://schemas.microsoft.com/office/drawing/2014/main" id="{D4EC85BB-6F8F-08A8-631D-D6466BF453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022792"/>
              </p:ext>
            </p:extLst>
          </p:nvPr>
        </p:nvGraphicFramePr>
        <p:xfrm>
          <a:off x="95122" y="2821451"/>
          <a:ext cx="6696000" cy="248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16000">
                  <a:extLst>
                    <a:ext uri="{9D8B030D-6E8A-4147-A177-3AD203B41FA5}">
                      <a16:colId xmlns:a16="http://schemas.microsoft.com/office/drawing/2014/main" val="2034125127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726375590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62644194"/>
                    </a:ext>
                  </a:extLst>
                </a:gridCol>
              </a:tblGrid>
              <a:tr h="432000">
                <a:tc>
                  <a:txBody>
                    <a:bodyPr/>
                    <a:lstStyle/>
                    <a:p>
                      <a:pPr algn="l"/>
                      <a:r>
                        <a:rPr lang="fr-FR" sz="1400" dirty="0">
                          <a:solidFill>
                            <a:schemeClr val="bg1"/>
                          </a:solidFill>
                        </a:rPr>
                        <a:t>6. Evaluation de vos connaissances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>
                          <a:solidFill>
                            <a:schemeClr val="bg1"/>
                          </a:solidFill>
                        </a:rPr>
                        <a:t>Vrai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>
                          <a:solidFill>
                            <a:schemeClr val="bg1"/>
                          </a:solidFill>
                        </a:rPr>
                        <a:t>Faux</a:t>
                      </a:r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97256254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fontAlgn="b">
                        <a:tabLst>
                          <a:tab pos="5386388" algn="r"/>
                        </a:tabLst>
                      </a:pPr>
                      <a:r>
                        <a:rPr lang="fr-F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	Le RPIB est un outil de prévention universelle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endParaRPr lang="fr-FR" sz="1300" b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658716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fontAlgn="b">
                        <a:tabLst>
                          <a:tab pos="5386388" algn="r"/>
                        </a:tabLst>
                      </a:pPr>
                      <a:r>
                        <a:rPr lang="fr-F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	L’objectif du RPIB est l’arrêt définitif de(s) la consommation(s)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endParaRPr lang="fr-FR" sz="1300" b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5356620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fontAlgn="b">
                        <a:tabLst>
                          <a:tab pos="5386388" algn="r"/>
                        </a:tabLst>
                      </a:pPr>
                      <a:r>
                        <a:rPr lang="fr-F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	Le tabac est le premier facteur de risque évitable de cancers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endParaRPr lang="fr-FR" sz="1300" b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0731350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fontAlgn="b">
                        <a:tabLst>
                          <a:tab pos="5386388" algn="r"/>
                        </a:tabLst>
                      </a:pPr>
                      <a:r>
                        <a:rPr lang="fr-F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	L’alcool est la 3ème cause de mortalité évitable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endParaRPr lang="fr-FR" sz="1300" b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4392596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l" fontAlgn="b">
                        <a:tabLst>
                          <a:tab pos="5386388" algn="r"/>
                        </a:tabLst>
                      </a:pPr>
                      <a:r>
                        <a:rPr lang="fr-F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	La nicotine est la substance psycho active la plus addictogène après l’alcool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endParaRPr lang="fr-FR" sz="1300" b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5723817"/>
                  </a:ext>
                </a:extLst>
              </a:tr>
            </a:tbl>
          </a:graphicData>
        </a:graphic>
      </p:graphicFrame>
      <p:sp>
        <p:nvSpPr>
          <p:cNvPr id="2" name="ZoneTexte 1">
            <a:extLst>
              <a:ext uri="{FF2B5EF4-FFF2-40B4-BE49-F238E27FC236}">
                <a16:creationId xmlns:a16="http://schemas.microsoft.com/office/drawing/2014/main" id="{A9B0CFE2-D068-D0FF-651D-DF9C97201D63}"/>
              </a:ext>
            </a:extLst>
          </p:cNvPr>
          <p:cNvSpPr txBox="1"/>
          <p:nvPr/>
        </p:nvSpPr>
        <p:spPr>
          <a:xfrm>
            <a:off x="3209772" y="9551611"/>
            <a:ext cx="3532341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700" b="1" cap="small" dirty="0">
                <a:solidFill>
                  <a:srgbClr val="6F1950"/>
                </a:solidFill>
              </a:rPr>
              <a:t>Merci pour votre participation</a:t>
            </a:r>
          </a:p>
        </p:txBody>
      </p:sp>
      <p:graphicFrame>
        <p:nvGraphicFramePr>
          <p:cNvPr id="6" name="Tableau 3">
            <a:extLst>
              <a:ext uri="{FF2B5EF4-FFF2-40B4-BE49-F238E27FC236}">
                <a16:creationId xmlns:a16="http://schemas.microsoft.com/office/drawing/2014/main" id="{FF5486B6-9C25-5469-ACC9-F0475CCC2C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7865390"/>
              </p:ext>
            </p:extLst>
          </p:nvPr>
        </p:nvGraphicFramePr>
        <p:xfrm>
          <a:off x="90486" y="5469087"/>
          <a:ext cx="6700636" cy="10555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6700636">
                  <a:extLst>
                    <a:ext uri="{9D8B030D-6E8A-4147-A177-3AD203B41FA5}">
                      <a16:colId xmlns:a16="http://schemas.microsoft.com/office/drawing/2014/main" val="2034125127"/>
                    </a:ext>
                  </a:extLst>
                </a:gridCol>
              </a:tblGrid>
              <a:tr h="319110">
                <a:tc>
                  <a:txBody>
                    <a:bodyPr/>
                    <a:lstStyle/>
                    <a:p>
                      <a:pPr marL="0" marR="0" lvl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</a:rPr>
                        <a:t>7. Evaluation de votre capacité à mettre en pratique immédiate le RPIB</a:t>
                      </a:r>
                    </a:p>
                    <a:p>
                      <a:pPr marL="0" marR="0" lvl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i="1" dirty="0">
                          <a:solidFill>
                            <a:schemeClr val="bg1"/>
                          </a:solidFill>
                        </a:rPr>
                        <a:t>Sur une échelle de 1 (pas du tout maîtrisé) à 4 (tout à fait maîtrisé)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97256254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0" marR="0" lvl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fr-FR" sz="1200" b="1" kern="1200" dirty="0">
                          <a:solidFill>
                            <a:srgbClr val="000000"/>
                          </a:solidFill>
                        </a:rPr>
                        <a:t>A combien estimez-vous votre degré d’aisance à pratiquer le RPIB : </a:t>
                      </a:r>
                      <a:endParaRPr lang="fr-FR" sz="1200" b="1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4451082"/>
                  </a:ext>
                </a:extLst>
              </a:tr>
              <a:tr h="232080">
                <a:tc>
                  <a:txBody>
                    <a:bodyPr/>
                    <a:lstStyle/>
                    <a:p>
                      <a:pPr marL="0" marR="0" lvl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>
                          <a:solidFill>
                            <a:srgbClr val="000000"/>
                          </a:solidFill>
                        </a:rPr>
                        <a:t>1	2	3	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66807309"/>
                  </a:ext>
                </a:extLst>
              </a:tr>
            </a:tbl>
          </a:graphicData>
        </a:graphic>
      </p:graphicFrame>
      <p:graphicFrame>
        <p:nvGraphicFramePr>
          <p:cNvPr id="7" name="Tableau 3">
            <a:extLst>
              <a:ext uri="{FF2B5EF4-FFF2-40B4-BE49-F238E27FC236}">
                <a16:creationId xmlns:a16="http://schemas.microsoft.com/office/drawing/2014/main" id="{D6BC6CB5-4F78-26AC-801B-D465E12450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4353397"/>
              </p:ext>
            </p:extLst>
          </p:nvPr>
        </p:nvGraphicFramePr>
        <p:xfrm>
          <a:off x="74046" y="6683981"/>
          <a:ext cx="6700636" cy="2861375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6700636">
                  <a:extLst>
                    <a:ext uri="{9D8B030D-6E8A-4147-A177-3AD203B41FA5}">
                      <a16:colId xmlns:a16="http://schemas.microsoft.com/office/drawing/2014/main" val="2034125127"/>
                    </a:ext>
                  </a:extLst>
                </a:gridCol>
              </a:tblGrid>
              <a:tr h="619120">
                <a:tc>
                  <a:txBody>
                    <a:bodyPr/>
                    <a:lstStyle/>
                    <a:p>
                      <a:pPr marL="0" marR="0" lvl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</a:rPr>
                        <a:t>8. Commentaires / Remarques</a:t>
                      </a:r>
                      <a:endParaRPr lang="fr-FR" sz="1200" b="0" i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7256254"/>
                  </a:ext>
                </a:extLst>
              </a:tr>
              <a:tr h="2242255">
                <a:tc>
                  <a:txBody>
                    <a:bodyPr/>
                    <a:lstStyle/>
                    <a:p>
                      <a:pPr marL="0" marR="0" lvl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44510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0743768"/>
      </p:ext>
    </p:extLst>
  </p:cSld>
  <p:clrMapOvr>
    <a:masterClrMapping/>
  </p:clrMapOvr>
</p:sld>
</file>

<file path=ppt/theme/theme1.xml><?xml version="1.0" encoding="utf-8"?>
<a:theme xmlns:a="http://schemas.openxmlformats.org/drawingml/2006/main" name="ThemeSRAE-Addicto">
  <a:themeElements>
    <a:clrScheme name="SRAE-Addicto">
      <a:dk1>
        <a:srgbClr val="6F1950"/>
      </a:dk1>
      <a:lt1>
        <a:srgbClr val="FFFFFF"/>
      </a:lt1>
      <a:dk2>
        <a:srgbClr val="626362"/>
      </a:dk2>
      <a:lt2>
        <a:srgbClr val="5C5C2C"/>
      </a:lt2>
      <a:accent1>
        <a:srgbClr val="9B973A"/>
      </a:accent1>
      <a:accent2>
        <a:srgbClr val="767776"/>
      </a:accent2>
      <a:accent3>
        <a:srgbClr val="DF5593"/>
      </a:accent3>
      <a:accent4>
        <a:srgbClr val="B8D137"/>
      </a:accent4>
      <a:accent5>
        <a:srgbClr val="2E3117"/>
      </a:accent5>
      <a:accent6>
        <a:srgbClr val="807E2F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SRAE-Addicto" id="{E1DAD1A1-722F-F547-AA39-4C4171774C8B}" vid="{372F1029-E3E2-6040-92C3-DEA8AF4AF003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04029ce-8d54-44c5-8f48-0721424e8557">
      <Terms xmlns="http://schemas.microsoft.com/office/infopath/2007/PartnerControls"/>
    </lcf76f155ced4ddcb4097134ff3c332f>
    <TaxCatchAll xmlns="282c3149-a74e-4df7-b914-92508a715e2c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49864CAE041EC418712E38F151CC4A1" ma:contentTypeVersion="13" ma:contentTypeDescription="Crée un document." ma:contentTypeScope="" ma:versionID="d677a6df07e6fc741e55ed323fcabab0">
  <xsd:schema xmlns:xsd="http://www.w3.org/2001/XMLSchema" xmlns:xs="http://www.w3.org/2001/XMLSchema" xmlns:p="http://schemas.microsoft.com/office/2006/metadata/properties" xmlns:ns2="504029ce-8d54-44c5-8f48-0721424e8557" xmlns:ns3="282c3149-a74e-4df7-b914-92508a715e2c" targetNamespace="http://schemas.microsoft.com/office/2006/metadata/properties" ma:root="true" ma:fieldsID="17ab14b5a055367d605d8e13ef08128b" ns2:_="" ns3:_="">
    <xsd:import namespace="504029ce-8d54-44c5-8f48-0721424e8557"/>
    <xsd:import namespace="282c3149-a74e-4df7-b914-92508a715e2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4029ce-8d54-44c5-8f48-0721424e855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6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Balises d’images" ma:readOnly="false" ma:fieldId="{5cf76f15-5ced-4ddc-b409-7134ff3c332f}" ma:taxonomyMulti="true" ma:sspId="b39b5c7b-a2a7-437c-a692-420aad3909d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2c3149-a74e-4df7-b914-92508a715e2c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e0601ffd-3dba-4214-befe-1f05fae46e0c}" ma:internalName="TaxCatchAll" ma:showField="CatchAllData" ma:web="282c3149-a74e-4df7-b914-92508a715e2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856F352-48C1-4D0D-B9C8-F273C1C403F4}">
  <ds:schemaRefs>
    <ds:schemaRef ds:uri="http://schemas.microsoft.com/office/2006/metadata/properties"/>
    <ds:schemaRef ds:uri="http://schemas.microsoft.com/office/infopath/2007/PartnerControls"/>
    <ds:schemaRef ds:uri="504029ce-8d54-44c5-8f48-0721424e8557"/>
    <ds:schemaRef ds:uri="282c3149-a74e-4df7-b914-92508a715e2c"/>
  </ds:schemaRefs>
</ds:datastoreItem>
</file>

<file path=customXml/itemProps2.xml><?xml version="1.0" encoding="utf-8"?>
<ds:datastoreItem xmlns:ds="http://schemas.openxmlformats.org/officeDocument/2006/customXml" ds:itemID="{5D4481AA-F0BA-4F1A-B7E0-5C3419037DF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04029ce-8d54-44c5-8f48-0721424e8557"/>
    <ds:schemaRef ds:uri="282c3149-a74e-4df7-b914-92508a715e2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23EFBE8-95B7-4CE2-8C9F-C07C3CAB85E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Srae-Addicto-PPT-F</Template>
  <TotalTime>81</TotalTime>
  <Words>418</Words>
  <Application>Microsoft Office PowerPoint</Application>
  <PresentationFormat>Format A4 (210 x 297 mm)</PresentationFormat>
  <Paragraphs>75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5" baseType="lpstr">
      <vt:lpstr>Arial</vt:lpstr>
      <vt:lpstr>Calibri</vt:lpstr>
      <vt:lpstr>ThemeSRAE-Addicto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virgi</dc:creator>
  <cp:lastModifiedBy>Virginie ZAOLO</cp:lastModifiedBy>
  <cp:revision>48</cp:revision>
  <cp:lastPrinted>2025-01-20T10:42:08Z</cp:lastPrinted>
  <dcterms:modified xsi:type="dcterms:W3CDTF">2025-10-08T13:11:35Z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0x010100C49864CAE041EC418712E38F151CC4A1</vt:lpwstr>
  </property>
  <property fmtid="{D5CDD505-2E9C-101B-9397-08002B2CF9AE}" pid="3" name="Order">
    <vt:r8>6439800</vt:r8>
  </property>
  <property fmtid="{D5CDD505-2E9C-101B-9397-08002B2CF9AE}" pid="4" name="MediaServiceImageTags">
    <vt:lpwstr/>
  </property>
</Properties>
</file>