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803" r:id="rId2"/>
    <p:sldId id="917" r:id="rId3"/>
    <p:sldId id="925" r:id="rId4"/>
    <p:sldId id="914" r:id="rId5"/>
    <p:sldId id="968" r:id="rId6"/>
    <p:sldId id="981" r:id="rId7"/>
    <p:sldId id="985" r:id="rId8"/>
    <p:sldId id="998" r:id="rId9"/>
    <p:sldId id="992" r:id="rId10"/>
    <p:sldId id="999" r:id="rId11"/>
    <p:sldId id="1000" r:id="rId12"/>
    <p:sldId id="397" r:id="rId13"/>
    <p:sldId id="961" r:id="rId14"/>
    <p:sldId id="962" r:id="rId15"/>
    <p:sldId id="926" r:id="rId16"/>
    <p:sldId id="590" r:id="rId17"/>
    <p:sldId id="927" r:id="rId18"/>
    <p:sldId id="916" r:id="rId19"/>
    <p:sldId id="919" r:id="rId20"/>
    <p:sldId id="993" r:id="rId21"/>
  </p:sldIdLst>
  <p:sldSz cx="12192000" cy="6858000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3C890-2386-6402-A902-0669A04F8AA5}" name="Fabienne You" initials="FY" userId="S::fabienne.you@srae-addicto-pdl.fr::33802db6-30c6-4786-ac39-6d43bff1652a" providerId="AD"/>
  <p188:author id="{BBCA08B1-FF99-05A3-1151-8DEEF37BC571}" name="Virginie ZAOLO" initials="VZ" userId="S::virginie.zaolo@srae-addicto-pdl.fr::d590909f-4a9e-4d93-b7ac-0d15bd3a9e8a" providerId="AD"/>
  <p188:author id="{E4D946D3-EDBC-386F-0683-35D00D55FD51}" name="Emmanuelle Le Borgne" initials="ELB" userId="S::emmanuelle.leborgne@srae-addicto-pdl.fr::ecfe4deb-88ec-4c68-ad8f-953a334d0b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7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Emmanuelle Le Borgne" initials="ELB" lastIdx="3" clrIdx="2">
    <p:extLst>
      <p:ext uri="{19B8F6BF-5375-455C-9EA6-DF929625EA0E}">
        <p15:presenceInfo xmlns:p15="http://schemas.microsoft.com/office/powerpoint/2012/main" userId="S::emmanuelle.leborgne@srae-addicto-pdl.fr::ecfe4deb-88ec-4c68-ad8f-953a334d0bf4" providerId="AD"/>
      </p:ext>
    </p:extLst>
  </p:cmAuthor>
  <p:cmAuthor id="4" name="Solen Pelé" initials="SP" lastIdx="3" clrIdx="3">
    <p:extLst>
      <p:ext uri="{19B8F6BF-5375-455C-9EA6-DF929625EA0E}">
        <p15:presenceInfo xmlns:p15="http://schemas.microsoft.com/office/powerpoint/2012/main" userId="S::solen.pele@srae-addicto-pdl.fr::fccd0dbb-3f20-411f-b6ce-224677dc41e5" providerId="AD"/>
      </p:ext>
    </p:extLst>
  </p:cmAuthor>
  <p:cmAuthor id="5" name="Virginie ZAOLO" initials="VZ" lastIdx="1" clrIdx="4">
    <p:extLst>
      <p:ext uri="{19B8F6BF-5375-455C-9EA6-DF929625EA0E}">
        <p15:presenceInfo xmlns:p15="http://schemas.microsoft.com/office/powerpoint/2012/main" userId="S::virginie.zaolo@srae-addicto-pdl.fr::d590909f-4a9e-4d93-b7ac-0d15bd3a9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553"/>
    <a:srgbClr val="A49735"/>
    <a:srgbClr val="FFAB2C"/>
    <a:srgbClr val="949594"/>
    <a:srgbClr val="665F2D"/>
    <a:srgbClr val="CEC794"/>
    <a:srgbClr val="6B6123"/>
    <a:srgbClr val="CECBC9"/>
    <a:srgbClr val="D7D8D7"/>
    <a:srgbClr val="7C7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86839" autoAdjust="0"/>
  </p:normalViewPr>
  <p:slideViewPr>
    <p:cSldViewPr snapToGrid="0">
      <p:cViewPr varScale="1">
        <p:scale>
          <a:sx n="52" d="100"/>
          <a:sy n="52" d="100"/>
        </p:scale>
        <p:origin x="538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notesViewPr>
    <p:cSldViewPr snapToGrid="0">
      <p:cViewPr varScale="1">
        <p:scale>
          <a:sx n="77" d="100"/>
          <a:sy n="77" d="100"/>
        </p:scale>
        <p:origin x="4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8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4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24F7029-206D-4C34-9E66-E1B16D8419C6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4C0CA0-89CF-4F10-83AC-CF1208C22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F14574F-5E47-4A74-BC1C-79DF77B37208}"/>
              </a:ext>
            </a:extLst>
          </p:cNvPr>
          <p:cNvSpPr txBox="1">
            <a:spLocks/>
          </p:cNvSpPr>
          <p:nvPr userDrawn="1"/>
        </p:nvSpPr>
        <p:spPr>
          <a:xfrm>
            <a:off x="10925666" y="6587836"/>
            <a:ext cx="1266333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Octobre 2022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ntepubliquefrance.fr/determinants-de-sante/tabac/documents/brochure/arreter-de-fumer-pour-comprendre" TargetMode="External"/><Relationship Id="rId3" Type="http://schemas.openxmlformats.org/officeDocument/2006/relationships/hyperlink" Target="https://www.santepubliquefrance.fr/determinants-de-sante/tabac/documents/depliant-flyer/9-questions-et-5-minutes-pour-commencer-une-vie-sans-tabac" TargetMode="External"/><Relationship Id="rId7" Type="http://schemas.openxmlformats.org/officeDocument/2006/relationships/hyperlink" Target="https://shop.addictionsuisse.ch/fr/42-personnes-age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www.santepubliquefrance.fr/determinants-de-sante/tabac/documents/depliant-flyer/arreter-de-fumer-c-est-possible-flyer-a5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psycom.org/wp-content/uploads/2020/11/Sante-mentale-et-vieillissement-2020.pdf" TargetMode="External"/><Relationship Id="rId7" Type="http://schemas.openxmlformats.org/officeDocument/2006/relationships/hyperlink" Target="https://www.psycom.org/wp-content/uploads/2020/11/Troubles-addictifs-2020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www.psycom.org/wp-content/uploads/2020/11/Troubles-depressifs-2021.pdf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psycom.org/wp-content/uploads/2020/11/Troubles-anxieux-et-phobiques-2020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federationaddiction.fr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tabac-info-service.fr/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hyperlink" Target="https://addictions-france.org/les-addictions/" TargetMode="External"/><Relationship Id="rId5" Type="http://schemas.openxmlformats.org/officeDocument/2006/relationships/hyperlink" Target="https://www.drogues-info-service.fr/Les-Forums-de-discussion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www.addictaide.fr/le-forum-addictaide-vous-ouvre-ses-port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ur-les-personnes-agees.gouv.fr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aintienadomicile-conseils.com/sante-et-prevoyance/alcoolisme-chez-les-personnes-agees-que-faire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twitter.com/jenefumeplu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rae-addicto-pdl.fr/parcours-de-soins/annuaire-des-professionnels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laurence.maringue%40univ-nantes.fr?Subject=Renseignements%20et%20inscriptions&amp;body=" TargetMode="External"/><Relationship Id="rId3" Type="http://schemas.openxmlformats.org/officeDocument/2006/relationships/hyperlink" Target="https://www.respadd.org/" TargetMode="External"/><Relationship Id="rId7" Type="http://schemas.openxmlformats.org/officeDocument/2006/relationships/hyperlink" Target="mailto:diu.addictologie-substances%40univ-nantes.fr?Subject=Renseignements%20DIU%20Addictologie&amp;body=" TargetMode="External"/><Relationship Id="rId2" Type="http://schemas.openxmlformats.org/officeDocument/2006/relationships/hyperlink" Target="http://www.srae-addicto-pdl.fr/fr/formatio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ascale.poree@chu-nantes.fr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addictions-france.org/formation/" TargetMode="External"/><Relationship Id="rId10" Type="http://schemas.openxmlformats.org/officeDocument/2006/relationships/hyperlink" Target="https://ipcem.org/cycles-a-l-etp-specifiques-a-une-maladie/le-patient-en-addictologie-presentiel-e-learning" TargetMode="External"/><Relationship Id="rId4" Type="http://schemas.openxmlformats.org/officeDocument/2006/relationships/hyperlink" Target="https://www.federationaddiction.fr/" TargetMode="External"/><Relationship Id="rId9" Type="http://schemas.openxmlformats.org/officeDocument/2006/relationships/hyperlink" Target="https://www.fun-mooc.fr/fr/cours/comprendre-les-addictions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30.gif"/><Relationship Id="rId12" Type="http://schemas.openxmlformats.org/officeDocument/2006/relationships/hyperlink" Target="https://srae-addicto-pdl.fr/" TargetMode="External"/><Relationship Id="rId2" Type="http://schemas.openxmlformats.org/officeDocument/2006/relationships/hyperlink" Target="https://www.has-sante.fr/jcms/c_1795221/fr/outil-d-aide-au-reperage-precoce-et-intervention-breve-alcool-cannabis-tabac-chez-l-adult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hyperlink" Target="https://www.sfalcoologie.asso.fr/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s://www.federationaddiction.fr/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://societe-francophone-de-tabacologie.org/" TargetMode="External"/><Relationship Id="rId14" Type="http://schemas.openxmlformats.org/officeDocument/2006/relationships/hyperlink" Target="https://addictions-france.org/les-addic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ide-alcool.be/personnes-agees-et-alcool" TargetMode="External"/><Relationship Id="rId3" Type="http://schemas.openxmlformats.org/officeDocument/2006/relationships/hyperlink" Target="https://www.ofdt.fr/BDD/publications/docs/DADE2019.pdf" TargetMode="External"/><Relationship Id="rId7" Type="http://schemas.openxmlformats.org/officeDocument/2006/relationships/hyperlink" Target="https://www.maboussoleaidants.fr/?gclid=Cj0KCQjwxveXBhDDARIsAI0Q0x16sQ-ESHagK2iBS4Kk3Ou4Rv-zPogkaiBTvHIDSG27Qowdvq09FRUaAlo_EALw_wcB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hyperlink" Target="https://www.addictions-et-vieillissement.ch/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tel:0%20800%2047%2047%2088" TargetMode="External"/><Relationship Id="rId3" Type="http://schemas.openxmlformats.org/officeDocument/2006/relationships/hyperlink" Target="https://www.drogues-info-service.fr/" TargetMode="External"/><Relationship Id="rId7" Type="http://schemas.openxmlformats.org/officeDocument/2006/relationships/hyperlink" Target="https://sos-suicide-phenix.org/" TargetMode="External"/><Relationship Id="rId2" Type="http://schemas.openxmlformats.org/officeDocument/2006/relationships/hyperlink" Target="https://www.santepubliquefrance.fr/a-propos/services/aide-a-distance-en-sante-l-offre-de-serv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icide-ecoute.fr/" TargetMode="External"/><Relationship Id="rId5" Type="http://schemas.openxmlformats.org/officeDocument/2006/relationships/hyperlink" Target="https://www.alcool-info-service.fr/" TargetMode="External"/><Relationship Id="rId4" Type="http://schemas.openxmlformats.org/officeDocument/2006/relationships/hyperlink" Target="https://www.tabac-info-service.f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afam.org/besoin-daide/une-ligne-decou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itaire-social.com/annuaire/sante-mentale/pays-de-la-loir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determinants-de-sante/alcool/documents/depliant-flyer/vivre-mieux-avec-moins-d-alcool-epub-grand-public-et-accessible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antepubliquefrance.fr/determinants-de-sante/alcool/documents/brochure/l-alcool-pour-comprendre-epub-grand-public-et-accessible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respadd.org/livret-accompagner-la-reduction-de-la-consommation-dalco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auprès des séniors »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Livret accompagner l’arrêt">
            <a:extLst>
              <a:ext uri="{FF2B5EF4-FFF2-40B4-BE49-F238E27FC236}">
                <a16:creationId xmlns:a16="http://schemas.microsoft.com/office/drawing/2014/main" id="{C2F76ABE-CD22-4B5B-B3F5-6C61DD507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814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70E93B-C7CC-464C-B9EF-F46923F7DD2F}"/>
              </a:ext>
            </a:extLst>
          </p:cNvPr>
          <p:cNvSpPr txBox="1"/>
          <p:nvPr/>
        </p:nvSpPr>
        <p:spPr>
          <a:xfrm>
            <a:off x="792733" y="92062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Exemples de documents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52BC42-F840-2B0B-7747-BDDAF0BB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91" y="1458692"/>
            <a:ext cx="2356290" cy="33319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701CAC-42AE-B2A7-90D6-17B895E3C23F}"/>
              </a:ext>
            </a:extLst>
          </p:cNvPr>
          <p:cNvSpPr txBox="1"/>
          <p:nvPr/>
        </p:nvSpPr>
        <p:spPr>
          <a:xfrm>
            <a:off x="1034486" y="4904854"/>
            <a:ext cx="24948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3"/>
              </a:rPr>
              <a:t>https://www.santepubliquefrance.fr/determinants-de-sante/tabac/documents/depliant-flyer/9-questions-et-5-minutes-pour-commencer-une-vie-sans-tabac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C744907-935D-91F4-09DB-692E4F17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01" y="1610012"/>
            <a:ext cx="2243971" cy="3181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83E483B-66D7-017E-6F1B-3BC3C641D94D}"/>
              </a:ext>
            </a:extLst>
          </p:cNvPr>
          <p:cNvSpPr txBox="1"/>
          <p:nvPr/>
        </p:nvSpPr>
        <p:spPr>
          <a:xfrm>
            <a:off x="3715282" y="4904854"/>
            <a:ext cx="235629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5"/>
              </a:rPr>
              <a:t>https://www.santepubliquefrance.fr/determinants-de-sante/tabac/documents/depliant-flyer/arreter-de-fumer-c-est-possible-flyer-a5</a:t>
            </a:r>
            <a:endParaRPr lang="fr-FR" sz="1100" dirty="0"/>
          </a:p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5BB52C-83B6-BCE7-8D8D-96845C002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115" y="1486876"/>
            <a:ext cx="2390990" cy="3427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F9CF509-28BB-6DD6-092C-71F7BC05E8DE}"/>
              </a:ext>
            </a:extLst>
          </p:cNvPr>
          <p:cNvSpPr txBox="1"/>
          <p:nvPr/>
        </p:nvSpPr>
        <p:spPr>
          <a:xfrm>
            <a:off x="8712115" y="5056999"/>
            <a:ext cx="23909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7"/>
              </a:rPr>
              <a:t>https://shop.addictionsuisse.ch/fr/42-personnes-agees</a:t>
            </a:r>
            <a:endParaRPr lang="fr-FR" sz="1100" dirty="0"/>
          </a:p>
          <a:p>
            <a:endParaRPr lang="fr-FR" sz="11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C70232-2007-FA37-374A-F84110F1E6D6}"/>
              </a:ext>
            </a:extLst>
          </p:cNvPr>
          <p:cNvSpPr txBox="1"/>
          <p:nvPr/>
        </p:nvSpPr>
        <p:spPr>
          <a:xfrm>
            <a:off x="6257489" y="4904854"/>
            <a:ext cx="21592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8"/>
              </a:rPr>
              <a:t>https://www.santepubliquefrance.fr/determinants-de-sante/tabac/documents/brochure/arreter-de-fumer-pour-comprendre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C617E13-3F95-6048-1016-6F911949E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451" y="2659952"/>
            <a:ext cx="2076784" cy="1538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005382D-222B-B380-0AF6-4C62B55FF443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transmettre de l’information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5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Livret accompagner l’arrêt">
            <a:extLst>
              <a:ext uri="{FF2B5EF4-FFF2-40B4-BE49-F238E27FC236}">
                <a16:creationId xmlns:a16="http://schemas.microsoft.com/office/drawing/2014/main" id="{C2F76ABE-CD22-4B5B-B3F5-6C61DD507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70E93B-C7CC-464C-B9EF-F46923F7DD2F}"/>
              </a:ext>
            </a:extLst>
          </p:cNvPr>
          <p:cNvSpPr txBox="1"/>
          <p:nvPr/>
        </p:nvSpPr>
        <p:spPr>
          <a:xfrm>
            <a:off x="850621" y="93153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Exemples de documents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FF03D7-6F17-9870-282A-42675137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86" y="1461083"/>
            <a:ext cx="2292405" cy="3275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9C021E-061E-E34A-83FD-7F6CEA1F409A}"/>
              </a:ext>
            </a:extLst>
          </p:cNvPr>
          <p:cNvSpPr txBox="1"/>
          <p:nvPr/>
        </p:nvSpPr>
        <p:spPr>
          <a:xfrm>
            <a:off x="1106665" y="4872287"/>
            <a:ext cx="24590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3"/>
              </a:rPr>
              <a:t>https://www.psycom.org/wp-content/uploads/2020/11/Sante-mentale-et-vieillissement-2020.pdf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B8A47EB-774E-30C0-D06A-EAE30E1E56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577"/>
          <a:stretch/>
        </p:blipFill>
        <p:spPr>
          <a:xfrm>
            <a:off x="3815826" y="1472295"/>
            <a:ext cx="2353862" cy="3261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7E32E3D-3ED5-C71E-7815-4A917B88FD37}"/>
              </a:ext>
            </a:extLst>
          </p:cNvPr>
          <p:cNvSpPr txBox="1"/>
          <p:nvPr/>
        </p:nvSpPr>
        <p:spPr>
          <a:xfrm>
            <a:off x="3815826" y="4872287"/>
            <a:ext cx="235778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5"/>
              </a:rPr>
              <a:t>https://www.psycom.org/wp-content/uploads/2020/11/Troubles-depressifs-2021.pdf</a:t>
            </a:r>
            <a:endParaRPr lang="fr-FR" sz="1100" dirty="0"/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B785DD1-ADEA-3274-321C-ABFBA20B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66" y="1458692"/>
            <a:ext cx="2255025" cy="3193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D514166-5112-9B18-8333-EC3DA6197C6B}"/>
              </a:ext>
            </a:extLst>
          </p:cNvPr>
          <p:cNvSpPr txBox="1"/>
          <p:nvPr/>
        </p:nvSpPr>
        <p:spPr>
          <a:xfrm>
            <a:off x="9165217" y="4872287"/>
            <a:ext cx="22801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7"/>
              </a:rPr>
              <a:t>https://www.psycom.org/wp-content/uploads/2020/11/Troubles-addictifs-2020.pdf</a:t>
            </a:r>
            <a:endParaRPr lang="fr-FR" sz="1100" dirty="0"/>
          </a:p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AA6A1F5-A8CD-A1F6-CC2C-5BDCE5F2DD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9326" y="1477916"/>
            <a:ext cx="2315074" cy="3256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2152271-0906-C41B-D165-C5906D79A869}"/>
              </a:ext>
            </a:extLst>
          </p:cNvPr>
          <p:cNvSpPr txBox="1"/>
          <p:nvPr/>
        </p:nvSpPr>
        <p:spPr>
          <a:xfrm>
            <a:off x="6529326" y="4872287"/>
            <a:ext cx="22801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9"/>
              </a:rPr>
              <a:t>https://www.psycom.org/wp-content/uploads/2020/11/Troubles-anxieux-et-phobiques-2020.pdf</a:t>
            </a:r>
            <a:endParaRPr lang="fr-FR" sz="1100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4D0B8A-72DE-31A9-513C-8D1BA426621A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transmettre de l’information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9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9C58079-C680-4A53-8EF0-324007AE821F}"/>
              </a:ext>
            </a:extLst>
          </p:cNvPr>
          <p:cNvSpPr txBox="1"/>
          <p:nvPr/>
        </p:nvSpPr>
        <p:spPr>
          <a:xfrm>
            <a:off x="507816" y="989678"/>
            <a:ext cx="10950206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b="1" dirty="0"/>
              <a:t>Exemples de groupes d’entraide sur les réseaux sociaux ; plateformes en ligne ; forums de discussions,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b="1" dirty="0"/>
              <a:t>sites d'information…</a:t>
            </a:r>
            <a:endParaRPr lang="fr-FR" dirty="0">
              <a:solidFill>
                <a:srgbClr val="001438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B427139-6AB5-43DE-A3BD-7F3882DCA4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9" y="1826299"/>
            <a:ext cx="3343718" cy="91333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51CF4CC-92CD-4520-852F-26117094FB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93" y="3067213"/>
            <a:ext cx="4810717" cy="12246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D7693B-8D71-44B0-B2E3-4CD78300D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64" y="3806162"/>
            <a:ext cx="3286838" cy="19886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15C5D3C-1261-41FE-939D-8CFBB300AAC0}"/>
              </a:ext>
            </a:extLst>
          </p:cNvPr>
          <p:cNvSpPr txBox="1"/>
          <p:nvPr/>
        </p:nvSpPr>
        <p:spPr>
          <a:xfrm>
            <a:off x="3457191" y="5745583"/>
            <a:ext cx="2525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5"/>
              </a:rPr>
              <a:t>https://www.drogues-info-service.fr/Les-Forums-de-discussion</a:t>
            </a:r>
            <a:endParaRPr lang="fr-FR" sz="1100" dirty="0"/>
          </a:p>
          <a:p>
            <a:endParaRPr lang="fr-FR" dirty="0"/>
          </a:p>
        </p:txBody>
      </p:sp>
      <p:pic>
        <p:nvPicPr>
          <p:cNvPr id="3080" name="Picture 8" descr="Tabac info service, l'appli – Applications sur Google Play">
            <a:extLst>
              <a:ext uri="{FF2B5EF4-FFF2-40B4-BE49-F238E27FC236}">
                <a16:creationId xmlns:a16="http://schemas.microsoft.com/office/drawing/2014/main" id="{23D50F92-331F-AC84-7C06-70783D4D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1" y="1846619"/>
            <a:ext cx="1628386" cy="16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BDA88F-E960-369F-72E6-EC0D278AB230}"/>
              </a:ext>
            </a:extLst>
          </p:cNvPr>
          <p:cNvSpPr txBox="1"/>
          <p:nvPr/>
        </p:nvSpPr>
        <p:spPr>
          <a:xfrm>
            <a:off x="9464221" y="3638850"/>
            <a:ext cx="20716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7"/>
              </a:rPr>
              <a:t>https://www.tabac-info-service.fr/</a:t>
            </a:r>
            <a:endParaRPr lang="fr-FR" sz="1100" dirty="0"/>
          </a:p>
          <a:p>
            <a:endParaRPr lang="fr-FR" sz="11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ABCB63-805C-CAF4-6D86-6F55E164F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812" y="1780912"/>
            <a:ext cx="3276768" cy="7302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09C33F0-2FED-AB03-7329-F89375F36B4B}"/>
              </a:ext>
            </a:extLst>
          </p:cNvPr>
          <p:cNvSpPr txBox="1"/>
          <p:nvPr/>
        </p:nvSpPr>
        <p:spPr>
          <a:xfrm>
            <a:off x="6035394" y="2439594"/>
            <a:ext cx="28637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9"/>
              </a:rPr>
              <a:t>https://www.addictaide.fr/le-forum-addictaide-vous-ouvre-ses-portes/</a:t>
            </a:r>
            <a:endParaRPr lang="fr-FR" sz="1100" dirty="0"/>
          </a:p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16970D3-6858-B0FE-C65D-16766E0DF5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4249" y="3167292"/>
            <a:ext cx="1270661" cy="120033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690D033-C48A-1FB0-A89F-A5CE912DA175}"/>
              </a:ext>
            </a:extLst>
          </p:cNvPr>
          <p:cNvSpPr txBox="1"/>
          <p:nvPr/>
        </p:nvSpPr>
        <p:spPr>
          <a:xfrm>
            <a:off x="7084115" y="4482903"/>
            <a:ext cx="1712015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1100" dirty="0">
                <a:solidFill>
                  <a:srgbClr val="A49735"/>
                </a:solidFill>
                <a:hlinkClick r:id="rId11"/>
              </a:rPr>
              <a:t>https://addictions-france.org/les-addictions/</a:t>
            </a:r>
            <a:endParaRPr lang="fr-FR" sz="1100" dirty="0">
              <a:solidFill>
                <a:srgbClr val="A49735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25BD482-FE1F-3286-3920-48CA621CD2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9543" y="4402859"/>
            <a:ext cx="1562141" cy="62594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9B3FB19-7AB2-F982-1213-7F9C4DE53F58}"/>
              </a:ext>
            </a:extLst>
          </p:cNvPr>
          <p:cNvSpPr txBox="1"/>
          <p:nvPr/>
        </p:nvSpPr>
        <p:spPr>
          <a:xfrm>
            <a:off x="9325995" y="5030827"/>
            <a:ext cx="240217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13"/>
              </a:rPr>
              <a:t>https://www.federationaddiction.fr/</a:t>
            </a:r>
            <a:endParaRPr lang="fr-FR" sz="1100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5E63F0-3D96-7117-EC9D-A7BA095C86AF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transmettre des outils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7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654A39C2-D6C7-4CF4-A15E-8937CA84FCE1}"/>
              </a:ext>
            </a:extLst>
          </p:cNvPr>
          <p:cNvSpPr txBox="1"/>
          <p:nvPr/>
        </p:nvSpPr>
        <p:spPr>
          <a:xfrm>
            <a:off x="843592" y="1058110"/>
            <a:ext cx="8276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b="1" dirty="0"/>
              <a:t>Application pour smartphones (gratuites ou + ou – payantes</a:t>
            </a:r>
            <a:r>
              <a:rPr lang="fr-FR" b="1" dirty="0"/>
              <a:t>)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0B0B4C6-D770-407F-BB7F-61A65791CC9E}"/>
              </a:ext>
            </a:extLst>
          </p:cNvPr>
          <p:cNvSpPr txBox="1"/>
          <p:nvPr/>
        </p:nvSpPr>
        <p:spPr>
          <a:xfrm>
            <a:off x="1230058" y="1736759"/>
            <a:ext cx="3832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Stop-cannabis.ch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Try 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Tabac info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Stop-tabac.ch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Stop-alcool.ch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9DBAA4F-54F1-42F8-8C80-7A5CBE414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78" y="1597588"/>
            <a:ext cx="2067437" cy="424973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37CE475-56EF-47B1-A49F-A4E8DF67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94" y="1602912"/>
            <a:ext cx="2067437" cy="42497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759D8F-6EA4-B026-AD15-B2A1777C1ACD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transmettre des outils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18C9FC2-1D19-40FA-B8BD-ADD79F8105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09" y="3102417"/>
            <a:ext cx="473587" cy="4628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848D94-BE63-4505-A9BB-1898FA78EF4E}"/>
              </a:ext>
            </a:extLst>
          </p:cNvPr>
          <p:cNvSpPr txBox="1"/>
          <p:nvPr/>
        </p:nvSpPr>
        <p:spPr>
          <a:xfrm>
            <a:off x="1628766" y="2901120"/>
            <a:ext cx="216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/>
              <a:t>« je ne fume plus »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DE483F0-26A8-41F2-BAB7-F95943048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305" y="1695639"/>
            <a:ext cx="3278443" cy="147104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82FE27D-0B28-478C-B602-5E1B529D81C2}"/>
              </a:ext>
            </a:extLst>
          </p:cNvPr>
          <p:cNvSpPr txBox="1"/>
          <p:nvPr/>
        </p:nvSpPr>
        <p:spPr>
          <a:xfrm>
            <a:off x="1131639" y="3533232"/>
            <a:ext cx="425512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1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https://twitter.com/jenefumeplus</a:t>
            </a:r>
            <a:endParaRPr lang="fr-FR" sz="1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DCB24B-AEEB-9DDE-E815-DB0F39A25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051" y="1707095"/>
            <a:ext cx="4966765" cy="12973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DF2291-755A-1337-3BD7-3AC2D5A14571}"/>
              </a:ext>
            </a:extLst>
          </p:cNvPr>
          <p:cNvSpPr txBox="1"/>
          <p:nvPr/>
        </p:nvSpPr>
        <p:spPr>
          <a:xfrm>
            <a:off x="6096000" y="3271728"/>
            <a:ext cx="5931877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dirty="0">
                <a:solidFill>
                  <a:srgbClr val="001438"/>
                </a:solidFill>
                <a:latin typeface="+mj-lt"/>
                <a:hlinkClick r:id="rId6"/>
              </a:rPr>
              <a:t>https://www.maintienadomicile-conseils.com/sante-et-prevoyance/alcoolisme-chez-les-personnes-agees-que-faire</a:t>
            </a:r>
            <a:endParaRPr lang="fr-FR" dirty="0">
              <a:solidFill>
                <a:srgbClr val="001438"/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dirty="0">
              <a:latin typeface="+mj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147E4D-7F29-D58D-9C6B-FA7022C01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665" y="4090859"/>
            <a:ext cx="7264039" cy="10790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D01E239-DC87-E8DD-BF80-CFBF6660229F}"/>
              </a:ext>
            </a:extLst>
          </p:cNvPr>
          <p:cNvSpPr txBox="1"/>
          <p:nvPr/>
        </p:nvSpPr>
        <p:spPr>
          <a:xfrm>
            <a:off x="2461846" y="5224605"/>
            <a:ext cx="6782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+mj-lt"/>
                <a:hlinkClick r:id="rId8"/>
              </a:rPr>
              <a:t>https://www.pour-les-personnes-agees.gouv.fr/</a:t>
            </a:r>
            <a:endParaRPr lang="fr-FR" dirty="0">
              <a:latin typeface="+mj-lt"/>
            </a:endParaRPr>
          </a:p>
          <a:p>
            <a:pPr algn="ctr"/>
            <a:endParaRPr lang="fr-FR" dirty="0"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37AE6B-484D-EA0B-F324-391114453939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transmettre des outils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5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b) Savoir orienter</a:t>
            </a:r>
          </a:p>
        </p:txBody>
      </p:sp>
    </p:spTree>
    <p:extLst>
      <p:ext uri="{BB962C8B-B14F-4D97-AF65-F5344CB8AC3E}">
        <p14:creationId xmlns:p14="http://schemas.microsoft.com/office/powerpoint/2010/main" val="232315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95442-947A-45C9-911F-DC00873FCA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038141"/>
            <a:ext cx="10515600" cy="88820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200" dirty="0"/>
              <a:t>Selon l’addiction, les poly consommations et les comorbidités, différents dispositifs sont complémentaires et doivent s’articuler ensemble :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BEDB481-9A51-49F3-8956-C15193AF7A10}"/>
              </a:ext>
            </a:extLst>
          </p:cNvPr>
          <p:cNvSpPr txBox="1">
            <a:spLocks/>
          </p:cNvSpPr>
          <p:nvPr/>
        </p:nvSpPr>
        <p:spPr>
          <a:xfrm>
            <a:off x="6412773" y="2503167"/>
            <a:ext cx="5057999" cy="8882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CSAPA : Centre de soins, d’accompagnement et de préventions des addictions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EF31BA7-16FA-46C4-B12A-EA2127D33034}"/>
              </a:ext>
            </a:extLst>
          </p:cNvPr>
          <p:cNvSpPr/>
          <p:nvPr/>
        </p:nvSpPr>
        <p:spPr>
          <a:xfrm>
            <a:off x="944828" y="1841245"/>
            <a:ext cx="5059925" cy="532262"/>
          </a:xfrm>
          <a:prstGeom prst="roundRect">
            <a:avLst/>
          </a:prstGeom>
          <a:solidFill>
            <a:srgbClr val="6B6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recours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9D3871F-93BA-473C-B3E2-05F213BFE3AE}"/>
              </a:ext>
            </a:extLst>
          </p:cNvPr>
          <p:cNvSpPr/>
          <p:nvPr/>
        </p:nvSpPr>
        <p:spPr>
          <a:xfrm>
            <a:off x="6410848" y="1841245"/>
            <a:ext cx="5059925" cy="532262"/>
          </a:xfrm>
          <a:prstGeom prst="roundRect">
            <a:avLst/>
          </a:prstGeom>
          <a:solidFill>
            <a:srgbClr val="7C7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Dispositifs </a:t>
            </a:r>
            <a:br>
              <a:rPr lang="fr-FR" b="1" dirty="0"/>
            </a:br>
            <a:r>
              <a:rPr lang="fr-FR" b="1" dirty="0"/>
              <a:t>médico-sociaux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B059A6C-84DF-4958-BFBC-BE1B9E5AB280}"/>
              </a:ext>
            </a:extLst>
          </p:cNvPr>
          <p:cNvSpPr/>
          <p:nvPr/>
        </p:nvSpPr>
        <p:spPr>
          <a:xfrm>
            <a:off x="944828" y="3488604"/>
            <a:ext cx="5059925" cy="532262"/>
          </a:xfrm>
          <a:prstGeom prst="roundRect">
            <a:avLst/>
          </a:prstGeom>
          <a:solidFill>
            <a:srgbClr val="7A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Dispositifs </a:t>
            </a:r>
            <a:br>
              <a:rPr lang="fr-FR" b="1" dirty="0"/>
            </a:br>
            <a:r>
              <a:rPr lang="fr-FR" b="1" dirty="0"/>
              <a:t>sanitaires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0E5C869-7892-40E9-9F99-F2A93D9FB2E5}"/>
              </a:ext>
            </a:extLst>
          </p:cNvPr>
          <p:cNvSpPr txBox="1">
            <a:spLocks/>
          </p:cNvSpPr>
          <p:nvPr/>
        </p:nvSpPr>
        <p:spPr>
          <a:xfrm>
            <a:off x="1036372" y="2519008"/>
            <a:ext cx="4685049" cy="9046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Médecins généralistes</a:t>
            </a:r>
          </a:p>
          <a:p>
            <a:pPr marL="0" indent="0" algn="ctr">
              <a:buNone/>
            </a:pPr>
            <a:r>
              <a:rPr lang="fr-FR" sz="1800" b="1" i="1" dirty="0"/>
              <a:t>à suggérer avant tout car il coordonne les soins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A5CC28D-E48C-407E-A9C9-F493753886AD}"/>
              </a:ext>
            </a:extLst>
          </p:cNvPr>
          <p:cNvSpPr txBox="1">
            <a:spLocks/>
          </p:cNvSpPr>
          <p:nvPr/>
        </p:nvSpPr>
        <p:spPr>
          <a:xfrm>
            <a:off x="927821" y="4180670"/>
            <a:ext cx="4980609" cy="1227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Consultations d’addictologie / tabacologie au sein des services hospitaliers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Les Equipes de liaison et de soins en addictologie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Sevrages hospitaliers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3D18AA-AE60-4DC3-AF3D-61225A0AE75A}"/>
              </a:ext>
            </a:extLst>
          </p:cNvPr>
          <p:cNvSpPr txBox="1"/>
          <p:nvPr/>
        </p:nvSpPr>
        <p:spPr>
          <a:xfrm rot="10800000" flipV="1">
            <a:off x="1045864" y="5655322"/>
            <a:ext cx="1043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annuaires des acteurs ressources par territoire et par dispositif : </a:t>
            </a:r>
            <a:endParaRPr lang="fr-FR" dirty="0"/>
          </a:p>
          <a:p>
            <a:pPr algn="ctr"/>
            <a:r>
              <a:rPr lang="fr-FR" dirty="0">
                <a:hlinkClick r:id="rId2"/>
              </a:rPr>
              <a:t>https://srae-addicto-pdl.fr/parcours-de-soins/annuaire-des-professionnels/</a:t>
            </a:r>
            <a:r>
              <a:rPr lang="fr-FR" dirty="0"/>
              <a:t>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218B50A-B6AF-576F-5F99-60719F5D3B36}"/>
              </a:ext>
            </a:extLst>
          </p:cNvPr>
          <p:cNvSpPr/>
          <p:nvPr/>
        </p:nvSpPr>
        <p:spPr>
          <a:xfrm>
            <a:off x="6420337" y="3453104"/>
            <a:ext cx="5059925" cy="532262"/>
          </a:xfrm>
          <a:prstGeom prst="roundRect">
            <a:avLst/>
          </a:prstGeom>
          <a:solidFill>
            <a:srgbClr val="A49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Associations </a:t>
            </a:r>
            <a:br>
              <a:rPr lang="fr-FR" b="1" dirty="0"/>
            </a:br>
            <a:r>
              <a:rPr lang="fr-FR" b="1" dirty="0"/>
              <a:t>d’entraide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195B1F-5CCE-A33D-99DC-DAF6DB51A676}"/>
              </a:ext>
            </a:extLst>
          </p:cNvPr>
          <p:cNvSpPr txBox="1"/>
          <p:nvPr/>
        </p:nvSpPr>
        <p:spPr>
          <a:xfrm>
            <a:off x="6393841" y="4171344"/>
            <a:ext cx="5076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Bénévoles impliqués dans l’accompagnement : </a:t>
            </a:r>
            <a:r>
              <a:rPr lang="fr-FR" sz="1800" dirty="0"/>
              <a:t>Favorisent le lien social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CB57EF-FEAA-946E-26A6-974905E1BE83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Savoir Orienter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9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c) Se former</a:t>
            </a:r>
          </a:p>
        </p:txBody>
      </p:sp>
    </p:spTree>
    <p:extLst>
      <p:ext uri="{BB962C8B-B14F-4D97-AF65-F5344CB8AC3E}">
        <p14:creationId xmlns:p14="http://schemas.microsoft.com/office/powerpoint/2010/main" val="117478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53D1CC8-F566-4C1C-8006-8D6E6E3A3127}"/>
              </a:ext>
            </a:extLst>
          </p:cNvPr>
          <p:cNvSpPr txBox="1"/>
          <p:nvPr/>
        </p:nvSpPr>
        <p:spPr>
          <a:xfrm>
            <a:off x="719846" y="1115501"/>
            <a:ext cx="11267209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SRAE Addictologie </a:t>
            </a:r>
            <a:r>
              <a:rPr lang="fr-FR" sz="1600" dirty="0"/>
              <a:t>: </a:t>
            </a:r>
            <a:r>
              <a:rPr lang="fr-FR" sz="1600" dirty="0">
                <a:hlinkClick r:id="rId2"/>
              </a:rPr>
              <a:t>http://www.srae-addicto-pdl.fr/fr/formation/</a:t>
            </a:r>
            <a:endParaRPr lang="fr-FR" sz="1600" dirty="0"/>
          </a:p>
          <a:p>
            <a:r>
              <a:rPr lang="fr-FR" sz="1600" b="1" dirty="0"/>
              <a:t>RESPADD</a:t>
            </a:r>
            <a:r>
              <a:rPr lang="fr-FR" sz="1600" dirty="0"/>
              <a:t> : </a:t>
            </a:r>
            <a:r>
              <a:rPr lang="fr-FR" sz="1600" dirty="0">
                <a:hlinkClick r:id="rId3"/>
              </a:rPr>
              <a:t>https://www.respadd.org/</a:t>
            </a:r>
            <a:endParaRPr lang="fr-FR" sz="1600" dirty="0"/>
          </a:p>
          <a:p>
            <a:r>
              <a:rPr lang="fr-FR" sz="1600" b="1" dirty="0"/>
              <a:t>Fédération Addiction </a:t>
            </a:r>
            <a:r>
              <a:rPr lang="fr-FR" sz="1600" dirty="0"/>
              <a:t>: </a:t>
            </a:r>
            <a:r>
              <a:rPr lang="fr-FR" sz="1600" dirty="0">
                <a:hlinkClick r:id="rId4"/>
              </a:rPr>
              <a:t>https://www.federationaddiction.fr/</a:t>
            </a:r>
            <a:endParaRPr lang="fr-FR" sz="1600" dirty="0"/>
          </a:p>
          <a:p>
            <a:r>
              <a:rPr lang="fr-FR" sz="1600" b="1" dirty="0"/>
              <a:t>Association Addictions France </a:t>
            </a:r>
            <a:r>
              <a:rPr lang="fr-FR" sz="1600" dirty="0"/>
              <a:t>: </a:t>
            </a:r>
            <a:r>
              <a:rPr lang="fr-FR" sz="1600" dirty="0">
                <a:hlinkClick r:id="rId5"/>
              </a:rPr>
              <a:t>https://addictions-france.org/formation/</a:t>
            </a:r>
            <a:endParaRPr lang="fr-FR" sz="1600" dirty="0"/>
          </a:p>
          <a:p>
            <a:r>
              <a:rPr lang="fr-FR" sz="1600" dirty="0"/>
              <a:t>…..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DIU Tabacologie et aide au sevrage tabagique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inter-région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Ouest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 de Nantes - Pascale POREE   </a:t>
            </a:r>
          </a:p>
          <a:p>
            <a:pPr marL="0" marR="0" lvl="0" indent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Tél : 02 40 16 51 04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pascale.poree@chu-nantes.f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pascale.poree@chu-nantes.fr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DIU Addictologie: Troubles liés à l’usage de substances (hors alcool) et addictions comportementales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Université de Nantes 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Tél : 02 53 48 47 42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diu.addictologie-substances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 tooltip="laurence.maringue@univ-nantes.f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@univ-nantes.fr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FR" sz="1600" dirty="0"/>
          </a:p>
          <a:p>
            <a:r>
              <a:rPr lang="fr-FR" sz="1600" b="1" dirty="0"/>
              <a:t>Outils numériques de formation :</a:t>
            </a:r>
          </a:p>
          <a:p>
            <a:r>
              <a:rPr lang="fr-FR" sz="1600" dirty="0"/>
              <a:t>Les MOOC ; </a:t>
            </a:r>
            <a:r>
              <a:rPr lang="fr-FR" sz="1600" dirty="0">
                <a:hlinkClick r:id="rId9"/>
              </a:rPr>
              <a:t>https://www.fun-mooc.fr/fr/cours/comprendre-les-addictions/</a:t>
            </a:r>
            <a:endParaRPr lang="fr-FR" sz="1600" dirty="0"/>
          </a:p>
          <a:p>
            <a:r>
              <a:rPr lang="fr-FR" sz="1600" dirty="0"/>
              <a:t>E-learning /  </a:t>
            </a:r>
            <a:r>
              <a:rPr lang="fr-FR" sz="1600" dirty="0">
                <a:hlinkClick r:id="rId10"/>
              </a:rPr>
              <a:t>https://ipcem.org/cycles-a-l-etp-specifiques-a-une-maladie/le-patient-en-addictologie-presentiel-e-learning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BF520D-EAFC-4B6B-8DF3-E296A78310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081" y="595576"/>
            <a:ext cx="1546943" cy="21387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E6E030-116C-B409-769A-711890A43C8E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Se former, s’informer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61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B2F6DCE-71BF-4AA9-9DF4-26213CE849AD}"/>
              </a:ext>
            </a:extLst>
          </p:cNvPr>
          <p:cNvSpPr txBox="1">
            <a:spLocks/>
          </p:cNvSpPr>
          <p:nvPr/>
        </p:nvSpPr>
        <p:spPr>
          <a:xfrm>
            <a:off x="3196356" y="2204246"/>
            <a:ext cx="2383971" cy="636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0" dirty="0">
                <a:hlinkClick r:id="rId2"/>
              </a:rPr>
              <a:t>https://www.has-sante.fr/jcms/c_1795221/fr/outil-d-aide-au-reperage-precoce-et-intervention-breve-alcool-cannabis-tabac-chez-l-adulte</a:t>
            </a:r>
            <a:endParaRPr lang="fr-FR" sz="1100" b="0" dirty="0">
              <a:solidFill>
                <a:srgbClr val="7A2553"/>
              </a:solidFill>
            </a:endParaRPr>
          </a:p>
          <a:p>
            <a:pPr algn="ctr"/>
            <a:br>
              <a:rPr lang="fr-FR" sz="1600" b="0" dirty="0">
                <a:latin typeface="+mj-lt"/>
              </a:rPr>
            </a:br>
            <a:r>
              <a:rPr lang="fr-FR" sz="1600" b="0" dirty="0">
                <a:latin typeface="+mj-lt"/>
              </a:rPr>
              <a:t> </a:t>
            </a:r>
          </a:p>
          <a:p>
            <a:pPr algn="ctr"/>
            <a:endParaRPr lang="fr-FR" sz="1600" b="0" dirty="0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4FC187-287E-4413-ADA3-42FE84B7D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00" y="1297363"/>
            <a:ext cx="1716684" cy="6508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83B9BF-27BC-4577-94DD-CFD996DB1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4" b="24438"/>
          <a:stretch/>
        </p:blipFill>
        <p:spPr>
          <a:xfrm>
            <a:off x="8022475" y="3413406"/>
            <a:ext cx="2466975" cy="9192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9B0BE8-D20F-4FBC-9225-A84A87B939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645" y="1219609"/>
            <a:ext cx="950519" cy="9607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0240D9-09E5-4EC0-99B4-82AD9086AD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760" y="1092458"/>
            <a:ext cx="1067747" cy="755821"/>
          </a:xfrm>
          <a:prstGeom prst="rect">
            <a:avLst/>
          </a:prstGeom>
        </p:spPr>
      </p:pic>
      <p:pic>
        <p:nvPicPr>
          <p:cNvPr id="15" name="Image 14" descr="Une image contenant texte, arme&#10;&#10;Description générée automatiquement">
            <a:extLst>
              <a:ext uri="{FF2B5EF4-FFF2-40B4-BE49-F238E27FC236}">
                <a16:creationId xmlns:a16="http://schemas.microsoft.com/office/drawing/2014/main" id="{913B4B90-5F28-4FD4-AC30-65EC693453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02" y="1240228"/>
            <a:ext cx="1472798" cy="6449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FB8B35A-B4B7-4BF2-9AFA-4330AC01D5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951" y="3264476"/>
            <a:ext cx="2056134" cy="1540116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0E19F61-B0FB-425F-801C-27E35226E757}"/>
              </a:ext>
            </a:extLst>
          </p:cNvPr>
          <p:cNvSpPr/>
          <p:nvPr/>
        </p:nvSpPr>
        <p:spPr>
          <a:xfrm>
            <a:off x="9070487" y="2238391"/>
            <a:ext cx="2544115" cy="532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100" dirty="0">
                <a:hlinkClick r:id="rId9"/>
              </a:rPr>
              <a:t>http://societe-francophone-de-tabacologie.org/</a:t>
            </a:r>
            <a:endParaRPr lang="fr-FR" sz="11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5A74E22-2B3A-4B54-A7C1-BFFE2C8D7FD7}"/>
              </a:ext>
            </a:extLst>
          </p:cNvPr>
          <p:cNvSpPr/>
          <p:nvPr/>
        </p:nvSpPr>
        <p:spPr>
          <a:xfrm>
            <a:off x="1712033" y="4556861"/>
            <a:ext cx="2383970" cy="532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100" dirty="0">
                <a:hlinkClick r:id="rId10"/>
              </a:rPr>
              <a:t>https://www.federationaddiction.fr/</a:t>
            </a:r>
            <a:endParaRPr lang="fr-FR" sz="1100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F02814-CFE6-4D76-834E-3A5FEC415255}"/>
              </a:ext>
            </a:extLst>
          </p:cNvPr>
          <p:cNvSpPr/>
          <p:nvPr/>
        </p:nvSpPr>
        <p:spPr>
          <a:xfrm>
            <a:off x="7964322" y="5940243"/>
            <a:ext cx="3573140" cy="532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3454F19-59D7-4E72-8437-F43D9614D651}"/>
              </a:ext>
            </a:extLst>
          </p:cNvPr>
          <p:cNvSpPr/>
          <p:nvPr/>
        </p:nvSpPr>
        <p:spPr>
          <a:xfrm>
            <a:off x="6139536" y="2180349"/>
            <a:ext cx="2659330" cy="5447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100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https://www.sfalcoologie.asso.fr/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FEEDE6A-9590-4FAA-A06A-4C7E1DB17422}"/>
              </a:ext>
            </a:extLst>
          </p:cNvPr>
          <p:cNvSpPr/>
          <p:nvPr/>
        </p:nvSpPr>
        <p:spPr>
          <a:xfrm>
            <a:off x="592141" y="2330150"/>
            <a:ext cx="2174583" cy="532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u="sng" dirty="0">
                <a:solidFill>
                  <a:srgbClr val="0070C0"/>
                </a:solidFill>
              </a:rPr>
              <a:t>https://srae-addicto-pdl.fr/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B6F5510-DDC3-446E-918C-79526D79AA0A}"/>
              </a:ext>
            </a:extLst>
          </p:cNvPr>
          <p:cNvSpPr/>
          <p:nvPr/>
        </p:nvSpPr>
        <p:spPr>
          <a:xfrm>
            <a:off x="8022475" y="4664504"/>
            <a:ext cx="1971343" cy="2801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1100" u="sng" dirty="0">
                <a:solidFill>
                  <a:srgbClr val="0070C0"/>
                </a:solidFill>
              </a:rPr>
              <a:t>www.respadd.org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22A62B-8232-4C44-6D64-75FF17B9C8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5714" y="3429000"/>
            <a:ext cx="1270661" cy="120033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439732-D6D5-A009-6F6D-BA56B028FA9C}"/>
              </a:ext>
            </a:extLst>
          </p:cNvPr>
          <p:cNvSpPr txBox="1"/>
          <p:nvPr/>
        </p:nvSpPr>
        <p:spPr>
          <a:xfrm>
            <a:off x="4643688" y="4759143"/>
            <a:ext cx="2995019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1100" dirty="0">
                <a:solidFill>
                  <a:srgbClr val="A49735"/>
                </a:solidFill>
                <a:hlinkClick r:id="rId14"/>
              </a:rPr>
              <a:t>https://addictions-france.org/les-addictions/</a:t>
            </a:r>
            <a:endParaRPr lang="fr-FR" sz="1100" dirty="0">
              <a:solidFill>
                <a:srgbClr val="A49735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A974FA-60E1-3C7D-ADF0-C77A1C7B27CF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Se former, s’informer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4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313389" y="484237"/>
            <a:ext cx="1187861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7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Accompagner et/ou savoir orienter</a:t>
            </a:r>
          </a:p>
          <a:p>
            <a:pPr marL="1428750" lvl="2" indent="-514350">
              <a:spcAft>
                <a:spcPts val="1200"/>
              </a:spcAft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Accompagner </a:t>
            </a:r>
          </a:p>
          <a:p>
            <a:pPr marL="1428750" lvl="2" indent="-514350">
              <a:spcAft>
                <a:spcPts val="1200"/>
              </a:spcAft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Savoir orienter </a:t>
            </a:r>
          </a:p>
          <a:p>
            <a:pPr marL="1428750" lvl="2" indent="-514350">
              <a:spcAft>
                <a:spcPts val="1200"/>
              </a:spcAft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Se former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46088" algn="l"/>
              </a:tabLst>
            </a:pPr>
            <a:endParaRPr lang="fr-FR" sz="3200" dirty="0"/>
          </a:p>
          <a:p>
            <a:pPr lvl="1">
              <a:tabLst>
                <a:tab pos="446088" algn="l"/>
              </a:tabLst>
            </a:pPr>
            <a:endParaRPr lang="fr-FR" sz="3200" dirty="0"/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46088" algn="l"/>
              </a:tabLst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6922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65762123-2952-443C-91D4-04BB6CBD8217}"/>
              </a:ext>
            </a:extLst>
          </p:cNvPr>
          <p:cNvSpPr txBox="1"/>
          <p:nvPr/>
        </p:nvSpPr>
        <p:spPr>
          <a:xfrm>
            <a:off x="456011" y="289622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S’informer, se former</a:t>
            </a:r>
            <a:endParaRPr lang="fr-FR" sz="3200" dirty="0">
              <a:solidFill>
                <a:srgbClr val="6B6123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F43A919-23F0-409D-ABBA-DCC623E5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21" y="3326316"/>
            <a:ext cx="1862361" cy="226525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0783371-4E88-4FA2-A357-EE3B3878AE57}"/>
              </a:ext>
            </a:extLst>
          </p:cNvPr>
          <p:cNvSpPr txBox="1"/>
          <p:nvPr/>
        </p:nvSpPr>
        <p:spPr>
          <a:xfrm>
            <a:off x="1199066" y="5753229"/>
            <a:ext cx="3567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3"/>
              </a:rPr>
              <a:t>https://www.ofdt.fr/BDD/publications/docs/DADE2019.pdf</a:t>
            </a:r>
            <a:endParaRPr lang="fr-FR" sz="1100" dirty="0"/>
          </a:p>
          <a:p>
            <a:endParaRPr lang="fr-FR" sz="1100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2B5B25-5326-F53E-2C6C-15D2D0921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236" y="956625"/>
            <a:ext cx="2811373" cy="11137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712C96B-030E-DDEF-B723-B6A62A6F8319}"/>
              </a:ext>
            </a:extLst>
          </p:cNvPr>
          <p:cNvSpPr txBox="1"/>
          <p:nvPr/>
        </p:nvSpPr>
        <p:spPr>
          <a:xfrm>
            <a:off x="6112757" y="2182226"/>
            <a:ext cx="5787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0" i="0" dirty="0">
                <a:effectLst/>
              </a:rPr>
              <a:t>Plateforme suisse d'aide et de conseils pour les personnes âgées, leur entourage et les professionnels prenant en charge au quotidien des personnes âgées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D03C7A-60E2-F776-1D84-954B094C5463}"/>
              </a:ext>
            </a:extLst>
          </p:cNvPr>
          <p:cNvSpPr txBox="1"/>
          <p:nvPr/>
        </p:nvSpPr>
        <p:spPr>
          <a:xfrm>
            <a:off x="7567160" y="3105556"/>
            <a:ext cx="2939527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5"/>
              </a:rPr>
              <a:t>https://www.addictions-et-vieillissement.ch/</a:t>
            </a:r>
            <a:endParaRPr lang="fr-FR" sz="1100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4D0AB9-9C3F-D378-6019-91679424E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776" y="1104771"/>
            <a:ext cx="3069852" cy="10450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BA55FC8-184F-4F01-CCB4-07195E8FB099}"/>
              </a:ext>
            </a:extLst>
          </p:cNvPr>
          <p:cNvSpPr txBox="1"/>
          <p:nvPr/>
        </p:nvSpPr>
        <p:spPr>
          <a:xfrm>
            <a:off x="185766" y="2209645"/>
            <a:ext cx="5482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i="0" dirty="0">
                <a:effectLst/>
              </a:rPr>
              <a:t>Site</a:t>
            </a:r>
            <a:r>
              <a:rPr lang="fr-FR" b="1" i="0" dirty="0">
                <a:effectLst/>
              </a:rPr>
              <a:t> </a:t>
            </a:r>
            <a:r>
              <a:rPr lang="fr-FR" b="0" i="0" dirty="0">
                <a:effectLst/>
              </a:rPr>
              <a:t>proposant aux aidants des informations fiables et des aides personnalisées disponibles autour de chez eux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DC22C2-9DCB-7B18-004A-8405F3850EBE}"/>
              </a:ext>
            </a:extLst>
          </p:cNvPr>
          <p:cNvSpPr txBox="1"/>
          <p:nvPr/>
        </p:nvSpPr>
        <p:spPr>
          <a:xfrm>
            <a:off x="1893971" y="2776039"/>
            <a:ext cx="33353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7"/>
              </a:rPr>
              <a:t>https://www.maboussoleaidants.fr</a:t>
            </a:r>
            <a:endParaRPr lang="fr-FR" sz="11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BF9EBB-70FA-B621-0147-82D5BD828431}"/>
              </a:ext>
            </a:extLst>
          </p:cNvPr>
          <p:cNvSpPr txBox="1"/>
          <p:nvPr/>
        </p:nvSpPr>
        <p:spPr>
          <a:xfrm>
            <a:off x="7452872" y="5083909"/>
            <a:ext cx="3168097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8"/>
              </a:rPr>
              <a:t>https://aide-alcool.be/personnes-agees-et-alcool</a:t>
            </a:r>
            <a:endParaRPr lang="fr-FR" sz="1100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7BAB14-0667-73EC-D04C-74F2343D43AC}"/>
              </a:ext>
            </a:extLst>
          </p:cNvPr>
          <p:cNvSpPr txBox="1"/>
          <p:nvPr/>
        </p:nvSpPr>
        <p:spPr>
          <a:xfrm>
            <a:off x="7127366" y="4567495"/>
            <a:ext cx="3819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</a:rPr>
              <a:t>Site d’information belge francophone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2B6830C-D0D8-4552-6856-9312DBBA4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7160" y="3899343"/>
            <a:ext cx="2824259" cy="4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5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a) Accompagner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D9AC52-B6ED-4563-AA19-E83D8667CE3A}"/>
              </a:ext>
            </a:extLst>
          </p:cNvPr>
          <p:cNvSpPr txBox="1"/>
          <p:nvPr/>
        </p:nvSpPr>
        <p:spPr>
          <a:xfrm>
            <a:off x="1154097" y="1766657"/>
            <a:ext cx="11162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A496FA-282A-4677-BE60-766735801867}"/>
              </a:ext>
            </a:extLst>
          </p:cNvPr>
          <p:cNvSpPr txBox="1"/>
          <p:nvPr/>
        </p:nvSpPr>
        <p:spPr>
          <a:xfrm>
            <a:off x="514904" y="1180862"/>
            <a:ext cx="116770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/>
              <a:t>Discuter avec le sénior de ses besoins, ses représentations, ses attentes, ses objectifs et l’i</a:t>
            </a:r>
            <a:r>
              <a:rPr lang="fr-FR" dirty="0">
                <a:effectLst/>
              </a:rPr>
              <a:t>nformer en conséquence.</a:t>
            </a:r>
          </a:p>
          <a:p>
            <a:pPr>
              <a:spcAft>
                <a:spcPts val="1200"/>
              </a:spcAft>
            </a:pPr>
            <a:r>
              <a:rPr lang="fr-FR" dirty="0"/>
              <a:t>Selon les situations, les compétences de chacun, cela peut être :</a:t>
            </a:r>
            <a:endParaRPr lang="fr-FR" dirty="0">
              <a:effectLst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1" dirty="0"/>
              <a:t>Transmettre de l’information </a:t>
            </a:r>
            <a:r>
              <a:rPr lang="fr-FR" dirty="0"/>
              <a:t>: remettre un document informatif sur les ressources disponibles, i</a:t>
            </a:r>
            <a:r>
              <a:rPr lang="fr-FR" dirty="0">
                <a:effectLst/>
              </a:rPr>
              <a:t>nformer sur les outils d’accompagnement possibles.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1" dirty="0"/>
              <a:t>Proposer un accompagnement </a:t>
            </a:r>
            <a:r>
              <a:rPr lang="fr-FR" dirty="0"/>
              <a:t>vers une réduction des risques.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/>
              <a:t>Selon les situations, le repérage s’est peut être fait dans un contexte opportuniste : il est alors </a:t>
            </a:r>
            <a:r>
              <a:rPr lang="fr-FR" b="1" dirty="0"/>
              <a:t>recommandé de revoir le sénior </a:t>
            </a:r>
            <a:r>
              <a:rPr lang="fr-FR" dirty="0"/>
              <a:t>pour refaire le point ou proposer une consultation dédiée.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1" dirty="0"/>
              <a:t>Proposer une orientation </a:t>
            </a:r>
            <a:r>
              <a:rPr lang="fr-FR" dirty="0"/>
              <a:t>si le sénior est volontaire et préparé.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dirty="0"/>
              <a:t>Nécessité de </a:t>
            </a:r>
            <a:r>
              <a:rPr lang="fr-FR" b="1" dirty="0"/>
              <a:t>transmettre les informations utiles aux autres intervenants </a:t>
            </a:r>
            <a:r>
              <a:rPr lang="fr-FR" dirty="0"/>
              <a:t>: fiche de liaison, traçabilité de l’IB dans le dossier médical du patient, traitement prescrit et initié …Être clair sur ce qui sera transmis et à qui, pour quelles raisons…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b="1" dirty="0"/>
              <a:t>Rester disponible </a:t>
            </a:r>
            <a:r>
              <a:rPr lang="fr-FR" dirty="0"/>
              <a:t>et poursuivre le dialogue.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C5746E-700B-4EEA-8A81-913EDC1E2E7B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de multiples possibilités d’actions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E4FAA3-97B9-48F9-B3AF-B5805756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149"/>
            <a:ext cx="65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BAE778-2A12-4D57-9BF6-257555D60081}"/>
              </a:ext>
            </a:extLst>
          </p:cNvPr>
          <p:cNvSpPr txBox="1"/>
          <p:nvPr/>
        </p:nvSpPr>
        <p:spPr>
          <a:xfrm>
            <a:off x="498239" y="1205304"/>
            <a:ext cx="1142245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DES LIGNES D’ÉCOUTE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ea typeface="+mn-ea"/>
                <a:cs typeface="+mn-cs"/>
              </a:rPr>
              <a:t>destinées au sénior et à son entourage.</a:t>
            </a:r>
            <a:endParaRPr lang="fr-FR" altLang="fr-FR" sz="2000" b="1" dirty="0">
              <a:solidFill>
                <a:srgbClr val="7A2553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Plusieurs d'entre elles sont regroupées sur un document mis à disposition sur le site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3D67AE"/>
                </a:solidFill>
                <a:effectLst/>
                <a:hlinkClick r:id="rId2" tooltip="Site santepubliquefrance.fr - Aide à distance en santé, l'offre de service (nouvelle fenêtre)"/>
              </a:rPr>
              <a:t>Santé publique France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Des lignes d'écoute sont spécialisées sur une thématique bien précise et sont accessibles à la personne qui a besoin d'aide mais aussi à leur entourage.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Les appels sont anonymes et gratuits.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6800" algn="l"/>
              </a:tabLst>
            </a:pP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3D67AE"/>
                </a:solidFill>
                <a:effectLst/>
                <a:hlinkClick r:id="rId3" tooltip="Site drogues-info-service.fr (nouvelle fenêtre)"/>
              </a:rPr>
              <a:t>Drogues info service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: 	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0 800 23 13 13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tous les jours, de 8h à 2h 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36800" algn="l"/>
              </a:tabLst>
            </a:pP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3D67AE"/>
                </a:solidFill>
                <a:effectLst/>
                <a:hlinkClick r:id="rId4" tooltip="Site tabac-info-service.fr (nouvelle fenêtre)"/>
              </a:rPr>
              <a:t>Tabac info service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: 	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39 89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du lundi au samedi, de 8h à 20h. Si un contact avec un tabacologue est demandé, le 	service devient payant (prix d'un appel non surtaxé) 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36800" algn="l"/>
              </a:tabLst>
            </a:pP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3D67AE"/>
                </a:solidFill>
                <a:effectLst/>
                <a:hlinkClick r:id="rId5" tooltip="Site alcool-info-service.fr (nouvelle fenêtre)"/>
              </a:rPr>
              <a:t>Alcool info service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: 	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0 980 980 930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tous les jours, de 8h à 2h 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36800" algn="l"/>
              </a:tabLst>
            </a:pP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3D67AE"/>
                </a:solidFill>
                <a:effectLst/>
                <a:hlinkClick r:id="rId6" tooltip="Site suicide-ecoute.fr (nouvelle fenêtre)"/>
              </a:rPr>
              <a:t>Suicide Écoute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: 	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01 45 39 40 00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, tous les jours, 24h/24. Coût d'une communication locale. Ce service permet 	une écoute des personnes en grande souffrance psychologique ou confrontées au suicide, et 	de leur entourage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36800" algn="l"/>
              </a:tabLst>
            </a:pP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3D67AE"/>
                </a:solidFill>
                <a:effectLst/>
                <a:hlinkClick r:id="rId7" tooltip="Site sos-suicide-phenix.org (nouvelle fenêtre)"/>
              </a:rPr>
              <a:t>SOS Suicide Phénix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: 	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01 40 44 46 45,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 tous les jours, de 13h à 23h.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36800" algn="l"/>
              </a:tabLst>
            </a:pPr>
            <a:r>
              <a:rPr lang="fr-FR" i="0" dirty="0" err="1">
                <a:solidFill>
                  <a:schemeClr val="accent5">
                    <a:lumMod val="75000"/>
                  </a:schemeClr>
                </a:solidFill>
                <a:effectLst/>
              </a:rPr>
              <a:t>Solitud'écoute</a:t>
            </a:r>
            <a:r>
              <a:rPr lang="fr-FR" i="0" dirty="0">
                <a:solidFill>
                  <a:schemeClr val="accent5">
                    <a:lumMod val="75000"/>
                  </a:schemeClr>
                </a:solidFill>
                <a:effectLst/>
              </a:rPr>
              <a:t>:</a:t>
            </a:r>
            <a:r>
              <a:rPr lang="fr-FR" b="1" i="0" dirty="0">
                <a:solidFill>
                  <a:schemeClr val="accent5">
                    <a:lumMod val="75000"/>
                  </a:schemeClr>
                </a:solidFill>
                <a:effectLst/>
              </a:rPr>
              <a:t> </a:t>
            </a:r>
            <a:r>
              <a:rPr lang="fr-FR" b="1" i="0" dirty="0">
                <a:solidFill>
                  <a:srgbClr val="373632"/>
                </a:solidFill>
                <a:effectLst/>
                <a:latin typeface="Montserrat" panose="00000500000000000000" pitchFamily="2" charset="0"/>
              </a:rPr>
              <a:t>	</a:t>
            </a:r>
            <a:r>
              <a:rPr lang="fr-FR" b="1" i="0" strike="noStrike" dirty="0">
                <a:solidFill>
                  <a:srgbClr val="00B14A"/>
                </a:solidFill>
                <a:effectLst/>
                <a:hlinkClick r:id="rId8"/>
              </a:rPr>
              <a:t>0 800 47 47 88</a:t>
            </a:r>
            <a:r>
              <a:rPr lang="fr-FR" b="1" i="0" strike="noStrike" dirty="0">
                <a:solidFill>
                  <a:srgbClr val="00B14A"/>
                </a:solidFill>
                <a:effectLst/>
              </a:rPr>
              <a:t>  </a:t>
            </a:r>
            <a:r>
              <a:rPr lang="fr-FR" i="0" strike="noStrike" dirty="0">
                <a:effectLst/>
              </a:rPr>
              <a:t>animée par bénévoles des Petits Frères des Pauvres</a:t>
            </a:r>
            <a:endParaRPr kumimoji="0" lang="fr-FR" altLang="fr-FR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7A2553"/>
                </a:solidFill>
                <a:effectLst/>
              </a:rPr>
              <a:t>Un nouveau numéro national de prévention du suicide : le 3114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7A2553"/>
              </a:solidFill>
              <a:effectLst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288B3B-4A2B-E2FE-A8BE-916AFB902A45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transmettre de l’information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7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E4FAA3-97B9-48F9-B3AF-B5805756A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0149"/>
            <a:ext cx="65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BAE778-2A12-4D57-9BF6-257555D60081}"/>
              </a:ext>
            </a:extLst>
          </p:cNvPr>
          <p:cNvSpPr txBox="1"/>
          <p:nvPr/>
        </p:nvSpPr>
        <p:spPr>
          <a:xfrm>
            <a:off x="622426" y="1255547"/>
            <a:ext cx="10947147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LIGNES D’ÉCOUTE </a:t>
            </a:r>
            <a:r>
              <a:rPr kumimoji="0" lang="fr-FR" alt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destinées aux familles uniquement</a:t>
            </a:r>
            <a:r>
              <a:rPr kumimoji="0" lang="fr-FR" altLang="fr-F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2000" dirty="0">
              <a:solidFill>
                <a:srgbClr val="A49735"/>
              </a:solidFill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Ecoute-famille UNAFAM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>
                <a:solidFill>
                  <a:srgbClr val="404040"/>
                </a:solidFill>
                <a:effectLst/>
              </a:rPr>
              <a:t>Tel 01 42 63 03 03 du lundi au vendredi, de 9h à 13h et de 14h à 18h (17h le vendredi) </a:t>
            </a:r>
            <a:endParaRPr kumimoji="0" lang="fr-FR" altLang="fr-FR" i="0" u="none" strike="noStrike" kern="1200" cap="none" spc="0" normalizeH="0" baseline="0" noProof="0" dirty="0">
              <a:ln>
                <a:noFill/>
              </a:ln>
              <a:solidFill>
                <a:srgbClr val="A4973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https://www.unafam.org/besoin-daide/une-ligne-decoute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A497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noProof="0" dirty="0">
              <a:latin typeface="Calibri" panose="020F050202020403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sz="2000" b="1" dirty="0">
              <a:solidFill>
                <a:srgbClr val="7A2553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 dirty="0">
                <a:ln>
                  <a:noFill/>
                </a:ln>
                <a:effectLst/>
              </a:rPr>
              <a:t>SOS Amitié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/>
              <a:t>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</a:rPr>
              <a:t>coute et soutien aux personnes de tout âge en détresse psychologique ou à leur entourage.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</a:rPr>
              <a:t>Ils assurent une permanence téléphonique tous les jours, 24h/24.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</a:rPr>
              <a:t>L'appel et le service est gratuit. Pour les joindre : 09 72 39 40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A497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A497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F2C1E1-31E2-6484-846C-DF44C085210B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transmettre de l’information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3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E253F90-2AE2-4D66-B0F7-1B58BB222346}"/>
              </a:ext>
            </a:extLst>
          </p:cNvPr>
          <p:cNvSpPr txBox="1"/>
          <p:nvPr/>
        </p:nvSpPr>
        <p:spPr>
          <a:xfrm>
            <a:off x="801838" y="959682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7A2553"/>
                </a:solidFill>
                <a:effectLst/>
              </a:rPr>
              <a:t>Le centre médico-psychologique (CMP)</a:t>
            </a: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5E959953-980A-472F-8C8A-B79208685287}"/>
              </a:ext>
            </a:extLst>
          </p:cNvPr>
          <p:cNvSpPr/>
          <p:nvPr/>
        </p:nvSpPr>
        <p:spPr>
          <a:xfrm>
            <a:off x="801838" y="2027451"/>
            <a:ext cx="2772000" cy="66699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Définition</a:t>
            </a: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5E5A3346-8790-4AD5-8424-21E94AA3CBB6}"/>
              </a:ext>
            </a:extLst>
          </p:cNvPr>
          <p:cNvSpPr/>
          <p:nvPr/>
        </p:nvSpPr>
        <p:spPr>
          <a:xfrm>
            <a:off x="801838" y="3531730"/>
            <a:ext cx="2772000" cy="75295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Missions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5F94174-44AA-4791-9EA6-6688D907B42D}"/>
              </a:ext>
            </a:extLst>
          </p:cNvPr>
          <p:cNvSpPr/>
          <p:nvPr/>
        </p:nvSpPr>
        <p:spPr>
          <a:xfrm>
            <a:off x="3733001" y="1544145"/>
            <a:ext cx="8169965" cy="178094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rgbClr val="000000"/>
                </a:solidFill>
              </a:rPr>
              <a:t>Etablissement public qui accueille aussi des adultes.</a:t>
            </a:r>
          </a:p>
          <a:p>
            <a:pPr algn="l"/>
            <a:r>
              <a:rPr lang="fr-FR" dirty="0">
                <a:solidFill>
                  <a:srgbClr val="000000"/>
                </a:solidFill>
              </a:rPr>
              <a:t>Regroupe des psychiatres, des psychologues, des infirmières, des assistantes sociales et d'autres professionnels de santé (ergothérapeutes, psychomotriciens, éducateurs spécialisés, etc.</a:t>
            </a:r>
          </a:p>
          <a:p>
            <a:r>
              <a:rPr lang="fr-FR" dirty="0">
                <a:solidFill>
                  <a:srgbClr val="000000"/>
                </a:solidFill>
              </a:rPr>
              <a:t>F</a:t>
            </a:r>
            <a:r>
              <a:rPr lang="fr-FR" b="0" i="0" dirty="0">
                <a:solidFill>
                  <a:srgbClr val="000000"/>
                </a:solidFill>
                <a:effectLst/>
              </a:rPr>
              <a:t>onctionnent par zone géographique ; sectorisés ; il en existe donc plusieurs par département. 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sz="1200" dirty="0">
                <a:solidFill>
                  <a:srgbClr val="000000"/>
                </a:solidFill>
                <a:hlinkClick r:id="rId2"/>
              </a:rPr>
              <a:t>https://www.sanitaire-social.com/annuaire/sante-mentale/pays-de-la-loire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endParaRPr lang="fr-FR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3C5200-EC9B-45DF-AE01-20A1BA5DC812}"/>
              </a:ext>
            </a:extLst>
          </p:cNvPr>
          <p:cNvSpPr/>
          <p:nvPr/>
        </p:nvSpPr>
        <p:spPr>
          <a:xfrm>
            <a:off x="3733001" y="3531731"/>
            <a:ext cx="8169965" cy="846772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b="0" i="0" dirty="0">
                <a:solidFill>
                  <a:srgbClr val="000000"/>
                </a:solidFill>
                <a:effectLst/>
              </a:rPr>
              <a:t>Le CMP assure des consultations qui sont entièrement prises en charge par l'Assurance Maladie.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6E1CB46-4B5D-4002-B392-007FCC2C055C}"/>
              </a:ext>
            </a:extLst>
          </p:cNvPr>
          <p:cNvSpPr/>
          <p:nvPr/>
        </p:nvSpPr>
        <p:spPr>
          <a:xfrm>
            <a:off x="3812078" y="4774612"/>
            <a:ext cx="8090888" cy="846771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rgbClr val="000000"/>
                </a:solidFill>
              </a:rPr>
              <a:t>L</a:t>
            </a:r>
            <a:r>
              <a:rPr lang="fr-FR" b="0" i="0" dirty="0">
                <a:solidFill>
                  <a:srgbClr val="000000"/>
                </a:solidFill>
                <a:effectLst/>
              </a:rPr>
              <a:t>ieu d'accueil, d'orientation et de prise en charge de personnes en souffrance et de leurs familles.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03F71D66-73E6-4D21-ABA8-9FB3FE5DB3BB}"/>
              </a:ext>
            </a:extLst>
          </p:cNvPr>
          <p:cNvSpPr/>
          <p:nvPr/>
        </p:nvSpPr>
        <p:spPr>
          <a:xfrm>
            <a:off x="801838" y="4828234"/>
            <a:ext cx="2772000" cy="75295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Public accueilli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06C283-F462-1EFE-3139-DA6695DB25B6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transmettre de l’information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5E959953-980A-472F-8C8A-B79208685287}"/>
              </a:ext>
            </a:extLst>
          </p:cNvPr>
          <p:cNvSpPr/>
          <p:nvPr/>
        </p:nvSpPr>
        <p:spPr>
          <a:xfrm>
            <a:off x="858404" y="1678638"/>
            <a:ext cx="2504417" cy="66699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Définition</a:t>
            </a: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5E5A3346-8790-4AD5-8424-21E94AA3CBB6}"/>
              </a:ext>
            </a:extLst>
          </p:cNvPr>
          <p:cNvSpPr/>
          <p:nvPr/>
        </p:nvSpPr>
        <p:spPr>
          <a:xfrm>
            <a:off x="858404" y="3807136"/>
            <a:ext cx="2504417" cy="752957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Missions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5F94174-44AA-4791-9EA6-6688D907B42D}"/>
              </a:ext>
            </a:extLst>
          </p:cNvPr>
          <p:cNvSpPr/>
          <p:nvPr/>
        </p:nvSpPr>
        <p:spPr>
          <a:xfrm>
            <a:off x="3575237" y="1431510"/>
            <a:ext cx="8384295" cy="125823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tructures pluridisciplinaires qui regroupent depuis 2011 les centres spécialisés de soins aux toxicomanes (CSST) et les centres de cure ambulatoire en alcoologie(CCAA).</a:t>
            </a:r>
          </a:p>
          <a:p>
            <a:pPr algn="l"/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CSAPA a aujourd'hui la vocation d’apporter une prise en charge pluridisciplinaire et conceptuelle sur toutes conduites addictives, quel qu’en soit l’objet.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13C5200-EC9B-45DF-AE01-20A1BA5DC812}"/>
              </a:ext>
            </a:extLst>
          </p:cNvPr>
          <p:cNvSpPr/>
          <p:nvPr/>
        </p:nvSpPr>
        <p:spPr>
          <a:xfrm>
            <a:off x="3575236" y="2796066"/>
            <a:ext cx="8384295" cy="2775098"/>
          </a:xfrm>
          <a:prstGeom prst="roundRect">
            <a:avLst>
              <a:gd name="adj" fmla="val 17070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fr-FR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Leurs missions principales sont 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Accueil, information, évaluation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Prise en charge médicale, psychologique, sociale et éducative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Actions de Réduction des risques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Accompagnement de publics spécifiques 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Dispositif Consultations jeunes consommateurs (CJC),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Dispositif joueurs pathologiques,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Orientation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Actions de préventions</a:t>
            </a:r>
            <a:endParaRPr lang="fr-FR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E321710-B476-4BAB-8BCD-427A5ADAEA3C}"/>
              </a:ext>
            </a:extLst>
          </p:cNvPr>
          <p:cNvSpPr/>
          <p:nvPr/>
        </p:nvSpPr>
        <p:spPr>
          <a:xfrm rot="10800000" flipV="1">
            <a:off x="3575232" y="5677491"/>
            <a:ext cx="8384295" cy="648584"/>
          </a:xfrm>
          <a:prstGeom prst="roundRect">
            <a:avLst>
              <a:gd name="adj" fmla="val 17070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ccueil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individuel ou pour les usagers actifs ou abstinents en démarche de soins, ainsi que pour l’entourage.</a:t>
            </a:r>
            <a:endParaRPr lang="fr-FR" dirty="0"/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9D1004D8-01AD-4C81-BBCE-E9FBB17BBD18}"/>
              </a:ext>
            </a:extLst>
          </p:cNvPr>
          <p:cNvSpPr/>
          <p:nvPr/>
        </p:nvSpPr>
        <p:spPr>
          <a:xfrm>
            <a:off x="801838" y="5677491"/>
            <a:ext cx="2504417" cy="605205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Modalités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42EC64-4645-50AA-B03E-DC093BBADF11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transmettre de l’information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7B084E-DB94-109D-27FD-0262B7ACA052}"/>
              </a:ext>
            </a:extLst>
          </p:cNvPr>
          <p:cNvSpPr txBox="1"/>
          <p:nvPr/>
        </p:nvSpPr>
        <p:spPr>
          <a:xfrm>
            <a:off x="801838" y="959682"/>
            <a:ext cx="109145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7A2553"/>
                </a:solidFill>
                <a:effectLst/>
              </a:rPr>
              <a:t>Les Centres de Soins et d’Accompagnement et de Prévention en Addictologie (CSAPA)</a:t>
            </a:r>
          </a:p>
        </p:txBody>
      </p:sp>
    </p:spTree>
    <p:extLst>
      <p:ext uri="{BB962C8B-B14F-4D97-AF65-F5344CB8AC3E}">
        <p14:creationId xmlns:p14="http://schemas.microsoft.com/office/powerpoint/2010/main" val="65495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C84167-FA97-4579-854B-862A2BF9B9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14" y="1498336"/>
            <a:ext cx="2163974" cy="3032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" descr="Livret accompagner l’arrêt">
            <a:extLst>
              <a:ext uri="{FF2B5EF4-FFF2-40B4-BE49-F238E27FC236}">
                <a16:creationId xmlns:a16="http://schemas.microsoft.com/office/drawing/2014/main" id="{9D32072B-32E2-499D-86CA-0884BA95B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87178" y="4611574"/>
            <a:ext cx="2323532" cy="15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100" dirty="0">
                <a:hlinkClick r:id="rId3"/>
              </a:rPr>
              <a:t>https://www.santepubliquefrance.fr/determinants-de-sante/alcool/documents/depliant-flyer/vivre-mieux-avec-moins-d-alcool-epub-grand-public-et-accessible</a:t>
            </a:r>
            <a:endParaRPr lang="fr-FR" sz="1100" dirty="0"/>
          </a:p>
          <a:p>
            <a:endParaRPr lang="fr-FR" sz="1100" dirty="0"/>
          </a:p>
        </p:txBody>
      </p:sp>
      <p:sp>
        <p:nvSpPr>
          <p:cNvPr id="8" name="AutoShape 4" descr="Livret accompagner l’arrêt">
            <a:extLst>
              <a:ext uri="{FF2B5EF4-FFF2-40B4-BE49-F238E27FC236}">
                <a16:creationId xmlns:a16="http://schemas.microsoft.com/office/drawing/2014/main" id="{C2F76ABE-CD22-4B5B-B3F5-6C61DD507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C228BB-2C02-4D8D-9B20-4FA0EAED01C0}"/>
              </a:ext>
            </a:extLst>
          </p:cNvPr>
          <p:cNvSpPr txBox="1"/>
          <p:nvPr/>
        </p:nvSpPr>
        <p:spPr>
          <a:xfrm>
            <a:off x="523093" y="4530627"/>
            <a:ext cx="2915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hlinkClick r:id="rId4"/>
              </a:rPr>
              <a:t>www.respadd.org/livret-accompagner-la-reduction-de-la-consommation-dalcool/</a:t>
            </a:r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70E93B-C7CC-464C-B9EF-F46923F7DD2F}"/>
              </a:ext>
            </a:extLst>
          </p:cNvPr>
          <p:cNvSpPr txBox="1"/>
          <p:nvPr/>
        </p:nvSpPr>
        <p:spPr>
          <a:xfrm>
            <a:off x="898714" y="930241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Exemples de brochures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ACC38E-A017-0259-9C57-02AA064B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89" y="1498336"/>
            <a:ext cx="4176080" cy="3110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745E8FD-874D-1584-F9C6-67D8D63EE73A}"/>
              </a:ext>
            </a:extLst>
          </p:cNvPr>
          <p:cNvSpPr txBox="1"/>
          <p:nvPr/>
        </p:nvSpPr>
        <p:spPr>
          <a:xfrm>
            <a:off x="4220818" y="4694130"/>
            <a:ext cx="375036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hlinkClick r:id="rId6"/>
              </a:rPr>
              <a:t>https://www.santepubliquefrance.fr/determinants-de-sante/alcool/documents/brochure/l-alcool-pour-comprendre-epub-grand-public-et-accessible</a:t>
            </a:r>
            <a:endParaRPr lang="fr-FR" sz="1100" dirty="0"/>
          </a:p>
          <a:p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F903C5-1002-A690-BFB9-B4A6A6C5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770" y="1498335"/>
            <a:ext cx="2323532" cy="3110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CAAA85-C62D-30C9-F499-530F39C4D983}"/>
              </a:ext>
            </a:extLst>
          </p:cNvPr>
          <p:cNvSpPr txBox="1"/>
          <p:nvPr/>
        </p:nvSpPr>
        <p:spPr>
          <a:xfrm>
            <a:off x="425402" y="303189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ACCOMPAGNER : </a:t>
            </a: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A25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transmettre de l’information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91517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1</TotalTime>
  <Words>1539</Words>
  <Application>Microsoft Office PowerPoint</Application>
  <PresentationFormat>Grand écran</PresentationFormat>
  <Paragraphs>172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</vt:lpstr>
      <vt:lpstr>Calibri Light</vt:lpstr>
      <vt:lpstr>Montserrat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358</cp:revision>
  <cp:lastPrinted>2021-12-31T13:40:23Z</cp:lastPrinted>
  <dcterms:created xsi:type="dcterms:W3CDTF">2019-05-06T07:53:20Z</dcterms:created>
  <dcterms:modified xsi:type="dcterms:W3CDTF">2023-01-23T11:01:42Z</dcterms:modified>
</cp:coreProperties>
</file>