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18"/>
  </p:notesMasterIdLst>
  <p:sldIdLst>
    <p:sldId id="803" r:id="rId2"/>
    <p:sldId id="703" r:id="rId3"/>
    <p:sldId id="925" r:id="rId4"/>
    <p:sldId id="913" r:id="rId5"/>
    <p:sldId id="914" r:id="rId6"/>
    <p:sldId id="915" r:id="rId7"/>
    <p:sldId id="916" r:id="rId8"/>
    <p:sldId id="302" r:id="rId9"/>
    <p:sldId id="926" r:id="rId10"/>
    <p:sldId id="776" r:id="rId11"/>
    <p:sldId id="699" r:id="rId12"/>
    <p:sldId id="928" r:id="rId13"/>
    <p:sldId id="929" r:id="rId14"/>
    <p:sldId id="931" r:id="rId15"/>
    <p:sldId id="930" r:id="rId16"/>
    <p:sldId id="932"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D946D3-EDBC-386F-0683-35D00D55FD51}" name="Emmanuelle Le Borgne" initials="ELB" userId="S::emmanuelle.leborgne@srae-addicto-pdl.fr::ecfe4deb-88ec-4c68-ad8f-953a334d0b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abienne You" initials="FY" lastIdx="15" clrIdx="0">
    <p:extLst>
      <p:ext uri="{19B8F6BF-5375-455C-9EA6-DF929625EA0E}">
        <p15:presenceInfo xmlns:p15="http://schemas.microsoft.com/office/powerpoint/2012/main" userId="Fabienne You" providerId="None"/>
      </p:ext>
    </p:extLst>
  </p:cmAuthor>
  <p:cmAuthor id="2" name="Fabienne You" initials="FY [2]" lastIdx="3" clrIdx="1">
    <p:extLst>
      <p:ext uri="{19B8F6BF-5375-455C-9EA6-DF929625EA0E}">
        <p15:presenceInfo xmlns:p15="http://schemas.microsoft.com/office/powerpoint/2012/main" userId="S::fabienne.you@srae-addicto-pdl.fr::33802db6-30c6-4786-ac39-6d43bff1652a" providerId="AD"/>
      </p:ext>
    </p:extLst>
  </p:cmAuthor>
  <p:cmAuthor id="3" name="Solen Pelé" initials="SP" lastIdx="5" clrIdx="2">
    <p:extLst>
      <p:ext uri="{19B8F6BF-5375-455C-9EA6-DF929625EA0E}">
        <p15:presenceInfo xmlns:p15="http://schemas.microsoft.com/office/powerpoint/2012/main" userId="S::solen.pele@srae-addicto-pdl.fr::fccd0dbb-3f20-411f-b6ce-224677dc41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9594"/>
    <a:srgbClr val="7A2553"/>
    <a:srgbClr val="A49735"/>
    <a:srgbClr val="ACCBEA"/>
    <a:srgbClr val="85B6E1"/>
    <a:srgbClr val="79B0DF"/>
    <a:srgbClr val="6B6123"/>
    <a:srgbClr val="665F2D"/>
    <a:srgbClr val="7C7775"/>
    <a:srgbClr val="CEC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54" autoAdjust="0"/>
    <p:restoredTop sz="90717" autoAdjust="0"/>
  </p:normalViewPr>
  <p:slideViewPr>
    <p:cSldViewPr snapToGrid="0">
      <p:cViewPr varScale="1">
        <p:scale>
          <a:sx n="100" d="100"/>
          <a:sy n="100" d="100"/>
        </p:scale>
        <p:origin x="630" y="60"/>
      </p:cViewPr>
      <p:guideLst/>
    </p:cSldViewPr>
  </p:slideViewPr>
  <p:notesTextViewPr>
    <p:cViewPr>
      <p:scale>
        <a:sx n="3" d="2"/>
        <a:sy n="3" d="2"/>
      </p:scale>
      <p:origin x="0" y="0"/>
    </p:cViewPr>
  </p:notesTextViewPr>
  <p:sorterViewPr>
    <p:cViewPr>
      <p:scale>
        <a:sx n="159" d="100"/>
        <a:sy n="159" d="100"/>
      </p:scale>
      <p:origin x="0" y="-2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6A04D5-3A39-4672-BCE6-A2DAA8383C55}" type="datetimeFigureOut">
              <a:rPr lang="fr-FR" smtClean="0"/>
              <a:t>25/10/2022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D06041-7AB3-45EA-9A11-E8D7CE559A55}" type="slidenum">
              <a:rPr lang="fr-FR" smtClean="0"/>
              <a:t>‹N°›</a:t>
            </a:fld>
            <a:endParaRPr lang="fr-FR"/>
          </a:p>
        </p:txBody>
      </p:sp>
    </p:spTree>
    <p:extLst>
      <p:ext uri="{BB962C8B-B14F-4D97-AF65-F5344CB8AC3E}">
        <p14:creationId xmlns:p14="http://schemas.microsoft.com/office/powerpoint/2010/main" val="1463506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2</a:t>
            </a:fld>
            <a:endParaRPr lang="fr-FR"/>
          </a:p>
        </p:txBody>
      </p:sp>
    </p:spTree>
    <p:extLst>
      <p:ext uri="{BB962C8B-B14F-4D97-AF65-F5344CB8AC3E}">
        <p14:creationId xmlns:p14="http://schemas.microsoft.com/office/powerpoint/2010/main" val="2330088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EE9E7DE-5627-405C-9371-D8ADEB100DE1}"/>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262D4C-19EB-4DA5-8BC9-9D7E5FE33066}" type="slidenum">
              <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70" name="Rectangle 2">
            <a:extLst>
              <a:ext uri="{FF2B5EF4-FFF2-40B4-BE49-F238E27FC236}">
                <a16:creationId xmlns:a16="http://schemas.microsoft.com/office/drawing/2014/main" id="{D6A11A56-F47B-4D8E-9367-08D7EE229A8E}"/>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00AB78CB-D7E4-4507-98A3-CC13CA4CF1D8}"/>
              </a:ext>
            </a:extLst>
          </p:cNvPr>
          <p:cNvSpPr>
            <a:spLocks noGrp="1" noChangeArrowheads="1"/>
          </p:cNvSpPr>
          <p:nvPr>
            <p:ph type="body" idx="1"/>
          </p:nvPr>
        </p:nvSpPr>
        <p:spPr/>
        <p:txBody>
          <a:bodyPr/>
          <a:lstStyle/>
          <a:p>
            <a:r>
              <a:rPr lang="fr-FR" altLang="fr-FR" dirty="0"/>
              <a:t>Faire court pour faire souvent</a:t>
            </a:r>
          </a:p>
        </p:txBody>
      </p:sp>
    </p:spTree>
    <p:extLst>
      <p:ext uri="{BB962C8B-B14F-4D97-AF65-F5344CB8AC3E}">
        <p14:creationId xmlns:p14="http://schemas.microsoft.com/office/powerpoint/2010/main" val="3086109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EE9E7DE-5627-405C-9371-D8ADEB100DE1}"/>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262D4C-19EB-4DA5-8BC9-9D7E5FE33066}" type="slidenum">
              <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70" name="Rectangle 2">
            <a:extLst>
              <a:ext uri="{FF2B5EF4-FFF2-40B4-BE49-F238E27FC236}">
                <a16:creationId xmlns:a16="http://schemas.microsoft.com/office/drawing/2014/main" id="{D6A11A56-F47B-4D8E-9367-08D7EE229A8E}"/>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00AB78CB-D7E4-4507-98A3-CC13CA4CF1D8}"/>
              </a:ext>
            </a:extLst>
          </p:cNvPr>
          <p:cNvSpPr>
            <a:spLocks noGrp="1" noChangeArrowheads="1"/>
          </p:cNvSpPr>
          <p:nvPr>
            <p:ph type="body" idx="1"/>
          </p:nvPr>
        </p:nvSpPr>
        <p:spPr/>
        <p:txBody>
          <a:bodyPr/>
          <a:lstStyle/>
          <a:p>
            <a:r>
              <a:rPr lang="fr-FR" altLang="fr-FR" dirty="0"/>
              <a:t>Faire court pour faire souvent</a:t>
            </a:r>
          </a:p>
        </p:txBody>
      </p:sp>
    </p:spTree>
    <p:extLst>
      <p:ext uri="{BB962C8B-B14F-4D97-AF65-F5344CB8AC3E}">
        <p14:creationId xmlns:p14="http://schemas.microsoft.com/office/powerpoint/2010/main" val="2575629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EE9E7DE-5627-405C-9371-D8ADEB100DE1}"/>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262D4C-19EB-4DA5-8BC9-9D7E5FE33066}" type="slidenum">
              <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alt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70" name="Rectangle 2">
            <a:extLst>
              <a:ext uri="{FF2B5EF4-FFF2-40B4-BE49-F238E27FC236}">
                <a16:creationId xmlns:a16="http://schemas.microsoft.com/office/drawing/2014/main" id="{D6A11A56-F47B-4D8E-9367-08D7EE229A8E}"/>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00AB78CB-D7E4-4507-98A3-CC13CA4CF1D8}"/>
              </a:ext>
            </a:extLst>
          </p:cNvPr>
          <p:cNvSpPr>
            <a:spLocks noGrp="1" noChangeArrowheads="1"/>
          </p:cNvSpPr>
          <p:nvPr>
            <p:ph type="body" idx="1"/>
          </p:nvPr>
        </p:nvSpPr>
        <p:spPr/>
        <p:txBody>
          <a:bodyPr/>
          <a:lstStyle/>
          <a:p>
            <a:r>
              <a:rPr lang="fr-FR" altLang="fr-FR" dirty="0"/>
              <a:t>Faire court pour faire souvent</a:t>
            </a:r>
          </a:p>
        </p:txBody>
      </p:sp>
    </p:spTree>
    <p:extLst>
      <p:ext uri="{BB962C8B-B14F-4D97-AF65-F5344CB8AC3E}">
        <p14:creationId xmlns:p14="http://schemas.microsoft.com/office/powerpoint/2010/main" val="3858204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Espace réservé de l'image des diapositives 1">
            <a:extLst>
              <a:ext uri="{FF2B5EF4-FFF2-40B4-BE49-F238E27FC236}">
                <a16:creationId xmlns:a16="http://schemas.microsoft.com/office/drawing/2014/main" id="{7EA02521-5777-4080-A5E9-8914E84E6352}"/>
              </a:ext>
            </a:extLst>
          </p:cNvPr>
          <p:cNvSpPr>
            <a:spLocks noGrp="1" noRot="1" noChangeAspect="1" noTextEdit="1"/>
          </p:cNvSpPr>
          <p:nvPr>
            <p:ph type="sldImg"/>
          </p:nvPr>
        </p:nvSpPr>
        <p:spPr>
          <a:noFill/>
          <a:ln/>
          <a:extLst>
            <a:ext uri="{909E8E84-426E-40DD-AFC4-6F175D3DCCD1}">
              <a14:hiddenFill xmlns:a14="http://schemas.microsoft.com/office/drawing/2010/main">
                <a:solidFill>
                  <a:srgbClr val="FFFFFF"/>
                </a:solidFill>
              </a14:hiddenFill>
            </a:ext>
          </a:extLst>
        </p:spPr>
      </p:sp>
      <p:sp>
        <p:nvSpPr>
          <p:cNvPr id="90115" name="Espace réservé des commentaires 2">
            <a:extLst>
              <a:ext uri="{FF2B5EF4-FFF2-40B4-BE49-F238E27FC236}">
                <a16:creationId xmlns:a16="http://schemas.microsoft.com/office/drawing/2014/main" id="{570EDEA7-2C68-4E14-88B2-FF77C01F752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Times New Roman" panose="02020603050405020304" pitchFamily="18" charset="0"/>
            </a:endParaRPr>
          </a:p>
        </p:txBody>
      </p:sp>
      <p:sp>
        <p:nvSpPr>
          <p:cNvPr id="90116" name="Espace réservé du numéro de diapositive 3">
            <a:extLst>
              <a:ext uri="{FF2B5EF4-FFF2-40B4-BE49-F238E27FC236}">
                <a16:creationId xmlns:a16="http://schemas.microsoft.com/office/drawing/2014/main" id="{ABFFB885-6F82-4A11-95D4-00D425100097}"/>
              </a:ext>
            </a:extLst>
          </p:cNvPr>
          <p:cNvSpPr txBox="1">
            <a:spLocks noGrp="1"/>
          </p:cNvSpPr>
          <p:nvPr/>
        </p:nvSpPr>
        <p:spPr bwMode="auto">
          <a:xfrm>
            <a:off x="4014788" y="9707563"/>
            <a:ext cx="307181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902" tIns="49451" rIns="98902" bIns="49451" anchor="b"/>
          <a:lstStyle>
            <a:lvl1pPr defTabSz="989013" eaLnBrk="0" hangingPunct="0">
              <a:defRPr sz="2400">
                <a:solidFill>
                  <a:schemeClr val="bg1"/>
                </a:solidFill>
                <a:latin typeface="Times New Roman" panose="02020603050405020304" pitchFamily="18" charset="0"/>
                <a:cs typeface="Lucida Sans Unicode" panose="020B0602030504020204" pitchFamily="34" charset="0"/>
              </a:defRPr>
            </a:lvl1pPr>
            <a:lvl2pPr defTabSz="989013" eaLnBrk="0" hangingPunct="0">
              <a:defRPr sz="2400">
                <a:solidFill>
                  <a:schemeClr val="bg1"/>
                </a:solidFill>
                <a:latin typeface="Times New Roman" panose="02020603050405020304" pitchFamily="18" charset="0"/>
                <a:cs typeface="Lucida Sans Unicode" panose="020B0602030504020204" pitchFamily="34" charset="0"/>
              </a:defRPr>
            </a:lvl2pPr>
            <a:lvl3pPr defTabSz="989013" eaLnBrk="0" hangingPunct="0">
              <a:defRPr sz="2400">
                <a:solidFill>
                  <a:schemeClr val="bg1"/>
                </a:solidFill>
                <a:latin typeface="Times New Roman" panose="02020603050405020304" pitchFamily="18" charset="0"/>
                <a:cs typeface="Lucida Sans Unicode" panose="020B0602030504020204" pitchFamily="34" charset="0"/>
              </a:defRPr>
            </a:lvl3pPr>
            <a:lvl4pPr defTabSz="989013" eaLnBrk="0" hangingPunct="0">
              <a:defRPr sz="2400">
                <a:solidFill>
                  <a:schemeClr val="bg1"/>
                </a:solidFill>
                <a:latin typeface="Times New Roman" panose="02020603050405020304" pitchFamily="18" charset="0"/>
                <a:cs typeface="Lucida Sans Unicode" panose="020B0602030504020204" pitchFamily="34" charset="0"/>
              </a:defRPr>
            </a:lvl4pPr>
            <a:lvl5pPr defTabSz="989013" eaLnBrk="0" hangingPunct="0">
              <a:defRPr sz="2400">
                <a:solidFill>
                  <a:schemeClr val="bg1"/>
                </a:solidFill>
                <a:latin typeface="Times New Roman" panose="02020603050405020304" pitchFamily="18" charset="0"/>
                <a:cs typeface="Lucida Sans Unicode" panose="020B0602030504020204" pitchFamily="34" charset="0"/>
              </a:defRPr>
            </a:lvl5pPr>
            <a:lvl6pPr marL="2514600" indent="-228600" defTabSz="989013" eaLnBrk="0" fontAlgn="base" hangingPunct="0">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Lucida Sans Unicode" panose="020B0602030504020204" pitchFamily="34" charset="0"/>
              </a:defRPr>
            </a:lvl6pPr>
            <a:lvl7pPr marL="2971800" indent="-228600" defTabSz="989013" eaLnBrk="0" fontAlgn="base" hangingPunct="0">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Lucida Sans Unicode" panose="020B0602030504020204" pitchFamily="34" charset="0"/>
              </a:defRPr>
            </a:lvl7pPr>
            <a:lvl8pPr marL="3429000" indent="-228600" defTabSz="989013" eaLnBrk="0" fontAlgn="base" hangingPunct="0">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Lucida Sans Unicode" panose="020B0602030504020204" pitchFamily="34" charset="0"/>
              </a:defRPr>
            </a:lvl8pPr>
            <a:lvl9pPr marL="3886200" indent="-228600" defTabSz="989013" eaLnBrk="0" fontAlgn="base" hangingPunct="0">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Lucida Sans Unicode" panose="020B0602030504020204" pitchFamily="34" charset="0"/>
              </a:defRPr>
            </a:lvl9pPr>
          </a:lstStyle>
          <a:p>
            <a:pPr algn="r" eaLnBrk="1" hangingPunct="1">
              <a:buClrTx/>
              <a:buSzTx/>
            </a:pPr>
            <a:fld id="{F3AE107F-51DB-4968-9075-03A8590F283B}" type="slidenum">
              <a:rPr lang="fr-FR" altLang="fr-FR" sz="1300">
                <a:solidFill>
                  <a:srgbClr val="000000"/>
                </a:solidFill>
                <a:latin typeface="Arial" panose="020B0604020202020204" pitchFamily="34" charset="0"/>
                <a:cs typeface="Arial" panose="020B0604020202020204" pitchFamily="34" charset="0"/>
              </a:rPr>
              <a:pPr algn="r" eaLnBrk="1" hangingPunct="1">
                <a:buClrTx/>
                <a:buSzTx/>
              </a:pPr>
              <a:t>8</a:t>
            </a:fld>
            <a:endParaRPr lang="fr-FR" altLang="fr-FR" sz="130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10</a:t>
            </a:fld>
            <a:endParaRPr lang="fr-FR"/>
          </a:p>
        </p:txBody>
      </p:sp>
    </p:spTree>
    <p:extLst>
      <p:ext uri="{BB962C8B-B14F-4D97-AF65-F5344CB8AC3E}">
        <p14:creationId xmlns:p14="http://schemas.microsoft.com/office/powerpoint/2010/main" val="137878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90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3250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seul">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1753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4CA161C2-0A17-4780-A724-7613785BFEC2}"/>
              </a:ext>
            </a:extLst>
          </p:cNvPr>
          <p:cNvSpPr txBox="1">
            <a:spLocks/>
          </p:cNvSpPr>
          <p:nvPr userDrawn="1"/>
        </p:nvSpPr>
        <p:spPr>
          <a:xfrm>
            <a:off x="0" y="6587836"/>
            <a:ext cx="12191999" cy="2701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Travail collaboratif issu du groupe régional formation coordonné par la SRAE addictologie des Pays de la Loire</a:t>
            </a:r>
          </a:p>
          <a:p>
            <a:pPr algn="ctr"/>
            <a:endParaRPr lang="fr-FR" sz="1200" b="1" i="1" dirty="0">
              <a:solidFill>
                <a:srgbClr val="7A2553"/>
              </a:solidFill>
              <a:latin typeface="+mn-lt"/>
            </a:endParaRPr>
          </a:p>
          <a:p>
            <a:pPr algn="ctr"/>
            <a:endParaRPr lang="fr-FR" sz="1200" b="1" i="1" dirty="0">
              <a:solidFill>
                <a:srgbClr val="6B6123"/>
              </a:solidFill>
            </a:endParaRPr>
          </a:p>
        </p:txBody>
      </p:sp>
      <p:pic>
        <p:nvPicPr>
          <p:cNvPr id="8" name="Image 7">
            <a:extLst>
              <a:ext uri="{FF2B5EF4-FFF2-40B4-BE49-F238E27FC236}">
                <a16:creationId xmlns:a16="http://schemas.microsoft.com/office/drawing/2014/main" id="{6A39497A-564C-4763-9078-1196ECEEBC78}"/>
              </a:ext>
            </a:extLst>
          </p:cNvPr>
          <p:cNvPicPr>
            <a:picLocks noChangeAspect="1"/>
          </p:cNvPicPr>
          <p:nvPr userDrawn="1"/>
        </p:nvPicPr>
        <p:blipFill>
          <a:blip r:embed="rId5" cstate="email">
            <a:extLst>
              <a:ext uri="{28A0092B-C50C-407E-A947-70E740481C1C}">
                <a14:useLocalDpi xmlns:a14="http://schemas.microsoft.com/office/drawing/2010/main" val="0"/>
              </a:ext>
            </a:extLst>
          </a:blip>
          <a:stretch>
            <a:fillRect/>
          </a:stretch>
        </p:blipFill>
        <p:spPr>
          <a:xfrm>
            <a:off x="166256" y="6319791"/>
            <a:ext cx="511921" cy="517426"/>
          </a:xfrm>
          <a:prstGeom prst="rect">
            <a:avLst/>
          </a:prstGeom>
        </p:spPr>
      </p:pic>
      <p:sp>
        <p:nvSpPr>
          <p:cNvPr id="9" name="Titre 1">
            <a:extLst>
              <a:ext uri="{FF2B5EF4-FFF2-40B4-BE49-F238E27FC236}">
                <a16:creationId xmlns:a16="http://schemas.microsoft.com/office/drawing/2014/main" id="{62073875-7305-43AE-8D86-93E2D6CEEF49}"/>
              </a:ext>
            </a:extLst>
          </p:cNvPr>
          <p:cNvSpPr txBox="1">
            <a:spLocks/>
          </p:cNvSpPr>
          <p:nvPr userDrawn="1"/>
        </p:nvSpPr>
        <p:spPr>
          <a:xfrm>
            <a:off x="10887959" y="6587836"/>
            <a:ext cx="1304040" cy="27016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	Octobre 2022</a:t>
            </a:r>
          </a:p>
          <a:p>
            <a:pPr algn="ctr"/>
            <a:endParaRPr lang="fr-FR" sz="1200" b="1" i="1" dirty="0">
              <a:solidFill>
                <a:srgbClr val="7A2553"/>
              </a:solidFill>
              <a:latin typeface="+mn-lt"/>
            </a:endParaRPr>
          </a:p>
          <a:p>
            <a:pPr algn="ctr"/>
            <a:endParaRPr lang="fr-FR" sz="1200" b="1" i="1" dirty="0">
              <a:solidFill>
                <a:srgbClr val="6B6123"/>
              </a:solidFill>
            </a:endParaRPr>
          </a:p>
        </p:txBody>
      </p:sp>
    </p:spTree>
    <p:extLst>
      <p:ext uri="{BB962C8B-B14F-4D97-AF65-F5344CB8AC3E}">
        <p14:creationId xmlns:p14="http://schemas.microsoft.com/office/powerpoint/2010/main" val="3072532382"/>
      </p:ext>
    </p:extLst>
  </p:cSld>
  <p:clrMap bg1="lt1" tx1="dk1" bg2="lt2" tx2="dk2" accent1="accent1" accent2="accent2" accent3="accent3" accent4="accent4" accent5="accent5" accent6="accent6" hlink="hlink" folHlink="folHlink"/>
  <p:sldLayoutIdLst>
    <p:sldLayoutId id="2147483689" r:id="rId1"/>
    <p:sldLayoutId id="2147483701" r:id="rId2"/>
    <p:sldLayoutId id="214748370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rae-addicto-pdl.fr/referentiels/formation-rpib-alcool-tabac-et-cannabis-support-module-6-mener-une-intervention-breve/d51_module-6_rpib-a-t-c_mener-une-ib_srae-addict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bagisme.unisante.ch/wp-content/uploads/2017/11/Tabac-seniors_d%C3%A9f_LC.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www.pour-les-personnes-agees.gouv.fr/preserver-son-autonomie-s-informer-et-anticiper/preserver-son-autonomie-et-sa-sante/tabagisme-des-personnes-agees-il-ny-a-pas-dage-pour-arreter-de-fumer"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56491431-74C4-47D3-A99D-F2A92DAC44D9}"/>
              </a:ext>
            </a:extLst>
          </p:cNvPr>
          <p:cNvSpPr txBox="1">
            <a:spLocks/>
          </p:cNvSpPr>
          <p:nvPr/>
        </p:nvSpPr>
        <p:spPr>
          <a:xfrm>
            <a:off x="340248" y="1178511"/>
            <a:ext cx="11511504" cy="450097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b="1" cap="small" dirty="0">
              <a:latin typeface="+mn-lt"/>
            </a:endParaRPr>
          </a:p>
          <a:p>
            <a:pPr algn="ctr"/>
            <a:r>
              <a:rPr lang="fr-FR" b="1" cap="small" dirty="0">
                <a:latin typeface="+mn-lt"/>
              </a:rPr>
              <a:t>Support de Formation</a:t>
            </a:r>
          </a:p>
          <a:p>
            <a:pPr algn="ctr"/>
            <a:r>
              <a:rPr lang="fr-FR" b="1" cap="small" dirty="0">
                <a:latin typeface="+mn-lt"/>
              </a:rPr>
              <a:t> </a:t>
            </a:r>
            <a:br>
              <a:rPr lang="fr-FR" b="1" cap="small" dirty="0">
                <a:latin typeface="+mn-lt"/>
              </a:rPr>
            </a:br>
            <a:r>
              <a:rPr lang="fr-FR" sz="3200" b="1" cap="small" dirty="0">
                <a:latin typeface="+mn-lt"/>
              </a:rPr>
              <a:t>« Le repérage précoce et l’intervention brève</a:t>
            </a:r>
          </a:p>
          <a:p>
            <a:pPr algn="ctr"/>
            <a:r>
              <a:rPr lang="fr-FR" sz="3200" b="1" cap="small" dirty="0">
                <a:latin typeface="+mn-lt"/>
              </a:rPr>
              <a:t> Alcool-tabac-cannabis auprès des seniors»</a:t>
            </a:r>
          </a:p>
          <a:p>
            <a:pPr algn="ctr"/>
            <a:endParaRPr lang="fr-FR" sz="3200" b="1" cap="small" dirty="0">
              <a:latin typeface="+mn-lt"/>
            </a:endParaRPr>
          </a:p>
          <a:p>
            <a:pPr algn="ctr"/>
            <a:endParaRPr lang="fr-FR" sz="3200" b="1" cap="small" dirty="0">
              <a:latin typeface="+mn-lt"/>
            </a:endParaRPr>
          </a:p>
          <a:p>
            <a:pPr algn="ctr"/>
            <a:endParaRPr lang="fr-FR" sz="3200" b="1" cap="small" dirty="0">
              <a:latin typeface="+mn-lt"/>
            </a:endParaRPr>
          </a:p>
          <a:p>
            <a:pPr algn="ctr"/>
            <a:endParaRPr lang="fr-FR" sz="3200" dirty="0">
              <a:latin typeface="+mn-lt"/>
            </a:endParaRPr>
          </a:p>
          <a:p>
            <a:pPr algn="ctr"/>
            <a:endParaRPr lang="fr-FR" sz="3200" b="1" cap="small" dirty="0">
              <a:latin typeface="+mn-lt"/>
            </a:endParaRPr>
          </a:p>
          <a:p>
            <a:pPr algn="ctr"/>
            <a:endParaRPr lang="fr-FR" sz="3200" b="1" cap="small" dirty="0">
              <a:latin typeface="+mn-lt"/>
            </a:endParaRPr>
          </a:p>
        </p:txBody>
      </p:sp>
    </p:spTree>
    <p:extLst>
      <p:ext uri="{BB962C8B-B14F-4D97-AF65-F5344CB8AC3E}">
        <p14:creationId xmlns:p14="http://schemas.microsoft.com/office/powerpoint/2010/main" val="3302015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B6806F8-4F7E-4D7E-9A6C-548DD228EC6A}"/>
              </a:ext>
            </a:extLst>
          </p:cNvPr>
          <p:cNvSpPr txBox="1"/>
          <p:nvPr/>
        </p:nvSpPr>
        <p:spPr>
          <a:xfrm>
            <a:off x="729060" y="1534167"/>
            <a:ext cx="10733880" cy="2862322"/>
          </a:xfrm>
          <a:prstGeom prst="rect">
            <a:avLst/>
          </a:prstGeom>
          <a:noFill/>
        </p:spPr>
        <p:txBody>
          <a:bodyPr wrap="square" rtlCol="0">
            <a:spAutoFit/>
          </a:bodyPr>
          <a:lstStyle/>
          <a:p>
            <a:r>
              <a:rPr lang="fr-FR" dirty="0">
                <a:ea typeface="+mj-ea"/>
                <a:cs typeface="+mj-cs"/>
              </a:rPr>
              <a:t>Outils qui peuvent se décliner pour un public sénior.</a:t>
            </a:r>
          </a:p>
          <a:p>
            <a:r>
              <a:rPr lang="fr-FR" dirty="0">
                <a:ea typeface="+mj-ea"/>
                <a:cs typeface="+mj-cs"/>
              </a:rPr>
              <a:t>S’adapter au public, parler plus lentement, en articulant, prendre le temps.</a:t>
            </a:r>
          </a:p>
          <a:p>
            <a:endParaRPr lang="fr-FR" dirty="0">
              <a:ea typeface="+mj-ea"/>
              <a:cs typeface="+mj-cs"/>
            </a:endParaRPr>
          </a:p>
          <a:p>
            <a:r>
              <a:rPr lang="fr-FR" dirty="0">
                <a:ea typeface="+mj-ea"/>
                <a:cs typeface="+mj-cs"/>
              </a:rPr>
              <a:t>Deux exemples sont fournis ici :</a:t>
            </a:r>
          </a:p>
          <a:p>
            <a:pPr marL="571500" indent="-571500">
              <a:buFont typeface="Arial" panose="020B0604020202020204" pitchFamily="34" charset="0"/>
              <a:buChar char="•"/>
            </a:pPr>
            <a:r>
              <a:rPr lang="fr-FR" b="1" dirty="0">
                <a:ea typeface="+mj-ea"/>
                <a:cs typeface="+mj-cs"/>
              </a:rPr>
              <a:t>FRAMES</a:t>
            </a:r>
          </a:p>
          <a:p>
            <a:pPr marL="571500" indent="-571500">
              <a:buFont typeface="Arial" panose="020B0604020202020204" pitchFamily="34" charset="0"/>
              <a:buChar char="•"/>
            </a:pPr>
            <a:r>
              <a:rPr lang="fr-FR" b="1" dirty="0">
                <a:ea typeface="+mj-ea"/>
                <a:cs typeface="+mj-cs"/>
              </a:rPr>
              <a:t>HAS</a:t>
            </a:r>
          </a:p>
          <a:p>
            <a:endParaRPr lang="fr-FR" b="1" dirty="0">
              <a:ea typeface="+mj-ea"/>
              <a:cs typeface="+mj-cs"/>
            </a:endParaRPr>
          </a:p>
          <a:p>
            <a:r>
              <a:rPr lang="fr-FR" dirty="0">
                <a:ea typeface="+mj-ea"/>
                <a:cs typeface="+mj-cs"/>
              </a:rPr>
              <a:t>D’autres trames existent à l’attention des adultes et traitant de produits spécifiques :</a:t>
            </a:r>
          </a:p>
          <a:p>
            <a:r>
              <a:rPr lang="fr-FR" dirty="0">
                <a:ea typeface="+mj-ea"/>
                <a:cs typeface="+mj-cs"/>
                <a:hlinkClick r:id="rId3"/>
              </a:rPr>
              <a:t>voir module RPIB alcool-tabac-cannabis</a:t>
            </a:r>
            <a:endParaRPr lang="fr-FR" dirty="0">
              <a:ea typeface="+mj-ea"/>
              <a:cs typeface="+mj-cs"/>
            </a:endParaRPr>
          </a:p>
          <a:p>
            <a:pPr marL="571500" indent="-571500">
              <a:buFont typeface="Arial" panose="020B0604020202020204" pitchFamily="34" charset="0"/>
              <a:buChar char="•"/>
            </a:pPr>
            <a:endParaRPr lang="fr-FR" b="1" dirty="0">
              <a:ea typeface="+mj-ea"/>
              <a:cs typeface="+mj-cs"/>
            </a:endParaRPr>
          </a:p>
        </p:txBody>
      </p:sp>
      <p:sp>
        <p:nvSpPr>
          <p:cNvPr id="3" name="ZoneTexte 2">
            <a:extLst>
              <a:ext uri="{FF2B5EF4-FFF2-40B4-BE49-F238E27FC236}">
                <a16:creationId xmlns:a16="http://schemas.microsoft.com/office/drawing/2014/main" id="{A6CC7555-B92C-4DB6-8EAF-E1EC99D54CA6}"/>
              </a:ext>
            </a:extLst>
          </p:cNvPr>
          <p:cNvSpPr txBox="1"/>
          <p:nvPr/>
        </p:nvSpPr>
        <p:spPr>
          <a:xfrm>
            <a:off x="434567" y="609052"/>
            <a:ext cx="11562322" cy="584775"/>
          </a:xfrm>
          <a:prstGeom prst="rect">
            <a:avLst/>
          </a:prstGeom>
          <a:noFill/>
        </p:spPr>
        <p:txBody>
          <a:bodyPr wrap="square" rtlCol="0">
            <a:spAutoFit/>
          </a:bodyPr>
          <a:lstStyle/>
          <a:p>
            <a:pPr lvl="0"/>
            <a:r>
              <a:rPr lang="fr-FR" sz="3200" b="1" dirty="0">
                <a:solidFill>
                  <a:srgbClr val="7A2553"/>
                </a:solidFill>
              </a:rPr>
              <a:t>Exemples de trames d’intervention </a:t>
            </a:r>
          </a:p>
        </p:txBody>
      </p:sp>
    </p:spTree>
    <p:extLst>
      <p:ext uri="{BB962C8B-B14F-4D97-AF65-F5344CB8AC3E}">
        <p14:creationId xmlns:p14="http://schemas.microsoft.com/office/powerpoint/2010/main" val="1674437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body" idx="4294967295"/>
          </p:nvPr>
        </p:nvSpPr>
        <p:spPr>
          <a:xfrm>
            <a:off x="678838" y="1359477"/>
            <a:ext cx="11315700" cy="5262563"/>
          </a:xfrm>
          <a:prstGeom prst="rect">
            <a:avLst/>
          </a:prstGeom>
        </p:spPr>
        <p:txBody>
          <a:bodyPr/>
          <a:lstStyle/>
          <a:p>
            <a:pPr marL="609600" indent="-609600" eaLnBrk="1" hangingPunct="1">
              <a:lnSpc>
                <a:spcPct val="100000"/>
              </a:lnSpc>
              <a:spcAft>
                <a:spcPts val="600"/>
              </a:spcAft>
              <a:buClr>
                <a:schemeClr val="tx2"/>
              </a:buClr>
              <a:buNone/>
            </a:pPr>
            <a:r>
              <a:rPr lang="fr-FR" altLang="fr-FR" sz="2200" b="1" dirty="0" err="1">
                <a:solidFill>
                  <a:srgbClr val="7A2553"/>
                </a:solidFill>
                <a:ea typeface="MS PGothic" pitchFamily="34" charset="-128"/>
                <a:cs typeface="Calibri Light" panose="020F0302020204030204" pitchFamily="34" charset="0"/>
              </a:rPr>
              <a:t>F</a:t>
            </a:r>
            <a:r>
              <a:rPr lang="fr-FR" altLang="fr-FR" sz="2200" b="1" dirty="0" err="1">
                <a:ea typeface="MS PGothic" pitchFamily="34" charset="-128"/>
                <a:cs typeface="Calibri Light" panose="020F0302020204030204" pitchFamily="34" charset="0"/>
              </a:rPr>
              <a:t>eed</a:t>
            </a:r>
            <a:r>
              <a:rPr lang="fr-FR" altLang="fr-FR" sz="2200" b="1" dirty="0">
                <a:ea typeface="MS PGothic" pitchFamily="34" charset="-128"/>
                <a:cs typeface="Calibri Light" panose="020F0302020204030204" pitchFamily="34" charset="0"/>
              </a:rPr>
              <a:t> –back (rétroaction) : </a:t>
            </a:r>
            <a:r>
              <a:rPr lang="fr-FR" altLang="fr-FR" sz="2200" dirty="0">
                <a:ea typeface="MS PGothic" pitchFamily="34" charset="-128"/>
                <a:cs typeface="Calibri Light" panose="020F0302020204030204" pitchFamily="34" charset="0"/>
              </a:rPr>
              <a:t>	Aider le sénior à identifier ce qui fait problème. Le verbaliser.</a:t>
            </a:r>
          </a:p>
          <a:p>
            <a:pPr marL="609600" indent="-609600" eaLnBrk="1" hangingPunct="1">
              <a:lnSpc>
                <a:spcPct val="100000"/>
              </a:lnSpc>
              <a:spcAft>
                <a:spcPts val="600"/>
              </a:spcAft>
              <a:buClr>
                <a:schemeClr val="tx2"/>
              </a:buClr>
              <a:buNone/>
            </a:pPr>
            <a:r>
              <a:rPr lang="fr-FR" altLang="fr-FR" sz="2200" b="1" dirty="0" err="1">
                <a:solidFill>
                  <a:srgbClr val="7A2553"/>
                </a:solidFill>
                <a:ea typeface="MS PGothic" pitchFamily="34" charset="-128"/>
                <a:cs typeface="Calibri Light" panose="020F0302020204030204" pitchFamily="34" charset="0"/>
              </a:rPr>
              <a:t>R</a:t>
            </a:r>
            <a:r>
              <a:rPr lang="fr-FR" altLang="fr-FR" sz="2200" b="1" dirty="0" err="1">
                <a:ea typeface="MS PGothic" pitchFamily="34" charset="-128"/>
                <a:cs typeface="Calibri Light" panose="020F0302020204030204" pitchFamily="34" charset="0"/>
              </a:rPr>
              <a:t>esponsability</a:t>
            </a:r>
            <a:r>
              <a:rPr lang="fr-FR" altLang="fr-FR" sz="2200" b="1" dirty="0">
                <a:ea typeface="MS PGothic" pitchFamily="34" charset="-128"/>
                <a:cs typeface="Calibri Light" panose="020F0302020204030204" pitchFamily="34" charset="0"/>
              </a:rPr>
              <a:t> : </a:t>
            </a:r>
            <a:r>
              <a:rPr lang="fr-FR" altLang="fr-FR" sz="2200" dirty="0">
                <a:ea typeface="MS PGothic" pitchFamily="34" charset="-128"/>
                <a:cs typeface="Calibri Light" panose="020F0302020204030204" pitchFamily="34" charset="0"/>
              </a:rPr>
              <a:t>		Responsabiliser le sénior, il s’agit d’une décision personnelle. </a:t>
            </a:r>
          </a:p>
          <a:p>
            <a:pPr marL="609600" indent="-609600" eaLnBrk="1" hangingPunct="1">
              <a:lnSpc>
                <a:spcPct val="100000"/>
              </a:lnSpc>
              <a:spcAft>
                <a:spcPts val="600"/>
              </a:spcAft>
              <a:buClr>
                <a:schemeClr val="tx2"/>
              </a:buClr>
              <a:buNone/>
            </a:pPr>
            <a:r>
              <a:rPr lang="fr-FR" altLang="fr-FR" sz="2200" b="1" dirty="0" err="1">
                <a:solidFill>
                  <a:srgbClr val="7A2553"/>
                </a:solidFill>
                <a:ea typeface="MS PGothic" pitchFamily="34" charset="-128"/>
                <a:cs typeface="Calibri Light" panose="020F0302020204030204" pitchFamily="34" charset="0"/>
              </a:rPr>
              <a:t>A</a:t>
            </a:r>
            <a:r>
              <a:rPr lang="fr-FR" altLang="fr-FR" sz="2200" b="1" dirty="0" err="1">
                <a:ea typeface="MS PGothic" pitchFamily="34" charset="-128"/>
                <a:cs typeface="Calibri Light" panose="020F0302020204030204" pitchFamily="34" charset="0"/>
              </a:rPr>
              <a:t>dvice</a:t>
            </a:r>
            <a:r>
              <a:rPr lang="fr-FR" altLang="fr-FR" sz="2200" b="1" dirty="0">
                <a:ea typeface="MS PGothic" pitchFamily="34" charset="-128"/>
                <a:cs typeface="Calibri Light" panose="020F0302020204030204" pitchFamily="34" charset="0"/>
              </a:rPr>
              <a:t> (conseil) : </a:t>
            </a:r>
            <a:r>
              <a:rPr lang="fr-FR" altLang="fr-FR" sz="2200" dirty="0">
                <a:ea typeface="MS PGothic" pitchFamily="34" charset="-128"/>
                <a:cs typeface="Calibri Light" panose="020F0302020204030204" pitchFamily="34" charset="0"/>
              </a:rPr>
              <a:t>		Avec l’accord du sénior préciser que vous pouvez lui donner 					un avis sur ce qu’il souhaite opérer comme changement.</a:t>
            </a:r>
          </a:p>
          <a:p>
            <a:pPr marL="609600" indent="-609600" eaLnBrk="1" hangingPunct="1">
              <a:lnSpc>
                <a:spcPct val="100000"/>
              </a:lnSpc>
              <a:spcAft>
                <a:spcPts val="600"/>
              </a:spcAft>
              <a:buClr>
                <a:schemeClr val="tx2"/>
              </a:buClr>
              <a:buNone/>
            </a:pPr>
            <a:r>
              <a:rPr lang="fr-FR" altLang="fr-FR" sz="2200" b="1" dirty="0">
                <a:solidFill>
                  <a:srgbClr val="7A2553"/>
                </a:solidFill>
                <a:ea typeface="MS PGothic" pitchFamily="34" charset="-128"/>
                <a:cs typeface="Calibri Light" panose="020F0302020204030204" pitchFamily="34" charset="0"/>
              </a:rPr>
              <a:t>M</a:t>
            </a:r>
            <a:r>
              <a:rPr lang="fr-FR" altLang="fr-FR" sz="2200" b="1" dirty="0">
                <a:ea typeface="MS PGothic" pitchFamily="34" charset="-128"/>
                <a:cs typeface="Calibri Light" panose="020F0302020204030204" pitchFamily="34" charset="0"/>
              </a:rPr>
              <a:t>enu (stratégies) : </a:t>
            </a:r>
            <a:r>
              <a:rPr lang="fr-FR" altLang="fr-FR" sz="2200" dirty="0">
                <a:ea typeface="MS PGothic" pitchFamily="34" charset="-128"/>
                <a:cs typeface="Calibri Light" panose="020F0302020204030204" pitchFamily="34" charset="0"/>
              </a:rPr>
              <a:t>		Vous pourrez étudier ensemble différentes stratégies (partir 					des ressources et capacités du sénior, de ses souhaits).</a:t>
            </a:r>
          </a:p>
          <a:p>
            <a:pPr marL="609600" indent="-609600" eaLnBrk="1" hangingPunct="1">
              <a:lnSpc>
                <a:spcPct val="100000"/>
              </a:lnSpc>
              <a:spcAft>
                <a:spcPts val="600"/>
              </a:spcAft>
              <a:buClr>
                <a:schemeClr val="tx2"/>
              </a:buClr>
              <a:buNone/>
            </a:pPr>
            <a:r>
              <a:rPr lang="fr-FR" altLang="fr-FR" sz="2200" b="1" dirty="0">
                <a:solidFill>
                  <a:srgbClr val="7A2553"/>
                </a:solidFill>
                <a:ea typeface="MS PGothic" pitchFamily="34" charset="-128"/>
                <a:cs typeface="Calibri Light" panose="020F0302020204030204" pitchFamily="34" charset="0"/>
              </a:rPr>
              <a:t>E</a:t>
            </a:r>
            <a:r>
              <a:rPr lang="fr-FR" altLang="fr-FR" sz="2200" b="1" dirty="0">
                <a:ea typeface="MS PGothic" pitchFamily="34" charset="-128"/>
                <a:cs typeface="Calibri Light" panose="020F0302020204030204" pitchFamily="34" charset="0"/>
              </a:rPr>
              <a:t>mpathie : </a:t>
            </a:r>
            <a:r>
              <a:rPr lang="fr-FR" altLang="fr-FR" sz="2200" dirty="0">
                <a:ea typeface="MS PGothic" pitchFamily="34" charset="-128"/>
                <a:cs typeface="Calibri Light" panose="020F0302020204030204" pitchFamily="34" charset="0"/>
              </a:rPr>
              <a:t>			Approche bienveillante et chaleureuse, sans jugement, sans 					confrontation d’idées : écoute active.</a:t>
            </a:r>
          </a:p>
          <a:p>
            <a:pPr marL="609600" indent="-609600" eaLnBrk="1" hangingPunct="1">
              <a:lnSpc>
                <a:spcPct val="100000"/>
              </a:lnSpc>
              <a:spcAft>
                <a:spcPts val="600"/>
              </a:spcAft>
              <a:buClr>
                <a:schemeClr val="tx2"/>
              </a:buClr>
              <a:buNone/>
            </a:pPr>
            <a:r>
              <a:rPr lang="fr-FR" altLang="fr-FR" sz="2200" b="1" dirty="0">
                <a:solidFill>
                  <a:srgbClr val="7A2553"/>
                </a:solidFill>
                <a:ea typeface="MS PGothic" pitchFamily="34" charset="-128"/>
                <a:cs typeface="Calibri Light" panose="020F0302020204030204" pitchFamily="34" charset="0"/>
              </a:rPr>
              <a:t>S</a:t>
            </a:r>
            <a:r>
              <a:rPr lang="fr-FR" altLang="fr-FR" sz="2200" b="1" dirty="0">
                <a:ea typeface="MS PGothic" pitchFamily="34" charset="-128"/>
                <a:cs typeface="Calibri Light" panose="020F0302020204030204" pitchFamily="34" charset="0"/>
              </a:rPr>
              <a:t>elf </a:t>
            </a:r>
            <a:r>
              <a:rPr lang="fr-FR" altLang="fr-FR" sz="2200" b="1" dirty="0" err="1">
                <a:ea typeface="MS PGothic" pitchFamily="34" charset="-128"/>
                <a:cs typeface="Calibri Light" panose="020F0302020204030204" pitchFamily="34" charset="0"/>
              </a:rPr>
              <a:t>Efficacity</a:t>
            </a:r>
            <a:r>
              <a:rPr lang="fr-FR" altLang="fr-FR" sz="2200" b="1" dirty="0">
                <a:ea typeface="MS PGothic" pitchFamily="34" charset="-128"/>
                <a:cs typeface="Calibri Light" panose="020F0302020204030204" pitchFamily="34" charset="0"/>
              </a:rPr>
              <a:t> : 	</a:t>
            </a:r>
            <a:r>
              <a:rPr lang="fr-FR" altLang="fr-FR" sz="2200" dirty="0">
                <a:ea typeface="MS PGothic" pitchFamily="34" charset="-128"/>
                <a:cs typeface="Calibri Light" panose="020F0302020204030204" pitchFamily="34" charset="0"/>
              </a:rPr>
              <a:t>		Renforcer le sentiment d’efficacité personnelle, encourager et 					valoriser le processus.</a:t>
            </a:r>
          </a:p>
        </p:txBody>
      </p:sp>
      <p:sp>
        <p:nvSpPr>
          <p:cNvPr id="4" name="ZoneTexte 3">
            <a:extLst>
              <a:ext uri="{FF2B5EF4-FFF2-40B4-BE49-F238E27FC236}">
                <a16:creationId xmlns:a16="http://schemas.microsoft.com/office/drawing/2014/main" id="{91ED6A7C-9694-490D-820F-455D33FC02BB}"/>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Trame d’intervention FRAMES</a:t>
            </a:r>
          </a:p>
        </p:txBody>
      </p:sp>
    </p:spTree>
    <p:extLst>
      <p:ext uri="{BB962C8B-B14F-4D97-AF65-F5344CB8AC3E}">
        <p14:creationId xmlns:p14="http://schemas.microsoft.com/office/powerpoint/2010/main" val="4130662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97823B2-1672-42F0-BFA9-0F269C580B0E}"/>
              </a:ext>
            </a:extLst>
          </p:cNvPr>
          <p:cNvSpPr txBox="1"/>
          <p:nvPr/>
        </p:nvSpPr>
        <p:spPr>
          <a:xfrm>
            <a:off x="282633" y="590204"/>
            <a:ext cx="5341386" cy="584775"/>
          </a:xfrm>
          <a:prstGeom prst="rect">
            <a:avLst/>
          </a:prstGeom>
          <a:noFill/>
        </p:spPr>
        <p:txBody>
          <a:bodyPr wrap="square" rtlCol="0">
            <a:spAutoFit/>
          </a:bodyPr>
          <a:lstStyle/>
          <a:p>
            <a:r>
              <a:rPr lang="fr-FR" sz="3200" b="1" dirty="0">
                <a:solidFill>
                  <a:srgbClr val="7A2553"/>
                </a:solidFill>
              </a:rPr>
              <a:t>Trame d’intervention - HAS</a:t>
            </a:r>
          </a:p>
        </p:txBody>
      </p:sp>
      <p:pic>
        <p:nvPicPr>
          <p:cNvPr id="5" name="Espace réservé pour une image  5">
            <a:extLst>
              <a:ext uri="{FF2B5EF4-FFF2-40B4-BE49-F238E27FC236}">
                <a16:creationId xmlns:a16="http://schemas.microsoft.com/office/drawing/2014/main" id="{ED21A3F9-B617-4453-AD94-E80C00E62B3F}"/>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a:stretch/>
        </p:blipFill>
        <p:spPr>
          <a:xfrm>
            <a:off x="1104869" y="1649493"/>
            <a:ext cx="8762338" cy="4859541"/>
          </a:xfrm>
          <a:prstGeom prst="rect">
            <a:avLst/>
          </a:prstGeom>
        </p:spPr>
      </p:pic>
      <p:pic>
        <p:nvPicPr>
          <p:cNvPr id="7" name="Image 6">
            <a:extLst>
              <a:ext uri="{FF2B5EF4-FFF2-40B4-BE49-F238E27FC236}">
                <a16:creationId xmlns:a16="http://schemas.microsoft.com/office/drawing/2014/main" id="{1A9F64FC-EFE4-4D7A-B3A9-5876E350FD64}"/>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83827" y="348966"/>
            <a:ext cx="6499494" cy="1652026"/>
          </a:xfrm>
          <a:prstGeom prst="rect">
            <a:avLst/>
          </a:prstGeom>
        </p:spPr>
      </p:pic>
    </p:spTree>
    <p:extLst>
      <p:ext uri="{BB962C8B-B14F-4D97-AF65-F5344CB8AC3E}">
        <p14:creationId xmlns:p14="http://schemas.microsoft.com/office/powerpoint/2010/main" val="1412447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B34FFF15-F0C6-4F78-9037-B33D8491E68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19366" y="917284"/>
            <a:ext cx="8611509" cy="5608207"/>
          </a:xfrm>
          <a:prstGeom prst="rect">
            <a:avLst/>
          </a:prstGeom>
        </p:spPr>
      </p:pic>
      <p:sp>
        <p:nvSpPr>
          <p:cNvPr id="4" name="ZoneTexte 3">
            <a:extLst>
              <a:ext uri="{FF2B5EF4-FFF2-40B4-BE49-F238E27FC236}">
                <a16:creationId xmlns:a16="http://schemas.microsoft.com/office/drawing/2014/main" id="{99B5A26B-5630-48CC-A763-2397788910CB}"/>
              </a:ext>
            </a:extLst>
          </p:cNvPr>
          <p:cNvSpPr txBox="1"/>
          <p:nvPr/>
        </p:nvSpPr>
        <p:spPr>
          <a:xfrm>
            <a:off x="448887" y="332509"/>
            <a:ext cx="7855528" cy="584775"/>
          </a:xfrm>
          <a:prstGeom prst="rect">
            <a:avLst/>
          </a:prstGeom>
          <a:noFill/>
        </p:spPr>
        <p:txBody>
          <a:bodyPr wrap="square" rtlCol="0">
            <a:spAutoFit/>
          </a:bodyPr>
          <a:lstStyle/>
          <a:p>
            <a:r>
              <a:rPr lang="fr-FR" sz="3200" b="1" dirty="0">
                <a:solidFill>
                  <a:srgbClr val="7A2553"/>
                </a:solidFill>
              </a:rPr>
              <a:t>Trame d’intervention - HAS</a:t>
            </a:r>
          </a:p>
        </p:txBody>
      </p:sp>
    </p:spTree>
    <p:extLst>
      <p:ext uri="{BB962C8B-B14F-4D97-AF65-F5344CB8AC3E}">
        <p14:creationId xmlns:p14="http://schemas.microsoft.com/office/powerpoint/2010/main" val="715335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F0B17E5F-BD44-4C67-B32B-B9A09659F7E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152434" y="1472339"/>
            <a:ext cx="9887131" cy="4479011"/>
          </a:xfrm>
          <a:prstGeom prst="rect">
            <a:avLst/>
          </a:prstGeom>
        </p:spPr>
      </p:pic>
      <p:sp>
        <p:nvSpPr>
          <p:cNvPr id="6" name="ZoneTexte 5">
            <a:extLst>
              <a:ext uri="{FF2B5EF4-FFF2-40B4-BE49-F238E27FC236}">
                <a16:creationId xmlns:a16="http://schemas.microsoft.com/office/drawing/2014/main" id="{80CDA270-D29E-41B3-A527-C8894085462D}"/>
              </a:ext>
            </a:extLst>
          </p:cNvPr>
          <p:cNvSpPr txBox="1"/>
          <p:nvPr/>
        </p:nvSpPr>
        <p:spPr>
          <a:xfrm>
            <a:off x="523702" y="399011"/>
            <a:ext cx="6932814" cy="861774"/>
          </a:xfrm>
          <a:prstGeom prst="rect">
            <a:avLst/>
          </a:prstGeom>
          <a:noFill/>
        </p:spPr>
        <p:txBody>
          <a:bodyPr wrap="square" rtlCol="0">
            <a:spAutoFit/>
          </a:bodyPr>
          <a:lstStyle/>
          <a:p>
            <a:r>
              <a:rPr lang="fr-FR" sz="3200" b="1" dirty="0">
                <a:solidFill>
                  <a:srgbClr val="7A2553"/>
                </a:solidFill>
              </a:rPr>
              <a:t>Trame d’intervention - HAS</a:t>
            </a:r>
          </a:p>
          <a:p>
            <a:endParaRPr lang="fr-FR" b="1" dirty="0"/>
          </a:p>
        </p:txBody>
      </p:sp>
    </p:spTree>
    <p:extLst>
      <p:ext uri="{BB962C8B-B14F-4D97-AF65-F5344CB8AC3E}">
        <p14:creationId xmlns:p14="http://schemas.microsoft.com/office/powerpoint/2010/main" val="889760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3A6AAC07-248A-4499-9D09-CD4C7BB634E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42525" y="967160"/>
            <a:ext cx="8906950" cy="5356148"/>
          </a:xfrm>
          <a:prstGeom prst="rect">
            <a:avLst/>
          </a:prstGeom>
        </p:spPr>
      </p:pic>
      <p:sp>
        <p:nvSpPr>
          <p:cNvPr id="5" name="ZoneTexte 4">
            <a:extLst>
              <a:ext uri="{FF2B5EF4-FFF2-40B4-BE49-F238E27FC236}">
                <a16:creationId xmlns:a16="http://schemas.microsoft.com/office/drawing/2014/main" id="{EA38D03A-0C15-410F-88CA-9E89557A62F0}"/>
              </a:ext>
            </a:extLst>
          </p:cNvPr>
          <p:cNvSpPr txBox="1"/>
          <p:nvPr/>
        </p:nvSpPr>
        <p:spPr>
          <a:xfrm>
            <a:off x="648393" y="382385"/>
            <a:ext cx="8497684" cy="584775"/>
          </a:xfrm>
          <a:prstGeom prst="rect">
            <a:avLst/>
          </a:prstGeom>
          <a:noFill/>
        </p:spPr>
        <p:txBody>
          <a:bodyPr wrap="square">
            <a:spAutoFit/>
          </a:bodyPr>
          <a:lstStyle/>
          <a:p>
            <a:r>
              <a:rPr lang="fr-FR" sz="3200" b="1" dirty="0">
                <a:solidFill>
                  <a:srgbClr val="7A2553"/>
                </a:solidFill>
              </a:rPr>
              <a:t>Trame d’intervention - HAS</a:t>
            </a:r>
          </a:p>
        </p:txBody>
      </p:sp>
    </p:spTree>
    <p:extLst>
      <p:ext uri="{BB962C8B-B14F-4D97-AF65-F5344CB8AC3E}">
        <p14:creationId xmlns:p14="http://schemas.microsoft.com/office/powerpoint/2010/main" val="3846169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9E910EC5-6FE4-47CE-BD6D-EF2A479E09B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03289" y="1317356"/>
            <a:ext cx="10585422" cy="4480255"/>
          </a:xfrm>
          <a:prstGeom prst="rect">
            <a:avLst/>
          </a:prstGeom>
        </p:spPr>
      </p:pic>
      <p:sp>
        <p:nvSpPr>
          <p:cNvPr id="5" name="ZoneTexte 4">
            <a:extLst>
              <a:ext uri="{FF2B5EF4-FFF2-40B4-BE49-F238E27FC236}">
                <a16:creationId xmlns:a16="http://schemas.microsoft.com/office/drawing/2014/main" id="{A3817DCD-D7E2-4559-AD43-63A8EF00D7AD}"/>
              </a:ext>
            </a:extLst>
          </p:cNvPr>
          <p:cNvSpPr txBox="1"/>
          <p:nvPr/>
        </p:nvSpPr>
        <p:spPr>
          <a:xfrm>
            <a:off x="565265" y="315884"/>
            <a:ext cx="8580812" cy="584775"/>
          </a:xfrm>
          <a:prstGeom prst="rect">
            <a:avLst/>
          </a:prstGeom>
          <a:noFill/>
        </p:spPr>
        <p:txBody>
          <a:bodyPr wrap="square">
            <a:spAutoFit/>
          </a:bodyPr>
          <a:lstStyle/>
          <a:p>
            <a:r>
              <a:rPr lang="fr-FR" sz="3200" b="1" dirty="0">
                <a:solidFill>
                  <a:srgbClr val="7A2553"/>
                </a:solidFill>
              </a:rPr>
              <a:t>Trame d’intervention - HAS</a:t>
            </a:r>
          </a:p>
        </p:txBody>
      </p:sp>
    </p:spTree>
    <p:extLst>
      <p:ext uri="{BB962C8B-B14F-4D97-AF65-F5344CB8AC3E}">
        <p14:creationId xmlns:p14="http://schemas.microsoft.com/office/powerpoint/2010/main" val="1955343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5B11078-C7F7-4BCF-B212-87249B6A13E0}"/>
              </a:ext>
            </a:extLst>
          </p:cNvPr>
          <p:cNvSpPr>
            <a:spLocks noGrp="1"/>
          </p:cNvSpPr>
          <p:nvPr>
            <p:ph idx="4294967295"/>
          </p:nvPr>
        </p:nvSpPr>
        <p:spPr>
          <a:xfrm>
            <a:off x="0" y="0"/>
            <a:ext cx="0" cy="0"/>
          </a:xfrm>
          <a:prstGeom prst="rect">
            <a:avLst/>
          </a:prstGeom>
        </p:spPr>
        <p:txBody>
          <a:bodyPr>
            <a:normAutofit fontScale="25000" lnSpcReduction="20000"/>
          </a:bodyPr>
          <a:lstStyle/>
          <a:p>
            <a:endParaRPr lang="fr-FR" dirty="0"/>
          </a:p>
          <a:p>
            <a:endParaRPr lang="fr-FR" dirty="0"/>
          </a:p>
          <a:p>
            <a:endParaRPr lang="fr-FR" dirty="0"/>
          </a:p>
        </p:txBody>
      </p:sp>
      <p:sp>
        <p:nvSpPr>
          <p:cNvPr id="4" name="ZoneTexte 3">
            <a:extLst>
              <a:ext uri="{FF2B5EF4-FFF2-40B4-BE49-F238E27FC236}">
                <a16:creationId xmlns:a16="http://schemas.microsoft.com/office/drawing/2014/main" id="{34F19C75-642C-4C24-9499-F5C1B8E8CB2E}"/>
              </a:ext>
            </a:extLst>
          </p:cNvPr>
          <p:cNvSpPr txBox="1"/>
          <p:nvPr/>
        </p:nvSpPr>
        <p:spPr>
          <a:xfrm>
            <a:off x="408639" y="581891"/>
            <a:ext cx="11878611" cy="2785378"/>
          </a:xfrm>
          <a:prstGeom prst="rect">
            <a:avLst/>
          </a:prstGeom>
          <a:noFill/>
        </p:spPr>
        <p:txBody>
          <a:bodyPr wrap="square" rtlCol="0">
            <a:spAutoFit/>
          </a:bodyPr>
          <a:lstStyle/>
          <a:p>
            <a:pPr lvl="0"/>
            <a:r>
              <a:rPr lang="fr-FR" sz="3200" b="1" dirty="0">
                <a:solidFill>
                  <a:srgbClr val="7A2553"/>
                </a:solidFill>
              </a:rPr>
              <a:t>Module 6 :</a:t>
            </a:r>
          </a:p>
          <a:p>
            <a:pPr lvl="1">
              <a:spcAft>
                <a:spcPts val="1800"/>
              </a:spcAft>
              <a:tabLst>
                <a:tab pos="446088" algn="l"/>
              </a:tabLst>
            </a:pPr>
            <a:r>
              <a:rPr lang="fr-FR" sz="3200" b="1" dirty="0"/>
              <a:t>Mener une intervention brève</a:t>
            </a:r>
          </a:p>
          <a:p>
            <a:pPr marL="1428750" lvl="2" indent="-514350">
              <a:buFont typeface="+mj-lt"/>
              <a:buAutoNum type="alphaLcParenR"/>
              <a:tabLst>
                <a:tab pos="446088" algn="l"/>
              </a:tabLst>
            </a:pPr>
            <a:r>
              <a:rPr lang="fr-FR" sz="3200" dirty="0"/>
              <a:t>Proposition de définition, objectifs, intérêts et applications </a:t>
            </a:r>
            <a:br>
              <a:rPr lang="fr-FR" sz="3200" dirty="0"/>
            </a:br>
            <a:r>
              <a:rPr lang="fr-FR" sz="3200" dirty="0"/>
              <a:t>de l’IB auprès des seniors</a:t>
            </a:r>
          </a:p>
          <a:p>
            <a:pPr marL="1428750" lvl="2" indent="-514350">
              <a:buFont typeface="+mj-lt"/>
              <a:buAutoNum type="alphaLcParenR"/>
              <a:tabLst>
                <a:tab pos="446088" algn="l"/>
              </a:tabLst>
            </a:pPr>
            <a:r>
              <a:rPr lang="fr-FR" sz="3200" dirty="0"/>
              <a:t>Exemples de trames d’intervention</a:t>
            </a:r>
          </a:p>
        </p:txBody>
      </p:sp>
    </p:spTree>
    <p:extLst>
      <p:ext uri="{BB962C8B-B14F-4D97-AF65-F5344CB8AC3E}">
        <p14:creationId xmlns:p14="http://schemas.microsoft.com/office/powerpoint/2010/main" val="15421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a) Définition, objectifs, intérêts et applications de l’IB auprès de seniors</a:t>
            </a:r>
          </a:p>
        </p:txBody>
      </p:sp>
    </p:spTree>
    <p:extLst>
      <p:ext uri="{BB962C8B-B14F-4D97-AF65-F5344CB8AC3E}">
        <p14:creationId xmlns:p14="http://schemas.microsoft.com/office/powerpoint/2010/main" val="3734132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7BD724C5-C951-45B4-82AA-701EA5D1A9D8}"/>
              </a:ext>
            </a:extLst>
          </p:cNvPr>
          <p:cNvSpPr txBox="1"/>
          <p:nvPr/>
        </p:nvSpPr>
        <p:spPr>
          <a:xfrm>
            <a:off x="580364" y="1896135"/>
            <a:ext cx="11174965" cy="2862322"/>
          </a:xfrm>
          <a:prstGeom prst="rect">
            <a:avLst/>
          </a:prstGeom>
          <a:noFill/>
        </p:spPr>
        <p:txBody>
          <a:bodyPr wrap="square">
            <a:spAutoFit/>
          </a:bodyPr>
          <a:lstStyle/>
          <a:p>
            <a:pPr algn="l"/>
            <a:r>
              <a:rPr lang="fr-FR" sz="2000" b="1" i="0" dirty="0">
                <a:effectLst/>
              </a:rPr>
              <a:t>Proposition de définition : </a:t>
            </a:r>
          </a:p>
          <a:p>
            <a:pPr algn="l"/>
            <a:endParaRPr lang="fr-FR" sz="2000" dirty="0"/>
          </a:p>
          <a:p>
            <a:pPr algn="l"/>
            <a:r>
              <a:rPr lang="fr-FR" sz="2000" b="0" i="0" dirty="0">
                <a:effectLst/>
              </a:rPr>
              <a:t>Le repérage précoce par des tests validés suivi d’une intervention brève d’approche motivationnelle constitue une procédure de prévention efficace pour permettre d'évoquer un déterminant de santé avec une personne afin d’encourager un changement de comportement favorable à sa santé.</a:t>
            </a:r>
          </a:p>
          <a:p>
            <a:pPr algn="l"/>
            <a:endParaRPr lang="fr-FR" sz="2000" dirty="0">
              <a:solidFill>
                <a:prstClr val="black"/>
              </a:solidFill>
              <a:latin typeface="Calibri" panose="020F0502020204030204" pitchFamily="34" charset="0"/>
              <a:cs typeface="Calibri" panose="020F0502020204030204" pitchFamily="34" charset="0"/>
            </a:endParaRPr>
          </a:p>
          <a:p>
            <a:endParaRPr lang="fr-FR" sz="2000" dirty="0">
              <a:solidFill>
                <a:prstClr val="black"/>
              </a:solidFill>
              <a:latin typeface="Calibri" panose="020F0502020204030204" pitchFamily="34" charset="0"/>
              <a:cs typeface="Calibri" panose="020F0502020204030204" pitchFamily="34" charset="0"/>
            </a:endParaRPr>
          </a:p>
          <a:p>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algn="l"/>
            <a:endParaRPr lang="fr-FR" sz="2000" b="0" i="0" dirty="0">
              <a:effectLst/>
            </a:endParaRPr>
          </a:p>
        </p:txBody>
      </p:sp>
      <p:sp>
        <p:nvSpPr>
          <p:cNvPr id="5" name="ZoneTexte 4">
            <a:extLst>
              <a:ext uri="{FF2B5EF4-FFF2-40B4-BE49-F238E27FC236}">
                <a16:creationId xmlns:a16="http://schemas.microsoft.com/office/drawing/2014/main" id="{D0E90D4C-F04B-485A-9EF3-DB7B0637D5A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Définition</a:t>
            </a:r>
            <a:endParaRPr lang="fr-FR" sz="3200" dirty="0">
              <a:solidFill>
                <a:srgbClr val="6B6123"/>
              </a:solidFill>
            </a:endParaRPr>
          </a:p>
        </p:txBody>
      </p:sp>
    </p:spTree>
    <p:extLst>
      <p:ext uri="{BB962C8B-B14F-4D97-AF65-F5344CB8AC3E}">
        <p14:creationId xmlns:p14="http://schemas.microsoft.com/office/powerpoint/2010/main" val="40604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7A5C745-6091-413C-B8AA-6BC00FA3FC7E}"/>
              </a:ext>
            </a:extLst>
          </p:cNvPr>
          <p:cNvSpPr txBox="1"/>
          <p:nvPr/>
        </p:nvSpPr>
        <p:spPr>
          <a:xfrm>
            <a:off x="0" y="1726865"/>
            <a:ext cx="12192000" cy="3170099"/>
          </a:xfrm>
          <a:prstGeom prst="rect">
            <a:avLst/>
          </a:prstGeom>
          <a:noFill/>
        </p:spPr>
        <p:txBody>
          <a:bodyPr wrap="square" rtlCol="0">
            <a:spAutoFit/>
          </a:bodyPr>
          <a:lstStyle/>
          <a:p>
            <a:pPr marL="742950" lvl="1" indent="-285750">
              <a:buFont typeface="Wingdings" panose="05000000000000000000" pitchFamily="2" charset="2"/>
              <a:buChar char="Ø"/>
              <a:defRPr/>
            </a:pPr>
            <a:r>
              <a:rPr lang="fr-FR" sz="2000" dirty="0">
                <a:solidFill>
                  <a:prstClr val="black"/>
                </a:solidFill>
                <a:latin typeface="Calibri" panose="020F0502020204030204" pitchFamily="34" charset="0"/>
                <a:cs typeface="Calibri" panose="020F0502020204030204" pitchFamily="34" charset="0"/>
              </a:rPr>
              <a:t>Proposer au sénior un espace de dialogue et d’écoute pour identifier ce qui peut faire problème dans sa vie </a:t>
            </a:r>
          </a:p>
          <a:p>
            <a:pPr lvl="1">
              <a:defRPr/>
            </a:pPr>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Provoquer une réflexion sur ses consommations</a:t>
            </a:r>
          </a:p>
          <a:p>
            <a:pPr marL="742950" lvl="1" indent="-285750">
              <a:buFont typeface="Wingdings" panose="05000000000000000000" pitchFamily="2" charset="2"/>
              <a:buChar char="Ø"/>
              <a:defRPr/>
            </a:pPr>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Inciter à chercher ses propres solutions et pistes pour agir </a:t>
            </a:r>
            <a:r>
              <a:rPr lang="fr-FR" sz="2000" dirty="0">
                <a:solidFill>
                  <a:prstClr val="black"/>
                </a:solidFill>
                <a:latin typeface="Calibri" panose="020F0502020204030204" pitchFamily="34" charset="0"/>
                <a:cs typeface="Calibri" panose="020F0502020204030204" pitchFamily="34" charset="0"/>
              </a:rPr>
              <a:t>vers </a:t>
            </a:r>
            <a:r>
              <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un changement dans ses consommations de SPA</a:t>
            </a:r>
          </a:p>
          <a:p>
            <a:pPr marL="742950" lvl="1" indent="-285750">
              <a:buFont typeface="Wingdings" panose="05000000000000000000" pitchFamily="2" charset="2"/>
              <a:buChar char="Ø"/>
              <a:defRPr/>
            </a:pPr>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Réduction des risques et des dommages et favoriser l’amélioration de la qualité de vie</a:t>
            </a:r>
          </a:p>
          <a:p>
            <a:pPr marL="742950" lvl="1" indent="-285750">
              <a:buFont typeface="Wingdings" panose="05000000000000000000" pitchFamily="2" charset="2"/>
              <a:buChar char="Ø"/>
              <a:defRPr/>
            </a:pPr>
            <a:endParaRPr kumimoji="0" lang="fr-FR"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lang="fr-FR" sz="2000" dirty="0">
                <a:solidFill>
                  <a:prstClr val="black"/>
                </a:solidFill>
                <a:latin typeface="Calibri" panose="020F0502020204030204" pitchFamily="34" charset="0"/>
                <a:ea typeface="+mn-ea"/>
                <a:cs typeface="Calibri" panose="020F0502020204030204" pitchFamily="34" charset="0"/>
              </a:rPr>
              <a:t>Orienter vers les consultations ou services spéc</a:t>
            </a:r>
            <a:r>
              <a:rPr lang="fr-FR" sz="2000" dirty="0">
                <a:solidFill>
                  <a:prstClr val="black"/>
                </a:solidFill>
                <a:latin typeface="Calibri" panose="020F0502020204030204" pitchFamily="34" charset="0"/>
                <a:cs typeface="Calibri" panose="020F0502020204030204" pitchFamily="34" charset="0"/>
              </a:rPr>
              <a:t>ialisés lorsque la situation le justifie</a:t>
            </a:r>
            <a:endPar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ZoneTexte 4">
            <a:extLst>
              <a:ext uri="{FF2B5EF4-FFF2-40B4-BE49-F238E27FC236}">
                <a16:creationId xmlns:a16="http://schemas.microsoft.com/office/drawing/2014/main" id="{98C3DCC3-830E-450D-B49B-AF01CCFFD95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Objectifs de l’Intervention Brève</a:t>
            </a:r>
            <a:endParaRPr lang="fr-FR" sz="3200" dirty="0">
              <a:solidFill>
                <a:srgbClr val="6B6123"/>
              </a:solidFill>
            </a:endParaRPr>
          </a:p>
        </p:txBody>
      </p:sp>
    </p:spTree>
    <p:extLst>
      <p:ext uri="{BB962C8B-B14F-4D97-AF65-F5344CB8AC3E}">
        <p14:creationId xmlns:p14="http://schemas.microsoft.com/office/powerpoint/2010/main" val="340063158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98C3DCC3-830E-450D-B49B-AF01CCFFD95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Intérêts de l’Intervention Brève</a:t>
            </a:r>
            <a:endParaRPr lang="fr-FR" sz="3200" dirty="0">
              <a:solidFill>
                <a:srgbClr val="6B6123"/>
              </a:solidFill>
            </a:endParaRPr>
          </a:p>
        </p:txBody>
      </p:sp>
      <p:sp>
        <p:nvSpPr>
          <p:cNvPr id="4" name="ZoneTexte 3">
            <a:extLst>
              <a:ext uri="{FF2B5EF4-FFF2-40B4-BE49-F238E27FC236}">
                <a16:creationId xmlns:a16="http://schemas.microsoft.com/office/drawing/2014/main" id="{2352D88A-4EC8-48CD-8EE3-C6BB240780E9}"/>
              </a:ext>
            </a:extLst>
          </p:cNvPr>
          <p:cNvSpPr txBox="1"/>
          <p:nvPr/>
        </p:nvSpPr>
        <p:spPr>
          <a:xfrm>
            <a:off x="408639" y="1257255"/>
            <a:ext cx="11585294" cy="6032421"/>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fr-FR" sz="20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POURQUOI délivrer une intervention brève ?</a:t>
            </a:r>
            <a:endParaRPr lang="fr-FR" b="1" dirty="0">
              <a:solidFill>
                <a:srgbClr val="A49735"/>
              </a:solidFill>
              <a:latin typeface="Calibri" panose="020F0502020204030204" pitchFamily="34" charset="0"/>
              <a:cs typeface="Calibri" panose="020F0502020204030204" pitchFamily="34" charset="0"/>
            </a:endParaRPr>
          </a:p>
          <a:p>
            <a:pPr algn="l"/>
            <a:r>
              <a:rPr lang="fr-FR" b="0" i="0" dirty="0">
                <a:solidFill>
                  <a:srgbClr val="231F20"/>
                </a:solidFill>
                <a:effectLst/>
                <a:latin typeface="ff2"/>
              </a:rPr>
              <a:t>L’efficacité des interventions brèves sur la consommation excessive d’alcool est reconnue chez les plus de 65 ans.</a:t>
            </a:r>
          </a:p>
          <a:p>
            <a:pPr algn="l"/>
            <a:r>
              <a:rPr lang="fr-FR" b="0" i="0" dirty="0">
                <a:solidFill>
                  <a:srgbClr val="231F20"/>
                </a:solidFill>
                <a:effectLst/>
                <a:latin typeface="ff2"/>
              </a:rPr>
              <a:t>Cette tranche d’</a:t>
            </a:r>
            <a:r>
              <a:rPr lang="fr-FR" dirty="0">
                <a:solidFill>
                  <a:srgbClr val="231F20"/>
                </a:solidFill>
                <a:latin typeface="ff2"/>
              </a:rPr>
              <a:t>âge, bien qu’hétérogène, est considérée comme groupe à risque face au mésusage d’alcool (du fait de l’association fréquente à des médicaments ou des pathologies).</a:t>
            </a:r>
            <a:r>
              <a:rPr lang="fr-FR" baseline="30000" dirty="0">
                <a:solidFill>
                  <a:srgbClr val="231F20"/>
                </a:solidFill>
                <a:latin typeface="ff2"/>
              </a:rPr>
              <a:t>(1)</a:t>
            </a:r>
            <a:endParaRPr lang="fr-FR" b="0" i="0" baseline="30000" dirty="0">
              <a:solidFill>
                <a:srgbClr val="231F20"/>
              </a:solidFill>
              <a:effectLst/>
              <a:latin typeface="ff2"/>
            </a:endParaRPr>
          </a:p>
          <a:p>
            <a:pPr algn="l"/>
            <a:endParaRPr lang="fr-FR" b="1" i="0" dirty="0">
              <a:effectLst/>
            </a:endParaRPr>
          </a:p>
          <a:p>
            <a:pPr algn="l"/>
            <a:r>
              <a:rPr lang="fr-FR" b="0" i="0" dirty="0">
                <a:effectLst/>
              </a:rPr>
              <a:t>L’efficacité a été montrée sur la réduction de consommation hebdomadaire d’alcool, le nombre d’épisodes aigus, le pourcentage de patients ayant une consommation excessive.</a:t>
            </a:r>
            <a:r>
              <a:rPr lang="fr-FR" b="0" i="0" baseline="30000" dirty="0">
                <a:effectLst/>
              </a:rPr>
              <a:t>(2)</a:t>
            </a:r>
            <a:endParaRPr lang="fr-FR" b="0" i="0" baseline="30000" dirty="0">
              <a:solidFill>
                <a:srgbClr val="231F20"/>
              </a:solidFill>
              <a:effectLst/>
              <a:latin typeface="ff2"/>
            </a:endParaRPr>
          </a:p>
          <a:p>
            <a:pPr algn="l"/>
            <a:endParaRPr lang="fr-FR" dirty="0"/>
          </a:p>
          <a:p>
            <a:pPr algn="l"/>
            <a:r>
              <a:rPr lang="fr-FR" dirty="0"/>
              <a:t>Chez les patients âgés de plus de 60 ans, les informations de la communauté médicale renforcent la conscience des effets néfastes du tabagisme et semblent influencer la décision d’arrêt.</a:t>
            </a:r>
          </a:p>
          <a:p>
            <a:pPr algn="l"/>
            <a:r>
              <a:rPr lang="fr-FR" dirty="0"/>
              <a:t>Le taux d’arrêt tabagique étant significativement plus haut chez ceux qui reçoivent un conseil de leur médecin et d’une infirmière pour arrêter de fumer.</a:t>
            </a:r>
            <a:r>
              <a:rPr lang="fr-FR" baseline="30000" dirty="0"/>
              <a:t>(3)</a:t>
            </a:r>
          </a:p>
          <a:p>
            <a:pPr algn="l"/>
            <a:endParaRPr lang="fr-FR" dirty="0"/>
          </a:p>
          <a:p>
            <a:pPr algn="l"/>
            <a:r>
              <a:rPr lang="fr-FR" b="0" i="0" dirty="0">
                <a:solidFill>
                  <a:srgbClr val="000000"/>
                </a:solidFill>
                <a:effectLst/>
                <a:latin typeface="var(--stack-b)"/>
              </a:rPr>
              <a:t>Les fumeurs âgés ont autant de chances, voire plus de chance,</a:t>
            </a:r>
            <a:r>
              <a:rPr lang="fr-FR" b="0" i="0" dirty="0">
                <a:solidFill>
                  <a:srgbClr val="000000"/>
                </a:solidFill>
                <a:effectLst/>
                <a:latin typeface="marianne-light"/>
              </a:rPr>
              <a:t> de réussir à arrêter de fumer que les fumeurs plus jeunes. Et arrêter de fumer améliore la qualité de vie.</a:t>
            </a:r>
            <a:r>
              <a:rPr lang="fr-FR" b="0" i="0" baseline="30000" dirty="0">
                <a:solidFill>
                  <a:srgbClr val="000000"/>
                </a:solidFill>
                <a:effectLst/>
                <a:latin typeface="marianne-light"/>
              </a:rPr>
              <a:t>(4)</a:t>
            </a:r>
          </a:p>
          <a:p>
            <a:pPr algn="l"/>
            <a:endParaRPr lang="fr-FR" b="0" i="0" baseline="30000" dirty="0">
              <a:solidFill>
                <a:srgbClr val="000000"/>
              </a:solidFill>
              <a:effectLst/>
              <a:latin typeface="marianne-light"/>
            </a:endParaRPr>
          </a:p>
          <a:p>
            <a:pPr algn="l"/>
            <a:r>
              <a:rPr lang="fr-FR" sz="1100" b="0" i="0" baseline="30000" dirty="0">
                <a:solidFill>
                  <a:srgbClr val="949594"/>
                </a:solidFill>
                <a:effectLst/>
              </a:rPr>
              <a:t>1. </a:t>
            </a:r>
            <a:r>
              <a:rPr lang="fr-FR" sz="1100" b="0" i="0" dirty="0" err="1">
                <a:solidFill>
                  <a:srgbClr val="949594"/>
                </a:solidFill>
                <a:effectLst/>
              </a:rPr>
              <a:t>L.Seigneuret</a:t>
            </a:r>
            <a:r>
              <a:rPr lang="fr-FR" sz="1100" b="0" i="0" dirty="0">
                <a:solidFill>
                  <a:srgbClr val="949594"/>
                </a:solidFill>
                <a:effectLst/>
              </a:rPr>
              <a:t> et al, « Obstacles au RPIB en alcoologie chez les aînés »_ Alcoologie et Addictologie.2018;40(1):6-15</a:t>
            </a:r>
          </a:p>
          <a:p>
            <a:r>
              <a:rPr lang="fr-FR" sz="1100" baseline="30000" dirty="0">
                <a:solidFill>
                  <a:srgbClr val="949594"/>
                </a:solidFill>
              </a:rPr>
              <a:t>2</a:t>
            </a:r>
            <a:r>
              <a:rPr lang="fr-FR" sz="1100" b="0" i="0" dirty="0">
                <a:solidFill>
                  <a:srgbClr val="949594"/>
                </a:solidFill>
                <a:effectLst/>
              </a:rPr>
              <a:t>. SFA_SFGG, « Personnes âgées et consommation d’alcool-Recommandations » _Alcoologie et Addictologie.2014;36(1):61-72</a:t>
            </a:r>
          </a:p>
          <a:p>
            <a:r>
              <a:rPr lang="fr-FR" sz="1100" baseline="30000" dirty="0">
                <a:solidFill>
                  <a:srgbClr val="949594"/>
                </a:solidFill>
              </a:rPr>
              <a:t>3. </a:t>
            </a:r>
            <a:r>
              <a:rPr lang="fr-FR" sz="1100" dirty="0">
                <a:solidFill>
                  <a:srgbClr val="949594"/>
                </a:solidFill>
              </a:rPr>
              <a:t>CIPRET VAUD;2017 « Le tabagisme chez les seniors , Enjeux et pistes d’intervention» </a:t>
            </a:r>
            <a:r>
              <a:rPr lang="fr-FR" sz="1100" dirty="0">
                <a:solidFill>
                  <a:srgbClr val="949594"/>
                </a:solidFill>
                <a:hlinkClick r:id="rId3">
                  <a:extLst>
                    <a:ext uri="{A12FA001-AC4F-418D-AE19-62706E023703}">
                      <ahyp:hlinkClr xmlns:ahyp="http://schemas.microsoft.com/office/drawing/2018/hyperlinkcolor" val="tx"/>
                    </a:ext>
                  </a:extLst>
                </a:hlinkClick>
              </a:rPr>
              <a:t>https://tabagisme.unisante.ch/wp-content/uploads/2017/11/Tabac-seniors_d%C3%A9f_LC.pdf</a:t>
            </a:r>
            <a:endParaRPr lang="fr-FR" sz="1100" dirty="0">
              <a:solidFill>
                <a:srgbClr val="949594"/>
              </a:solidFill>
            </a:endParaRPr>
          </a:p>
          <a:p>
            <a:r>
              <a:rPr lang="fr-FR" sz="1100" b="0" i="0" baseline="30000" dirty="0">
                <a:solidFill>
                  <a:srgbClr val="949594"/>
                </a:solidFill>
                <a:effectLst/>
              </a:rPr>
              <a:t>4.</a:t>
            </a:r>
            <a:r>
              <a:rPr lang="fr-FR" sz="1100" b="0" i="0" dirty="0">
                <a:solidFill>
                  <a:srgbClr val="949594"/>
                </a:solidFill>
                <a:effectLst/>
              </a:rPr>
              <a:t>CNSA_2022; « Tabagisme des personnes âgées: il n’y a pas d’âge pour arrêter de fumer » </a:t>
            </a:r>
            <a:r>
              <a:rPr lang="fr-FR" sz="1100" b="0" i="0" dirty="0">
                <a:solidFill>
                  <a:srgbClr val="949594"/>
                </a:solidFill>
                <a:effectLst/>
                <a:hlinkClick r:id="rId4">
                  <a:extLst>
                    <a:ext uri="{A12FA001-AC4F-418D-AE19-62706E023703}">
                      <ahyp:hlinkClr xmlns:ahyp="http://schemas.microsoft.com/office/drawing/2018/hyperlinkcolor" val="tx"/>
                    </a:ext>
                  </a:extLst>
                </a:hlinkClick>
              </a:rPr>
              <a:t>https://www.pour-les-personnes-agees.gouv.fr/preserver-son-autonomie-s-informer-et-anticiper/preserver-son-autonomie-et-sa-sante/tabagisme-des-personnes-agees-il-ny-a-pas-dage-pour-arreter-de-fumer</a:t>
            </a:r>
            <a:endParaRPr lang="fr-FR" sz="1100" b="0" i="0" dirty="0">
              <a:solidFill>
                <a:srgbClr val="949594"/>
              </a:solidFill>
              <a:effectLst/>
            </a:endParaRPr>
          </a:p>
          <a:p>
            <a:endParaRPr lang="fr-FR" sz="1100" b="0" i="0" dirty="0">
              <a:solidFill>
                <a:srgbClr val="231F20"/>
              </a:solidFill>
              <a:effectLst/>
            </a:endParaRPr>
          </a:p>
          <a:p>
            <a:pPr algn="l"/>
            <a:endParaRPr lang="fr-FR" b="0" i="0" dirty="0">
              <a:solidFill>
                <a:srgbClr val="231F20"/>
              </a:solidFill>
              <a:effectLst/>
              <a:latin typeface="ff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162471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7A5C745-6091-413C-B8AA-6BC00FA3FC7E}"/>
              </a:ext>
            </a:extLst>
          </p:cNvPr>
          <p:cNvSpPr txBox="1"/>
          <p:nvPr/>
        </p:nvSpPr>
        <p:spPr>
          <a:xfrm>
            <a:off x="587049" y="1411896"/>
            <a:ext cx="11248774" cy="75405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fr-FR" sz="20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Qui doit, peut, repérer ? </a:t>
            </a: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Tous les acteurs du social, du médico-social, les professionnels de santé de premier recours, les paramédicaux</a:t>
            </a:r>
            <a:r>
              <a:rPr lang="fr-FR" dirty="0">
                <a:solidFill>
                  <a:prstClr val="black"/>
                </a:solidFill>
                <a:latin typeface="Calibri" panose="020F0502020204030204" pitchFamily="34" charset="0"/>
                <a:cs typeface="Calibri" panose="020F0502020204030204" pitchFamily="34" charset="0"/>
              </a:rPr>
              <a:t>…</a:t>
            </a:r>
            <a:endPar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98C3DCC3-830E-450D-B49B-AF01CCFFD95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Applications de l’Intervention Brève</a:t>
            </a:r>
            <a:endParaRPr lang="fr-FR" sz="3200" dirty="0">
              <a:solidFill>
                <a:srgbClr val="6B6123"/>
              </a:solidFill>
            </a:endParaRPr>
          </a:p>
        </p:txBody>
      </p:sp>
      <p:sp>
        <p:nvSpPr>
          <p:cNvPr id="6" name="ZoneTexte 5">
            <a:extLst>
              <a:ext uri="{FF2B5EF4-FFF2-40B4-BE49-F238E27FC236}">
                <a16:creationId xmlns:a16="http://schemas.microsoft.com/office/drawing/2014/main" id="{B1F9799F-C613-4AB0-801D-AC627DC1FC9C}"/>
              </a:ext>
            </a:extLst>
          </p:cNvPr>
          <p:cNvSpPr txBox="1"/>
          <p:nvPr/>
        </p:nvSpPr>
        <p:spPr>
          <a:xfrm>
            <a:off x="587048" y="2599968"/>
            <a:ext cx="11248774" cy="15850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fr-FR" sz="20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Quel public cible ?</a:t>
            </a: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Tous les seniors </a:t>
            </a:r>
            <a:r>
              <a:rPr lang="fr-FR" dirty="0">
                <a:solidFill>
                  <a:prstClr val="black"/>
                </a:solidFill>
                <a:latin typeface="Calibri" panose="020F0502020204030204" pitchFamily="34" charset="0"/>
                <a:cs typeface="Calibri" panose="020F0502020204030204" pitchFamily="34" charset="0"/>
              </a:rPr>
              <a:t>à partir de</a:t>
            </a: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65 ans (voire plus jeunes si comorbidités accélérant le vieillissement physiologique)</a:t>
            </a:r>
          </a:p>
          <a:p>
            <a:pPr marL="742950" lvl="1" indent="-285750">
              <a:buFont typeface="Wingdings" panose="05000000000000000000" pitchFamily="2" charset="2"/>
              <a:buChar char="Ø"/>
              <a:defRPr/>
            </a:pPr>
            <a:r>
              <a:rPr lang="fr-FR" dirty="0">
                <a:solidFill>
                  <a:prstClr val="black"/>
                </a:solidFill>
                <a:latin typeface="Calibri" panose="020F0502020204030204" pitchFamily="34" charset="0"/>
                <a:cs typeface="Calibri" panose="020F0502020204030204" pitchFamily="34" charset="0"/>
              </a:rPr>
              <a:t>Inquiétude familiale et ou de l’entourage</a:t>
            </a:r>
            <a:endPar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Tous les seniors présentant des signes d’alerte/consommation SPA et/ou des signes de mal être</a:t>
            </a: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Les troubles de l’usage sévère : Porte d’entrée dans le soin</a:t>
            </a:r>
          </a:p>
        </p:txBody>
      </p:sp>
      <p:sp>
        <p:nvSpPr>
          <p:cNvPr id="7" name="ZoneTexte 6">
            <a:extLst>
              <a:ext uri="{FF2B5EF4-FFF2-40B4-BE49-F238E27FC236}">
                <a16:creationId xmlns:a16="http://schemas.microsoft.com/office/drawing/2014/main" id="{1EE5B538-A11E-4733-A899-5C3E3A7C16F8}"/>
              </a:ext>
            </a:extLst>
          </p:cNvPr>
          <p:cNvSpPr txBox="1"/>
          <p:nvPr/>
        </p:nvSpPr>
        <p:spPr>
          <a:xfrm>
            <a:off x="587047" y="4619037"/>
            <a:ext cx="11195377" cy="10310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fr-FR" sz="20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Quand repérer ?</a:t>
            </a: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Pour être  précoce et efficace </a:t>
            </a:r>
            <a:r>
              <a:rPr lang="fr-FR" dirty="0">
                <a:solidFill>
                  <a:prstClr val="black"/>
                </a:solidFill>
                <a:latin typeface="Calibri" panose="020F0502020204030204" pitchFamily="34" charset="0"/>
                <a:cs typeface="Calibri" panose="020F0502020204030204" pitchFamily="34" charset="0"/>
              </a:rPr>
              <a:t>le repérage</a:t>
            </a: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doit </a:t>
            </a:r>
            <a:r>
              <a:rPr lang="fr-FR" dirty="0">
                <a:solidFill>
                  <a:prstClr val="black"/>
                </a:solidFill>
                <a:latin typeface="Calibri" panose="020F0502020204030204" pitchFamily="34" charset="0"/>
                <a:cs typeface="Calibri" panose="020F0502020204030204" pitchFamily="34" charset="0"/>
              </a:rPr>
              <a:t>être </a:t>
            </a: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systématique ou proposé de manière régulière</a:t>
            </a:r>
          </a:p>
          <a:p>
            <a:pPr marL="742950" lvl="1" indent="-285750">
              <a:buFont typeface="Wingdings" panose="05000000000000000000" pitchFamily="2" charset="2"/>
              <a:buChar char="Ø"/>
              <a:defRPr/>
            </a:pPr>
            <a:r>
              <a:rPr kumimoji="0" lang="fr-FR"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Ou dans des situations à risque ou situations opportunistes</a:t>
            </a:r>
          </a:p>
        </p:txBody>
      </p:sp>
    </p:spTree>
    <p:extLst>
      <p:ext uri="{BB962C8B-B14F-4D97-AF65-F5344CB8AC3E}">
        <p14:creationId xmlns:p14="http://schemas.microsoft.com/office/powerpoint/2010/main" val="36264217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40F30D0-4049-4F63-BE7A-B19A31790C99}"/>
              </a:ext>
            </a:extLst>
          </p:cNvPr>
          <p:cNvSpPr txBox="1"/>
          <p:nvPr/>
        </p:nvSpPr>
        <p:spPr>
          <a:xfrm>
            <a:off x="1769735" y="1469847"/>
            <a:ext cx="9923501" cy="3835024"/>
          </a:xfrm>
          <a:prstGeom prst="rect">
            <a:avLst/>
          </a:prstGeom>
          <a:noFill/>
        </p:spPr>
        <p:txBody>
          <a:bodyPr wrap="square" rtlCol="0">
            <a:spAutoFit/>
          </a:bodyPr>
          <a:lstStyle/>
          <a:p>
            <a:pPr marL="285750" indent="-285750">
              <a:lnSpc>
                <a:spcPct val="150000"/>
              </a:lnSpc>
              <a:spcAft>
                <a:spcPts val="1200"/>
              </a:spcAft>
              <a:buFont typeface="Wingdings" panose="05000000000000000000" pitchFamily="2" charset="2"/>
              <a:buChar char="§"/>
            </a:pPr>
            <a:r>
              <a:rPr lang="fr-FR" dirty="0"/>
              <a:t>Adapter la qualité de son intervention aux besoins de la personne.</a:t>
            </a:r>
          </a:p>
          <a:p>
            <a:pPr marL="285750" indent="-285750">
              <a:lnSpc>
                <a:spcPct val="150000"/>
              </a:lnSpc>
              <a:spcAft>
                <a:spcPts val="1200"/>
              </a:spcAft>
              <a:buFont typeface="Wingdings" panose="05000000000000000000" pitchFamily="2" charset="2"/>
              <a:buChar char="§"/>
            </a:pPr>
            <a:r>
              <a:rPr lang="fr-FR" dirty="0"/>
              <a:t>Intégrer le questionnement Alcool-Tabac (Cannabis) à l’EGS (Evaluation gériatrique standardisée).</a:t>
            </a:r>
          </a:p>
          <a:p>
            <a:pPr marL="285750" indent="-285750">
              <a:lnSpc>
                <a:spcPct val="150000"/>
              </a:lnSpc>
              <a:spcAft>
                <a:spcPts val="1200"/>
              </a:spcAft>
              <a:buFont typeface="Wingdings" panose="05000000000000000000" pitchFamily="2" charset="2"/>
              <a:buChar char="§"/>
            </a:pPr>
            <a:r>
              <a:rPr lang="fr-FR" dirty="0"/>
              <a:t>Être d‘autant plus bref si le comportement, les consommations ne posent pas de problème.</a:t>
            </a:r>
          </a:p>
          <a:p>
            <a:pPr marL="285750" indent="-285750">
              <a:lnSpc>
                <a:spcPct val="150000"/>
              </a:lnSpc>
              <a:buFont typeface="Wingdings" panose="05000000000000000000" pitchFamily="2" charset="2"/>
              <a:buChar char="§"/>
            </a:pPr>
            <a:r>
              <a:rPr lang="fr-FR" dirty="0"/>
              <a:t>Les consommations de SPA peuvent être responsables de complications somatiques, psychiatriques, sociales, familiales, relationnelles. Amener le senior à s’approprier le fait que ses consommations posent problème ou lui permettre d’exprimer qui ne va pas bien c’est lui donner des clefs pour lui permettre d’agir. </a:t>
            </a:r>
          </a:p>
          <a:p>
            <a:pPr>
              <a:lnSpc>
                <a:spcPct val="150000"/>
              </a:lnSpc>
            </a:pPr>
            <a:endParaRPr lang="fr-FR" dirty="0"/>
          </a:p>
        </p:txBody>
      </p:sp>
      <p:pic>
        <p:nvPicPr>
          <p:cNvPr id="17" name="Image 16">
            <a:extLst>
              <a:ext uri="{FF2B5EF4-FFF2-40B4-BE49-F238E27FC236}">
                <a16:creationId xmlns:a16="http://schemas.microsoft.com/office/drawing/2014/main" id="{3372F361-94E6-46B0-AB3E-ACB47EBA2F4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98764" y="1274758"/>
            <a:ext cx="1017003" cy="886975"/>
          </a:xfrm>
          <a:prstGeom prst="rect">
            <a:avLst/>
          </a:prstGeom>
        </p:spPr>
      </p:pic>
      <p:sp>
        <p:nvSpPr>
          <p:cNvPr id="15" name="ZoneTexte 14">
            <a:extLst>
              <a:ext uri="{FF2B5EF4-FFF2-40B4-BE49-F238E27FC236}">
                <a16:creationId xmlns:a16="http://schemas.microsoft.com/office/drawing/2014/main" id="{48ED123F-2736-4C84-A0F5-50A40D77A4B9}"/>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L’Intervention Brève</a:t>
            </a:r>
            <a:endParaRPr lang="fr-FR" sz="3200" dirty="0">
              <a:solidFill>
                <a:srgbClr val="6B6123"/>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b) Exemples de trames d’intervention</a:t>
            </a:r>
          </a:p>
        </p:txBody>
      </p:sp>
    </p:spTree>
    <p:extLst>
      <p:ext uri="{BB962C8B-B14F-4D97-AF65-F5344CB8AC3E}">
        <p14:creationId xmlns:p14="http://schemas.microsoft.com/office/powerpoint/2010/main" val="2883828126"/>
      </p:ext>
    </p:extLst>
  </p:cSld>
  <p:clrMapOvr>
    <a:masterClrMapping/>
  </p:clrMapOvr>
</p:sld>
</file>

<file path=ppt/theme/theme1.xml><?xml version="1.0" encoding="utf-8"?>
<a:theme xmlns:a="http://schemas.openxmlformats.org/drawingml/2006/main" name="2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pulsio" id="{49A0550A-1D18-4F2A-894E-EA15BE535624}" vid="{CC5BB21E-9BF2-4058-A1D5-082FF41251E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PPT_pulsio</Template>
  <TotalTime>0</TotalTime>
  <Words>947</Words>
  <Application>Microsoft Office PowerPoint</Application>
  <PresentationFormat>Grand écran</PresentationFormat>
  <Paragraphs>95</Paragraphs>
  <Slides>16</Slides>
  <Notes>6</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16</vt:i4>
      </vt:variant>
    </vt:vector>
  </HeadingPairs>
  <TitlesOfParts>
    <vt:vector size="25" baseType="lpstr">
      <vt:lpstr>Arial</vt:lpstr>
      <vt:lpstr>Calibri</vt:lpstr>
      <vt:lpstr>Calibri Light</vt:lpstr>
      <vt:lpstr>ff2</vt:lpstr>
      <vt:lpstr>marianne-light</vt:lpstr>
      <vt:lpstr>Times New Roman</vt:lpstr>
      <vt:lpstr>var(--stack-b)</vt:lpstr>
      <vt:lpstr>Wingdings</vt:lpstr>
      <vt:lpstr>2_Conception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dc:creator>
  <cp:lastModifiedBy>Virginie ZAOLO</cp:lastModifiedBy>
  <cp:revision>290</cp:revision>
  <dcterms:created xsi:type="dcterms:W3CDTF">2019-05-06T07:53:20Z</dcterms:created>
  <dcterms:modified xsi:type="dcterms:W3CDTF">2022-10-25T08:07:36Z</dcterms:modified>
</cp:coreProperties>
</file>