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5"/>
  </p:notesMasterIdLst>
  <p:sldIdLst>
    <p:sldId id="803" r:id="rId2"/>
    <p:sldId id="703" r:id="rId3"/>
    <p:sldId id="913" r:id="rId4"/>
    <p:sldId id="925" r:id="rId5"/>
    <p:sldId id="933" r:id="rId6"/>
    <p:sldId id="935" r:id="rId7"/>
    <p:sldId id="926" r:id="rId8"/>
    <p:sldId id="936" r:id="rId9"/>
    <p:sldId id="928" r:id="rId10"/>
    <p:sldId id="934" r:id="rId11"/>
    <p:sldId id="916" r:id="rId12"/>
    <p:sldId id="932" r:id="rId13"/>
    <p:sldId id="71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63C890-2386-6402-A902-0669A04F8AA5}" name="Fabienne You" initials="FY" userId="S::fabienne.you@srae-addicto-pdl.fr::33802db6-30c6-4786-ac39-6d43bff1652a" providerId="AD"/>
  <p188:author id="{E4D946D3-EDBC-386F-0683-35D00D55FD51}" name="Emmanuelle Le Borgne" initials="ELB" userId="S::emmanuelle.leborgne@srae-addicto-pdl.fr::ecfe4deb-88ec-4c68-ad8f-953a334d0b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enne You" initials="FY" lastIdx="15" clrIdx="0">
    <p:extLst>
      <p:ext uri="{19B8F6BF-5375-455C-9EA6-DF929625EA0E}">
        <p15:presenceInfo xmlns:p15="http://schemas.microsoft.com/office/powerpoint/2012/main" userId="Fabienne You" providerId="None"/>
      </p:ext>
    </p:extLst>
  </p:cmAuthor>
  <p:cmAuthor id="2" name="Fabienne You" initials="FY [2]" lastIdx="5" clrIdx="1">
    <p:extLst>
      <p:ext uri="{19B8F6BF-5375-455C-9EA6-DF929625EA0E}">
        <p15:presenceInfo xmlns:p15="http://schemas.microsoft.com/office/powerpoint/2012/main" userId="S::fabienne.you@srae-addicto-pdl.fr::33802db6-30c6-4786-ac39-6d43bff165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594"/>
    <a:srgbClr val="7A2553"/>
    <a:srgbClr val="665F2D"/>
    <a:srgbClr val="7C7775"/>
    <a:srgbClr val="A49735"/>
    <a:srgbClr val="6B6123"/>
    <a:srgbClr val="CECBC9"/>
    <a:srgbClr val="D7D8D7"/>
    <a:srgbClr val="CEC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80" autoAdjust="0"/>
    <p:restoredTop sz="90717" autoAdjust="0"/>
  </p:normalViewPr>
  <p:slideViewPr>
    <p:cSldViewPr snapToGrid="0">
      <p:cViewPr varScale="1">
        <p:scale>
          <a:sx n="60" d="100"/>
          <a:sy n="60" d="100"/>
        </p:scale>
        <p:origin x="638" y="4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9" d="100"/>
        <a:sy n="159" d="100"/>
      </p:scale>
      <p:origin x="0" y="-2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04D5-3A39-4672-BCE6-A2DAA8383C55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6041-7AB3-45EA-9A11-E8D7CE559A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0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6041-7AB3-45EA-9A11-E8D7CE559A5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8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109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453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33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998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4827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095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951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6202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9E7DE-5627-405C-9371-D8ADEB100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62D4C-19EB-4DA5-8BC9-9D7E5FE33066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6A11A56-F47B-4D8E-9367-08D7EE2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0AB78CB-D7E4-4507-98A3-CC13CA4CF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191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90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13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31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D75EEE2F-92E0-4EB7-9AB4-6679359C7E1D}"/>
              </a:ext>
            </a:extLst>
          </p:cNvPr>
          <p:cNvSpPr txBox="1">
            <a:spLocks/>
          </p:cNvSpPr>
          <p:nvPr userDrawn="1"/>
        </p:nvSpPr>
        <p:spPr>
          <a:xfrm>
            <a:off x="0" y="6587836"/>
            <a:ext cx="12191999" cy="270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Travail collaboratif issu du groupe régional formation coordonné par la SRAE addictologie des Pays de la Loire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FBFCA9-0829-42DF-BE4B-87D8F698E6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56" y="6319791"/>
            <a:ext cx="511921" cy="5174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7E00FF7-9C9B-4CD2-9023-96F2ECDEE38D}"/>
              </a:ext>
            </a:extLst>
          </p:cNvPr>
          <p:cNvSpPr txBox="1">
            <a:spLocks/>
          </p:cNvSpPr>
          <p:nvPr userDrawn="1"/>
        </p:nvSpPr>
        <p:spPr>
          <a:xfrm>
            <a:off x="10765410" y="6587836"/>
            <a:ext cx="1426589" cy="270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12022138" algn="r"/>
              </a:tabLst>
            </a:pPr>
            <a:r>
              <a:rPr lang="fr-FR" sz="1200" b="1" i="1" dirty="0">
                <a:solidFill>
                  <a:srgbClr val="7A2553"/>
                </a:solidFill>
                <a:latin typeface="+mn-lt"/>
              </a:rPr>
              <a:t>	Octobre 2022</a:t>
            </a:r>
          </a:p>
          <a:p>
            <a:pPr algn="ctr"/>
            <a:endParaRPr lang="fr-FR" sz="1200" b="1" i="1" dirty="0">
              <a:solidFill>
                <a:srgbClr val="7A2553"/>
              </a:solidFill>
              <a:latin typeface="+mn-lt"/>
            </a:endParaRPr>
          </a:p>
          <a:p>
            <a:pPr algn="ctr"/>
            <a:endParaRPr lang="fr-FR" sz="1200" b="1" i="1" dirty="0">
              <a:solidFill>
                <a:srgbClr val="6B6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7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coologie-et-addictologie.fr/index.php/aa/article/view/422/41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rae-addicto-pdl.fr/wp-content/uploads/2021/06/D26_CDS.pdf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rae-addicto-pdl.fr/wp-content/uploads/2022/10/D22_FAGERSTROM.pd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rae-addicto-pdl.fr/wp-content/uploads/2021/06/D16_ALAC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srae-addicto-pdl.fr/wp-content/uploads/2021/06/D18_CAST.pdf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eker.fr/fr/geriatrie/evaluations/ga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eker.fr/fr/geriatrie/evaluations/depress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s-sante.fr/upload/docs/application/pdf/2018-03/anesm-agees-souffrance_physique_chapitre_4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ys-de-la-loire.ars.sante.fr/sites/default/files/2017-04/document-mobiqual-medecin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6491431-74C4-47D3-A99D-F2A92DAC44D9}"/>
              </a:ext>
            </a:extLst>
          </p:cNvPr>
          <p:cNvSpPr txBox="1">
            <a:spLocks/>
          </p:cNvSpPr>
          <p:nvPr/>
        </p:nvSpPr>
        <p:spPr>
          <a:xfrm>
            <a:off x="340248" y="1178511"/>
            <a:ext cx="11511504" cy="45009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b="1" cap="small" dirty="0">
              <a:latin typeface="+mn-lt"/>
            </a:endParaRPr>
          </a:p>
          <a:p>
            <a:pPr algn="ctr"/>
            <a:r>
              <a:rPr lang="fr-FR" b="1" cap="small" dirty="0">
                <a:latin typeface="+mn-lt"/>
              </a:rPr>
              <a:t>Support de Formation</a:t>
            </a:r>
          </a:p>
          <a:p>
            <a:pPr algn="ctr"/>
            <a:r>
              <a:rPr lang="fr-FR" b="1" cap="small" dirty="0">
                <a:latin typeface="+mn-lt"/>
              </a:rPr>
              <a:t> </a:t>
            </a:r>
            <a:br>
              <a:rPr lang="fr-FR" b="1" cap="small" dirty="0">
                <a:latin typeface="+mn-lt"/>
              </a:rPr>
            </a:br>
            <a:r>
              <a:rPr lang="fr-FR" sz="3200" b="1" cap="small" dirty="0">
                <a:latin typeface="+mn-lt"/>
              </a:rPr>
              <a:t>« Le repérage précoce et l’intervention brève</a:t>
            </a:r>
          </a:p>
          <a:p>
            <a:pPr algn="ctr"/>
            <a:r>
              <a:rPr lang="fr-FR" sz="3200" b="1" cap="small" dirty="0">
                <a:latin typeface="+mn-lt"/>
              </a:rPr>
              <a:t> Alcool-tabac-cannabis auprès des séniors »</a:t>
            </a: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  <a:p>
            <a:pPr algn="ctr"/>
            <a:endParaRPr lang="fr-FR" sz="3200" b="1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01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09F3070-0F4B-413F-6D64-1E764902192F}"/>
              </a:ext>
            </a:extLst>
          </p:cNvPr>
          <p:cNvSpPr txBox="1"/>
          <p:nvPr/>
        </p:nvSpPr>
        <p:spPr>
          <a:xfrm>
            <a:off x="699766" y="2895594"/>
            <a:ext cx="109491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7A2553"/>
                </a:solidFill>
              </a:rPr>
              <a:t>EDDA</a:t>
            </a:r>
            <a:r>
              <a:rPr lang="fr-FR" b="1" dirty="0"/>
              <a:t> </a:t>
            </a:r>
            <a:r>
              <a:rPr lang="fr-FR" dirty="0"/>
              <a:t>(Enquête sur les dommages dus à l’alcool), traduit du questionnaire ARPS (</a:t>
            </a:r>
            <a:r>
              <a:rPr lang="fr-FR" dirty="0" err="1"/>
              <a:t>Alcohol</a:t>
            </a:r>
            <a:r>
              <a:rPr lang="fr-FR" dirty="0"/>
              <a:t> </a:t>
            </a:r>
            <a:r>
              <a:rPr lang="fr-FR" dirty="0" err="1"/>
              <a:t>related</a:t>
            </a:r>
            <a:r>
              <a:rPr lang="fr-FR" dirty="0"/>
              <a:t> </a:t>
            </a:r>
            <a:r>
              <a:rPr lang="fr-FR" dirty="0" err="1"/>
              <a:t>problem</a:t>
            </a:r>
            <a:r>
              <a:rPr lang="fr-FR" dirty="0"/>
              <a:t> </a:t>
            </a:r>
            <a:r>
              <a:rPr lang="fr-FR" dirty="0" err="1"/>
              <a:t>survey</a:t>
            </a:r>
            <a:r>
              <a:rPr lang="fr-FR" dirty="0"/>
              <a:t>).</a:t>
            </a:r>
          </a:p>
          <a:p>
            <a:r>
              <a:rPr lang="fr-FR" b="1" dirty="0"/>
              <a:t>Beaucoup cité dans la littérature, non diffusé… </a:t>
            </a:r>
          </a:p>
          <a:p>
            <a:endParaRPr lang="fr-FR" dirty="0"/>
          </a:p>
          <a:p>
            <a:r>
              <a:rPr lang="fr-FR" dirty="0"/>
              <a:t>Cet outil intègre des questions concernant l’état de santé physique et psychologique, l’usage de traitements médicaux et le déclin des fonctions organiques. L’outil a été évalué comme performant dans le repérage des consommations à risque chez les personnes âgées.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065727-B501-DE74-8AC9-0B8CF8071ACF}"/>
              </a:ext>
            </a:extLst>
          </p:cNvPr>
          <p:cNvSpPr txBox="1"/>
          <p:nvPr/>
        </p:nvSpPr>
        <p:spPr>
          <a:xfrm>
            <a:off x="525595" y="6029425"/>
            <a:ext cx="11352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949594"/>
                </a:solidFill>
              </a:rPr>
              <a:t>Source : Fink A, </a:t>
            </a:r>
            <a:r>
              <a:rPr lang="fr-FR" sz="1100" dirty="0" err="1">
                <a:solidFill>
                  <a:srgbClr val="949594"/>
                </a:solidFill>
              </a:rPr>
              <a:t>Lécallier</a:t>
            </a:r>
            <a:r>
              <a:rPr lang="fr-FR" sz="1100" dirty="0">
                <a:solidFill>
                  <a:srgbClr val="949594"/>
                </a:solidFill>
              </a:rPr>
              <a:t> D. Un questionnaire de repérage du risque alcool adapté au senior. Alcoologie et addictologie 2009 ; 31 : 225-34.</a:t>
            </a:r>
          </a:p>
          <a:p>
            <a:r>
              <a:rPr lang="fr-FR" sz="1100" dirty="0">
                <a:solidFill>
                  <a:srgbClr val="9495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https://www.alcoologie-et-addictologie.fr/index.php/aa/article/view/422/411</a:t>
            </a:r>
            <a:endParaRPr lang="fr-FR" sz="1100" dirty="0">
              <a:solidFill>
                <a:srgbClr val="949594"/>
              </a:solidFill>
            </a:endParaRPr>
          </a:p>
          <a:p>
            <a:endParaRPr lang="fr-FR" dirty="0">
              <a:solidFill>
                <a:srgbClr val="949594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6EBD61-A2B5-FF00-230A-2ED445C73E91}"/>
              </a:ext>
            </a:extLst>
          </p:cNvPr>
          <p:cNvSpPr txBox="1"/>
          <p:nvPr/>
        </p:nvSpPr>
        <p:spPr>
          <a:xfrm>
            <a:off x="722770" y="1616673"/>
            <a:ext cx="10926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Pas de test validé et accessible pour évaluer la consommation d’alcool des seniors, les tests AUDIT et FACE semblent moins adaptés à cette population (risque de minimisation du trouble).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482AE0E-DEB1-A366-97AB-AA33DFFF13F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A2553"/>
                </a:solidFill>
              </a:rPr>
              <a:t>Les tests validés de repérage des troubles liés à l’usage de l’alcool</a:t>
            </a:r>
          </a:p>
        </p:txBody>
      </p:sp>
    </p:spTree>
    <p:extLst>
      <p:ext uri="{BB962C8B-B14F-4D97-AF65-F5344CB8AC3E}">
        <p14:creationId xmlns:p14="http://schemas.microsoft.com/office/powerpoint/2010/main" val="13494855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E9555B3-9F8E-4010-A71F-080D51BA19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46229" y="1364237"/>
            <a:ext cx="10681741" cy="491187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505524" y="1347495"/>
            <a:ext cx="108402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7A2553"/>
                </a:solidFill>
              </a:rPr>
              <a:t>Tabac :</a:t>
            </a:r>
          </a:p>
          <a:p>
            <a:r>
              <a:rPr lang="fr-FR" dirty="0"/>
              <a:t>Pas de test spécifique</a:t>
            </a:r>
          </a:p>
          <a:p>
            <a:r>
              <a:rPr lang="fr-FR" dirty="0"/>
              <a:t>Utiliser le </a:t>
            </a:r>
            <a:r>
              <a:rPr lang="fr-FR" dirty="0" err="1"/>
              <a:t>Fagerström</a:t>
            </a:r>
            <a:r>
              <a:rPr lang="fr-FR" dirty="0"/>
              <a:t> ou la CDS</a:t>
            </a:r>
          </a:p>
          <a:p>
            <a:endParaRPr lang="fr-FR" b="1" dirty="0">
              <a:solidFill>
                <a:srgbClr val="7A2553"/>
              </a:solidFill>
            </a:endParaRPr>
          </a:p>
          <a:p>
            <a:endParaRPr lang="fr-FR" dirty="0">
              <a:solidFill>
                <a:srgbClr val="7A2553"/>
              </a:solidFill>
            </a:endParaRPr>
          </a:p>
        </p:txBody>
      </p:sp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1B799FBF-C826-8F03-A646-FCBAF311A4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5" t="1656" r="-7020"/>
          <a:stretch/>
        </p:blipFill>
        <p:spPr>
          <a:xfrm>
            <a:off x="7450752" y="2299119"/>
            <a:ext cx="3113911" cy="423334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148AB99-165F-174A-FDB2-0E2A194147E2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tests validés de repérage d’une dépendance à la nicotine</a:t>
            </a:r>
          </a:p>
        </p:txBody>
      </p:sp>
      <p:pic>
        <p:nvPicPr>
          <p:cNvPr id="4" name="Espace réservé pour une image  5" descr="Présentation PowerPoint">
            <a:hlinkClick r:id="rId3"/>
            <a:extLst>
              <a:ext uri="{FF2B5EF4-FFF2-40B4-BE49-F238E27FC236}">
                <a16:creationId xmlns:a16="http://schemas.microsoft.com/office/drawing/2014/main" id="{E30DFDF8-F3B8-A833-331B-CA92DB64F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6435" y="2299119"/>
            <a:ext cx="2941382" cy="4233343"/>
          </a:xfrm>
          <a:prstGeom prst="rect">
            <a:avLst/>
          </a:prstGeom>
        </p:spPr>
      </p:pic>
      <p:pic>
        <p:nvPicPr>
          <p:cNvPr id="7" name="Espace réservé pour une image  5" descr="Présentation PowerPoint">
            <a:hlinkClick r:id="rId6"/>
            <a:extLst>
              <a:ext uri="{FF2B5EF4-FFF2-40B4-BE49-F238E27FC236}">
                <a16:creationId xmlns:a16="http://schemas.microsoft.com/office/drawing/2014/main" id="{C9440015-ACA3-8182-7FF0-94D606867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159" y="2299119"/>
            <a:ext cx="2941382" cy="42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557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E9555B3-9F8E-4010-A71F-080D51BA19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779463"/>
            <a:ext cx="10275888" cy="4859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675876" y="1364238"/>
            <a:ext cx="10840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de test spécifique pour cette population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7A2553"/>
                </a:solidFill>
              </a:rPr>
              <a:t>CAST : Cannabis Abuse Screening Test : outil d’aide au RPIB /HAS novembre 2014 MAJ janvier 2021</a:t>
            </a:r>
          </a:p>
          <a:p>
            <a:r>
              <a:rPr lang="fr-FR" b="1" dirty="0">
                <a:solidFill>
                  <a:srgbClr val="7A2553"/>
                </a:solidFill>
              </a:rPr>
              <a:t>      (durée de passation 5 mn environ)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6 questions, Score total de 0 à 6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Interprétation : 2 réponses positives au test doivent amener à s’interroger sérieusement sur les conséquences de la consommation.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2 ou 3 = risque élevé d’usage problématique ≥ 4 = risque très élevé d’usage problématique</a:t>
            </a:r>
          </a:p>
          <a:p>
            <a:pPr lvl="1"/>
            <a:endParaRPr lang="fr-FR" dirty="0"/>
          </a:p>
          <a:p>
            <a:pPr lvl="1"/>
            <a:r>
              <a:rPr lang="fr-FR" b="1" dirty="0">
                <a:solidFill>
                  <a:srgbClr val="7A2553"/>
                </a:solidFill>
              </a:rPr>
              <a:t>ALAC : </a:t>
            </a:r>
            <a:r>
              <a:rPr lang="fr-FR" b="1" dirty="0" err="1">
                <a:solidFill>
                  <a:srgbClr val="7A2553"/>
                </a:solidFill>
              </a:rPr>
              <a:t>ALcohol</a:t>
            </a:r>
            <a:r>
              <a:rPr lang="fr-FR" b="1" dirty="0">
                <a:solidFill>
                  <a:srgbClr val="7A2553"/>
                </a:solidFill>
              </a:rPr>
              <a:t> Advisory Council (durée de passation 3 mn environ)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11 questions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Interprétation :  3 réponses affirmatives indiquent un usage problématique de cannabis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DAF6CA-9243-48BA-A89C-A637C0D7BBF7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tests validés de repérage de la consommation de Cannabis</a:t>
            </a:r>
          </a:p>
        </p:txBody>
      </p:sp>
    </p:spTree>
    <p:extLst>
      <p:ext uri="{BB962C8B-B14F-4D97-AF65-F5344CB8AC3E}">
        <p14:creationId xmlns:p14="http://schemas.microsoft.com/office/powerpoint/2010/main" val="36106869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E9555B3-9F8E-4010-A71F-080D51BA19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779463"/>
            <a:ext cx="10275888" cy="48593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206F80-A6E6-42ED-8047-4E7A9E72FCC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Tests CAST et ALAC</a:t>
            </a:r>
          </a:p>
        </p:txBody>
      </p:sp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037D304E-58CB-4528-8E45-7129534BA1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43" y="1092198"/>
            <a:ext cx="3759449" cy="5412459"/>
          </a:xfrm>
          <a:prstGeom prst="rect">
            <a:avLst/>
          </a:prstGeom>
        </p:spPr>
      </p:pic>
      <p:pic>
        <p:nvPicPr>
          <p:cNvPr id="9" name="Image 8">
            <a:hlinkClick r:id="rId5"/>
            <a:extLst>
              <a:ext uri="{FF2B5EF4-FFF2-40B4-BE49-F238E27FC236}">
                <a16:creationId xmlns:a16="http://schemas.microsoft.com/office/drawing/2014/main" id="{21C9DDCD-247F-4871-8310-2EDB36166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23" y="1092197"/>
            <a:ext cx="3757615" cy="54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759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11078-C7F7-4BCF-B212-87249B6A13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F19C75-642C-4C24-9499-F5C1B8E8CB2E}"/>
              </a:ext>
            </a:extLst>
          </p:cNvPr>
          <p:cNvSpPr txBox="1"/>
          <p:nvPr/>
        </p:nvSpPr>
        <p:spPr>
          <a:xfrm>
            <a:off x="408639" y="581891"/>
            <a:ext cx="1178336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Module 5 :</a:t>
            </a:r>
          </a:p>
          <a:p>
            <a:pPr lvl="1">
              <a:spcAft>
                <a:spcPts val="1800"/>
              </a:spcAft>
              <a:tabLst>
                <a:tab pos="446088" algn="l"/>
              </a:tabLst>
            </a:pPr>
            <a:r>
              <a:rPr lang="fr-FR" sz="3200" b="1" dirty="0"/>
              <a:t>Repérer  des signes de mal être et de consommation de produits addictifs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Les tests validés de repérage d’un mal être</a:t>
            </a:r>
          </a:p>
          <a:p>
            <a:pPr marL="1428750" lvl="2" indent="-514350">
              <a:buFont typeface="+mj-lt"/>
              <a:buAutoNum type="alphaLcParenR"/>
              <a:tabLst>
                <a:tab pos="446088" algn="l"/>
              </a:tabLst>
            </a:pPr>
            <a:r>
              <a:rPr lang="fr-FR" sz="3200" dirty="0"/>
              <a:t>Les tests validés de repérage d’un usage problématique de substances psycho actives</a:t>
            </a:r>
          </a:p>
          <a:p>
            <a:pPr lvl="1">
              <a:tabLst>
                <a:tab pos="446088" algn="l"/>
              </a:tabLst>
            </a:pPr>
            <a:r>
              <a:rPr lang="fr-FR" sz="3200" b="1" dirty="0"/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421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487680" y="1364951"/>
            <a:ext cx="110076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Pour être efficace, il doit être fait 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S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ystématiquement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En saisissant toute opportunité (nouveau traitement, renouvellement, troubles du sommeil...)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A la suite d’un événement (deuil, perte d’autonomie...) ou tout changement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Ou de manière régulière pour identifier les problèmes, susciter la réflexion </a:t>
            </a: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voire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le changement de comportement chez le sénior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L’entourage peut être inclus et/ou sensibilisé: ne pas banaliser un comportement ancien ou inhabituel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lvl="0">
              <a:defRPr/>
            </a:pPr>
            <a:endParaRPr lang="fr-FR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fr-FR" dirty="0">
                <a:solidFill>
                  <a:prstClr val="black"/>
                </a:solidFill>
              </a:rPr>
              <a:t>L’ </a:t>
            </a:r>
            <a:r>
              <a:rPr lang="fr-FR" b="1" dirty="0">
                <a:solidFill>
                  <a:prstClr val="black"/>
                </a:solidFill>
              </a:rPr>
              <a:t>IB s’appuie sur un repérage préalable au moyen de tests validés :</a:t>
            </a:r>
            <a:endParaRPr lang="fr-FR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Servent à ouvrir le dialogue, c’est un outil médiateur neutre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Réduit le sentiment d’intrusion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Ne doivent pas être l’objet d’une confrontation</a:t>
            </a:r>
          </a:p>
          <a:p>
            <a:pPr lvl="0">
              <a:defRPr/>
            </a:pPr>
            <a:endParaRPr lang="fr-FR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fr-FR" b="1" dirty="0">
                <a:solidFill>
                  <a:prstClr val="black"/>
                </a:solidFill>
              </a:rPr>
              <a:t>Le choix des tests est à adapter </a:t>
            </a:r>
            <a:r>
              <a:rPr lang="fr-FR" dirty="0">
                <a:solidFill>
                  <a:prstClr val="black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Aux conditions d’accueil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Au temps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</a:rPr>
              <a:t>Au professionnel qui engage le dialogue</a:t>
            </a:r>
          </a:p>
          <a:p>
            <a:pPr lvl="0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48560E9-7767-46F2-A7F5-2F2ADC8B7BFB}"/>
              </a:ext>
            </a:extLst>
          </p:cNvPr>
          <p:cNvSpPr txBox="1"/>
          <p:nvPr/>
        </p:nvSpPr>
        <p:spPr>
          <a:xfrm>
            <a:off x="408639" y="581891"/>
            <a:ext cx="1185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 repérage : un questionnaire standardisé </a:t>
            </a:r>
          </a:p>
        </p:txBody>
      </p:sp>
    </p:spTree>
    <p:extLst>
      <p:ext uri="{BB962C8B-B14F-4D97-AF65-F5344CB8AC3E}">
        <p14:creationId xmlns:p14="http://schemas.microsoft.com/office/powerpoint/2010/main" val="8574671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>
              <a:buFont typeface="+mj-lt"/>
              <a:buAutoNum type="alphaLcParenR"/>
            </a:pPr>
            <a:r>
              <a:rPr lang="fr-FR" sz="3200" b="1" dirty="0"/>
              <a:t>Les tests validés de repérage « d’un mal être » </a:t>
            </a:r>
          </a:p>
        </p:txBody>
      </p:sp>
    </p:spTree>
    <p:extLst>
      <p:ext uri="{BB962C8B-B14F-4D97-AF65-F5344CB8AC3E}">
        <p14:creationId xmlns:p14="http://schemas.microsoft.com/office/powerpoint/2010/main" val="373413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E9555B3-9F8E-4010-A71F-080D51BA19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46229" y="1364237"/>
            <a:ext cx="10681741" cy="491187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846230" y="1364238"/>
            <a:ext cx="108402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7A2553"/>
                </a:solidFill>
              </a:rPr>
              <a:t>Test </a:t>
            </a:r>
            <a:r>
              <a:rPr lang="en-US" b="1" i="0" dirty="0">
                <a:solidFill>
                  <a:srgbClr val="7A2553"/>
                </a:solidFill>
                <a:effectLst/>
              </a:rPr>
              <a:t>Geriatric Anxiety Inventory GAI-FC-SF (version </a:t>
            </a:r>
            <a:r>
              <a:rPr lang="en-US" b="1" i="0" dirty="0" err="1">
                <a:solidFill>
                  <a:srgbClr val="7A2553"/>
                </a:solidFill>
                <a:effectLst/>
              </a:rPr>
              <a:t>courte</a:t>
            </a:r>
            <a:r>
              <a:rPr lang="en-US" b="1" i="0" dirty="0">
                <a:solidFill>
                  <a:srgbClr val="7A2553"/>
                </a:solidFill>
                <a:effectLst/>
              </a:rPr>
              <a:t>, </a:t>
            </a:r>
            <a:r>
              <a:rPr lang="en-US" b="1" i="0" dirty="0" err="1">
                <a:solidFill>
                  <a:srgbClr val="7A2553"/>
                </a:solidFill>
                <a:effectLst/>
              </a:rPr>
              <a:t>traduction</a:t>
            </a:r>
            <a:r>
              <a:rPr lang="en-US" b="1" i="0" dirty="0">
                <a:solidFill>
                  <a:srgbClr val="7A2553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7A2553"/>
                </a:solidFill>
                <a:effectLst/>
              </a:rPr>
              <a:t>canadienne</a:t>
            </a:r>
            <a:r>
              <a:rPr lang="en-US" b="1" i="0" dirty="0">
                <a:solidFill>
                  <a:srgbClr val="7A2553"/>
                </a:solidFill>
                <a:effectLst/>
              </a:rPr>
              <a:t>)</a:t>
            </a:r>
            <a:endParaRPr lang="fr-FR" b="1" dirty="0">
              <a:solidFill>
                <a:srgbClr val="7A2553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>
              <a:solidFill>
                <a:srgbClr val="7A2553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333333"/>
                </a:solidFill>
              </a:rPr>
              <a:t>P</a:t>
            </a:r>
            <a:r>
              <a:rPr lang="fr-FR" i="0" dirty="0">
                <a:solidFill>
                  <a:srgbClr val="333333"/>
                </a:solidFill>
                <a:effectLst/>
              </a:rPr>
              <a:t>ermet d’évaluer l’anxiété en 5 questions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i="0" dirty="0">
                <a:solidFill>
                  <a:srgbClr val="333333"/>
                </a:solidFill>
                <a:effectLst/>
              </a:rPr>
              <a:t>Basé sur la définition du DSM IV de l’anxiété</a:t>
            </a:r>
          </a:p>
          <a:p>
            <a:pPr lvl="1"/>
            <a:r>
              <a:rPr lang="fr-FR" dirty="0">
                <a:solidFill>
                  <a:srgbClr val="333333"/>
                </a:solidFill>
              </a:rPr>
              <a:t>     </a:t>
            </a:r>
            <a:r>
              <a:rPr lang="fr-FR" i="0" dirty="0">
                <a:solidFill>
                  <a:srgbClr val="333333"/>
                </a:solidFill>
                <a:effectLst/>
              </a:rPr>
              <a:t> </a:t>
            </a:r>
          </a:p>
          <a:p>
            <a:pPr lvl="1"/>
            <a:endParaRPr lang="fr-FR" i="0" dirty="0">
              <a:solidFill>
                <a:srgbClr val="333333"/>
              </a:solidFill>
              <a:effectLst/>
            </a:endParaRPr>
          </a:p>
          <a:p>
            <a:pPr lvl="1"/>
            <a:endParaRPr lang="fr-FR" b="1" dirty="0">
              <a:solidFill>
                <a:srgbClr val="7A2553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lvl="1"/>
            <a:r>
              <a:rPr lang="fr-FR" dirty="0"/>
              <a:t>	Interprétation : </a:t>
            </a:r>
            <a:r>
              <a:rPr lang="fr-FR" b="1" i="0" dirty="0">
                <a:solidFill>
                  <a:srgbClr val="333333"/>
                </a:solidFill>
                <a:effectLst/>
              </a:rPr>
              <a:t>un score &gt; 3 détecte le TAG (trouble d’anxiété généralisé)</a:t>
            </a:r>
            <a:endParaRPr lang="fr-FR" b="1" dirty="0">
              <a:solidFill>
                <a:srgbClr val="7A255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7A2553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DAF6CA-9243-48BA-A89C-A637C0D7BBF7}"/>
              </a:ext>
            </a:extLst>
          </p:cNvPr>
          <p:cNvSpPr txBox="1"/>
          <p:nvPr/>
        </p:nvSpPr>
        <p:spPr>
          <a:xfrm>
            <a:off x="432707" y="481693"/>
            <a:ext cx="1183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tests validés de repérage d’un « mal être »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55199F9B-B7B8-8B60-EB09-2035012DF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342375"/>
              </p:ext>
            </p:extLst>
          </p:nvPr>
        </p:nvGraphicFramePr>
        <p:xfrm>
          <a:off x="1514415" y="2876270"/>
          <a:ext cx="8127999" cy="249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62430">
                  <a:extLst>
                    <a:ext uri="{9D8B030D-6E8A-4147-A177-3AD203B41FA5}">
                      <a16:colId xmlns:a16="http://schemas.microsoft.com/office/drawing/2014/main" val="13641306"/>
                    </a:ext>
                  </a:extLst>
                </a:gridCol>
                <a:gridCol w="1285336">
                  <a:extLst>
                    <a:ext uri="{9D8B030D-6E8A-4147-A177-3AD203B41FA5}">
                      <a16:colId xmlns:a16="http://schemas.microsoft.com/office/drawing/2014/main" val="990181259"/>
                    </a:ext>
                  </a:extLst>
                </a:gridCol>
                <a:gridCol w="1680233">
                  <a:extLst>
                    <a:ext uri="{9D8B030D-6E8A-4147-A177-3AD203B41FA5}">
                      <a16:colId xmlns:a16="http://schemas.microsoft.com/office/drawing/2014/main" val="915475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D’accord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Pas d’accord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35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Je vis beaucoup dans l ’inquiétude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28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Un rien me dérange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07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Je me considère comme étant de nature inquiète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32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Je me sens souvent nerveux(se)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062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Il arrive souvent que mes propres pensées suscitent de l’anxiété chez moi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56240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083E0AF-32F9-3541-0711-B9E47D225478}"/>
              </a:ext>
            </a:extLst>
          </p:cNvPr>
          <p:cNvSpPr txBox="1"/>
          <p:nvPr/>
        </p:nvSpPr>
        <p:spPr>
          <a:xfrm>
            <a:off x="846228" y="6194017"/>
            <a:ext cx="613338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949594"/>
                </a:solidFill>
              </a:rPr>
              <a:t>Source : </a:t>
            </a:r>
            <a:r>
              <a:rPr lang="fr-FR" sz="1100" dirty="0">
                <a:solidFill>
                  <a:srgbClr val="9495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https://maeker.fr//fr/geriatrie/evaluations/gai</a:t>
            </a:r>
            <a:endParaRPr lang="fr-FR" sz="1100" dirty="0">
              <a:solidFill>
                <a:srgbClr val="949594"/>
              </a:solidFill>
            </a:endParaRPr>
          </a:p>
          <a:p>
            <a:endParaRPr lang="fr-FR" dirty="0">
              <a:solidFill>
                <a:srgbClr val="949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637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AE9555B3-9F8E-4010-A71F-080D51BA198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46229" y="1364237"/>
            <a:ext cx="10681741" cy="465812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  <a:p>
            <a:pPr>
              <a:lnSpc>
                <a:spcPct val="80000"/>
              </a:lnSpc>
            </a:pPr>
            <a:endParaRPr lang="fr-FR" altLang="fr-FR" sz="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A5C745-6091-413C-B8AA-6BC00FA3FC7E}"/>
              </a:ext>
            </a:extLst>
          </p:cNvPr>
          <p:cNvSpPr txBox="1"/>
          <p:nvPr/>
        </p:nvSpPr>
        <p:spPr>
          <a:xfrm>
            <a:off x="846230" y="1364238"/>
            <a:ext cx="108402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7A2553"/>
                </a:solidFill>
              </a:rPr>
              <a:t>Mini GDS </a:t>
            </a:r>
            <a:r>
              <a:rPr lang="en-US" b="1" i="0" dirty="0">
                <a:solidFill>
                  <a:srgbClr val="7A2553"/>
                </a:solidFill>
                <a:effectLst/>
              </a:rPr>
              <a:t>(Geriatric Depression Scale)</a:t>
            </a:r>
            <a:endParaRPr lang="fr-FR" b="1" dirty="0">
              <a:solidFill>
                <a:srgbClr val="7A2553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>
              <a:solidFill>
                <a:srgbClr val="7A2553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333333"/>
                </a:solidFill>
              </a:rPr>
              <a:t>P</a:t>
            </a:r>
            <a:r>
              <a:rPr lang="fr-FR" i="0" dirty="0">
                <a:solidFill>
                  <a:srgbClr val="333333"/>
                </a:solidFill>
                <a:effectLst/>
              </a:rPr>
              <a:t>ermet d’évaluer l</a:t>
            </a:r>
            <a:r>
              <a:rPr lang="fr-FR" dirty="0">
                <a:solidFill>
                  <a:srgbClr val="333333"/>
                </a:solidFill>
              </a:rPr>
              <a:t>a dépression</a:t>
            </a:r>
            <a:r>
              <a:rPr lang="fr-FR" i="0" dirty="0">
                <a:solidFill>
                  <a:srgbClr val="333333"/>
                </a:solidFill>
                <a:effectLst/>
              </a:rPr>
              <a:t> en 4 questions, chez les personnes &gt; 75 ans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i="0" dirty="0">
                <a:solidFill>
                  <a:srgbClr val="333333"/>
                </a:solidFill>
                <a:effectLst/>
              </a:rPr>
              <a:t>L’échelle originale comprend 30 questions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333333"/>
                </a:solidFill>
              </a:rPr>
              <a:t>L’évaluation porte sur la semaine précédente</a:t>
            </a:r>
            <a:endParaRPr lang="fr-FR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r-FR" dirty="0">
                <a:solidFill>
                  <a:srgbClr val="333333"/>
                </a:solidFill>
              </a:rPr>
              <a:t>     </a:t>
            </a:r>
            <a:r>
              <a:rPr lang="fr-FR" i="0" dirty="0">
                <a:solidFill>
                  <a:srgbClr val="333333"/>
                </a:solidFill>
                <a:effectLst/>
              </a:rPr>
              <a:t> </a:t>
            </a:r>
          </a:p>
          <a:p>
            <a:pPr lvl="1"/>
            <a:endParaRPr lang="fr-FR" i="0" dirty="0">
              <a:solidFill>
                <a:srgbClr val="333333"/>
              </a:solidFill>
              <a:effectLst/>
            </a:endParaRPr>
          </a:p>
          <a:p>
            <a:pPr lvl="1"/>
            <a:endParaRPr lang="fr-FR" b="1" dirty="0">
              <a:solidFill>
                <a:srgbClr val="7A2553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lvl="1"/>
            <a:endParaRPr lang="fr-FR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algn="l"/>
            <a:r>
              <a:rPr lang="fr-FR" dirty="0"/>
              <a:t>	Interprétation : 	</a:t>
            </a:r>
            <a:r>
              <a:rPr lang="fr-FR" b="1" i="0" dirty="0">
                <a:solidFill>
                  <a:srgbClr val="2C3E50"/>
                </a:solidFill>
                <a:effectLst/>
              </a:rPr>
              <a:t>Score ≥ 1 : très forte suspicion de dépression,</a:t>
            </a:r>
          </a:p>
          <a:p>
            <a:pPr algn="l"/>
            <a:r>
              <a:rPr lang="fr-FR" b="1" i="0" dirty="0">
                <a:solidFill>
                  <a:srgbClr val="2C3E50"/>
                </a:solidFill>
                <a:effectLst/>
              </a:rPr>
              <a:t>			Score 0 : très forte probabilité d’absence de dépression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7A2553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DAF6CA-9243-48BA-A89C-A637C0D7BBF7}"/>
              </a:ext>
            </a:extLst>
          </p:cNvPr>
          <p:cNvSpPr txBox="1"/>
          <p:nvPr/>
        </p:nvSpPr>
        <p:spPr>
          <a:xfrm>
            <a:off x="432707" y="481693"/>
            <a:ext cx="1183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>
                <a:solidFill>
                  <a:srgbClr val="7A2553"/>
                </a:solidFill>
              </a:rPr>
              <a:t>Les tests validés de repérage d’un « mal être »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55199F9B-B7B8-8B60-EB09-2035012DF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52512"/>
              </p:ext>
            </p:extLst>
          </p:nvPr>
        </p:nvGraphicFramePr>
        <p:xfrm>
          <a:off x="1436777" y="3241064"/>
          <a:ext cx="8127999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42325">
                  <a:extLst>
                    <a:ext uri="{9D8B030D-6E8A-4147-A177-3AD203B41FA5}">
                      <a16:colId xmlns:a16="http://schemas.microsoft.com/office/drawing/2014/main" val="13641306"/>
                    </a:ext>
                  </a:extLst>
                </a:gridCol>
                <a:gridCol w="1061049">
                  <a:extLst>
                    <a:ext uri="{9D8B030D-6E8A-4147-A177-3AD203B41FA5}">
                      <a16:colId xmlns:a16="http://schemas.microsoft.com/office/drawing/2014/main" val="990181259"/>
                    </a:ext>
                  </a:extLst>
                </a:gridCol>
                <a:gridCol w="1024625">
                  <a:extLst>
                    <a:ext uri="{9D8B030D-6E8A-4147-A177-3AD203B41FA5}">
                      <a16:colId xmlns:a16="http://schemas.microsoft.com/office/drawing/2014/main" val="915475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35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Vous sentez-vous souvent découragé(e) et triste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28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Avez-vous le sentiment que votre vie est vide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07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Vous sentez-vous heureux (se) la plupart du temps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32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Pensez-vous que votre situation actuelle est désespérée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06244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083E0AF-32F9-3541-0711-B9E47D225478}"/>
              </a:ext>
            </a:extLst>
          </p:cNvPr>
          <p:cNvSpPr txBox="1"/>
          <p:nvPr/>
        </p:nvSpPr>
        <p:spPr>
          <a:xfrm>
            <a:off x="730644" y="6216609"/>
            <a:ext cx="613338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949594"/>
                </a:solidFill>
              </a:rPr>
              <a:t>Source : </a:t>
            </a:r>
            <a:r>
              <a:rPr lang="fr-FR" sz="1100" dirty="0">
                <a:solidFill>
                  <a:srgbClr val="9495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https://maeker.fr/fr/geriatrie/evaluations/depression</a:t>
            </a:r>
            <a:endParaRPr lang="fr-FR" sz="1100" dirty="0">
              <a:solidFill>
                <a:srgbClr val="949594"/>
              </a:solidFill>
            </a:endParaRPr>
          </a:p>
          <a:p>
            <a:endParaRPr lang="fr-FR" dirty="0">
              <a:solidFill>
                <a:srgbClr val="949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974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2E623A3-2CFF-1D15-4BD0-9707898D17B3}"/>
              </a:ext>
            </a:extLst>
          </p:cNvPr>
          <p:cNvSpPr txBox="1"/>
          <p:nvPr/>
        </p:nvSpPr>
        <p:spPr>
          <a:xfrm>
            <a:off x="699275" y="1551856"/>
            <a:ext cx="108744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Les questions directes posées à une personne qui formule des propos suicidaires peuvent sembler embarrassantes.</a:t>
            </a:r>
          </a:p>
          <a:p>
            <a:endParaRPr lang="fr-FR" dirty="0"/>
          </a:p>
          <a:p>
            <a:r>
              <a:rPr lang="fr-FR" dirty="0"/>
              <a:t> Elles permettent pourtant de mieux préciser le mode d’action envisagé (moyens évoqués, lieu envisagé, moment prévu) ; ce que l’on pourrait traduire de façon simplifié par les questions « comment ? Où ? Quand ? ». </a:t>
            </a:r>
          </a:p>
          <a:p>
            <a:endParaRPr lang="fr-FR" dirty="0"/>
          </a:p>
          <a:p>
            <a:r>
              <a:rPr lang="fr-FR" dirty="0"/>
              <a:t>Une personne ayant des idées suicidaires peut en effet interpréter ces questions directes de son interlocuteur comme une compréhension de sa souffrance et à l’inverse, l’absence de questionnement comme un désintérêt. 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FAA496-913D-F535-95C1-1565C6B8F311}"/>
              </a:ext>
            </a:extLst>
          </p:cNvPr>
          <p:cNvSpPr txBox="1"/>
          <p:nvPr/>
        </p:nvSpPr>
        <p:spPr>
          <a:xfrm>
            <a:off x="594770" y="6022364"/>
            <a:ext cx="110747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949594"/>
                </a:solidFill>
              </a:rPr>
              <a:t>Source : HAS_2018_Prise en compte de la souffrance psychique de la personne âgée: prévention, repérage, accompagnement </a:t>
            </a:r>
            <a:r>
              <a:rPr lang="fr-FR" sz="1100" dirty="0">
                <a:solidFill>
                  <a:srgbClr val="9495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https://www.has-sante.fr/upload/docs/application/pdf/2018-03/anesm-agees-souffrance_physique_chapitre_4.pdf</a:t>
            </a:r>
            <a:endParaRPr lang="fr-FR" sz="1100" dirty="0">
              <a:solidFill>
                <a:srgbClr val="949594"/>
              </a:solidFill>
            </a:endParaRPr>
          </a:p>
          <a:p>
            <a:endParaRPr lang="fr-FR" dirty="0">
              <a:solidFill>
                <a:srgbClr val="949594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3A068C-DCC2-C38B-CC0C-8FF7BFA30449}"/>
              </a:ext>
            </a:extLst>
          </p:cNvPr>
          <p:cNvSpPr txBox="1"/>
          <p:nvPr/>
        </p:nvSpPr>
        <p:spPr>
          <a:xfrm>
            <a:off x="432707" y="481693"/>
            <a:ext cx="1183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A2553"/>
                </a:solidFill>
              </a:rPr>
              <a:t>L’évaluation de la crise suicidaire</a:t>
            </a:r>
          </a:p>
        </p:txBody>
      </p:sp>
    </p:spTree>
    <p:extLst>
      <p:ext uri="{BB962C8B-B14F-4D97-AF65-F5344CB8AC3E}">
        <p14:creationId xmlns:p14="http://schemas.microsoft.com/office/powerpoint/2010/main" val="19524772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2E623A3-2CFF-1D15-4BD0-9707898D17B3}"/>
              </a:ext>
            </a:extLst>
          </p:cNvPr>
          <p:cNvSpPr txBox="1"/>
          <p:nvPr/>
        </p:nvSpPr>
        <p:spPr>
          <a:xfrm>
            <a:off x="707574" y="1248176"/>
            <a:ext cx="10961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Document à destination des médecins sur le site de l’ARS Pays de la Loire</a:t>
            </a:r>
          </a:p>
          <a:p>
            <a:pPr algn="ctr"/>
            <a:r>
              <a:rPr lang="fr-FR" b="1" dirty="0"/>
              <a:t>« Repérer la dépression et le risque suicidaire chez la personne âgée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4FAA496-913D-F535-95C1-1565C6B8F311}"/>
              </a:ext>
            </a:extLst>
          </p:cNvPr>
          <p:cNvSpPr txBox="1"/>
          <p:nvPr/>
        </p:nvSpPr>
        <p:spPr>
          <a:xfrm>
            <a:off x="564122" y="6216103"/>
            <a:ext cx="872514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949594"/>
                </a:solidFill>
              </a:rPr>
              <a:t>Source : </a:t>
            </a:r>
            <a:r>
              <a:rPr lang="fr-FR" sz="1100" dirty="0">
                <a:solidFill>
                  <a:srgbClr val="9495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https://www.pays-de-la-loire.ars.sante.fr/sites/default/files/2017-04/document-mobiqual-medecins.pdf</a:t>
            </a:r>
            <a:endParaRPr lang="fr-FR" sz="1100" dirty="0">
              <a:solidFill>
                <a:srgbClr val="949594"/>
              </a:solidFill>
            </a:endParaRPr>
          </a:p>
          <a:p>
            <a:endParaRPr lang="fr-FR" dirty="0">
              <a:solidFill>
                <a:srgbClr val="949594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4C9F299-DA74-DF86-18CE-D325D40F7EC1}"/>
              </a:ext>
            </a:extLst>
          </p:cNvPr>
          <p:cNvGrpSpPr/>
          <p:nvPr/>
        </p:nvGrpSpPr>
        <p:grpSpPr>
          <a:xfrm>
            <a:off x="2081393" y="2778585"/>
            <a:ext cx="6991176" cy="2609479"/>
            <a:chOff x="2008241" y="2194029"/>
            <a:chExt cx="6991176" cy="260947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5F40527-3551-1E96-83CE-F805B52C3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26991">
              <a:off x="5614057" y="2325589"/>
              <a:ext cx="3385360" cy="2346357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85A2A8DF-817D-C191-C6FB-ADA3B42EA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675268">
              <a:off x="2008241" y="2194029"/>
              <a:ext cx="3687307" cy="2609479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64CC7372-5054-9319-FABF-018BF2EB759F}"/>
              </a:ext>
            </a:extLst>
          </p:cNvPr>
          <p:cNvSpPr txBox="1"/>
          <p:nvPr/>
        </p:nvSpPr>
        <p:spPr>
          <a:xfrm>
            <a:off x="432707" y="481693"/>
            <a:ext cx="1183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A2553"/>
                </a:solidFill>
              </a:rPr>
              <a:t>L’évaluation de la crise suicidaire</a:t>
            </a:r>
          </a:p>
        </p:txBody>
      </p:sp>
    </p:spTree>
    <p:extLst>
      <p:ext uri="{BB962C8B-B14F-4D97-AF65-F5344CB8AC3E}">
        <p14:creationId xmlns:p14="http://schemas.microsoft.com/office/powerpoint/2010/main" val="40782061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5EE33B8-0607-4554-A6C1-F168BA552013}"/>
              </a:ext>
            </a:extLst>
          </p:cNvPr>
          <p:cNvSpPr txBox="1"/>
          <p:nvPr/>
        </p:nvSpPr>
        <p:spPr>
          <a:xfrm>
            <a:off x="0" y="28442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>
              <a:buFont typeface="+mj-lt"/>
              <a:buAutoNum type="alphaLcParenR" startAt="2"/>
            </a:pPr>
            <a:r>
              <a:rPr lang="fr-FR" sz="3200" b="1" dirty="0"/>
              <a:t>Les tests validés de repérage d’un usage problématique de SPA</a:t>
            </a:r>
          </a:p>
        </p:txBody>
      </p:sp>
    </p:spTree>
    <p:extLst>
      <p:ext uri="{BB962C8B-B14F-4D97-AF65-F5344CB8AC3E}">
        <p14:creationId xmlns:p14="http://schemas.microsoft.com/office/powerpoint/2010/main" val="4090361371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ulsio" id="{49A0550A-1D18-4F2A-894E-EA15BE535624}" vid="{CC5BB21E-9BF2-4058-A1D5-082FF41251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PPT_pulsio</Template>
  <TotalTime>7</TotalTime>
  <Words>966</Words>
  <Application>Microsoft Office PowerPoint</Application>
  <PresentationFormat>Grand écran</PresentationFormat>
  <Paragraphs>298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</dc:creator>
  <cp:lastModifiedBy>Fabienne You</cp:lastModifiedBy>
  <cp:revision>304</cp:revision>
  <dcterms:created xsi:type="dcterms:W3CDTF">2019-05-06T07:53:20Z</dcterms:created>
  <dcterms:modified xsi:type="dcterms:W3CDTF">2023-01-23T10:56:52Z</dcterms:modified>
</cp:coreProperties>
</file>