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707" r:id="rId2"/>
  </p:sldMasterIdLst>
  <p:notesMasterIdLst>
    <p:notesMasterId r:id="rId64"/>
  </p:notesMasterIdLst>
  <p:handoutMasterIdLst>
    <p:handoutMasterId r:id="rId65"/>
  </p:handoutMasterIdLst>
  <p:sldIdLst>
    <p:sldId id="803" r:id="rId3"/>
    <p:sldId id="703" r:id="rId4"/>
    <p:sldId id="924" r:id="rId5"/>
    <p:sldId id="913" r:id="rId6"/>
    <p:sldId id="918" r:id="rId7"/>
    <p:sldId id="916" r:id="rId8"/>
    <p:sldId id="1022" r:id="rId9"/>
    <p:sldId id="931" r:id="rId10"/>
    <p:sldId id="932" r:id="rId11"/>
    <p:sldId id="933" r:id="rId12"/>
    <p:sldId id="1032" r:id="rId13"/>
    <p:sldId id="935" r:id="rId14"/>
    <p:sldId id="958" r:id="rId15"/>
    <p:sldId id="938" r:id="rId16"/>
    <p:sldId id="937" r:id="rId17"/>
    <p:sldId id="1023" r:id="rId18"/>
    <p:sldId id="951" r:id="rId19"/>
    <p:sldId id="940" r:id="rId20"/>
    <p:sldId id="941" r:id="rId21"/>
    <p:sldId id="942" r:id="rId22"/>
    <p:sldId id="1024" r:id="rId23"/>
    <p:sldId id="959" r:id="rId24"/>
    <p:sldId id="945" r:id="rId25"/>
    <p:sldId id="961" r:id="rId26"/>
    <p:sldId id="1028" r:id="rId27"/>
    <p:sldId id="960" r:id="rId28"/>
    <p:sldId id="968" r:id="rId29"/>
    <p:sldId id="969" r:id="rId30"/>
    <p:sldId id="970" r:id="rId31"/>
    <p:sldId id="1026" r:id="rId32"/>
    <p:sldId id="1025" r:id="rId33"/>
    <p:sldId id="973" r:id="rId34"/>
    <p:sldId id="952" r:id="rId35"/>
    <p:sldId id="971" r:id="rId36"/>
    <p:sldId id="992" r:id="rId37"/>
    <p:sldId id="988" r:id="rId38"/>
    <p:sldId id="989" r:id="rId39"/>
    <p:sldId id="997" r:id="rId40"/>
    <p:sldId id="986" r:id="rId41"/>
    <p:sldId id="1030" r:id="rId42"/>
    <p:sldId id="985" r:id="rId43"/>
    <p:sldId id="1002" r:id="rId44"/>
    <p:sldId id="1006" r:id="rId45"/>
    <p:sldId id="1003" r:id="rId46"/>
    <p:sldId id="1029" r:id="rId47"/>
    <p:sldId id="999" r:id="rId48"/>
    <p:sldId id="1004" r:id="rId49"/>
    <p:sldId id="1012" r:id="rId50"/>
    <p:sldId id="998" r:id="rId51"/>
    <p:sldId id="995" r:id="rId52"/>
    <p:sldId id="1007" r:id="rId53"/>
    <p:sldId id="1031" r:id="rId54"/>
    <p:sldId id="994" r:id="rId55"/>
    <p:sldId id="991" r:id="rId56"/>
    <p:sldId id="953" r:id="rId57"/>
    <p:sldId id="946" r:id="rId58"/>
    <p:sldId id="947" r:id="rId59"/>
    <p:sldId id="965" r:id="rId60"/>
    <p:sldId id="957" r:id="rId61"/>
    <p:sldId id="956" r:id="rId62"/>
    <p:sldId id="964" r:id="rId63"/>
  </p:sldIdLst>
  <p:sldSz cx="12192000" cy="6858000"/>
  <p:notesSz cx="6819900" cy="99187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629C56-A109-ACC8-3530-A75F93A90CE4}" name="Pascale Chauvin-Grelier" initials="PC" userId="S::pascale.chauvin-grelier@srae-addicto-pdl.fr::db50cf69-935c-4962-9228-212f94f534b0" providerId="AD"/>
  <p188:author id="{8D638669-0E1C-880B-BE70-FFB74EAF2554}" name="Fabienne You" initials="FY" userId="Fabienne You" providerId="None"/>
  <p188:author id="{1963C890-2386-6402-A902-0669A04F8AA5}" name="Fabienne You" initials="FY" userId="S::fabienne.you@srae-addicto-pdl.fr::33802db6-30c6-4786-ac39-6d43bff1652a" providerId="AD"/>
  <p188:author id="{E4D946D3-EDBC-386F-0683-35D00D55FD51}" name="Emmanuelle Le Borgne" initials="ELB" userId="S::emmanuelle.leborgne@srae-addicto-pdl.fr::ecfe4deb-88ec-4c68-ad8f-953a334d0bf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abienne You" initials="FY" lastIdx="15" clrIdx="0">
    <p:extLst>
      <p:ext uri="{19B8F6BF-5375-455C-9EA6-DF929625EA0E}">
        <p15:presenceInfo xmlns:p15="http://schemas.microsoft.com/office/powerpoint/2012/main" userId="Fabienne You" providerId="None"/>
      </p:ext>
    </p:extLst>
  </p:cmAuthor>
  <p:cmAuthor id="2" name="Fabienne You" initials="FY [2]" lastIdx="5" clrIdx="1">
    <p:extLst>
      <p:ext uri="{19B8F6BF-5375-455C-9EA6-DF929625EA0E}">
        <p15:presenceInfo xmlns:p15="http://schemas.microsoft.com/office/powerpoint/2012/main" userId="S::fabienne.you@srae-addicto-pdl.fr::33802db6-30c6-4786-ac39-6d43bff1652a" providerId="AD"/>
      </p:ext>
    </p:extLst>
  </p:cmAuthor>
  <p:cmAuthor id="3" name="Virginie ZAOLO" initials="VZ" lastIdx="1" clrIdx="2">
    <p:extLst>
      <p:ext uri="{19B8F6BF-5375-455C-9EA6-DF929625EA0E}">
        <p15:presenceInfo xmlns:p15="http://schemas.microsoft.com/office/powerpoint/2012/main" userId="S::virginie.zaolo@srae-addicto-pdl.fr::d590909f-4a9e-4d93-b7ac-0d15bd3a9e8a" providerId="AD"/>
      </p:ext>
    </p:extLst>
  </p:cmAuthor>
  <p:cmAuthor id="4" name="Solen Pelé" initials="SP" lastIdx="11" clrIdx="3">
    <p:extLst>
      <p:ext uri="{19B8F6BF-5375-455C-9EA6-DF929625EA0E}">
        <p15:presenceInfo xmlns:p15="http://schemas.microsoft.com/office/powerpoint/2012/main" userId="S::solen.pele@srae-addicto-pdl.fr::fccd0dbb-3f20-411f-b6ce-224677dc41e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2553"/>
    <a:srgbClr val="949594"/>
    <a:srgbClr val="A49735"/>
    <a:srgbClr val="D7D8D7"/>
    <a:srgbClr val="CECBC9"/>
    <a:srgbClr val="6B6123"/>
    <a:srgbClr val="665F2D"/>
    <a:srgbClr val="7C7775"/>
    <a:srgbClr val="CEC7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974B1F-FA67-4CD4-BBC0-BC900153D57A}" v="12" dt="2022-08-16T14:20:01.77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75937" autoAdjust="0"/>
  </p:normalViewPr>
  <p:slideViewPr>
    <p:cSldViewPr snapToGrid="0">
      <p:cViewPr>
        <p:scale>
          <a:sx n="60" d="100"/>
          <a:sy n="60" d="100"/>
        </p:scale>
        <p:origin x="117" y="-103"/>
      </p:cViewPr>
      <p:guideLst/>
    </p:cSldViewPr>
  </p:slideViewPr>
  <p:notesTextViewPr>
    <p:cViewPr>
      <p:scale>
        <a:sx n="3" d="2"/>
        <a:sy n="3" d="2"/>
      </p:scale>
      <p:origin x="0" y="0"/>
    </p:cViewPr>
  </p:notesTextViewPr>
  <p:sorterViewPr>
    <p:cViewPr>
      <p:scale>
        <a:sx n="159" d="100"/>
        <a:sy n="159" d="100"/>
      </p:scale>
      <p:origin x="0" y="-203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73"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e Chauvin-Grelier" userId="db50cf69-935c-4962-9228-212f94f534b0" providerId="ADAL" clId="{C3974B1F-FA67-4CD4-BBC0-BC900153D57A}"/>
    <pc:docChg chg="undo custSel addSld delSld modSld sldOrd">
      <pc:chgData name="Pascale Chauvin-Grelier" userId="db50cf69-935c-4962-9228-212f94f534b0" providerId="ADAL" clId="{C3974B1F-FA67-4CD4-BBC0-BC900153D57A}" dt="2022-08-16T15:31:51.005" v="4573" actId="47"/>
      <pc:docMkLst>
        <pc:docMk/>
      </pc:docMkLst>
      <pc:sldChg chg="del">
        <pc:chgData name="Pascale Chauvin-Grelier" userId="db50cf69-935c-4962-9228-212f94f534b0" providerId="ADAL" clId="{C3974B1F-FA67-4CD4-BBC0-BC900153D57A}" dt="2022-08-16T13:27:23.833" v="1858" actId="2696"/>
        <pc:sldMkLst>
          <pc:docMk/>
          <pc:sldMk cId="3549371572" sldId="720"/>
        </pc:sldMkLst>
      </pc:sldChg>
      <pc:sldChg chg="modSp mod">
        <pc:chgData name="Pascale Chauvin-Grelier" userId="db50cf69-935c-4962-9228-212f94f534b0" providerId="ADAL" clId="{C3974B1F-FA67-4CD4-BBC0-BC900153D57A}" dt="2022-08-10T15:46:30.862" v="6" actId="20577"/>
        <pc:sldMkLst>
          <pc:docMk/>
          <pc:sldMk cId="3302015736" sldId="803"/>
        </pc:sldMkLst>
        <pc:spChg chg="mod">
          <ac:chgData name="Pascale Chauvin-Grelier" userId="db50cf69-935c-4962-9228-212f94f534b0" providerId="ADAL" clId="{C3974B1F-FA67-4CD4-BBC0-BC900153D57A}" dt="2022-08-10T15:46:30.862" v="6" actId="20577"/>
          <ac:spMkLst>
            <pc:docMk/>
            <pc:sldMk cId="3302015736" sldId="803"/>
            <ac:spMk id="3" creationId="{56491431-74C4-47D3-A99D-F2A92DAC44D9}"/>
          </ac:spMkLst>
        </pc:spChg>
      </pc:sldChg>
      <pc:sldChg chg="addCm">
        <pc:chgData name="Pascale Chauvin-Grelier" userId="db50cf69-935c-4962-9228-212f94f534b0" providerId="ADAL" clId="{C3974B1F-FA67-4CD4-BBC0-BC900153D57A}" dt="2022-08-11T15:12:14.568" v="7"/>
        <pc:sldMkLst>
          <pc:docMk/>
          <pc:sldMk cId="3621209225" sldId="930"/>
        </pc:sldMkLst>
      </pc:sldChg>
      <pc:sldChg chg="delSp modSp mod addCm">
        <pc:chgData name="Pascale Chauvin-Grelier" userId="db50cf69-935c-4962-9228-212f94f534b0" providerId="ADAL" clId="{C3974B1F-FA67-4CD4-BBC0-BC900153D57A}" dt="2022-08-11T15:31:01.230" v="226" actId="20577"/>
        <pc:sldMkLst>
          <pc:docMk/>
          <pc:sldMk cId="1971809033" sldId="931"/>
        </pc:sldMkLst>
        <pc:spChg chg="del">
          <ac:chgData name="Pascale Chauvin-Grelier" userId="db50cf69-935c-4962-9228-212f94f534b0" providerId="ADAL" clId="{C3974B1F-FA67-4CD4-BBC0-BC900153D57A}" dt="2022-08-11T15:29:42.778" v="170" actId="478"/>
          <ac:spMkLst>
            <pc:docMk/>
            <pc:sldMk cId="1971809033" sldId="931"/>
            <ac:spMk id="2" creationId="{6EA69BFF-E3E2-4826-B3DF-BF7210504F3E}"/>
          </ac:spMkLst>
        </pc:spChg>
        <pc:spChg chg="mod">
          <ac:chgData name="Pascale Chauvin-Grelier" userId="db50cf69-935c-4962-9228-212f94f534b0" providerId="ADAL" clId="{C3974B1F-FA67-4CD4-BBC0-BC900153D57A}" dt="2022-08-11T15:31:01.230" v="226" actId="20577"/>
          <ac:spMkLst>
            <pc:docMk/>
            <pc:sldMk cId="1971809033" sldId="931"/>
            <ac:spMk id="4" creationId="{E914267B-87A3-4AFC-A561-FBB74B1B4AD6}"/>
          </ac:spMkLst>
        </pc:spChg>
        <pc:spChg chg="mod">
          <ac:chgData name="Pascale Chauvin-Grelier" userId="db50cf69-935c-4962-9228-212f94f534b0" providerId="ADAL" clId="{C3974B1F-FA67-4CD4-BBC0-BC900153D57A}" dt="2022-08-11T15:27:24.350" v="167" actId="20577"/>
          <ac:spMkLst>
            <pc:docMk/>
            <pc:sldMk cId="1971809033" sldId="931"/>
            <ac:spMk id="7" creationId="{140B578B-1B77-4D34-91A0-64EEA5068881}"/>
          </ac:spMkLst>
        </pc:spChg>
      </pc:sldChg>
      <pc:sldChg chg="addSp modSp mod addCm">
        <pc:chgData name="Pascale Chauvin-Grelier" userId="db50cf69-935c-4962-9228-212f94f534b0" providerId="ADAL" clId="{C3974B1F-FA67-4CD4-BBC0-BC900153D57A}" dt="2022-08-11T15:35:52.748" v="250"/>
        <pc:sldMkLst>
          <pc:docMk/>
          <pc:sldMk cId="651603248" sldId="932"/>
        </pc:sldMkLst>
        <pc:spChg chg="add mod">
          <ac:chgData name="Pascale Chauvin-Grelier" userId="db50cf69-935c-4962-9228-212f94f534b0" providerId="ADAL" clId="{C3974B1F-FA67-4CD4-BBC0-BC900153D57A}" dt="2022-08-11T15:34:34.762" v="232" actId="1076"/>
          <ac:spMkLst>
            <pc:docMk/>
            <pc:sldMk cId="651603248" sldId="932"/>
            <ac:spMk id="2" creationId="{AD6D352F-745B-D35A-A068-27B3E84BB375}"/>
          </ac:spMkLst>
        </pc:spChg>
        <pc:spChg chg="mod">
          <ac:chgData name="Pascale Chauvin-Grelier" userId="db50cf69-935c-4962-9228-212f94f534b0" providerId="ADAL" clId="{C3974B1F-FA67-4CD4-BBC0-BC900153D57A}" dt="2022-08-11T15:32:42.930" v="227" actId="14100"/>
          <ac:spMkLst>
            <pc:docMk/>
            <pc:sldMk cId="651603248" sldId="932"/>
            <ac:spMk id="10" creationId="{D6894465-F912-4024-BBB3-BEF952A8AB55}"/>
          </ac:spMkLst>
        </pc:spChg>
        <pc:spChg chg="add mod">
          <ac:chgData name="Pascale Chauvin-Grelier" userId="db50cf69-935c-4962-9228-212f94f534b0" providerId="ADAL" clId="{C3974B1F-FA67-4CD4-BBC0-BC900153D57A}" dt="2022-08-11T15:35:12.642" v="249" actId="20577"/>
          <ac:spMkLst>
            <pc:docMk/>
            <pc:sldMk cId="651603248" sldId="932"/>
            <ac:spMk id="15" creationId="{A7929ACD-069B-DE35-05C1-13296E6CCE3F}"/>
          </ac:spMkLst>
        </pc:spChg>
      </pc:sldChg>
      <pc:sldChg chg="modSp mod addCm">
        <pc:chgData name="Pascale Chauvin-Grelier" userId="db50cf69-935c-4962-9228-212f94f534b0" providerId="ADAL" clId="{C3974B1F-FA67-4CD4-BBC0-BC900153D57A}" dt="2022-08-11T15:40:55.500" v="340"/>
        <pc:sldMkLst>
          <pc:docMk/>
          <pc:sldMk cId="1099200914" sldId="933"/>
        </pc:sldMkLst>
        <pc:spChg chg="mod">
          <ac:chgData name="Pascale Chauvin-Grelier" userId="db50cf69-935c-4962-9228-212f94f534b0" providerId="ADAL" clId="{C3974B1F-FA67-4CD4-BBC0-BC900153D57A}" dt="2022-08-11T15:39:54.783" v="339" actId="20577"/>
          <ac:spMkLst>
            <pc:docMk/>
            <pc:sldMk cId="1099200914" sldId="933"/>
            <ac:spMk id="4" creationId="{E914267B-87A3-4AFC-A561-FBB74B1B4AD6}"/>
          </ac:spMkLst>
        </pc:spChg>
        <pc:spChg chg="mod">
          <ac:chgData name="Pascale Chauvin-Grelier" userId="db50cf69-935c-4962-9228-212f94f534b0" providerId="ADAL" clId="{C3974B1F-FA67-4CD4-BBC0-BC900153D57A}" dt="2022-08-11T15:36:10.029" v="253" actId="20577"/>
          <ac:spMkLst>
            <pc:docMk/>
            <pc:sldMk cId="1099200914" sldId="933"/>
            <ac:spMk id="7" creationId="{140B578B-1B77-4D34-91A0-64EEA5068881}"/>
          </ac:spMkLst>
        </pc:spChg>
      </pc:sldChg>
      <pc:sldChg chg="del">
        <pc:chgData name="Pascale Chauvin-Grelier" userId="db50cf69-935c-4962-9228-212f94f534b0" providerId="ADAL" clId="{C3974B1F-FA67-4CD4-BBC0-BC900153D57A}" dt="2022-08-11T15:55:06.083" v="341" actId="2696"/>
        <pc:sldMkLst>
          <pc:docMk/>
          <pc:sldMk cId="4165884368" sldId="934"/>
        </pc:sldMkLst>
      </pc:sldChg>
      <pc:sldChg chg="del">
        <pc:chgData name="Pascale Chauvin-Grelier" userId="db50cf69-935c-4962-9228-212f94f534b0" providerId="ADAL" clId="{C3974B1F-FA67-4CD4-BBC0-BC900153D57A}" dt="2022-08-11T16:03:40.512" v="465" actId="47"/>
        <pc:sldMkLst>
          <pc:docMk/>
          <pc:sldMk cId="2502253357" sldId="936"/>
        </pc:sldMkLst>
      </pc:sldChg>
      <pc:sldChg chg="delSp modSp mod">
        <pc:chgData name="Pascale Chauvin-Grelier" userId="db50cf69-935c-4962-9228-212f94f534b0" providerId="ADAL" clId="{C3974B1F-FA67-4CD4-BBC0-BC900153D57A}" dt="2022-08-11T16:05:57.798" v="468" actId="478"/>
        <pc:sldMkLst>
          <pc:docMk/>
          <pc:sldMk cId="2360850825" sldId="937"/>
        </pc:sldMkLst>
        <pc:spChg chg="mod">
          <ac:chgData name="Pascale Chauvin-Grelier" userId="db50cf69-935c-4962-9228-212f94f534b0" providerId="ADAL" clId="{C3974B1F-FA67-4CD4-BBC0-BC900153D57A}" dt="2022-08-11T16:02:31.126" v="464" actId="20577"/>
          <ac:spMkLst>
            <pc:docMk/>
            <pc:sldMk cId="2360850825" sldId="937"/>
            <ac:spMk id="11" creationId="{40114336-CBB2-4784-ADA4-314F43B8AD4F}"/>
          </ac:spMkLst>
        </pc:spChg>
        <pc:spChg chg="del mod">
          <ac:chgData name="Pascale Chauvin-Grelier" userId="db50cf69-935c-4962-9228-212f94f534b0" providerId="ADAL" clId="{C3974B1F-FA67-4CD4-BBC0-BC900153D57A}" dt="2022-08-11T16:05:57.798" v="468" actId="478"/>
          <ac:spMkLst>
            <pc:docMk/>
            <pc:sldMk cId="2360850825" sldId="937"/>
            <ac:spMk id="14" creationId="{2587ED70-744D-44A7-8C71-DA94AB3CDC30}"/>
          </ac:spMkLst>
        </pc:spChg>
      </pc:sldChg>
      <pc:sldChg chg="add">
        <pc:chgData name="Pascale Chauvin-Grelier" userId="db50cf69-935c-4962-9228-212f94f534b0" providerId="ADAL" clId="{C3974B1F-FA67-4CD4-BBC0-BC900153D57A}" dt="2022-08-16T08:52:04.322" v="482"/>
        <pc:sldMkLst>
          <pc:docMk/>
          <pc:sldMk cId="3966083095" sldId="959"/>
        </pc:sldMkLst>
      </pc:sldChg>
      <pc:sldChg chg="add">
        <pc:chgData name="Pascale Chauvin-Grelier" userId="db50cf69-935c-4962-9228-212f94f534b0" providerId="ADAL" clId="{C3974B1F-FA67-4CD4-BBC0-BC900153D57A}" dt="2022-08-16T08:52:44.917" v="483"/>
        <pc:sldMkLst>
          <pc:docMk/>
          <pc:sldMk cId="4282958934" sldId="960"/>
        </pc:sldMkLst>
      </pc:sldChg>
      <pc:sldChg chg="addSp delSp modSp mod ord">
        <pc:chgData name="Pascale Chauvin-Grelier" userId="db50cf69-935c-4962-9228-212f94f534b0" providerId="ADAL" clId="{C3974B1F-FA67-4CD4-BBC0-BC900153D57A}" dt="2022-08-16T09:41:35.573" v="1857"/>
        <pc:sldMkLst>
          <pc:docMk/>
          <pc:sldMk cId="748080243" sldId="961"/>
        </pc:sldMkLst>
        <pc:spChg chg="del">
          <ac:chgData name="Pascale Chauvin-Grelier" userId="db50cf69-935c-4962-9228-212f94f534b0" providerId="ADAL" clId="{C3974B1F-FA67-4CD4-BBC0-BC900153D57A}" dt="2022-08-16T09:20:59.021" v="1464" actId="478"/>
          <ac:spMkLst>
            <pc:docMk/>
            <pc:sldMk cId="748080243" sldId="961"/>
            <ac:spMk id="2" creationId="{C4F91324-7A8A-4985-A607-3D3605AF11A6}"/>
          </ac:spMkLst>
        </pc:spChg>
        <pc:spChg chg="mod">
          <ac:chgData name="Pascale Chauvin-Grelier" userId="db50cf69-935c-4962-9228-212f94f534b0" providerId="ADAL" clId="{C3974B1F-FA67-4CD4-BBC0-BC900153D57A}" dt="2022-08-16T08:54:32.314" v="546" actId="20577"/>
          <ac:spMkLst>
            <pc:docMk/>
            <pc:sldMk cId="748080243" sldId="961"/>
            <ac:spMk id="3" creationId="{AD71BEEC-626A-4FFC-9785-907B58A7E621}"/>
          </ac:spMkLst>
        </pc:spChg>
        <pc:spChg chg="add mod">
          <ac:chgData name="Pascale Chauvin-Grelier" userId="db50cf69-935c-4962-9228-212f94f534b0" providerId="ADAL" clId="{C3974B1F-FA67-4CD4-BBC0-BC900153D57A}" dt="2022-08-16T09:23:02.967" v="1544" actId="1076"/>
          <ac:spMkLst>
            <pc:docMk/>
            <pc:sldMk cId="748080243" sldId="961"/>
            <ac:spMk id="6" creationId="{46C02282-59B5-1DC9-CCCD-332C897360C0}"/>
          </ac:spMkLst>
        </pc:spChg>
        <pc:spChg chg="mod">
          <ac:chgData name="Pascale Chauvin-Grelier" userId="db50cf69-935c-4962-9228-212f94f534b0" providerId="ADAL" clId="{C3974B1F-FA67-4CD4-BBC0-BC900153D57A}" dt="2022-08-16T08:54:07.738" v="525" actId="20577"/>
          <ac:spMkLst>
            <pc:docMk/>
            <pc:sldMk cId="748080243" sldId="961"/>
            <ac:spMk id="8" creationId="{2DBD406A-A4D2-432A-969F-60B0FD38C907}"/>
          </ac:spMkLst>
        </pc:spChg>
        <pc:spChg chg="mod">
          <ac:chgData name="Pascale Chauvin-Grelier" userId="db50cf69-935c-4962-9228-212f94f534b0" providerId="ADAL" clId="{C3974B1F-FA67-4CD4-BBC0-BC900153D57A}" dt="2022-08-16T09:08:31.184" v="895" actId="20577"/>
          <ac:spMkLst>
            <pc:docMk/>
            <pc:sldMk cId="748080243" sldId="961"/>
            <ac:spMk id="13" creationId="{8963AA0F-95B8-4115-A126-238780C8094B}"/>
          </ac:spMkLst>
        </pc:spChg>
        <pc:spChg chg="mod">
          <ac:chgData name="Pascale Chauvin-Grelier" userId="db50cf69-935c-4962-9228-212f94f534b0" providerId="ADAL" clId="{C3974B1F-FA67-4CD4-BBC0-BC900153D57A}" dt="2022-08-16T09:02:44.110" v="711" actId="20577"/>
          <ac:spMkLst>
            <pc:docMk/>
            <pc:sldMk cId="748080243" sldId="961"/>
            <ac:spMk id="14" creationId="{A9A2CDA2-FBB4-4380-9036-9210C42EC8A9}"/>
          </ac:spMkLst>
        </pc:spChg>
        <pc:spChg chg="del">
          <ac:chgData name="Pascale Chauvin-Grelier" userId="db50cf69-935c-4962-9228-212f94f534b0" providerId="ADAL" clId="{C3974B1F-FA67-4CD4-BBC0-BC900153D57A}" dt="2022-08-16T09:18:54.753" v="1326" actId="478"/>
          <ac:spMkLst>
            <pc:docMk/>
            <pc:sldMk cId="748080243" sldId="961"/>
            <ac:spMk id="15" creationId="{77D6D2A6-224B-42D4-9971-63398C0028A1}"/>
          </ac:spMkLst>
        </pc:spChg>
        <pc:spChg chg="mod">
          <ac:chgData name="Pascale Chauvin-Grelier" userId="db50cf69-935c-4962-9228-212f94f534b0" providerId="ADAL" clId="{C3974B1F-FA67-4CD4-BBC0-BC900153D57A}" dt="2022-08-16T09:22:49.412" v="1542" actId="1076"/>
          <ac:spMkLst>
            <pc:docMk/>
            <pc:sldMk cId="748080243" sldId="961"/>
            <ac:spMk id="16" creationId="{433846AE-6BD4-4894-8CCD-9391DB8E2081}"/>
          </ac:spMkLst>
        </pc:spChg>
        <pc:spChg chg="mod">
          <ac:chgData name="Pascale Chauvin-Grelier" userId="db50cf69-935c-4962-9228-212f94f534b0" providerId="ADAL" clId="{C3974B1F-FA67-4CD4-BBC0-BC900153D57A}" dt="2022-08-16T09:26:43.997" v="1684" actId="20577"/>
          <ac:spMkLst>
            <pc:docMk/>
            <pc:sldMk cId="748080243" sldId="961"/>
            <ac:spMk id="17" creationId="{682C5469-7955-4625-B23E-41E2C4BD667C}"/>
          </ac:spMkLst>
        </pc:spChg>
        <pc:spChg chg="mod">
          <ac:chgData name="Pascale Chauvin-Grelier" userId="db50cf69-935c-4962-9228-212f94f534b0" providerId="ADAL" clId="{C3974B1F-FA67-4CD4-BBC0-BC900153D57A}" dt="2022-08-16T09:16:03.866" v="1302" actId="20577"/>
          <ac:spMkLst>
            <pc:docMk/>
            <pc:sldMk cId="748080243" sldId="961"/>
            <ac:spMk id="18" creationId="{CA7FEC60-A0CD-4ADD-80E6-B64A4BA71537}"/>
          </ac:spMkLst>
        </pc:spChg>
        <pc:spChg chg="mod">
          <ac:chgData name="Pascale Chauvin-Grelier" userId="db50cf69-935c-4962-9228-212f94f534b0" providerId="ADAL" clId="{C3974B1F-FA67-4CD4-BBC0-BC900153D57A}" dt="2022-08-16T09:26:58.818" v="1685" actId="20577"/>
          <ac:spMkLst>
            <pc:docMk/>
            <pc:sldMk cId="748080243" sldId="961"/>
            <ac:spMk id="19" creationId="{B91E2573-1769-44FF-9DF2-0A97AC839ACD}"/>
          </ac:spMkLst>
        </pc:spChg>
        <pc:spChg chg="mod">
          <ac:chgData name="Pascale Chauvin-Grelier" userId="db50cf69-935c-4962-9228-212f94f534b0" providerId="ADAL" clId="{C3974B1F-FA67-4CD4-BBC0-BC900153D57A}" dt="2022-08-16T09:23:55.890" v="1546" actId="1076"/>
          <ac:spMkLst>
            <pc:docMk/>
            <pc:sldMk cId="748080243" sldId="961"/>
            <ac:spMk id="20" creationId="{7934757E-1335-43A0-A0AE-9C52B9986050}"/>
          </ac:spMkLst>
        </pc:spChg>
        <pc:spChg chg="mod">
          <ac:chgData name="Pascale Chauvin-Grelier" userId="db50cf69-935c-4962-9228-212f94f534b0" providerId="ADAL" clId="{C3974B1F-FA67-4CD4-BBC0-BC900153D57A}" dt="2022-08-16T09:25:47.063" v="1665" actId="20577"/>
          <ac:spMkLst>
            <pc:docMk/>
            <pc:sldMk cId="748080243" sldId="961"/>
            <ac:spMk id="21" creationId="{332F6F85-0E39-47D4-BFCF-1B500984F570}"/>
          </ac:spMkLst>
        </pc:spChg>
        <pc:spChg chg="mod">
          <ac:chgData name="Pascale Chauvin-Grelier" userId="db50cf69-935c-4962-9228-212f94f534b0" providerId="ADAL" clId="{C3974B1F-FA67-4CD4-BBC0-BC900153D57A}" dt="2022-08-16T09:22:53.770" v="1543" actId="1076"/>
          <ac:spMkLst>
            <pc:docMk/>
            <pc:sldMk cId="748080243" sldId="961"/>
            <ac:spMk id="22" creationId="{59246B7A-6637-4551-AA60-F86B631B0CB4}"/>
          </ac:spMkLst>
        </pc:spChg>
        <pc:spChg chg="mod">
          <ac:chgData name="Pascale Chauvin-Grelier" userId="db50cf69-935c-4962-9228-212f94f534b0" providerId="ADAL" clId="{C3974B1F-FA67-4CD4-BBC0-BC900153D57A}" dt="2022-08-16T09:31:09.199" v="1821" actId="120"/>
          <ac:spMkLst>
            <pc:docMk/>
            <pc:sldMk cId="748080243" sldId="961"/>
            <ac:spMk id="23" creationId="{9B4B61A8-33E3-42AA-A4BE-AE4052FAE9D1}"/>
          </ac:spMkLst>
        </pc:spChg>
        <pc:picChg chg="add del">
          <ac:chgData name="Pascale Chauvin-Grelier" userId="db50cf69-935c-4962-9228-212f94f534b0" providerId="ADAL" clId="{C3974B1F-FA67-4CD4-BBC0-BC900153D57A}" dt="2022-08-16T09:19:08.570" v="1328" actId="22"/>
          <ac:picMkLst>
            <pc:docMk/>
            <pc:sldMk cId="748080243" sldId="961"/>
            <ac:picMk id="5" creationId="{DFEDA4C2-B24E-4AE9-5550-FF5F522EBCD4}"/>
          </ac:picMkLst>
        </pc:picChg>
      </pc:sldChg>
      <pc:sldChg chg="modSp mod">
        <pc:chgData name="Pascale Chauvin-Grelier" userId="db50cf69-935c-4962-9228-212f94f534b0" providerId="ADAL" clId="{C3974B1F-FA67-4CD4-BBC0-BC900153D57A}" dt="2022-08-16T13:29:15.964" v="1922" actId="20577"/>
        <pc:sldMkLst>
          <pc:docMk/>
          <pc:sldMk cId="3411054511" sldId="968"/>
        </pc:sldMkLst>
        <pc:spChg chg="mod">
          <ac:chgData name="Pascale Chauvin-Grelier" userId="db50cf69-935c-4962-9228-212f94f534b0" providerId="ADAL" clId="{C3974B1F-FA67-4CD4-BBC0-BC900153D57A}" dt="2022-08-16T13:29:15.964" v="1922" actId="20577"/>
          <ac:spMkLst>
            <pc:docMk/>
            <pc:sldMk cId="3411054511" sldId="968"/>
            <ac:spMk id="5" creationId="{5EF95746-15D8-4764-83CE-46AFE4658C87}"/>
          </ac:spMkLst>
        </pc:spChg>
      </pc:sldChg>
      <pc:sldChg chg="modSp mod">
        <pc:chgData name="Pascale Chauvin-Grelier" userId="db50cf69-935c-4962-9228-212f94f534b0" providerId="ADAL" clId="{C3974B1F-FA67-4CD4-BBC0-BC900153D57A}" dt="2022-08-16T13:30:20.930" v="1953" actId="20577"/>
        <pc:sldMkLst>
          <pc:docMk/>
          <pc:sldMk cId="4153765052" sldId="969"/>
        </pc:sldMkLst>
        <pc:spChg chg="mod">
          <ac:chgData name="Pascale Chauvin-Grelier" userId="db50cf69-935c-4962-9228-212f94f534b0" providerId="ADAL" clId="{C3974B1F-FA67-4CD4-BBC0-BC900153D57A}" dt="2022-08-16T13:30:20.930" v="1953" actId="20577"/>
          <ac:spMkLst>
            <pc:docMk/>
            <pc:sldMk cId="4153765052" sldId="969"/>
            <ac:spMk id="2" creationId="{35EE33B8-0607-4554-A6C1-F168BA552013}"/>
          </ac:spMkLst>
        </pc:spChg>
      </pc:sldChg>
      <pc:sldChg chg="modSp mod">
        <pc:chgData name="Pascale Chauvin-Grelier" userId="db50cf69-935c-4962-9228-212f94f534b0" providerId="ADAL" clId="{C3974B1F-FA67-4CD4-BBC0-BC900153D57A}" dt="2022-08-16T13:32:22.508" v="1966" actId="20577"/>
        <pc:sldMkLst>
          <pc:docMk/>
          <pc:sldMk cId="4187377698" sldId="970"/>
        </pc:sldMkLst>
        <pc:spChg chg="mod">
          <ac:chgData name="Pascale Chauvin-Grelier" userId="db50cf69-935c-4962-9228-212f94f534b0" providerId="ADAL" clId="{C3974B1F-FA67-4CD4-BBC0-BC900153D57A}" dt="2022-08-16T13:32:22.508" v="1966" actId="20577"/>
          <ac:spMkLst>
            <pc:docMk/>
            <pc:sldMk cId="4187377698" sldId="970"/>
            <ac:spMk id="4" creationId="{291C9DE1-1F20-4318-8B48-3EC840AED264}"/>
          </ac:spMkLst>
        </pc:spChg>
      </pc:sldChg>
      <pc:sldChg chg="modSp mod">
        <pc:chgData name="Pascale Chauvin-Grelier" userId="db50cf69-935c-4962-9228-212f94f534b0" providerId="ADAL" clId="{C3974B1F-FA67-4CD4-BBC0-BC900153D57A}" dt="2022-08-16T15:31:01.477" v="4568" actId="20577"/>
        <pc:sldMkLst>
          <pc:docMk/>
          <pc:sldMk cId="2175181495" sldId="973"/>
        </pc:sldMkLst>
        <pc:spChg chg="mod">
          <ac:chgData name="Pascale Chauvin-Grelier" userId="db50cf69-935c-4962-9228-212f94f534b0" providerId="ADAL" clId="{C3974B1F-FA67-4CD4-BBC0-BC900153D57A}" dt="2022-08-16T15:31:01.477" v="4568" actId="20577"/>
          <ac:spMkLst>
            <pc:docMk/>
            <pc:sldMk cId="2175181495" sldId="973"/>
            <ac:spMk id="3" creationId="{98738CD0-9F34-43A4-9E8D-CFB22CAE17A8}"/>
          </ac:spMkLst>
        </pc:spChg>
        <pc:spChg chg="mod">
          <ac:chgData name="Pascale Chauvin-Grelier" userId="db50cf69-935c-4962-9228-212f94f534b0" providerId="ADAL" clId="{C3974B1F-FA67-4CD4-BBC0-BC900153D57A}" dt="2022-08-16T14:31:53.029" v="3527" actId="20577"/>
          <ac:spMkLst>
            <pc:docMk/>
            <pc:sldMk cId="2175181495" sldId="973"/>
            <ac:spMk id="4" creationId="{291C9DE1-1F20-4318-8B48-3EC840AED264}"/>
          </ac:spMkLst>
        </pc:spChg>
      </pc:sldChg>
      <pc:sldChg chg="del">
        <pc:chgData name="Pascale Chauvin-Grelier" userId="db50cf69-935c-4962-9228-212f94f534b0" providerId="ADAL" clId="{C3974B1F-FA67-4CD4-BBC0-BC900153D57A}" dt="2022-08-16T15:31:36.777" v="4569" actId="47"/>
        <pc:sldMkLst>
          <pc:docMk/>
          <pc:sldMk cId="1066580513" sldId="974"/>
        </pc:sldMkLst>
      </pc:sldChg>
      <pc:sldChg chg="del">
        <pc:chgData name="Pascale Chauvin-Grelier" userId="db50cf69-935c-4962-9228-212f94f534b0" providerId="ADAL" clId="{C3974B1F-FA67-4CD4-BBC0-BC900153D57A}" dt="2022-08-16T14:03:16.676" v="3098" actId="2696"/>
        <pc:sldMkLst>
          <pc:docMk/>
          <pc:sldMk cId="3048673944" sldId="975"/>
        </pc:sldMkLst>
      </pc:sldChg>
      <pc:sldChg chg="del">
        <pc:chgData name="Pascale Chauvin-Grelier" userId="db50cf69-935c-4962-9228-212f94f534b0" providerId="ADAL" clId="{C3974B1F-FA67-4CD4-BBC0-BC900153D57A}" dt="2022-08-16T09:40:29.756" v="1851" actId="47"/>
        <pc:sldMkLst>
          <pc:docMk/>
          <pc:sldMk cId="296465428" sldId="982"/>
        </pc:sldMkLst>
      </pc:sldChg>
      <pc:sldChg chg="del">
        <pc:chgData name="Pascale Chauvin-Grelier" userId="db50cf69-935c-4962-9228-212f94f534b0" providerId="ADAL" clId="{C3974B1F-FA67-4CD4-BBC0-BC900153D57A}" dt="2022-08-16T09:40:34.704" v="1853" actId="47"/>
        <pc:sldMkLst>
          <pc:docMk/>
          <pc:sldMk cId="2619095544" sldId="983"/>
        </pc:sldMkLst>
      </pc:sldChg>
      <pc:sldChg chg="del">
        <pc:chgData name="Pascale Chauvin-Grelier" userId="db50cf69-935c-4962-9228-212f94f534b0" providerId="ADAL" clId="{C3974B1F-FA67-4CD4-BBC0-BC900153D57A}" dt="2022-08-16T09:40:31.499" v="1852" actId="47"/>
        <pc:sldMkLst>
          <pc:docMk/>
          <pc:sldMk cId="2070681312" sldId="984"/>
        </pc:sldMkLst>
      </pc:sldChg>
      <pc:sldChg chg="del">
        <pc:chgData name="Pascale Chauvin-Grelier" userId="db50cf69-935c-4962-9228-212f94f534b0" providerId="ADAL" clId="{C3974B1F-FA67-4CD4-BBC0-BC900153D57A}" dt="2022-08-16T15:31:46.162" v="4570" actId="47"/>
        <pc:sldMkLst>
          <pc:docMk/>
          <pc:sldMk cId="405085175" sldId="1018"/>
        </pc:sldMkLst>
      </pc:sldChg>
      <pc:sldChg chg="del">
        <pc:chgData name="Pascale Chauvin-Grelier" userId="db50cf69-935c-4962-9228-212f94f534b0" providerId="ADAL" clId="{C3974B1F-FA67-4CD4-BBC0-BC900153D57A}" dt="2022-08-16T15:31:47.821" v="4571" actId="47"/>
        <pc:sldMkLst>
          <pc:docMk/>
          <pc:sldMk cId="4174664543" sldId="1019"/>
        </pc:sldMkLst>
      </pc:sldChg>
      <pc:sldChg chg="del">
        <pc:chgData name="Pascale Chauvin-Grelier" userId="db50cf69-935c-4962-9228-212f94f534b0" providerId="ADAL" clId="{C3974B1F-FA67-4CD4-BBC0-BC900153D57A}" dt="2022-08-16T15:31:49.315" v="4572" actId="47"/>
        <pc:sldMkLst>
          <pc:docMk/>
          <pc:sldMk cId="3591438883" sldId="1020"/>
        </pc:sldMkLst>
      </pc:sldChg>
      <pc:sldChg chg="del">
        <pc:chgData name="Pascale Chauvin-Grelier" userId="db50cf69-935c-4962-9228-212f94f534b0" providerId="ADAL" clId="{C3974B1F-FA67-4CD4-BBC0-BC900153D57A}" dt="2022-08-16T15:31:51.005" v="4573" actId="47"/>
        <pc:sldMkLst>
          <pc:docMk/>
          <pc:sldMk cId="2983224511" sldId="1021"/>
        </pc:sldMkLst>
      </pc:sldChg>
      <pc:sldChg chg="modSp add mod addCm">
        <pc:chgData name="Pascale Chauvin-Grelier" userId="db50cf69-935c-4962-9228-212f94f534b0" providerId="ADAL" clId="{C3974B1F-FA67-4CD4-BBC0-BC900153D57A}" dt="2022-08-11T15:28:14.869" v="168"/>
        <pc:sldMkLst>
          <pc:docMk/>
          <pc:sldMk cId="1988112899" sldId="1022"/>
        </pc:sldMkLst>
        <pc:spChg chg="mod">
          <ac:chgData name="Pascale Chauvin-Grelier" userId="db50cf69-935c-4962-9228-212f94f534b0" providerId="ADAL" clId="{C3974B1F-FA67-4CD4-BBC0-BC900153D57A}" dt="2022-08-11T15:26:32.625" v="147" actId="20577"/>
          <ac:spMkLst>
            <pc:docMk/>
            <pc:sldMk cId="1988112899" sldId="1022"/>
            <ac:spMk id="4" creationId="{E914267B-87A3-4AFC-A561-FBB74B1B4AD6}"/>
          </ac:spMkLst>
        </pc:spChg>
        <pc:spChg chg="mod">
          <ac:chgData name="Pascale Chauvin-Grelier" userId="db50cf69-935c-4962-9228-212f94f534b0" providerId="ADAL" clId="{C3974B1F-FA67-4CD4-BBC0-BC900153D57A}" dt="2022-08-11T15:12:40.472" v="27" actId="20577"/>
          <ac:spMkLst>
            <pc:docMk/>
            <pc:sldMk cId="1988112899" sldId="1022"/>
            <ac:spMk id="7" creationId="{140B578B-1B77-4D34-91A0-64EEA5068881}"/>
          </ac:spMkLst>
        </pc:spChg>
      </pc:sldChg>
      <pc:sldChg chg="delSp modSp add mod delAnim">
        <pc:chgData name="Pascale Chauvin-Grelier" userId="db50cf69-935c-4962-9228-212f94f534b0" providerId="ADAL" clId="{C3974B1F-FA67-4CD4-BBC0-BC900153D57A}" dt="2022-08-11T16:08:29.332" v="480" actId="478"/>
        <pc:sldMkLst>
          <pc:docMk/>
          <pc:sldMk cId="2791318596" sldId="1023"/>
        </pc:sldMkLst>
        <pc:spChg chg="mod">
          <ac:chgData name="Pascale Chauvin-Grelier" userId="db50cf69-935c-4962-9228-212f94f534b0" providerId="ADAL" clId="{C3974B1F-FA67-4CD4-BBC0-BC900153D57A}" dt="2022-08-11T16:07:08.555" v="474" actId="20577"/>
          <ac:spMkLst>
            <pc:docMk/>
            <pc:sldMk cId="2791318596" sldId="1023"/>
            <ac:spMk id="20" creationId="{A78A73FB-A881-44AC-9FEA-011C9CDF1035}"/>
          </ac:spMkLst>
        </pc:spChg>
        <pc:spChg chg="mod">
          <ac:chgData name="Pascale Chauvin-Grelier" userId="db50cf69-935c-4962-9228-212f94f534b0" providerId="ADAL" clId="{C3974B1F-FA67-4CD4-BBC0-BC900153D57A}" dt="2022-08-11T16:08:17.267" v="477" actId="1076"/>
          <ac:spMkLst>
            <pc:docMk/>
            <pc:sldMk cId="2791318596" sldId="1023"/>
            <ac:spMk id="22" creationId="{02063DE6-17DF-42BE-B36C-C9E20F0ABD74}"/>
          </ac:spMkLst>
        </pc:spChg>
        <pc:spChg chg="del">
          <ac:chgData name="Pascale Chauvin-Grelier" userId="db50cf69-935c-4962-9228-212f94f534b0" providerId="ADAL" clId="{C3974B1F-FA67-4CD4-BBC0-BC900153D57A}" dt="2022-08-11T16:08:29.332" v="480" actId="478"/>
          <ac:spMkLst>
            <pc:docMk/>
            <pc:sldMk cId="2791318596" sldId="1023"/>
            <ac:spMk id="30" creationId="{9F07A712-5EBE-4686-B1AB-3BFA98ED9062}"/>
          </ac:spMkLst>
        </pc:spChg>
        <pc:spChg chg="del mod">
          <ac:chgData name="Pascale Chauvin-Grelier" userId="db50cf69-935c-4962-9228-212f94f534b0" providerId="ADAL" clId="{C3974B1F-FA67-4CD4-BBC0-BC900153D57A}" dt="2022-08-11T16:08:27.252" v="479" actId="478"/>
          <ac:spMkLst>
            <pc:docMk/>
            <pc:sldMk cId="2791318596" sldId="1023"/>
            <ac:spMk id="31" creationId="{A2953BAF-1E2F-45CE-B29E-1471F5D6CD4D}"/>
          </ac:spMkLst>
        </pc:spChg>
      </pc:sldChg>
      <pc:sldChg chg="add">
        <pc:chgData name="Pascale Chauvin-Grelier" userId="db50cf69-935c-4962-9228-212f94f534b0" providerId="ADAL" clId="{C3974B1F-FA67-4CD4-BBC0-BC900153D57A}" dt="2022-08-16T08:50:49.438" v="481"/>
        <pc:sldMkLst>
          <pc:docMk/>
          <pc:sldMk cId="150594466" sldId="1024"/>
        </pc:sldMkLst>
      </pc:sldChg>
      <pc:sldChg chg="addSp modSp add mod">
        <pc:chgData name="Pascale Chauvin-Grelier" userId="db50cf69-935c-4962-9228-212f94f534b0" providerId="ADAL" clId="{C3974B1F-FA67-4CD4-BBC0-BC900153D57A}" dt="2022-08-16T14:02:41.623" v="3097" actId="1076"/>
        <pc:sldMkLst>
          <pc:docMk/>
          <pc:sldMk cId="2147121244" sldId="1025"/>
        </pc:sldMkLst>
        <pc:spChg chg="mod">
          <ac:chgData name="Pascale Chauvin-Grelier" userId="db50cf69-935c-4962-9228-212f94f534b0" providerId="ADAL" clId="{C3974B1F-FA67-4CD4-BBC0-BC900153D57A}" dt="2022-08-16T14:00:35.143" v="3028" actId="1076"/>
          <ac:spMkLst>
            <pc:docMk/>
            <pc:sldMk cId="2147121244" sldId="1025"/>
            <ac:spMk id="3" creationId="{98738CD0-9F34-43A4-9E8D-CFB22CAE17A8}"/>
          </ac:spMkLst>
        </pc:spChg>
        <pc:spChg chg="mod">
          <ac:chgData name="Pascale Chauvin-Grelier" userId="db50cf69-935c-4962-9228-212f94f534b0" providerId="ADAL" clId="{C3974B1F-FA67-4CD4-BBC0-BC900153D57A}" dt="2022-08-16T13:44:15.074" v="2105" actId="20577"/>
          <ac:spMkLst>
            <pc:docMk/>
            <pc:sldMk cId="2147121244" sldId="1025"/>
            <ac:spMk id="4" creationId="{291C9DE1-1F20-4318-8B48-3EC840AED264}"/>
          </ac:spMkLst>
        </pc:spChg>
        <pc:spChg chg="add mod">
          <ac:chgData name="Pascale Chauvin-Grelier" userId="db50cf69-935c-4962-9228-212f94f534b0" providerId="ADAL" clId="{C3974B1F-FA67-4CD4-BBC0-BC900153D57A}" dt="2022-08-16T14:02:41.623" v="3097" actId="1076"/>
          <ac:spMkLst>
            <pc:docMk/>
            <pc:sldMk cId="2147121244" sldId="1025"/>
            <ac:spMk id="5" creationId="{884DFCD5-52D9-68E4-45E5-CBBFDB052020}"/>
          </ac:spMkLst>
        </pc:spChg>
      </pc:sldChg>
      <pc:sldChg chg="addSp delSp modSp add mod ord">
        <pc:chgData name="Pascale Chauvin-Grelier" userId="db50cf69-935c-4962-9228-212f94f534b0" providerId="ADAL" clId="{C3974B1F-FA67-4CD4-BBC0-BC900153D57A}" dt="2022-08-16T14:28:30.770" v="3503" actId="20577"/>
        <pc:sldMkLst>
          <pc:docMk/>
          <pc:sldMk cId="636199975" sldId="1026"/>
        </pc:sldMkLst>
        <pc:spChg chg="del mod">
          <ac:chgData name="Pascale Chauvin-Grelier" userId="db50cf69-935c-4962-9228-212f94f534b0" providerId="ADAL" clId="{C3974B1F-FA67-4CD4-BBC0-BC900153D57A}" dt="2022-08-16T14:18:33.630" v="3221"/>
          <ac:spMkLst>
            <pc:docMk/>
            <pc:sldMk cId="636199975" sldId="1026"/>
            <ac:spMk id="3" creationId="{98738CD0-9F34-43A4-9E8D-CFB22CAE17A8}"/>
          </ac:spMkLst>
        </pc:spChg>
        <pc:spChg chg="mod">
          <ac:chgData name="Pascale Chauvin-Grelier" userId="db50cf69-935c-4962-9228-212f94f534b0" providerId="ADAL" clId="{C3974B1F-FA67-4CD4-BBC0-BC900153D57A}" dt="2022-08-16T14:03:44.262" v="3116" actId="20577"/>
          <ac:spMkLst>
            <pc:docMk/>
            <pc:sldMk cId="636199975" sldId="1026"/>
            <ac:spMk id="4" creationId="{291C9DE1-1F20-4318-8B48-3EC840AED264}"/>
          </ac:spMkLst>
        </pc:spChg>
        <pc:spChg chg="add mod">
          <ac:chgData name="Pascale Chauvin-Grelier" userId="db50cf69-935c-4962-9228-212f94f534b0" providerId="ADAL" clId="{C3974B1F-FA67-4CD4-BBC0-BC900153D57A}" dt="2022-08-16T14:20:33.867" v="3326" actId="20577"/>
          <ac:spMkLst>
            <pc:docMk/>
            <pc:sldMk cId="636199975" sldId="1026"/>
            <ac:spMk id="6" creationId="{4CF12375-0089-1FAB-9AFA-05786B95AA3A}"/>
          </ac:spMkLst>
        </pc:spChg>
        <pc:spChg chg="add mod">
          <ac:chgData name="Pascale Chauvin-Grelier" userId="db50cf69-935c-4962-9228-212f94f534b0" providerId="ADAL" clId="{C3974B1F-FA67-4CD4-BBC0-BC900153D57A}" dt="2022-08-16T14:28:30.770" v="3503" actId="20577"/>
          <ac:spMkLst>
            <pc:docMk/>
            <pc:sldMk cId="636199975" sldId="1026"/>
            <ac:spMk id="8" creationId="{1B97AB71-5052-E39E-B8B8-78ABC4D490BF}"/>
          </ac:spMkLst>
        </pc:spChg>
        <pc:graphicFrameChg chg="add mod modGraphic">
          <ac:chgData name="Pascale Chauvin-Grelier" userId="db50cf69-935c-4962-9228-212f94f534b0" providerId="ADAL" clId="{C3974B1F-FA67-4CD4-BBC0-BC900153D57A}" dt="2022-08-16T14:23:41.004" v="3383" actId="20577"/>
          <ac:graphicFrameMkLst>
            <pc:docMk/>
            <pc:sldMk cId="636199975" sldId="1026"/>
            <ac:graphicFrameMk id="2" creationId="{8712925A-F6D3-994C-A389-5876BDA8477E}"/>
          </ac:graphicFrameMkLst>
        </pc:graphicFrameChg>
      </pc:sldChg>
      <pc:sldMasterChg chg="delSldLayout">
        <pc:chgData name="Pascale Chauvin-Grelier" userId="db50cf69-935c-4962-9228-212f94f534b0" providerId="ADAL" clId="{C3974B1F-FA67-4CD4-BBC0-BC900153D57A}" dt="2022-08-16T15:31:36.777" v="4569" actId="47"/>
        <pc:sldMasterMkLst>
          <pc:docMk/>
          <pc:sldMasterMk cId="1761291956" sldId="2147483707"/>
        </pc:sldMasterMkLst>
        <pc:sldLayoutChg chg="del">
          <pc:chgData name="Pascale Chauvin-Grelier" userId="db50cf69-935c-4962-9228-212f94f534b0" providerId="ADAL" clId="{C3974B1F-FA67-4CD4-BBC0-BC900153D57A}" dt="2022-08-16T15:31:36.777" v="4569" actId="47"/>
          <pc:sldLayoutMkLst>
            <pc:docMk/>
            <pc:sldMasterMk cId="1761291956" sldId="2147483707"/>
            <pc:sldLayoutMk cId="4150489799" sldId="214748371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990C7EA-5646-4FC9-8EA7-DD5190FB0C3E}"/>
              </a:ext>
            </a:extLst>
          </p:cNvPr>
          <p:cNvSpPr>
            <a:spLocks noGrp="1"/>
          </p:cNvSpPr>
          <p:nvPr>
            <p:ph type="hdr" sz="quarter"/>
          </p:nvPr>
        </p:nvSpPr>
        <p:spPr>
          <a:xfrm>
            <a:off x="0" y="0"/>
            <a:ext cx="2955925"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AB7A664D-E612-470C-9AB3-AA65F42DBF93}"/>
              </a:ext>
            </a:extLst>
          </p:cNvPr>
          <p:cNvSpPr>
            <a:spLocks noGrp="1"/>
          </p:cNvSpPr>
          <p:nvPr>
            <p:ph type="dt" sz="quarter" idx="1"/>
          </p:nvPr>
        </p:nvSpPr>
        <p:spPr>
          <a:xfrm>
            <a:off x="3862388" y="0"/>
            <a:ext cx="2955925" cy="496888"/>
          </a:xfrm>
          <a:prstGeom prst="rect">
            <a:avLst/>
          </a:prstGeom>
        </p:spPr>
        <p:txBody>
          <a:bodyPr vert="horz" lIns="91440" tIns="45720" rIns="91440" bIns="45720" rtlCol="0"/>
          <a:lstStyle>
            <a:lvl1pPr algn="r">
              <a:defRPr sz="1200"/>
            </a:lvl1pPr>
          </a:lstStyle>
          <a:p>
            <a:fld id="{0A6739FF-1DB1-4430-A9C4-FB0E031B8663}" type="datetimeFigureOut">
              <a:rPr lang="fr-FR" smtClean="0"/>
              <a:t>23/01/2023</a:t>
            </a:fld>
            <a:endParaRPr lang="fr-FR"/>
          </a:p>
        </p:txBody>
      </p:sp>
      <p:sp>
        <p:nvSpPr>
          <p:cNvPr id="4" name="Espace réservé du pied de page 3">
            <a:extLst>
              <a:ext uri="{FF2B5EF4-FFF2-40B4-BE49-F238E27FC236}">
                <a16:creationId xmlns:a16="http://schemas.microsoft.com/office/drawing/2014/main" id="{CBACE4D4-A16D-466D-AECA-FCD554511943}"/>
              </a:ext>
            </a:extLst>
          </p:cNvPr>
          <p:cNvSpPr>
            <a:spLocks noGrp="1"/>
          </p:cNvSpPr>
          <p:nvPr>
            <p:ph type="ftr" sz="quarter" idx="2"/>
          </p:nvPr>
        </p:nvSpPr>
        <p:spPr>
          <a:xfrm>
            <a:off x="0" y="9421813"/>
            <a:ext cx="2955925" cy="4968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D17A8D61-4AF4-4D49-8293-6D9B20857DCE}"/>
              </a:ext>
            </a:extLst>
          </p:cNvPr>
          <p:cNvSpPr>
            <a:spLocks noGrp="1"/>
          </p:cNvSpPr>
          <p:nvPr>
            <p:ph type="sldNum" sz="quarter" idx="3"/>
          </p:nvPr>
        </p:nvSpPr>
        <p:spPr>
          <a:xfrm>
            <a:off x="3862388" y="9421813"/>
            <a:ext cx="2955925" cy="496887"/>
          </a:xfrm>
          <a:prstGeom prst="rect">
            <a:avLst/>
          </a:prstGeom>
        </p:spPr>
        <p:txBody>
          <a:bodyPr vert="horz" lIns="91440" tIns="45720" rIns="91440" bIns="45720" rtlCol="0" anchor="b"/>
          <a:lstStyle>
            <a:lvl1pPr algn="r">
              <a:defRPr sz="1200"/>
            </a:lvl1pPr>
          </a:lstStyle>
          <a:p>
            <a:fld id="{9C6C3A35-A1E0-489A-88F3-9D33A61613E9}" type="slidenum">
              <a:rPr lang="fr-FR" smtClean="0"/>
              <a:t>‹N°›</a:t>
            </a:fld>
            <a:endParaRPr lang="fr-FR"/>
          </a:p>
        </p:txBody>
      </p:sp>
    </p:spTree>
    <p:extLst>
      <p:ext uri="{BB962C8B-B14F-4D97-AF65-F5344CB8AC3E}">
        <p14:creationId xmlns:p14="http://schemas.microsoft.com/office/powerpoint/2010/main" val="223048867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5290" cy="49765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63032" y="0"/>
            <a:ext cx="2955290" cy="497658"/>
          </a:xfrm>
          <a:prstGeom prst="rect">
            <a:avLst/>
          </a:prstGeom>
        </p:spPr>
        <p:txBody>
          <a:bodyPr vert="horz" lIns="91440" tIns="45720" rIns="91440" bIns="45720" rtlCol="0"/>
          <a:lstStyle>
            <a:lvl1pPr algn="r">
              <a:defRPr sz="1200"/>
            </a:lvl1pPr>
          </a:lstStyle>
          <a:p>
            <a:fld id="{C86A04D5-3A39-4672-BCE6-A2DAA8383C55}" type="datetimeFigureOut">
              <a:rPr lang="fr-FR" smtClean="0"/>
              <a:t>23/01/2023</a:t>
            </a:fld>
            <a:endParaRPr lang="fr-FR"/>
          </a:p>
        </p:txBody>
      </p:sp>
      <p:sp>
        <p:nvSpPr>
          <p:cNvPr id="4" name="Espace réservé de l'image des diapositives 3"/>
          <p:cNvSpPr>
            <a:spLocks noGrp="1" noRot="1" noChangeAspect="1"/>
          </p:cNvSpPr>
          <p:nvPr>
            <p:ph type="sldImg" idx="2"/>
          </p:nvPr>
        </p:nvSpPr>
        <p:spPr>
          <a:xfrm>
            <a:off x="434975" y="1239838"/>
            <a:ext cx="5949950" cy="334803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1990" y="4773374"/>
            <a:ext cx="5455920" cy="3905488"/>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1044"/>
            <a:ext cx="2955290" cy="497656"/>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63032" y="9421044"/>
            <a:ext cx="2955290" cy="497656"/>
          </a:xfrm>
          <a:prstGeom prst="rect">
            <a:avLst/>
          </a:prstGeom>
        </p:spPr>
        <p:txBody>
          <a:bodyPr vert="horz" lIns="91440" tIns="45720" rIns="91440" bIns="45720" rtlCol="0" anchor="b"/>
          <a:lstStyle>
            <a:lvl1pPr algn="r">
              <a:defRPr sz="1200"/>
            </a:lvl1pPr>
          </a:lstStyle>
          <a:p>
            <a:fld id="{48D06041-7AB3-45EA-9A11-E8D7CE559A55}" type="slidenum">
              <a:rPr lang="fr-FR" smtClean="0"/>
              <a:t>‹N°›</a:t>
            </a:fld>
            <a:endParaRPr lang="fr-FR"/>
          </a:p>
        </p:txBody>
      </p:sp>
    </p:spTree>
    <p:extLst>
      <p:ext uri="{BB962C8B-B14F-4D97-AF65-F5344CB8AC3E}">
        <p14:creationId xmlns:p14="http://schemas.microsoft.com/office/powerpoint/2010/main" val="146350630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330088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552998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691297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3221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400688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425886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538958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dirty="0"/>
          </a:p>
        </p:txBody>
      </p:sp>
    </p:spTree>
    <p:extLst>
      <p:ext uri="{BB962C8B-B14F-4D97-AF65-F5344CB8AC3E}">
        <p14:creationId xmlns:p14="http://schemas.microsoft.com/office/powerpoint/2010/main" val="1671711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Définition ancienne (1990) mais qui parle du plaisir</a:t>
            </a:r>
          </a:p>
        </p:txBody>
      </p:sp>
    </p:spTree>
    <p:extLst>
      <p:ext uri="{BB962C8B-B14F-4D97-AF65-F5344CB8AC3E}">
        <p14:creationId xmlns:p14="http://schemas.microsoft.com/office/powerpoint/2010/main" val="1776245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814066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656887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017731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Définition ancienne (1990) mais qui parle du plaisir</a:t>
            </a:r>
          </a:p>
        </p:txBody>
      </p:sp>
    </p:spTree>
    <p:extLst>
      <p:ext uri="{BB962C8B-B14F-4D97-AF65-F5344CB8AC3E}">
        <p14:creationId xmlns:p14="http://schemas.microsoft.com/office/powerpoint/2010/main" val="3279158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2048C56-E935-468E-8620-363F1C6B130D}" type="slidenum">
              <a:rPr lang="fr-FR" smtClean="0"/>
              <a:t>16</a:t>
            </a:fld>
            <a:endParaRPr lang="fr-FR"/>
          </a:p>
        </p:txBody>
      </p:sp>
    </p:spTree>
    <p:extLst>
      <p:ext uri="{BB962C8B-B14F-4D97-AF65-F5344CB8AC3E}">
        <p14:creationId xmlns:p14="http://schemas.microsoft.com/office/powerpoint/2010/main" val="2017731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348338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844726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902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6471EA-DBC7-4899-B71F-9AEE2A54A24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72DD269-717E-4BAE-BDBA-30E814D75D2F}"/>
              </a:ext>
            </a:extLst>
          </p:cNvPr>
          <p:cNvSpPr>
            <a:spLocks noGrp="1"/>
          </p:cNvSpPr>
          <p:nvPr>
            <p:ph type="dt" sz="half" idx="10"/>
          </p:nvPr>
        </p:nvSpPr>
        <p:spPr/>
        <p:txBody>
          <a:bodyPr/>
          <a:lstStyle/>
          <a:p>
            <a:fld id="{C2753E42-6806-4F7D-8A2E-BCDC5EF51583}" type="datetimeFigureOut">
              <a:rPr lang="fr-FR" smtClean="0"/>
              <a:t>23/01/2023</a:t>
            </a:fld>
            <a:endParaRPr lang="fr-FR"/>
          </a:p>
        </p:txBody>
      </p:sp>
      <p:sp>
        <p:nvSpPr>
          <p:cNvPr id="4" name="Espace réservé du pied de page 3">
            <a:extLst>
              <a:ext uri="{FF2B5EF4-FFF2-40B4-BE49-F238E27FC236}">
                <a16:creationId xmlns:a16="http://schemas.microsoft.com/office/drawing/2014/main" id="{2944C2C0-5A67-4CCC-95F2-B3F192D5805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5FE1EC2-FB7F-485A-9B32-3E8DF22CBBDA}"/>
              </a:ext>
            </a:extLst>
          </p:cNvPr>
          <p:cNvSpPr>
            <a:spLocks noGrp="1"/>
          </p:cNvSpPr>
          <p:nvPr>
            <p:ph type="sldNum" sz="quarter" idx="12"/>
          </p:nvPr>
        </p:nvSpPr>
        <p:spPr/>
        <p:txBody>
          <a:bodyPr/>
          <a:lstStyle/>
          <a:p>
            <a:fld id="{070244A3-FA0D-4433-86DA-1D90C74FF809}" type="slidenum">
              <a:rPr lang="fr-FR" smtClean="0"/>
              <a:t>‹N°›</a:t>
            </a:fld>
            <a:endParaRPr lang="fr-FR"/>
          </a:p>
        </p:txBody>
      </p:sp>
    </p:spTree>
    <p:extLst>
      <p:ext uri="{BB962C8B-B14F-4D97-AF65-F5344CB8AC3E}">
        <p14:creationId xmlns:p14="http://schemas.microsoft.com/office/powerpoint/2010/main" val="1635005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77771F7-0516-4BAD-9334-37756F4E1504}"/>
              </a:ext>
            </a:extLst>
          </p:cNvPr>
          <p:cNvSpPr>
            <a:spLocks noGrp="1"/>
          </p:cNvSpPr>
          <p:nvPr>
            <p:ph type="dt" sz="half" idx="10"/>
          </p:nvPr>
        </p:nvSpPr>
        <p:spPr/>
        <p:txBody>
          <a:bodyPr/>
          <a:lstStyle/>
          <a:p>
            <a:fld id="{C2753E42-6806-4F7D-8A2E-BCDC5EF51583}" type="datetimeFigureOut">
              <a:rPr lang="fr-FR" smtClean="0"/>
              <a:t>23/01/2023</a:t>
            </a:fld>
            <a:endParaRPr lang="fr-FR"/>
          </a:p>
        </p:txBody>
      </p:sp>
      <p:sp>
        <p:nvSpPr>
          <p:cNvPr id="3" name="Espace réservé du pied de page 2">
            <a:extLst>
              <a:ext uri="{FF2B5EF4-FFF2-40B4-BE49-F238E27FC236}">
                <a16:creationId xmlns:a16="http://schemas.microsoft.com/office/drawing/2014/main" id="{4C0B7A93-411C-44AA-A22B-3E0898B52CD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2ABFD62-813E-4E25-B8E9-086EF37D5321}"/>
              </a:ext>
            </a:extLst>
          </p:cNvPr>
          <p:cNvSpPr>
            <a:spLocks noGrp="1"/>
          </p:cNvSpPr>
          <p:nvPr>
            <p:ph type="sldNum" sz="quarter" idx="12"/>
          </p:nvPr>
        </p:nvSpPr>
        <p:spPr/>
        <p:txBody>
          <a:bodyPr/>
          <a:lstStyle/>
          <a:p>
            <a:fld id="{070244A3-FA0D-4433-86DA-1D90C74FF809}" type="slidenum">
              <a:rPr lang="fr-FR" smtClean="0"/>
              <a:t>‹N°›</a:t>
            </a:fld>
            <a:endParaRPr lang="fr-FR"/>
          </a:p>
        </p:txBody>
      </p:sp>
    </p:spTree>
    <p:extLst>
      <p:ext uri="{BB962C8B-B14F-4D97-AF65-F5344CB8AC3E}">
        <p14:creationId xmlns:p14="http://schemas.microsoft.com/office/powerpoint/2010/main" val="1764077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946D37-B19C-4776-B0A2-C4CF26249F9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D1A6CC1-8E1A-4844-A01D-ADA66FB9F6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C9C652F-01D6-47A5-9D7D-59C1A3D89F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21D0863-8E3D-4426-A162-B8D539C05D91}"/>
              </a:ext>
            </a:extLst>
          </p:cNvPr>
          <p:cNvSpPr>
            <a:spLocks noGrp="1"/>
          </p:cNvSpPr>
          <p:nvPr>
            <p:ph type="dt" sz="half" idx="10"/>
          </p:nvPr>
        </p:nvSpPr>
        <p:spPr/>
        <p:txBody>
          <a:bodyPr/>
          <a:lstStyle/>
          <a:p>
            <a:fld id="{C2753E42-6806-4F7D-8A2E-BCDC5EF51583}" type="datetimeFigureOut">
              <a:rPr lang="fr-FR" smtClean="0"/>
              <a:t>23/01/2023</a:t>
            </a:fld>
            <a:endParaRPr lang="fr-FR"/>
          </a:p>
        </p:txBody>
      </p:sp>
      <p:sp>
        <p:nvSpPr>
          <p:cNvPr id="6" name="Espace réservé du pied de page 5">
            <a:extLst>
              <a:ext uri="{FF2B5EF4-FFF2-40B4-BE49-F238E27FC236}">
                <a16:creationId xmlns:a16="http://schemas.microsoft.com/office/drawing/2014/main" id="{D1276F20-09F9-46FA-8739-C96C07DE1B3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7E2BD71-754E-449C-B915-35AD7AD31591}"/>
              </a:ext>
            </a:extLst>
          </p:cNvPr>
          <p:cNvSpPr>
            <a:spLocks noGrp="1"/>
          </p:cNvSpPr>
          <p:nvPr>
            <p:ph type="sldNum" sz="quarter" idx="12"/>
          </p:nvPr>
        </p:nvSpPr>
        <p:spPr/>
        <p:txBody>
          <a:bodyPr/>
          <a:lstStyle/>
          <a:p>
            <a:fld id="{070244A3-FA0D-4433-86DA-1D90C74FF809}" type="slidenum">
              <a:rPr lang="fr-FR" smtClean="0"/>
              <a:t>‹N°›</a:t>
            </a:fld>
            <a:endParaRPr lang="fr-FR"/>
          </a:p>
        </p:txBody>
      </p:sp>
    </p:spTree>
    <p:extLst>
      <p:ext uri="{BB962C8B-B14F-4D97-AF65-F5344CB8AC3E}">
        <p14:creationId xmlns:p14="http://schemas.microsoft.com/office/powerpoint/2010/main" val="92838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3F8A81-C853-47A0-9B4E-B1210E5C6A8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358D484-B71C-4107-8AC2-FCA0C7288E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4BF75B6-1B55-4CD0-BBD6-A48B8B71C1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39E3BB5-CD1F-4BBE-9B38-7459E21DB17A}"/>
              </a:ext>
            </a:extLst>
          </p:cNvPr>
          <p:cNvSpPr>
            <a:spLocks noGrp="1"/>
          </p:cNvSpPr>
          <p:nvPr>
            <p:ph type="dt" sz="half" idx="10"/>
          </p:nvPr>
        </p:nvSpPr>
        <p:spPr/>
        <p:txBody>
          <a:bodyPr/>
          <a:lstStyle/>
          <a:p>
            <a:fld id="{C2753E42-6806-4F7D-8A2E-BCDC5EF51583}" type="datetimeFigureOut">
              <a:rPr lang="fr-FR" smtClean="0"/>
              <a:t>23/01/2023</a:t>
            </a:fld>
            <a:endParaRPr lang="fr-FR"/>
          </a:p>
        </p:txBody>
      </p:sp>
      <p:sp>
        <p:nvSpPr>
          <p:cNvPr id="6" name="Espace réservé du pied de page 5">
            <a:extLst>
              <a:ext uri="{FF2B5EF4-FFF2-40B4-BE49-F238E27FC236}">
                <a16:creationId xmlns:a16="http://schemas.microsoft.com/office/drawing/2014/main" id="{614675A7-E145-4910-BAE1-F4744E9928F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25CB798-A44F-4AE7-BBC3-468EB039E22C}"/>
              </a:ext>
            </a:extLst>
          </p:cNvPr>
          <p:cNvSpPr>
            <a:spLocks noGrp="1"/>
          </p:cNvSpPr>
          <p:nvPr>
            <p:ph type="sldNum" sz="quarter" idx="12"/>
          </p:nvPr>
        </p:nvSpPr>
        <p:spPr/>
        <p:txBody>
          <a:bodyPr/>
          <a:lstStyle/>
          <a:p>
            <a:fld id="{070244A3-FA0D-4433-86DA-1D90C74FF809}" type="slidenum">
              <a:rPr lang="fr-FR" smtClean="0"/>
              <a:t>‹N°›</a:t>
            </a:fld>
            <a:endParaRPr lang="fr-FR"/>
          </a:p>
        </p:txBody>
      </p:sp>
    </p:spTree>
    <p:extLst>
      <p:ext uri="{BB962C8B-B14F-4D97-AF65-F5344CB8AC3E}">
        <p14:creationId xmlns:p14="http://schemas.microsoft.com/office/powerpoint/2010/main" val="3395478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AF1BBB-E344-4593-A21D-0D519925492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0CDF1DC-60EC-4F49-A1DA-F0F3E1C2CAD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DE313D7-46E7-4CE5-A0C5-DFAD8C928003}"/>
              </a:ext>
            </a:extLst>
          </p:cNvPr>
          <p:cNvSpPr>
            <a:spLocks noGrp="1"/>
          </p:cNvSpPr>
          <p:nvPr>
            <p:ph type="dt" sz="half" idx="10"/>
          </p:nvPr>
        </p:nvSpPr>
        <p:spPr/>
        <p:txBody>
          <a:bodyPr/>
          <a:lstStyle/>
          <a:p>
            <a:fld id="{C2753E42-6806-4F7D-8A2E-BCDC5EF51583}" type="datetimeFigureOut">
              <a:rPr lang="fr-FR" smtClean="0"/>
              <a:t>23/01/2023</a:t>
            </a:fld>
            <a:endParaRPr lang="fr-FR"/>
          </a:p>
        </p:txBody>
      </p:sp>
      <p:sp>
        <p:nvSpPr>
          <p:cNvPr id="5" name="Espace réservé du pied de page 4">
            <a:extLst>
              <a:ext uri="{FF2B5EF4-FFF2-40B4-BE49-F238E27FC236}">
                <a16:creationId xmlns:a16="http://schemas.microsoft.com/office/drawing/2014/main" id="{9B2A040D-A2FB-4DFD-975F-FDA406E627D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41311D4-79BD-4FED-BA0F-A52153A41864}"/>
              </a:ext>
            </a:extLst>
          </p:cNvPr>
          <p:cNvSpPr>
            <a:spLocks noGrp="1"/>
          </p:cNvSpPr>
          <p:nvPr>
            <p:ph type="sldNum" sz="quarter" idx="12"/>
          </p:nvPr>
        </p:nvSpPr>
        <p:spPr/>
        <p:txBody>
          <a:bodyPr/>
          <a:lstStyle/>
          <a:p>
            <a:fld id="{070244A3-FA0D-4433-86DA-1D90C74FF809}" type="slidenum">
              <a:rPr lang="fr-FR" smtClean="0"/>
              <a:t>‹N°›</a:t>
            </a:fld>
            <a:endParaRPr lang="fr-FR"/>
          </a:p>
        </p:txBody>
      </p:sp>
    </p:spTree>
    <p:extLst>
      <p:ext uri="{BB962C8B-B14F-4D97-AF65-F5344CB8AC3E}">
        <p14:creationId xmlns:p14="http://schemas.microsoft.com/office/powerpoint/2010/main" val="2999698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4202390-6B73-487C-BD74-BC2D80F56C6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C4FBD9B-27ED-4EB4-8143-959B5572773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4778755-5A3B-4878-946B-348A0B51CEEA}"/>
              </a:ext>
            </a:extLst>
          </p:cNvPr>
          <p:cNvSpPr>
            <a:spLocks noGrp="1"/>
          </p:cNvSpPr>
          <p:nvPr>
            <p:ph type="dt" sz="half" idx="10"/>
          </p:nvPr>
        </p:nvSpPr>
        <p:spPr/>
        <p:txBody>
          <a:bodyPr/>
          <a:lstStyle/>
          <a:p>
            <a:fld id="{C2753E42-6806-4F7D-8A2E-BCDC5EF51583}" type="datetimeFigureOut">
              <a:rPr lang="fr-FR" smtClean="0"/>
              <a:t>23/01/2023</a:t>
            </a:fld>
            <a:endParaRPr lang="fr-FR"/>
          </a:p>
        </p:txBody>
      </p:sp>
      <p:sp>
        <p:nvSpPr>
          <p:cNvPr id="5" name="Espace réservé du pied de page 4">
            <a:extLst>
              <a:ext uri="{FF2B5EF4-FFF2-40B4-BE49-F238E27FC236}">
                <a16:creationId xmlns:a16="http://schemas.microsoft.com/office/drawing/2014/main" id="{91ED1B64-41AF-4E65-8C3B-53769F268D5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38791EA-F4BC-4A11-B289-70E5A6EA3438}"/>
              </a:ext>
            </a:extLst>
          </p:cNvPr>
          <p:cNvSpPr>
            <a:spLocks noGrp="1"/>
          </p:cNvSpPr>
          <p:nvPr>
            <p:ph type="sldNum" sz="quarter" idx="12"/>
          </p:nvPr>
        </p:nvSpPr>
        <p:spPr/>
        <p:txBody>
          <a:bodyPr/>
          <a:lstStyle/>
          <a:p>
            <a:fld id="{070244A3-FA0D-4433-86DA-1D90C74FF809}" type="slidenum">
              <a:rPr lang="fr-FR" smtClean="0"/>
              <a:t>‹N°›</a:t>
            </a:fld>
            <a:endParaRPr lang="fr-FR"/>
          </a:p>
        </p:txBody>
      </p:sp>
    </p:spTree>
    <p:extLst>
      <p:ext uri="{BB962C8B-B14F-4D97-AF65-F5344CB8AC3E}">
        <p14:creationId xmlns:p14="http://schemas.microsoft.com/office/powerpoint/2010/main" val="2066190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7630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Image avec légen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3476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re seul">
    <p:spTree>
      <p:nvGrpSpPr>
        <p:cNvPr id="1" name=""/>
        <p:cNvGrpSpPr/>
        <p:nvPr/>
      </p:nvGrpSpPr>
      <p:grpSpPr>
        <a:xfrm>
          <a:off x="0" y="0"/>
          <a:ext cx="0" cy="0"/>
          <a:chOff x="0" y="0"/>
          <a:chExt cx="0" cy="0"/>
        </a:xfrm>
      </p:grpSpPr>
    </p:spTree>
    <p:extLst>
      <p:ext uri="{BB962C8B-B14F-4D97-AF65-F5344CB8AC3E}">
        <p14:creationId xmlns:p14="http://schemas.microsoft.com/office/powerpoint/2010/main" val="799516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0E9AD9-CD84-4FCC-9E28-664EBAC6013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2EF81E9-F085-46B4-81B3-717A1D8C0B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286468A-3F60-4000-8C89-AD1B46A54823}"/>
              </a:ext>
            </a:extLst>
          </p:cNvPr>
          <p:cNvSpPr>
            <a:spLocks noGrp="1"/>
          </p:cNvSpPr>
          <p:nvPr>
            <p:ph type="dt" sz="half" idx="10"/>
          </p:nvPr>
        </p:nvSpPr>
        <p:spPr/>
        <p:txBody>
          <a:bodyPr/>
          <a:lstStyle/>
          <a:p>
            <a:fld id="{C2753E42-6806-4F7D-8A2E-BCDC5EF51583}" type="datetimeFigureOut">
              <a:rPr lang="fr-FR" smtClean="0"/>
              <a:t>23/01/2023</a:t>
            </a:fld>
            <a:endParaRPr lang="fr-FR"/>
          </a:p>
        </p:txBody>
      </p:sp>
      <p:sp>
        <p:nvSpPr>
          <p:cNvPr id="5" name="Espace réservé du pied de page 4">
            <a:extLst>
              <a:ext uri="{FF2B5EF4-FFF2-40B4-BE49-F238E27FC236}">
                <a16:creationId xmlns:a16="http://schemas.microsoft.com/office/drawing/2014/main" id="{241D326C-B103-4D4F-96C5-BED63BB328E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727126D-4794-4A04-A6A0-1D7840849A0C}"/>
              </a:ext>
            </a:extLst>
          </p:cNvPr>
          <p:cNvSpPr>
            <a:spLocks noGrp="1"/>
          </p:cNvSpPr>
          <p:nvPr>
            <p:ph type="sldNum" sz="quarter" idx="12"/>
          </p:nvPr>
        </p:nvSpPr>
        <p:spPr/>
        <p:txBody>
          <a:bodyPr/>
          <a:lstStyle/>
          <a:p>
            <a:fld id="{070244A3-FA0D-4433-86DA-1D90C74FF809}" type="slidenum">
              <a:rPr lang="fr-FR" smtClean="0"/>
              <a:t>‹N°›</a:t>
            </a:fld>
            <a:endParaRPr lang="fr-FR"/>
          </a:p>
        </p:txBody>
      </p:sp>
    </p:spTree>
    <p:extLst>
      <p:ext uri="{BB962C8B-B14F-4D97-AF65-F5344CB8AC3E}">
        <p14:creationId xmlns:p14="http://schemas.microsoft.com/office/powerpoint/2010/main" val="686643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CB1FC6-7DB8-4F0A-A9A0-ABCEB9BAA5A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C1F83D2-D9B7-463E-9C5F-0ADCFDA1784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092789D-1EA5-4093-9BA9-9C0D683BC259}"/>
              </a:ext>
            </a:extLst>
          </p:cNvPr>
          <p:cNvSpPr>
            <a:spLocks noGrp="1"/>
          </p:cNvSpPr>
          <p:nvPr>
            <p:ph type="dt" sz="half" idx="10"/>
          </p:nvPr>
        </p:nvSpPr>
        <p:spPr/>
        <p:txBody>
          <a:bodyPr/>
          <a:lstStyle/>
          <a:p>
            <a:fld id="{C2753E42-6806-4F7D-8A2E-BCDC5EF51583}" type="datetimeFigureOut">
              <a:rPr lang="fr-FR" smtClean="0"/>
              <a:t>23/01/2023</a:t>
            </a:fld>
            <a:endParaRPr lang="fr-FR"/>
          </a:p>
        </p:txBody>
      </p:sp>
      <p:sp>
        <p:nvSpPr>
          <p:cNvPr id="5" name="Espace réservé du pied de page 4">
            <a:extLst>
              <a:ext uri="{FF2B5EF4-FFF2-40B4-BE49-F238E27FC236}">
                <a16:creationId xmlns:a16="http://schemas.microsoft.com/office/drawing/2014/main" id="{EAD2F836-2195-488C-886A-DE854746DB42}"/>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31E106E3-83A0-40CF-AD77-7F526F951CF9}"/>
              </a:ext>
            </a:extLst>
          </p:cNvPr>
          <p:cNvSpPr>
            <a:spLocks noGrp="1"/>
          </p:cNvSpPr>
          <p:nvPr>
            <p:ph type="sldNum" sz="quarter" idx="12"/>
          </p:nvPr>
        </p:nvSpPr>
        <p:spPr/>
        <p:txBody>
          <a:bodyPr/>
          <a:lstStyle/>
          <a:p>
            <a:fld id="{070244A3-FA0D-4433-86DA-1D90C74FF809}" type="slidenum">
              <a:rPr lang="fr-FR" smtClean="0"/>
              <a:t>‹N°›</a:t>
            </a:fld>
            <a:endParaRPr lang="fr-FR"/>
          </a:p>
        </p:txBody>
      </p:sp>
    </p:spTree>
    <p:extLst>
      <p:ext uri="{BB962C8B-B14F-4D97-AF65-F5344CB8AC3E}">
        <p14:creationId xmlns:p14="http://schemas.microsoft.com/office/powerpoint/2010/main" val="3766162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A15432-94F8-482F-B2A4-42CE3C2E036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04D481A-7E6A-40F7-9173-18A6AB9A6C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7914178-0AD5-42D5-923E-870DA7B3765D}"/>
              </a:ext>
            </a:extLst>
          </p:cNvPr>
          <p:cNvSpPr>
            <a:spLocks noGrp="1"/>
          </p:cNvSpPr>
          <p:nvPr>
            <p:ph type="dt" sz="half" idx="10"/>
          </p:nvPr>
        </p:nvSpPr>
        <p:spPr/>
        <p:txBody>
          <a:bodyPr/>
          <a:lstStyle/>
          <a:p>
            <a:fld id="{C2753E42-6806-4F7D-8A2E-BCDC5EF51583}" type="datetimeFigureOut">
              <a:rPr lang="fr-FR" smtClean="0"/>
              <a:t>23/01/2023</a:t>
            </a:fld>
            <a:endParaRPr lang="fr-FR"/>
          </a:p>
        </p:txBody>
      </p:sp>
      <p:sp>
        <p:nvSpPr>
          <p:cNvPr id="5" name="Espace réservé du pied de page 4">
            <a:extLst>
              <a:ext uri="{FF2B5EF4-FFF2-40B4-BE49-F238E27FC236}">
                <a16:creationId xmlns:a16="http://schemas.microsoft.com/office/drawing/2014/main" id="{C2560014-059F-4083-9399-E7580D3DEAD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8B3A0DD-2311-4B97-868B-0E1AE6FE73B3}"/>
              </a:ext>
            </a:extLst>
          </p:cNvPr>
          <p:cNvSpPr>
            <a:spLocks noGrp="1"/>
          </p:cNvSpPr>
          <p:nvPr>
            <p:ph type="sldNum" sz="quarter" idx="12"/>
          </p:nvPr>
        </p:nvSpPr>
        <p:spPr/>
        <p:txBody>
          <a:bodyPr/>
          <a:lstStyle/>
          <a:p>
            <a:fld id="{070244A3-FA0D-4433-86DA-1D90C74FF809}" type="slidenum">
              <a:rPr lang="fr-FR" smtClean="0"/>
              <a:t>‹N°›</a:t>
            </a:fld>
            <a:endParaRPr lang="fr-FR"/>
          </a:p>
        </p:txBody>
      </p:sp>
    </p:spTree>
    <p:extLst>
      <p:ext uri="{BB962C8B-B14F-4D97-AF65-F5344CB8AC3E}">
        <p14:creationId xmlns:p14="http://schemas.microsoft.com/office/powerpoint/2010/main" val="3706470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66F0ED-A0AF-424A-8E7D-357C11FCC8F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19D21F2-13EA-49EA-A42B-11B57146C5D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49390F0-282E-4FD4-B535-774C9F861F0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9E17159-2263-46C9-8FB4-994871EB0A0C}"/>
              </a:ext>
            </a:extLst>
          </p:cNvPr>
          <p:cNvSpPr>
            <a:spLocks noGrp="1"/>
          </p:cNvSpPr>
          <p:nvPr>
            <p:ph type="dt" sz="half" idx="10"/>
          </p:nvPr>
        </p:nvSpPr>
        <p:spPr/>
        <p:txBody>
          <a:bodyPr/>
          <a:lstStyle/>
          <a:p>
            <a:fld id="{C2753E42-6806-4F7D-8A2E-BCDC5EF51583}" type="datetimeFigureOut">
              <a:rPr lang="fr-FR" smtClean="0"/>
              <a:t>23/01/2023</a:t>
            </a:fld>
            <a:endParaRPr lang="fr-FR"/>
          </a:p>
        </p:txBody>
      </p:sp>
      <p:sp>
        <p:nvSpPr>
          <p:cNvPr id="6" name="Espace réservé du pied de page 5">
            <a:extLst>
              <a:ext uri="{FF2B5EF4-FFF2-40B4-BE49-F238E27FC236}">
                <a16:creationId xmlns:a16="http://schemas.microsoft.com/office/drawing/2014/main" id="{EE7D667D-EA70-457F-A4AD-7EA1991AA79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A7DA1C2-A9CD-4546-B1AD-E1178CCF6679}"/>
              </a:ext>
            </a:extLst>
          </p:cNvPr>
          <p:cNvSpPr>
            <a:spLocks noGrp="1"/>
          </p:cNvSpPr>
          <p:nvPr>
            <p:ph type="sldNum" sz="quarter" idx="12"/>
          </p:nvPr>
        </p:nvSpPr>
        <p:spPr/>
        <p:txBody>
          <a:bodyPr/>
          <a:lstStyle/>
          <a:p>
            <a:fld id="{070244A3-FA0D-4433-86DA-1D90C74FF809}" type="slidenum">
              <a:rPr lang="fr-FR" smtClean="0"/>
              <a:t>‹N°›</a:t>
            </a:fld>
            <a:endParaRPr lang="fr-FR"/>
          </a:p>
        </p:txBody>
      </p:sp>
    </p:spTree>
    <p:extLst>
      <p:ext uri="{BB962C8B-B14F-4D97-AF65-F5344CB8AC3E}">
        <p14:creationId xmlns:p14="http://schemas.microsoft.com/office/powerpoint/2010/main" val="2507308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1DC1CC-0CBB-4520-9A71-C51E4425DB1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6321F840-EC30-466E-B46F-85D2A6E1CF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AE7B8A4-E0C3-4F45-B1F8-50C6F1EFB88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9C08322-34B6-4890-9FC4-8EE7857F5C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51121E8-A671-4DE1-A74E-6FC3CDE1619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E174D3B-1CBD-4CAE-84BA-F70841555E77}"/>
              </a:ext>
            </a:extLst>
          </p:cNvPr>
          <p:cNvSpPr>
            <a:spLocks noGrp="1"/>
          </p:cNvSpPr>
          <p:nvPr>
            <p:ph type="dt" sz="half" idx="10"/>
          </p:nvPr>
        </p:nvSpPr>
        <p:spPr/>
        <p:txBody>
          <a:bodyPr/>
          <a:lstStyle/>
          <a:p>
            <a:fld id="{C2753E42-6806-4F7D-8A2E-BCDC5EF51583}" type="datetimeFigureOut">
              <a:rPr lang="fr-FR" smtClean="0"/>
              <a:t>23/01/2023</a:t>
            </a:fld>
            <a:endParaRPr lang="fr-FR"/>
          </a:p>
        </p:txBody>
      </p:sp>
      <p:sp>
        <p:nvSpPr>
          <p:cNvPr id="8" name="Espace réservé du pied de page 7">
            <a:extLst>
              <a:ext uri="{FF2B5EF4-FFF2-40B4-BE49-F238E27FC236}">
                <a16:creationId xmlns:a16="http://schemas.microsoft.com/office/drawing/2014/main" id="{851212E8-951F-4BF2-A9CC-D759971BABFE}"/>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17A9EC9-40D2-4455-8964-F47FC976F9ED}"/>
              </a:ext>
            </a:extLst>
          </p:cNvPr>
          <p:cNvSpPr>
            <a:spLocks noGrp="1"/>
          </p:cNvSpPr>
          <p:nvPr>
            <p:ph type="sldNum" sz="quarter" idx="12"/>
          </p:nvPr>
        </p:nvSpPr>
        <p:spPr/>
        <p:txBody>
          <a:bodyPr/>
          <a:lstStyle/>
          <a:p>
            <a:fld id="{070244A3-FA0D-4433-86DA-1D90C74FF809}" type="slidenum">
              <a:rPr lang="fr-FR" smtClean="0"/>
              <a:t>‹N°›</a:t>
            </a:fld>
            <a:endParaRPr lang="fr-FR"/>
          </a:p>
        </p:txBody>
      </p:sp>
    </p:spTree>
    <p:extLst>
      <p:ext uri="{BB962C8B-B14F-4D97-AF65-F5344CB8AC3E}">
        <p14:creationId xmlns:p14="http://schemas.microsoft.com/office/powerpoint/2010/main" val="7467344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6CC99A37-238D-4052-9FE3-500B5DD3E4D7}"/>
              </a:ext>
            </a:extLst>
          </p:cNvPr>
          <p:cNvSpPr txBox="1">
            <a:spLocks/>
          </p:cNvSpPr>
          <p:nvPr userDrawn="1"/>
        </p:nvSpPr>
        <p:spPr>
          <a:xfrm>
            <a:off x="0" y="6587836"/>
            <a:ext cx="12191999" cy="2701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tabLst>
                <a:tab pos="12022138" algn="r"/>
              </a:tabLst>
            </a:pPr>
            <a:r>
              <a:rPr lang="fr-FR" sz="1200" b="1" i="1" dirty="0">
                <a:solidFill>
                  <a:srgbClr val="7A2553"/>
                </a:solidFill>
                <a:latin typeface="+mn-lt"/>
              </a:rPr>
              <a:t>Travail collaboratif issu du groupe régional formation coordonné par la SRAE addictologie des Pays de la Loire</a:t>
            </a:r>
          </a:p>
          <a:p>
            <a:pPr algn="ctr"/>
            <a:endParaRPr lang="fr-FR" sz="1200" b="1" i="1" dirty="0">
              <a:solidFill>
                <a:srgbClr val="7A2553"/>
              </a:solidFill>
              <a:latin typeface="+mn-lt"/>
            </a:endParaRPr>
          </a:p>
          <a:p>
            <a:pPr algn="ctr"/>
            <a:endParaRPr lang="fr-FR" sz="1200" b="1" i="1" dirty="0">
              <a:solidFill>
                <a:srgbClr val="6B6123"/>
              </a:solidFill>
            </a:endParaRPr>
          </a:p>
        </p:txBody>
      </p:sp>
      <p:pic>
        <p:nvPicPr>
          <p:cNvPr id="8" name="Image 7">
            <a:extLst>
              <a:ext uri="{FF2B5EF4-FFF2-40B4-BE49-F238E27FC236}">
                <a16:creationId xmlns:a16="http://schemas.microsoft.com/office/drawing/2014/main" id="{4A3F24E7-D20B-4C09-8591-A7E3EF8113B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66256" y="6319791"/>
            <a:ext cx="511921" cy="517426"/>
          </a:xfrm>
          <a:prstGeom prst="rect">
            <a:avLst/>
          </a:prstGeom>
        </p:spPr>
      </p:pic>
      <p:sp>
        <p:nvSpPr>
          <p:cNvPr id="9" name="Titre 1">
            <a:extLst>
              <a:ext uri="{FF2B5EF4-FFF2-40B4-BE49-F238E27FC236}">
                <a16:creationId xmlns:a16="http://schemas.microsoft.com/office/drawing/2014/main" id="{AD8A0931-5297-4B10-98C8-6B3D32B9E736}"/>
              </a:ext>
            </a:extLst>
          </p:cNvPr>
          <p:cNvSpPr txBox="1">
            <a:spLocks/>
          </p:cNvSpPr>
          <p:nvPr userDrawn="1"/>
        </p:nvSpPr>
        <p:spPr>
          <a:xfrm>
            <a:off x="10869105" y="6587836"/>
            <a:ext cx="1322894" cy="2701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tabLst>
                <a:tab pos="12022138" algn="r"/>
              </a:tabLst>
            </a:pPr>
            <a:r>
              <a:rPr lang="fr-FR" sz="1200" b="1" i="1" dirty="0">
                <a:solidFill>
                  <a:srgbClr val="7A2553"/>
                </a:solidFill>
                <a:latin typeface="+mn-lt"/>
              </a:rPr>
              <a:t>	Octobre 2022</a:t>
            </a:r>
          </a:p>
          <a:p>
            <a:pPr algn="ctr"/>
            <a:endParaRPr lang="fr-FR" sz="1200" b="1" i="1" dirty="0">
              <a:solidFill>
                <a:srgbClr val="7A2553"/>
              </a:solidFill>
              <a:latin typeface="+mn-lt"/>
            </a:endParaRPr>
          </a:p>
          <a:p>
            <a:pPr algn="ctr"/>
            <a:endParaRPr lang="fr-FR" sz="1200" b="1" i="1" dirty="0">
              <a:solidFill>
                <a:srgbClr val="6B6123"/>
              </a:solidFill>
            </a:endParaRPr>
          </a:p>
        </p:txBody>
      </p:sp>
    </p:spTree>
    <p:extLst>
      <p:ext uri="{BB962C8B-B14F-4D97-AF65-F5344CB8AC3E}">
        <p14:creationId xmlns:p14="http://schemas.microsoft.com/office/powerpoint/2010/main" val="3072532382"/>
      </p:ext>
    </p:extLst>
  </p:cSld>
  <p:clrMap bg1="lt1" tx1="dk1" bg2="lt2" tx2="dk2" accent1="accent1" accent2="accent2" accent3="accent3" accent4="accent4" accent5="accent5" accent6="accent6" hlink="hlink" folHlink="folHlink"/>
  <p:sldLayoutIdLst>
    <p:sldLayoutId id="2147483689" r:id="rId1"/>
    <p:sldLayoutId id="2147483704" r:id="rId2"/>
    <p:sldLayoutId id="2147483705" r:id="rId3"/>
    <p:sldLayoutId id="2147483706"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1AD32F7-236C-415D-BACA-E934BC8E83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0858CE4-B31C-4CB3-8FB8-7B7CEE7ABA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E72F15F-2814-46E9-AF5A-071ED57DC7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753E42-6806-4F7D-8A2E-BCDC5EF51583}" type="datetimeFigureOut">
              <a:rPr lang="fr-FR" smtClean="0"/>
              <a:t>23/01/2023</a:t>
            </a:fld>
            <a:endParaRPr lang="fr-FR"/>
          </a:p>
        </p:txBody>
      </p:sp>
      <p:sp>
        <p:nvSpPr>
          <p:cNvPr id="5" name="Espace réservé du pied de page 4">
            <a:extLst>
              <a:ext uri="{FF2B5EF4-FFF2-40B4-BE49-F238E27FC236}">
                <a16:creationId xmlns:a16="http://schemas.microsoft.com/office/drawing/2014/main" id="{A9A6980A-D8FF-4E67-812D-11AA5290F5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ED26749-7312-4FA9-A65F-1C49535028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0244A3-FA0D-4433-86DA-1D90C74FF809}" type="slidenum">
              <a:rPr lang="fr-FR" smtClean="0"/>
              <a:t>‹N°›</a:t>
            </a:fld>
            <a:endParaRPr lang="fr-FR"/>
          </a:p>
        </p:txBody>
      </p:sp>
    </p:spTree>
    <p:extLst>
      <p:ext uri="{BB962C8B-B14F-4D97-AF65-F5344CB8AC3E}">
        <p14:creationId xmlns:p14="http://schemas.microsoft.com/office/powerpoint/2010/main" val="176129195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icd.who.int/fr"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www.ameli.fr/loire-atlantique/assure/sante/themes/addictions/definition-facteurs-favorisants"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pour-les-personnes-agees.gouv.fr/preserver-son-autonomie-s-informer-et-anticiper/preserver-son-autonomie-et-sa-sante/tabagisme-des-personnes-agees-il-ny-a-pas-dage-pour-arreter-de-fume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intervenir-addictions.fr/intervenir/les-niveaux-dusage-substances-psychoactives/"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hyperlink" Target="https://apps.who.int/iris/bitstream/handle/10665/206556/9789240694842_fre.pdf"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http://www.insee.fr/fr/statistiques/2381512#tableau-figure1"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www.inserm.fr/dossier/alcool-sante/#alcool-et-troubles-cognitifs"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www.inserm.fr/dossier/alcool-sante/" TargetMode="External"/><Relationship Id="rId2" Type="http://schemas.openxmlformats.org/officeDocument/2006/relationships/hyperlink" Target="https://solidarites-sante.gouv.fr/IMG/pdf/CNBD_Prevention_du_suicide_Propositions_081013.pdf"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mEuokfY0EH0"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youtu.be/2YVQ7G3LjM8" TargetMode="External"/></Relationships>
</file>

<file path=ppt/slides/_rels/slide40.xml.rels><?xml version="1.0" encoding="UTF-8" standalone="yes"?>
<Relationships xmlns="http://schemas.openxmlformats.org/package/2006/relationships"><Relationship Id="rId2" Type="http://schemas.openxmlformats.org/officeDocument/2006/relationships/hyperlink" Target="http://www.ofdt.fr/publications/collections/rapports/rapports-d-etudes/rapports-detudes-ofdt-parus-en-2015/le-cout-social-des-drogues-en-france-decembre-2015/"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www.pour-les-personnes-agees.gouv.fr/preserver-son-autonomie-s-informer-et-anticiper/preserver-son-autonomie-et-sa-sante/tabagisme-des-personnes-agees-il-ny-a-pas-dage-pour-arreter-de-fumer"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hyperlink" Target="https://www.fedecardio.org/je-m-informe/tabac-a-chaque-age-son-niveau-de-risque/" TargetMode="Externa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hyperlink" Target="http://www.pour-les-personnes-agees.gouv.fr/preserver-son-autonomie-s-informer-et-anticiper/preserver-son-autonomie-et-sa-sante/tabagisme-des-personnes-agees-il-ny-a-pas-dage-pour-arreter-de-fumer" TargetMode="Externa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hyperlink" Target="http://www.pour-les-personnes-agees.gouv.fr/preserver-son-autonomie-s-informer-et-anticiper/preserver-son-autonomie-et-sa-sante/tabagisme-des-personnes-agees-il-ny-a-pas-dage-pour-arreter-de-fumer" TargetMode="Externa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hyperlink" Target="http://www.pour-les-personnes-agees.gouv.fr/preserver-son-autonomie-s-informer-et-anticiper/preserver-son-autonomie-et-sa-sante/tabagisme-des-personnes-agees-il-ny-a-pas-dage-pour-arreter-de-fumer" TargetMode="Externa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hyperlink" Target="https://www.demarches.interieur.gouv.fr/particuliers/interdiction-fumer-tabagisme" TargetMode="Externa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hyperlink" Target="http://www.ofdt.fr/publications/collections/rapports/rapports-d-etudes/rapports-detudes-ofdt-parus-en-2015/le-cout-social-des-drogues-en-france-decembre-2015/" TargetMode="Externa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s://www.lemonde.fr/signataires/simon-piel/" TargetMode="External"/><Relationship Id="rId2" Type="http://schemas.openxmlformats.org/officeDocument/2006/relationships/hyperlink" Target="https://www.lemonde.fr/signataires/juliette-benezit/"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www.legifrance.gouv.fr/loda/id/JORFTEXT000038261631/2020-06-19" TargetMode="External"/><Relationship Id="rId2" Type="http://schemas.openxmlformats.org/officeDocument/2006/relationships/hyperlink" Target="https://www.service-public.fr/particuliers/glossaire/R18531" TargetMode="External"/><Relationship Id="rId1" Type="http://schemas.openxmlformats.org/officeDocument/2006/relationships/slideLayout" Target="../slideLayouts/slideLayout1.xml"/><Relationship Id="rId4" Type="http://schemas.openxmlformats.org/officeDocument/2006/relationships/hyperlink" Target="https://www.service-public.fr/particuliers/vosdroits/F33341"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6.wdp"/><Relationship Id="rId18" Type="http://schemas.openxmlformats.org/officeDocument/2006/relationships/image" Target="../media/image16.png"/><Relationship Id="rId3" Type="http://schemas.microsoft.com/office/2007/relationships/hdphoto" Target="../media/hdphoto1.wdp"/><Relationship Id="rId21" Type="http://schemas.openxmlformats.org/officeDocument/2006/relationships/image" Target="../media/image18.png"/><Relationship Id="rId7" Type="http://schemas.microsoft.com/office/2007/relationships/hdphoto" Target="../media/hdphoto3.wdp"/><Relationship Id="rId12" Type="http://schemas.openxmlformats.org/officeDocument/2006/relationships/image" Target="../media/image13.png"/><Relationship Id="rId17" Type="http://schemas.microsoft.com/office/2007/relationships/hdphoto" Target="../media/hdphoto8.wdp"/><Relationship Id="rId2" Type="http://schemas.openxmlformats.org/officeDocument/2006/relationships/image" Target="../media/image8.png"/><Relationship Id="rId16" Type="http://schemas.openxmlformats.org/officeDocument/2006/relationships/image" Target="../media/image15.png"/><Relationship Id="rId20" Type="http://schemas.microsoft.com/office/2007/relationships/hdphoto" Target="../media/hdphoto9.wdp"/><Relationship Id="rId1" Type="http://schemas.openxmlformats.org/officeDocument/2006/relationships/slideLayout" Target="../slideLayouts/slideLayout1.xml"/><Relationship Id="rId6" Type="http://schemas.openxmlformats.org/officeDocument/2006/relationships/image" Target="../media/image10.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12.png"/><Relationship Id="rId19" Type="http://schemas.openxmlformats.org/officeDocument/2006/relationships/image" Target="../media/image17.png"/><Relationship Id="rId4" Type="http://schemas.openxmlformats.org/officeDocument/2006/relationships/image" Target="../media/image9.png"/><Relationship Id="rId9" Type="http://schemas.microsoft.com/office/2007/relationships/hdphoto" Target="../media/hdphoto4.wdp"/><Relationship Id="rId14" Type="http://schemas.openxmlformats.org/officeDocument/2006/relationships/image" Target="../media/image14.png"/></Relationships>
</file>

<file path=ppt/slides/_rels/slide58.xml.rels><?xml version="1.0" encoding="UTF-8" standalone="yes"?>
<Relationships xmlns="http://schemas.openxmlformats.org/package/2006/relationships"><Relationship Id="rId3" Type="http://schemas.openxmlformats.org/officeDocument/2006/relationships/hyperlink" Target="http://www.e-cancer.fr/" TargetMode="External"/><Relationship Id="rId2" Type="http://schemas.openxmlformats.org/officeDocument/2006/relationships/hyperlink" Target="http://www.santepubliquefrance.fr/" TargetMode="External"/><Relationship Id="rId1" Type="http://schemas.openxmlformats.org/officeDocument/2006/relationships/slideLayout" Target="../slideLayouts/slideLayout2.xml"/><Relationship Id="rId5" Type="http://schemas.openxmlformats.org/officeDocument/2006/relationships/hyperlink" Target="http://social-sante.gouv.fr/" TargetMode="External"/><Relationship Id="rId4" Type="http://schemas.openxmlformats.org/officeDocument/2006/relationships/hyperlink" Target="http://www.drogues.gouv.fr/" TargetMode="External"/></Relationships>
</file>

<file path=ppt/slides/_rels/slide59.xml.rels><?xml version="1.0" encoding="UTF-8" standalone="yes"?>
<Relationships xmlns="http://schemas.openxmlformats.org/package/2006/relationships"><Relationship Id="rId2" Type="http://schemas.openxmlformats.org/officeDocument/2006/relationships/hyperlink" Target="http://www.sfalcoologie.asso.fr/download/AA2014-1-SFA-SeniorsEtAlcool.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alcool-info-service.fr/alcool/consequences-alcool/consommation-a-risque"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alcool-info-service.fr/alcool/consequences-alcool/consommation-a-risqu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56491431-74C4-47D3-A99D-F2A92DAC44D9}"/>
              </a:ext>
            </a:extLst>
          </p:cNvPr>
          <p:cNvSpPr txBox="1">
            <a:spLocks/>
          </p:cNvSpPr>
          <p:nvPr/>
        </p:nvSpPr>
        <p:spPr>
          <a:xfrm>
            <a:off x="340248" y="1178511"/>
            <a:ext cx="11511504" cy="450097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fr-FR" b="1" cap="small" dirty="0">
              <a:latin typeface="+mn-lt"/>
            </a:endParaRPr>
          </a:p>
          <a:p>
            <a:pPr algn="ctr"/>
            <a:r>
              <a:rPr lang="fr-FR" b="1" cap="small" dirty="0">
                <a:latin typeface="+mn-lt"/>
              </a:rPr>
              <a:t>Support de Formation</a:t>
            </a:r>
          </a:p>
          <a:p>
            <a:pPr algn="ctr"/>
            <a:r>
              <a:rPr lang="fr-FR" b="1" cap="small" dirty="0">
                <a:latin typeface="+mn-lt"/>
              </a:rPr>
              <a:t> </a:t>
            </a:r>
            <a:br>
              <a:rPr lang="fr-FR" b="1" cap="small" dirty="0">
                <a:latin typeface="+mn-lt"/>
              </a:rPr>
            </a:br>
            <a:r>
              <a:rPr lang="fr-FR" sz="3200" b="1" cap="small" dirty="0">
                <a:latin typeface="+mn-lt"/>
              </a:rPr>
              <a:t>« Le repérage précoce et l’intervention brève</a:t>
            </a:r>
          </a:p>
          <a:p>
            <a:pPr algn="ctr"/>
            <a:r>
              <a:rPr lang="fr-FR" sz="3200" b="1" cap="small" dirty="0">
                <a:latin typeface="+mn-lt"/>
              </a:rPr>
              <a:t> Alcool-tabac-cannabis auprès des séniors »</a:t>
            </a:r>
          </a:p>
          <a:p>
            <a:pPr algn="ctr"/>
            <a:endParaRPr lang="fr-FR" sz="3200" b="1" cap="small" dirty="0">
              <a:latin typeface="+mn-lt"/>
            </a:endParaRPr>
          </a:p>
          <a:p>
            <a:pPr algn="ctr"/>
            <a:endParaRPr lang="fr-FR" sz="3200" b="1" cap="small" dirty="0">
              <a:latin typeface="+mn-lt"/>
            </a:endParaRPr>
          </a:p>
          <a:p>
            <a:pPr algn="ctr"/>
            <a:endParaRPr lang="fr-FR" sz="3200" b="1" cap="small" dirty="0">
              <a:latin typeface="+mn-lt"/>
            </a:endParaRPr>
          </a:p>
          <a:p>
            <a:pPr algn="ctr"/>
            <a:endParaRPr lang="fr-FR" sz="3200" dirty="0">
              <a:latin typeface="+mn-lt"/>
            </a:endParaRPr>
          </a:p>
          <a:p>
            <a:pPr algn="ctr"/>
            <a:endParaRPr lang="fr-FR" sz="3200" b="1" cap="small" dirty="0">
              <a:latin typeface="+mn-lt"/>
            </a:endParaRPr>
          </a:p>
          <a:p>
            <a:pPr algn="ctr"/>
            <a:endParaRPr lang="fr-FR" sz="3200" b="1" cap="small" dirty="0">
              <a:latin typeface="+mn-lt"/>
            </a:endParaRPr>
          </a:p>
        </p:txBody>
      </p:sp>
    </p:spTree>
    <p:extLst>
      <p:ext uri="{BB962C8B-B14F-4D97-AF65-F5344CB8AC3E}">
        <p14:creationId xmlns:p14="http://schemas.microsoft.com/office/powerpoint/2010/main" val="3302015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E914267B-87A3-4AFC-A561-FBB74B1B4AD6}"/>
              </a:ext>
            </a:extLst>
          </p:cNvPr>
          <p:cNvSpPr txBox="1"/>
          <p:nvPr/>
        </p:nvSpPr>
        <p:spPr>
          <a:xfrm>
            <a:off x="408639" y="1832463"/>
            <a:ext cx="11783361" cy="3308598"/>
          </a:xfrm>
          <a:prstGeom prst="rect">
            <a:avLst/>
          </a:prstGeom>
          <a:noFill/>
        </p:spPr>
        <p:txBody>
          <a:bodyPr wrap="square">
            <a:spAutoFit/>
          </a:bodyPr>
          <a:lstStyle/>
          <a:p>
            <a:pPr>
              <a:lnSpc>
                <a:spcPct val="150000"/>
              </a:lnSpc>
              <a:spcAft>
                <a:spcPts val="1200"/>
              </a:spcAft>
            </a:pPr>
            <a:r>
              <a:rPr lang="fr-FR" b="1" i="0" u="none" strike="noStrike" baseline="0" dirty="0">
                <a:solidFill>
                  <a:srgbClr val="7A2553"/>
                </a:solidFill>
                <a:latin typeface="Calibri" panose="020F0502020204030204" pitchFamily="34" charset="0"/>
              </a:rPr>
              <a:t>La Classification statistique Internationale des Maladies et des problèmes de santé (CIM-11) </a:t>
            </a:r>
            <a:br>
              <a:rPr lang="fr-FR" b="1" i="0" u="none" strike="noStrike" baseline="0" dirty="0">
                <a:solidFill>
                  <a:srgbClr val="7A2553"/>
                </a:solidFill>
                <a:latin typeface="Calibri" panose="020F0502020204030204" pitchFamily="34" charset="0"/>
              </a:rPr>
            </a:br>
            <a:r>
              <a:rPr lang="fr-FR" b="1" i="0" u="none" strike="noStrike" baseline="0" dirty="0">
                <a:solidFill>
                  <a:srgbClr val="7A2553"/>
                </a:solidFill>
                <a:latin typeface="Calibri" panose="020F0502020204030204" pitchFamily="34" charset="0"/>
              </a:rPr>
              <a:t>créée par l'Organisation Mondiale de la Santé.</a:t>
            </a:r>
          </a:p>
          <a:p>
            <a:pPr>
              <a:lnSpc>
                <a:spcPct val="150000"/>
              </a:lnSpc>
              <a:spcAft>
                <a:spcPts val="1200"/>
              </a:spcAft>
            </a:pPr>
            <a:r>
              <a:rPr lang="fr-FR" b="1" i="0" u="none" strike="noStrike" baseline="0" dirty="0">
                <a:solidFill>
                  <a:srgbClr val="7A2553"/>
                </a:solidFill>
                <a:latin typeface="Calibri" panose="020F0502020204030204" pitchFamily="34" charset="0"/>
              </a:rPr>
              <a:t>CIM 11 version française:  </a:t>
            </a:r>
            <a:r>
              <a:rPr lang="fr-FR" b="1" i="0" u="none" strike="noStrike" baseline="0" dirty="0">
                <a:solidFill>
                  <a:srgbClr val="7A2553"/>
                </a:solidFill>
                <a:latin typeface="Calibri" panose="020F0502020204030204" pitchFamily="34" charset="0"/>
                <a:hlinkClick r:id="rId2"/>
              </a:rPr>
              <a:t>https://icd.who.int/fr</a:t>
            </a:r>
            <a:endParaRPr lang="fr-FR" b="1" i="0" u="none" strike="noStrike" baseline="0" dirty="0">
              <a:solidFill>
                <a:srgbClr val="7A2553"/>
              </a:solidFill>
              <a:latin typeface="Calibri" panose="020F0502020204030204" pitchFamily="34" charset="0"/>
            </a:endParaRPr>
          </a:p>
          <a:p>
            <a:r>
              <a:rPr lang="fr-FR" i="0" u="none" strike="noStrike" baseline="0" dirty="0">
                <a:solidFill>
                  <a:srgbClr val="000000"/>
                </a:solidFill>
                <a:latin typeface="Calibri" panose="020F0502020204030204" pitchFamily="34" charset="0"/>
              </a:rPr>
              <a:t>La classification de l’OMS, CIM 11 fait apparaître les concepts d’usages ponctuels, d’intoxication, d’usage nocif et de dépendance et de sevrage.</a:t>
            </a:r>
          </a:p>
          <a:p>
            <a:endParaRPr lang="fr-FR" i="0" u="none" strike="noStrike" baseline="0" dirty="0">
              <a:solidFill>
                <a:srgbClr val="000000"/>
              </a:solidFill>
              <a:latin typeface="Calibri" panose="020F0502020204030204" pitchFamily="34" charset="0"/>
            </a:endParaRPr>
          </a:p>
          <a:p>
            <a:r>
              <a:rPr lang="fr-FR" b="0" i="0" dirty="0">
                <a:solidFill>
                  <a:srgbClr val="595959"/>
                </a:solidFill>
                <a:effectLst/>
                <a:latin typeface="rival-sans"/>
              </a:rPr>
              <a:t>Dans la CIM-11, les troubles liés à une substance se trouvent désormais au chapitre 6 « Troubles mentaux, comportementaux ou neurodéveloppementaux » sous la rubrique « Troubles dus à l’utilisation de substances ou à des conduites addictives ».</a:t>
            </a:r>
            <a:endParaRPr lang="fr-FR" i="0" u="none" strike="noStrike" baseline="0" dirty="0">
              <a:solidFill>
                <a:srgbClr val="000000"/>
              </a:solidFill>
              <a:latin typeface="Calibri" panose="020F0502020204030204" pitchFamily="34" charset="0"/>
            </a:endParaRPr>
          </a:p>
        </p:txBody>
      </p:sp>
      <p:sp>
        <p:nvSpPr>
          <p:cNvPr id="7" name="ZoneTexte 6">
            <a:extLst>
              <a:ext uri="{FF2B5EF4-FFF2-40B4-BE49-F238E27FC236}">
                <a16:creationId xmlns:a16="http://schemas.microsoft.com/office/drawing/2014/main" id="{140B578B-1B77-4D34-91A0-64EEA5068881}"/>
              </a:ext>
            </a:extLst>
          </p:cNvPr>
          <p:cNvSpPr txBox="1"/>
          <p:nvPr/>
        </p:nvSpPr>
        <p:spPr>
          <a:xfrm>
            <a:off x="408639" y="581891"/>
            <a:ext cx="11783361" cy="1077218"/>
          </a:xfrm>
          <a:prstGeom prst="rect">
            <a:avLst/>
          </a:prstGeom>
          <a:noFill/>
        </p:spPr>
        <p:txBody>
          <a:bodyPr wrap="square" rtlCol="0">
            <a:spAutoFit/>
          </a:bodyPr>
          <a:lstStyle/>
          <a:p>
            <a:pPr lvl="0"/>
            <a:r>
              <a:rPr lang="fr-FR" sz="3200" b="1" dirty="0">
                <a:solidFill>
                  <a:srgbClr val="7A2553"/>
                </a:solidFill>
              </a:rPr>
              <a:t>Pour établir un diagnostic de l’addiction deux outils sont utilisés : DSM V et CIM-11</a:t>
            </a:r>
            <a:endParaRPr lang="fr-FR" sz="3200" b="1" dirty="0">
              <a:solidFill>
                <a:srgbClr val="7A2553"/>
              </a:solidFill>
              <a:highlight>
                <a:srgbClr val="FF0000"/>
              </a:highlight>
            </a:endParaRPr>
          </a:p>
        </p:txBody>
      </p:sp>
    </p:spTree>
    <p:extLst>
      <p:ext uri="{BB962C8B-B14F-4D97-AF65-F5344CB8AC3E}">
        <p14:creationId xmlns:p14="http://schemas.microsoft.com/office/powerpoint/2010/main" val="1099200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AE1ECB6-C4ED-00FB-393F-A7D9C0B2778B}"/>
              </a:ext>
            </a:extLst>
          </p:cNvPr>
          <p:cNvSpPr>
            <a:spLocks noGrp="1"/>
          </p:cNvSpPr>
          <p:nvPr>
            <p:ph type="title"/>
          </p:nvPr>
        </p:nvSpPr>
        <p:spPr>
          <a:xfrm>
            <a:off x="675968" y="152756"/>
            <a:ext cx="10515600" cy="1325563"/>
          </a:xfrm>
        </p:spPr>
        <p:txBody>
          <a:bodyPr>
            <a:normAutofit/>
          </a:bodyPr>
          <a:lstStyle/>
          <a:p>
            <a:r>
              <a:rPr lang="fr-FR" sz="3200" b="1" dirty="0">
                <a:solidFill>
                  <a:srgbClr val="7A2553"/>
                </a:solidFill>
                <a:latin typeface="+mn-lt"/>
              </a:rPr>
              <a:t>Dépendance à une substance d’après CIM11</a:t>
            </a:r>
          </a:p>
        </p:txBody>
      </p:sp>
      <p:sp>
        <p:nvSpPr>
          <p:cNvPr id="5" name="Espace réservé du contenu 4">
            <a:extLst>
              <a:ext uri="{FF2B5EF4-FFF2-40B4-BE49-F238E27FC236}">
                <a16:creationId xmlns:a16="http://schemas.microsoft.com/office/drawing/2014/main" id="{4D07CBDD-9460-7517-517E-A850ADB1E8E4}"/>
              </a:ext>
            </a:extLst>
          </p:cNvPr>
          <p:cNvSpPr>
            <a:spLocks noGrp="1"/>
          </p:cNvSpPr>
          <p:nvPr>
            <p:ph idx="1"/>
          </p:nvPr>
        </p:nvSpPr>
        <p:spPr>
          <a:xfrm>
            <a:off x="675968" y="1478319"/>
            <a:ext cx="11164932" cy="4639651"/>
          </a:xfrm>
        </p:spPr>
        <p:txBody>
          <a:bodyPr>
            <a:normAutofit lnSpcReduction="10000"/>
          </a:bodyPr>
          <a:lstStyle/>
          <a:p>
            <a:pPr marL="447675" lvl="2" indent="0">
              <a:lnSpc>
                <a:spcPct val="100000"/>
              </a:lnSpc>
              <a:spcBef>
                <a:spcPts val="0"/>
              </a:spcBef>
              <a:spcAft>
                <a:spcPts val="600"/>
              </a:spcAft>
              <a:buNone/>
            </a:pPr>
            <a:r>
              <a:rPr lang="fr-FR" sz="1800" dirty="0"/>
              <a:t>Trouble du contrôle de la consommation résultant d'un usage répété ou continu de cette substance, caractérisé par : </a:t>
            </a:r>
          </a:p>
          <a:p>
            <a:pPr marL="1190625" lvl="3" indent="-285750">
              <a:lnSpc>
                <a:spcPct val="100000"/>
              </a:lnSpc>
              <a:spcBef>
                <a:spcPts val="0"/>
              </a:spcBef>
              <a:spcAft>
                <a:spcPts val="600"/>
              </a:spcAft>
            </a:pPr>
            <a:r>
              <a:rPr lang="fr-FR" sz="1900" dirty="0"/>
              <a:t>une forte pulsion à consommer </a:t>
            </a:r>
          </a:p>
          <a:p>
            <a:pPr marL="1190625" lvl="3" indent="-285750">
              <a:lnSpc>
                <a:spcPct val="100000"/>
              </a:lnSpc>
              <a:spcBef>
                <a:spcPts val="0"/>
              </a:spcBef>
              <a:spcAft>
                <a:spcPts val="600"/>
              </a:spcAft>
            </a:pPr>
            <a:r>
              <a:rPr lang="fr-FR" dirty="0"/>
              <a:t>une altération de la capacité à contrôler la consommation</a:t>
            </a:r>
          </a:p>
          <a:p>
            <a:pPr marL="1190625" lvl="3" indent="-285750">
              <a:lnSpc>
                <a:spcPct val="100000"/>
              </a:lnSpc>
              <a:spcBef>
                <a:spcPts val="0"/>
              </a:spcBef>
              <a:spcAft>
                <a:spcPts val="600"/>
              </a:spcAft>
            </a:pPr>
            <a:r>
              <a:rPr lang="fr-FR" dirty="0"/>
              <a:t>une priorité croissante accordée à la consommation par rapport à d'autres activités </a:t>
            </a:r>
          </a:p>
          <a:p>
            <a:pPr marL="1190625" lvl="3" indent="-285750">
              <a:lnSpc>
                <a:spcPct val="100000"/>
              </a:lnSpc>
              <a:spcBef>
                <a:spcPts val="0"/>
              </a:spcBef>
              <a:spcAft>
                <a:spcPts val="600"/>
              </a:spcAft>
            </a:pPr>
            <a:r>
              <a:rPr lang="fr-FR" dirty="0"/>
              <a:t>la persistance de la consommation malgré les dommages ou les conséquences négatives. </a:t>
            </a:r>
          </a:p>
          <a:p>
            <a:pPr marL="1190625" lvl="3" indent="-285750">
              <a:lnSpc>
                <a:spcPct val="100000"/>
              </a:lnSpc>
              <a:spcBef>
                <a:spcPts val="0"/>
              </a:spcBef>
              <a:spcAft>
                <a:spcPts val="1800"/>
              </a:spcAft>
            </a:pPr>
            <a:r>
              <a:rPr lang="fr-FR" dirty="0"/>
              <a:t>l’envie ou le besoin impérieux de consommer la substance</a:t>
            </a:r>
            <a:endParaRPr lang="fr-FR" sz="1600" dirty="0"/>
          </a:p>
          <a:p>
            <a:pPr marL="447675" lvl="2" indent="0">
              <a:lnSpc>
                <a:spcPct val="100000"/>
              </a:lnSpc>
              <a:spcBef>
                <a:spcPts val="0"/>
              </a:spcBef>
              <a:spcAft>
                <a:spcPts val="600"/>
              </a:spcAft>
              <a:buNone/>
            </a:pPr>
            <a:r>
              <a:rPr lang="fr-FR" sz="1800" dirty="0"/>
              <a:t>Les caractéristiques physiologiques de la dépendance :</a:t>
            </a:r>
          </a:p>
          <a:p>
            <a:pPr marL="1190625" lvl="3" indent="-285750">
              <a:lnSpc>
                <a:spcPct val="100000"/>
              </a:lnSpc>
              <a:spcBef>
                <a:spcPts val="0"/>
              </a:spcBef>
              <a:spcAft>
                <a:spcPts val="600"/>
              </a:spcAft>
            </a:pPr>
            <a:r>
              <a:rPr lang="fr-FR" dirty="0"/>
              <a:t>tolérance aux effets </a:t>
            </a:r>
          </a:p>
          <a:p>
            <a:pPr marL="1190625" lvl="3" indent="-285750">
              <a:lnSpc>
                <a:spcPct val="100000"/>
              </a:lnSpc>
              <a:spcBef>
                <a:spcPts val="0"/>
              </a:spcBef>
              <a:spcAft>
                <a:spcPts val="600"/>
              </a:spcAft>
            </a:pPr>
            <a:r>
              <a:rPr lang="fr-FR" dirty="0"/>
              <a:t>symptômes de sevrage après l'arrêt ou la réduction de la consommation </a:t>
            </a:r>
          </a:p>
          <a:p>
            <a:pPr marL="1190625" lvl="3" indent="-285750">
              <a:lnSpc>
                <a:spcPct val="100000"/>
              </a:lnSpc>
              <a:spcBef>
                <a:spcPts val="0"/>
              </a:spcBef>
              <a:spcAft>
                <a:spcPts val="1800"/>
              </a:spcAft>
            </a:pPr>
            <a:r>
              <a:rPr lang="fr-FR" dirty="0"/>
              <a:t>ou la consommation répétée de la substance ou de substances pharmacologiquement similaires pour prévenir ou atténuer les symptômes de sevrage. </a:t>
            </a:r>
          </a:p>
          <a:p>
            <a:pPr marL="447675" lvl="2" indent="0">
              <a:lnSpc>
                <a:spcPct val="100000"/>
              </a:lnSpc>
              <a:spcBef>
                <a:spcPts val="0"/>
              </a:spcBef>
              <a:spcAft>
                <a:spcPts val="600"/>
              </a:spcAft>
              <a:buNone/>
            </a:pPr>
            <a:r>
              <a:rPr lang="fr-FR" sz="1800" dirty="0"/>
              <a:t>Les caractéristiques de la dépendance sont généralement évidentes sur une période d’au moins 12 mois.</a:t>
            </a:r>
          </a:p>
        </p:txBody>
      </p:sp>
    </p:spTree>
    <p:extLst>
      <p:ext uri="{BB962C8B-B14F-4D97-AF65-F5344CB8AC3E}">
        <p14:creationId xmlns:p14="http://schemas.microsoft.com/office/powerpoint/2010/main" val="1519959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E914267B-87A3-4AFC-A561-FBB74B1B4AD6}"/>
              </a:ext>
            </a:extLst>
          </p:cNvPr>
          <p:cNvSpPr txBox="1"/>
          <p:nvPr/>
        </p:nvSpPr>
        <p:spPr>
          <a:xfrm>
            <a:off x="461926" y="851322"/>
            <a:ext cx="5687361" cy="671851"/>
          </a:xfrm>
          <a:prstGeom prst="rect">
            <a:avLst/>
          </a:prstGeom>
          <a:noFill/>
        </p:spPr>
        <p:txBody>
          <a:bodyPr wrap="square">
            <a:spAutoFit/>
          </a:bodyPr>
          <a:lstStyle/>
          <a:p>
            <a:pPr marL="457200" indent="-457200">
              <a:lnSpc>
                <a:spcPct val="150000"/>
              </a:lnSpc>
              <a:buFont typeface="Wingdings" panose="05000000000000000000" pitchFamily="2" charset="2"/>
              <a:buChar char="Ø"/>
            </a:pPr>
            <a:r>
              <a:rPr lang="fr-FR" sz="2800" b="1" i="0" u="none" strike="noStrike" baseline="0" dirty="0">
                <a:latin typeface="Calibri" panose="020F0502020204030204" pitchFamily="34" charset="0"/>
              </a:rPr>
              <a:t>Le processus addictif :</a:t>
            </a:r>
            <a:endParaRPr lang="fr-FR" sz="2800" i="0" u="none" strike="noStrike" baseline="0" dirty="0">
              <a:latin typeface="Calibri" panose="020F0502020204030204" pitchFamily="34" charset="0"/>
            </a:endParaRPr>
          </a:p>
        </p:txBody>
      </p:sp>
      <p:sp>
        <p:nvSpPr>
          <p:cNvPr id="7" name="ZoneTexte 6">
            <a:extLst>
              <a:ext uri="{FF2B5EF4-FFF2-40B4-BE49-F238E27FC236}">
                <a16:creationId xmlns:a16="http://schemas.microsoft.com/office/drawing/2014/main" id="{140B578B-1B77-4D34-91A0-64EEA5068881}"/>
              </a:ext>
            </a:extLst>
          </p:cNvPr>
          <p:cNvSpPr txBox="1"/>
          <p:nvPr/>
        </p:nvSpPr>
        <p:spPr>
          <a:xfrm>
            <a:off x="461926" y="319623"/>
            <a:ext cx="11730074" cy="584775"/>
          </a:xfrm>
          <a:prstGeom prst="rect">
            <a:avLst/>
          </a:prstGeom>
          <a:noFill/>
        </p:spPr>
        <p:txBody>
          <a:bodyPr wrap="square" rtlCol="0">
            <a:spAutoFit/>
          </a:bodyPr>
          <a:lstStyle/>
          <a:p>
            <a:pPr lvl="0"/>
            <a:r>
              <a:rPr lang="fr-FR" sz="3200" b="1" dirty="0">
                <a:solidFill>
                  <a:srgbClr val="7A2553"/>
                </a:solidFill>
              </a:rPr>
              <a:t>Comment se met en place l’addiction à une substance psychoactive </a:t>
            </a:r>
          </a:p>
        </p:txBody>
      </p:sp>
      <p:sp>
        <p:nvSpPr>
          <p:cNvPr id="9" name="Forme 8">
            <a:extLst>
              <a:ext uri="{FF2B5EF4-FFF2-40B4-BE49-F238E27FC236}">
                <a16:creationId xmlns:a16="http://schemas.microsoft.com/office/drawing/2014/main" id="{007DFCAF-5F5F-4719-8AE1-F11A6C6CA503}"/>
              </a:ext>
            </a:extLst>
          </p:cNvPr>
          <p:cNvSpPr/>
          <p:nvPr/>
        </p:nvSpPr>
        <p:spPr>
          <a:xfrm>
            <a:off x="2210202" y="451495"/>
            <a:ext cx="4283403" cy="4283403"/>
          </a:xfrm>
          <a:prstGeom prst="leftCircularArrow">
            <a:avLst>
              <a:gd name="adj1" fmla="val 2345"/>
              <a:gd name="adj2" fmla="val 283190"/>
              <a:gd name="adj3" fmla="val 1858372"/>
              <a:gd name="adj4" fmla="val 8824161"/>
              <a:gd name="adj5" fmla="val 2736"/>
            </a:avLst>
          </a:prstGeom>
          <a:solidFill>
            <a:schemeClr val="tx1"/>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grpSp>
        <p:nvGrpSpPr>
          <p:cNvPr id="10" name="Groupe 9">
            <a:extLst>
              <a:ext uri="{FF2B5EF4-FFF2-40B4-BE49-F238E27FC236}">
                <a16:creationId xmlns:a16="http://schemas.microsoft.com/office/drawing/2014/main" id="{1B7A112D-7B1D-4A01-8AE1-880CA36482BF}"/>
              </a:ext>
            </a:extLst>
          </p:cNvPr>
          <p:cNvGrpSpPr/>
          <p:nvPr/>
        </p:nvGrpSpPr>
        <p:grpSpPr>
          <a:xfrm>
            <a:off x="4352549" y="2004383"/>
            <a:ext cx="3409462" cy="1440000"/>
            <a:chOff x="3857" y="747579"/>
            <a:chExt cx="4077959" cy="1096776"/>
          </a:xfrm>
        </p:grpSpPr>
        <p:sp>
          <p:nvSpPr>
            <p:cNvPr id="11" name="Rectangle : coins arrondis 10">
              <a:extLst>
                <a:ext uri="{FF2B5EF4-FFF2-40B4-BE49-F238E27FC236}">
                  <a16:creationId xmlns:a16="http://schemas.microsoft.com/office/drawing/2014/main" id="{A8357A8D-8C85-4C13-9E43-94433BBEE1D7}"/>
                </a:ext>
              </a:extLst>
            </p:cNvPr>
            <p:cNvSpPr/>
            <p:nvPr/>
          </p:nvSpPr>
          <p:spPr>
            <a:xfrm>
              <a:off x="3857" y="747579"/>
              <a:ext cx="4077959" cy="1096776"/>
            </a:xfrm>
            <a:prstGeom prst="roundRect">
              <a:avLst>
                <a:gd name="adj" fmla="val 10000"/>
              </a:avLst>
            </a:prstGeom>
            <a:ln>
              <a:solidFill>
                <a:schemeClr val="tx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Rectangle : coins arrondis 4">
              <a:extLst>
                <a:ext uri="{FF2B5EF4-FFF2-40B4-BE49-F238E27FC236}">
                  <a16:creationId xmlns:a16="http://schemas.microsoft.com/office/drawing/2014/main" id="{606B716C-10D4-44E8-842B-30678E255FAA}"/>
                </a:ext>
              </a:extLst>
            </p:cNvPr>
            <p:cNvSpPr txBox="1"/>
            <p:nvPr/>
          </p:nvSpPr>
          <p:spPr>
            <a:xfrm>
              <a:off x="29097" y="772819"/>
              <a:ext cx="4027479" cy="8112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fr-FR" sz="1600" b="0" i="0" dirty="0">
                  <a:solidFill>
                    <a:srgbClr val="000000"/>
                  </a:solidFill>
                  <a:effectLst/>
                </a:rPr>
                <a:t>Sensation de bien-être et plaisir</a:t>
              </a:r>
            </a:p>
            <a:p>
              <a:pPr marL="171450" lvl="1" indent="-171450" algn="l" defTabSz="711200">
                <a:lnSpc>
                  <a:spcPct val="90000"/>
                </a:lnSpc>
                <a:spcBef>
                  <a:spcPct val="0"/>
                </a:spcBef>
                <a:spcAft>
                  <a:spcPct val="15000"/>
                </a:spcAft>
                <a:buChar char="•"/>
              </a:pPr>
              <a:r>
                <a:rPr lang="fr-FR" sz="1600" kern="1200" dirty="0"/>
                <a:t>D’autres voies de neurotransmission sont également perturbées</a:t>
              </a:r>
            </a:p>
          </p:txBody>
        </p:sp>
      </p:grpSp>
      <p:sp>
        <p:nvSpPr>
          <p:cNvPr id="16" name="Flèche : en arc 15">
            <a:extLst>
              <a:ext uri="{FF2B5EF4-FFF2-40B4-BE49-F238E27FC236}">
                <a16:creationId xmlns:a16="http://schemas.microsoft.com/office/drawing/2014/main" id="{10CA0599-F70B-4ACE-85C1-D5B53BEB5728}"/>
              </a:ext>
            </a:extLst>
          </p:cNvPr>
          <p:cNvSpPr/>
          <p:nvPr/>
        </p:nvSpPr>
        <p:spPr>
          <a:xfrm>
            <a:off x="6356135" y="801070"/>
            <a:ext cx="4165780" cy="4165780"/>
          </a:xfrm>
          <a:prstGeom prst="circularArrow">
            <a:avLst>
              <a:gd name="adj1" fmla="val 2411"/>
              <a:gd name="adj2" fmla="val 291632"/>
              <a:gd name="adj3" fmla="val 19532857"/>
              <a:gd name="adj4" fmla="val 12575511"/>
              <a:gd name="adj5" fmla="val 2813"/>
            </a:avLst>
          </a:prstGeom>
          <a:solidFill>
            <a:schemeClr val="tx1"/>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grpSp>
        <p:nvGrpSpPr>
          <p:cNvPr id="17" name="Groupe 16">
            <a:extLst>
              <a:ext uri="{FF2B5EF4-FFF2-40B4-BE49-F238E27FC236}">
                <a16:creationId xmlns:a16="http://schemas.microsoft.com/office/drawing/2014/main" id="{EA4222EF-BDBE-4FF8-A528-4DB9E1CB89F7}"/>
              </a:ext>
            </a:extLst>
          </p:cNvPr>
          <p:cNvGrpSpPr/>
          <p:nvPr/>
        </p:nvGrpSpPr>
        <p:grpSpPr>
          <a:xfrm>
            <a:off x="439756" y="1980877"/>
            <a:ext cx="3581981" cy="1440000"/>
            <a:chOff x="3857" y="747579"/>
            <a:chExt cx="4077959" cy="1096776"/>
          </a:xfrm>
        </p:grpSpPr>
        <p:sp>
          <p:nvSpPr>
            <p:cNvPr id="18" name="Rectangle : coins arrondis 17">
              <a:extLst>
                <a:ext uri="{FF2B5EF4-FFF2-40B4-BE49-F238E27FC236}">
                  <a16:creationId xmlns:a16="http://schemas.microsoft.com/office/drawing/2014/main" id="{A64F569C-9599-4470-8D29-7F45743F4D52}"/>
                </a:ext>
              </a:extLst>
            </p:cNvPr>
            <p:cNvSpPr/>
            <p:nvPr/>
          </p:nvSpPr>
          <p:spPr>
            <a:xfrm>
              <a:off x="3857" y="747579"/>
              <a:ext cx="4077959" cy="1096776"/>
            </a:xfrm>
            <a:prstGeom prst="roundRect">
              <a:avLst>
                <a:gd name="adj" fmla="val 10000"/>
              </a:avLst>
            </a:prstGeom>
            <a:ln>
              <a:solidFill>
                <a:schemeClr val="tx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Rectangle : coins arrondis 4">
              <a:extLst>
                <a:ext uri="{FF2B5EF4-FFF2-40B4-BE49-F238E27FC236}">
                  <a16:creationId xmlns:a16="http://schemas.microsoft.com/office/drawing/2014/main" id="{80C6C75E-A885-4A6F-BFCD-1F15395A748F}"/>
                </a:ext>
              </a:extLst>
            </p:cNvPr>
            <p:cNvSpPr txBox="1"/>
            <p:nvPr/>
          </p:nvSpPr>
          <p:spPr>
            <a:xfrm>
              <a:off x="29097" y="772819"/>
              <a:ext cx="4027479" cy="8112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fr-FR" sz="1600" kern="1200" dirty="0">
                  <a:solidFill>
                    <a:srgbClr val="000000"/>
                  </a:solidFill>
                </a:rPr>
                <a:t>S</a:t>
              </a:r>
              <a:r>
                <a:rPr lang="fr-FR" sz="1600" b="0" i="0" kern="1200" dirty="0">
                  <a:solidFill>
                    <a:srgbClr val="000000"/>
                  </a:solidFill>
                  <a:effectLst/>
                </a:rPr>
                <a:t>ensation agréable due à des </a:t>
              </a:r>
              <a:r>
                <a:rPr lang="fr-FR" sz="1600" b="1" i="0" kern="1200" dirty="0">
                  <a:solidFill>
                    <a:srgbClr val="000000"/>
                  </a:solidFill>
                  <a:effectLst/>
                </a:rPr>
                <a:t>modifications électrochimiques</a:t>
              </a:r>
              <a:r>
                <a:rPr lang="fr-FR" sz="1600" b="0" i="0" kern="1200" dirty="0">
                  <a:solidFill>
                    <a:srgbClr val="000000"/>
                  </a:solidFill>
                  <a:effectLst/>
                </a:rPr>
                <a:t> qui se produisent au niveau du cerveau</a:t>
              </a:r>
              <a:endParaRPr lang="fr-FR" sz="1600" kern="1200" dirty="0"/>
            </a:p>
          </p:txBody>
        </p:sp>
      </p:grpSp>
      <p:sp>
        <p:nvSpPr>
          <p:cNvPr id="21" name="Rectangle : coins arrondis 20">
            <a:extLst>
              <a:ext uri="{FF2B5EF4-FFF2-40B4-BE49-F238E27FC236}">
                <a16:creationId xmlns:a16="http://schemas.microsoft.com/office/drawing/2014/main" id="{CA09E7A9-10C0-4E8C-BB13-60F3A9149B2E}"/>
              </a:ext>
            </a:extLst>
          </p:cNvPr>
          <p:cNvSpPr/>
          <p:nvPr/>
        </p:nvSpPr>
        <p:spPr>
          <a:xfrm>
            <a:off x="4569413" y="1331666"/>
            <a:ext cx="3409200" cy="749918"/>
          </a:xfrm>
          <a:prstGeom prst="roundRect">
            <a:avLst>
              <a:gd name="adj" fmla="val 10000"/>
            </a:avLst>
          </a:pr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fr-FR" b="1" kern="1200" dirty="0">
                <a:solidFill>
                  <a:schemeClr val="bg1"/>
                </a:solidFill>
              </a:rPr>
              <a:t>Libération de dopamine et </a:t>
            </a:r>
            <a:br>
              <a:rPr lang="fr-FR" b="1" kern="1200" dirty="0">
                <a:solidFill>
                  <a:schemeClr val="bg1"/>
                </a:solidFill>
              </a:rPr>
            </a:br>
            <a:r>
              <a:rPr lang="fr-FR" b="1" kern="1200" dirty="0">
                <a:solidFill>
                  <a:schemeClr val="bg1"/>
                </a:solidFill>
              </a:rPr>
              <a:t>de sérotonine</a:t>
            </a:r>
            <a:endParaRPr lang="fr-FR" dirty="0"/>
          </a:p>
        </p:txBody>
      </p:sp>
      <p:grpSp>
        <p:nvGrpSpPr>
          <p:cNvPr id="23" name="Groupe 22">
            <a:extLst>
              <a:ext uri="{FF2B5EF4-FFF2-40B4-BE49-F238E27FC236}">
                <a16:creationId xmlns:a16="http://schemas.microsoft.com/office/drawing/2014/main" id="{F8FAC846-3A3D-4EDE-A585-75E0E80F3F08}"/>
              </a:ext>
            </a:extLst>
          </p:cNvPr>
          <p:cNvGrpSpPr/>
          <p:nvPr/>
        </p:nvGrpSpPr>
        <p:grpSpPr>
          <a:xfrm>
            <a:off x="7944154" y="2050114"/>
            <a:ext cx="4198423" cy="2844000"/>
            <a:chOff x="3857" y="747579"/>
            <a:chExt cx="4077959" cy="1096776"/>
          </a:xfrm>
        </p:grpSpPr>
        <p:sp>
          <p:nvSpPr>
            <p:cNvPr id="24" name="Rectangle : coins arrondis 23">
              <a:extLst>
                <a:ext uri="{FF2B5EF4-FFF2-40B4-BE49-F238E27FC236}">
                  <a16:creationId xmlns:a16="http://schemas.microsoft.com/office/drawing/2014/main" id="{DC3ABC8F-A48F-4C5B-B32C-EC38A6A889D8}"/>
                </a:ext>
              </a:extLst>
            </p:cNvPr>
            <p:cNvSpPr/>
            <p:nvPr/>
          </p:nvSpPr>
          <p:spPr>
            <a:xfrm>
              <a:off x="3857" y="747579"/>
              <a:ext cx="4077959" cy="1096776"/>
            </a:xfrm>
            <a:prstGeom prst="roundRect">
              <a:avLst>
                <a:gd name="adj" fmla="val 10000"/>
              </a:avLst>
            </a:prstGeom>
            <a:ln>
              <a:solidFill>
                <a:schemeClr val="tx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Rectangle : coins arrondis 4">
              <a:extLst>
                <a:ext uri="{FF2B5EF4-FFF2-40B4-BE49-F238E27FC236}">
                  <a16:creationId xmlns:a16="http://schemas.microsoft.com/office/drawing/2014/main" id="{26FC8766-3E50-4A69-B8B1-0D9BDE5E4298}"/>
                </a:ext>
              </a:extLst>
            </p:cNvPr>
            <p:cNvSpPr txBox="1"/>
            <p:nvPr/>
          </p:nvSpPr>
          <p:spPr>
            <a:xfrm>
              <a:off x="29097" y="772819"/>
              <a:ext cx="4027479" cy="8112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fr-FR" sz="1600" b="0" i="0" dirty="0">
                  <a:solidFill>
                    <a:srgbClr val="000000"/>
                  </a:solidFill>
                  <a:effectLst/>
                </a:rPr>
                <a:t>Diminution de la production naturelle de dopamine par l’organisme </a:t>
              </a:r>
            </a:p>
            <a:p>
              <a:pPr marL="171450" lvl="1" indent="-171450" algn="l" defTabSz="711200">
                <a:lnSpc>
                  <a:spcPct val="90000"/>
                </a:lnSpc>
                <a:spcBef>
                  <a:spcPct val="0"/>
                </a:spcBef>
                <a:spcAft>
                  <a:spcPct val="15000"/>
                </a:spcAft>
                <a:buChar char="•"/>
              </a:pPr>
              <a:r>
                <a:rPr lang="fr-FR" sz="1600" b="0" i="0" dirty="0">
                  <a:solidFill>
                    <a:srgbClr val="000000"/>
                  </a:solidFill>
                  <a:effectLst/>
                </a:rPr>
                <a:t>Plaisir obtenu que par l’apport d’une substance extérieure</a:t>
              </a:r>
            </a:p>
            <a:p>
              <a:pPr marL="171450" lvl="1" indent="-171450" algn="l" defTabSz="711200">
                <a:lnSpc>
                  <a:spcPct val="90000"/>
                </a:lnSpc>
                <a:spcBef>
                  <a:spcPct val="0"/>
                </a:spcBef>
                <a:spcAft>
                  <a:spcPct val="15000"/>
                </a:spcAft>
                <a:buChar char="•"/>
              </a:pPr>
              <a:r>
                <a:rPr lang="fr-FR" sz="1600" b="0" i="0" dirty="0">
                  <a:solidFill>
                    <a:srgbClr val="000000"/>
                  </a:solidFill>
                  <a:effectLst/>
                </a:rPr>
                <a:t>Augmentation de la tolérance à cette substance et une sensation de manque à son arrêt de consommation</a:t>
              </a:r>
            </a:p>
            <a:p>
              <a:pPr marL="171450" lvl="1" indent="-171450" defTabSz="711200">
                <a:lnSpc>
                  <a:spcPct val="90000"/>
                </a:lnSpc>
                <a:spcBef>
                  <a:spcPct val="0"/>
                </a:spcBef>
                <a:spcAft>
                  <a:spcPct val="15000"/>
                </a:spcAft>
                <a:buFontTx/>
                <a:buChar char="•"/>
              </a:pPr>
              <a:r>
                <a:rPr lang="fr-FR" sz="1600" i="0" u="none" strike="noStrike" baseline="0" dirty="0">
                  <a:solidFill>
                    <a:srgbClr val="000000"/>
                  </a:solidFill>
                  <a:latin typeface="Calibri" panose="020F0502020204030204" pitchFamily="34" charset="0"/>
                </a:rPr>
                <a:t>L’organisme devient alors moins sensible aux effets de la substance et le consommateur doit augmenter les doses pour obtenir le même niveau de plaisir</a:t>
              </a:r>
            </a:p>
            <a:p>
              <a:pPr marL="0" lvl="1" algn="l" defTabSz="711200">
                <a:lnSpc>
                  <a:spcPct val="90000"/>
                </a:lnSpc>
                <a:spcBef>
                  <a:spcPct val="0"/>
                </a:spcBef>
                <a:spcAft>
                  <a:spcPct val="15000"/>
                </a:spcAft>
              </a:pPr>
              <a:endParaRPr lang="fr-FR" sz="1600" kern="1200" dirty="0"/>
            </a:p>
          </p:txBody>
        </p:sp>
      </p:grpSp>
      <p:sp>
        <p:nvSpPr>
          <p:cNvPr id="27" name="Rectangle : coins arrondis 26">
            <a:extLst>
              <a:ext uri="{FF2B5EF4-FFF2-40B4-BE49-F238E27FC236}">
                <a16:creationId xmlns:a16="http://schemas.microsoft.com/office/drawing/2014/main" id="{2005F58D-27EC-4D52-9EC9-79D928F7D3D3}"/>
              </a:ext>
            </a:extLst>
          </p:cNvPr>
          <p:cNvSpPr/>
          <p:nvPr/>
        </p:nvSpPr>
        <p:spPr>
          <a:xfrm>
            <a:off x="8561259" y="4760581"/>
            <a:ext cx="3409200" cy="749918"/>
          </a:xfrm>
          <a:prstGeom prst="roundRect">
            <a:avLst>
              <a:gd name="adj" fmla="val 10000"/>
            </a:avLst>
          </a:pr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fr-FR" b="1" kern="1200" dirty="0">
                <a:solidFill>
                  <a:schemeClr val="bg1"/>
                </a:solidFill>
              </a:rPr>
              <a:t>Usage répété de drogues  </a:t>
            </a:r>
            <a:endParaRPr lang="fr-FR" kern="1200" dirty="0">
              <a:solidFill>
                <a:schemeClr val="bg1"/>
              </a:solidFill>
            </a:endParaRPr>
          </a:p>
        </p:txBody>
      </p:sp>
      <p:sp>
        <p:nvSpPr>
          <p:cNvPr id="14" name="Rectangle : coins arrondis 13">
            <a:extLst>
              <a:ext uri="{FF2B5EF4-FFF2-40B4-BE49-F238E27FC236}">
                <a16:creationId xmlns:a16="http://schemas.microsoft.com/office/drawing/2014/main" id="{808052F4-34FF-492A-A091-8EEA2F1A40EE}"/>
              </a:ext>
            </a:extLst>
          </p:cNvPr>
          <p:cNvSpPr/>
          <p:nvPr/>
        </p:nvSpPr>
        <p:spPr>
          <a:xfrm>
            <a:off x="657555" y="3362018"/>
            <a:ext cx="3529588" cy="749918"/>
          </a:xfrm>
          <a:prstGeom prst="roundRect">
            <a:avLst>
              <a:gd name="adj" fmla="val 10000"/>
            </a:avLst>
          </a:prstGeom>
          <a:solidFill>
            <a:schemeClr val="tx1"/>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fr-FR" b="1" kern="1200" dirty="0">
                <a:solidFill>
                  <a:schemeClr val="bg1"/>
                </a:solidFill>
              </a:rPr>
              <a:t>P</a:t>
            </a:r>
            <a:r>
              <a:rPr lang="fr-FR" b="1" i="0" kern="1200" dirty="0">
                <a:solidFill>
                  <a:schemeClr val="bg1"/>
                </a:solidFill>
                <a:effectLst/>
              </a:rPr>
              <a:t>laisir généré</a:t>
            </a:r>
            <a:r>
              <a:rPr lang="fr-FR" b="0" i="0" kern="1200" dirty="0">
                <a:solidFill>
                  <a:schemeClr val="bg1"/>
                </a:solidFill>
                <a:effectLst/>
              </a:rPr>
              <a:t> par la substance consommée ou l’activité pratiquée</a:t>
            </a:r>
            <a:endParaRPr lang="fr-FR" dirty="0"/>
          </a:p>
        </p:txBody>
      </p:sp>
      <p:sp>
        <p:nvSpPr>
          <p:cNvPr id="29" name="ZoneTexte 28">
            <a:extLst>
              <a:ext uri="{FF2B5EF4-FFF2-40B4-BE49-F238E27FC236}">
                <a16:creationId xmlns:a16="http://schemas.microsoft.com/office/drawing/2014/main" id="{ED01DCD2-3014-4F17-9930-BC2FDD9BD467}"/>
              </a:ext>
            </a:extLst>
          </p:cNvPr>
          <p:cNvSpPr txBox="1"/>
          <p:nvPr/>
        </p:nvSpPr>
        <p:spPr>
          <a:xfrm>
            <a:off x="461926" y="5642371"/>
            <a:ext cx="11508533" cy="923330"/>
          </a:xfrm>
          <a:prstGeom prst="rect">
            <a:avLst/>
          </a:prstGeom>
          <a:noFill/>
        </p:spPr>
        <p:txBody>
          <a:bodyPr wrap="square">
            <a:spAutoFit/>
          </a:bodyPr>
          <a:lstStyle/>
          <a:p>
            <a:pPr algn="ctr"/>
            <a:r>
              <a:rPr lang="fr-FR" i="0" u="none" strike="noStrike" baseline="0" dirty="0">
                <a:solidFill>
                  <a:srgbClr val="000000"/>
                </a:solidFill>
                <a:latin typeface="Calibri" panose="020F0502020204030204" pitchFamily="34" charset="0"/>
              </a:rPr>
              <a:t>Ces perturbations des réseaux cérébraux finissent par avoir des effets négatifs (anxiété, irritabilité, etc.) qui eux-mêmes poussent la personne à consommer plus pour se sentir soulagée.</a:t>
            </a:r>
          </a:p>
          <a:p>
            <a:pPr algn="ctr"/>
            <a:r>
              <a:rPr lang="fr-FR" i="0" u="none" strike="noStrike" baseline="0" dirty="0">
                <a:solidFill>
                  <a:srgbClr val="000000"/>
                </a:solidFill>
                <a:latin typeface="Calibri" panose="020F0502020204030204" pitchFamily="34" charset="0"/>
                <a:hlinkClick r:id="rId2"/>
              </a:rPr>
              <a:t>https://www.ameli.fr/loire-atlantique/assure/sante/themes/addictions/definition-facteurs-favorisants</a:t>
            </a:r>
            <a:r>
              <a:rPr lang="fr-FR" i="0" u="none" strike="noStrike" baseline="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2168072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E914267B-87A3-4AFC-A561-FBB74B1B4AD6}"/>
              </a:ext>
            </a:extLst>
          </p:cNvPr>
          <p:cNvSpPr txBox="1"/>
          <p:nvPr/>
        </p:nvSpPr>
        <p:spPr>
          <a:xfrm>
            <a:off x="535387" y="1500052"/>
            <a:ext cx="6338023" cy="3454151"/>
          </a:xfrm>
          <a:prstGeom prst="rect">
            <a:avLst/>
          </a:prstGeom>
          <a:noFill/>
        </p:spPr>
        <p:txBody>
          <a:bodyPr wrap="square">
            <a:spAutoFit/>
          </a:bodyPr>
          <a:lstStyle/>
          <a:p>
            <a:pPr marL="457200" indent="-457200">
              <a:lnSpc>
                <a:spcPct val="150000"/>
              </a:lnSpc>
              <a:buFont typeface="Wingdings" panose="05000000000000000000" pitchFamily="2" charset="2"/>
              <a:buChar char="Ø"/>
            </a:pPr>
            <a:r>
              <a:rPr lang="fr-FR" sz="2800" b="1" i="0" u="none" strike="noStrike" baseline="0" dirty="0">
                <a:latin typeface="Calibri" panose="020F0502020204030204" pitchFamily="34" charset="0"/>
              </a:rPr>
              <a:t>Les trois types de dépendances : </a:t>
            </a:r>
          </a:p>
          <a:p>
            <a:pPr>
              <a:lnSpc>
                <a:spcPct val="150000"/>
              </a:lnSpc>
            </a:pPr>
            <a:endParaRPr lang="fr-FR" sz="1600" b="1" dirty="0">
              <a:latin typeface="Calibri" panose="020F0502020204030204" pitchFamily="34" charset="0"/>
            </a:endParaRPr>
          </a:p>
          <a:p>
            <a:pPr marL="285750" indent="-285750">
              <a:lnSpc>
                <a:spcPct val="300000"/>
              </a:lnSpc>
              <a:buFont typeface="Wingdings" panose="05000000000000000000" pitchFamily="2" charset="2"/>
              <a:buChar char="ü"/>
            </a:pPr>
            <a:r>
              <a:rPr lang="fr-FR" b="1" i="0" u="none" strike="noStrike" baseline="0" dirty="0">
                <a:latin typeface="Calibri" panose="020F0502020204030204" pitchFamily="34" charset="0"/>
              </a:rPr>
              <a:t>Physique</a:t>
            </a:r>
            <a:r>
              <a:rPr lang="fr-FR" i="0" u="none" strike="noStrike" baseline="0" dirty="0">
                <a:latin typeface="Calibri" panose="020F0502020204030204" pitchFamily="34" charset="0"/>
              </a:rPr>
              <a:t> </a:t>
            </a:r>
          </a:p>
          <a:p>
            <a:pPr marL="285750" indent="-285750">
              <a:lnSpc>
                <a:spcPct val="300000"/>
              </a:lnSpc>
              <a:buFont typeface="Wingdings" panose="05000000000000000000" pitchFamily="2" charset="2"/>
              <a:buChar char="ü"/>
            </a:pPr>
            <a:r>
              <a:rPr lang="fr-FR" b="1" dirty="0">
                <a:latin typeface="Calibri" panose="020F0502020204030204" pitchFamily="34" charset="0"/>
              </a:rPr>
              <a:t>Psychologique</a:t>
            </a:r>
            <a:endParaRPr lang="fr-FR" dirty="0">
              <a:latin typeface="Calibri" panose="020F0502020204030204" pitchFamily="34" charset="0"/>
            </a:endParaRPr>
          </a:p>
          <a:p>
            <a:pPr marL="285750" indent="-285750">
              <a:lnSpc>
                <a:spcPct val="300000"/>
              </a:lnSpc>
              <a:buFont typeface="Wingdings" panose="05000000000000000000" pitchFamily="2" charset="2"/>
              <a:buChar char="ü"/>
            </a:pPr>
            <a:r>
              <a:rPr lang="fr-FR" b="1" i="0" u="none" strike="noStrike" baseline="0" dirty="0">
                <a:latin typeface="Calibri" panose="020F0502020204030204" pitchFamily="34" charset="0"/>
              </a:rPr>
              <a:t>Comportementale</a:t>
            </a:r>
            <a:endParaRPr lang="fr-FR" i="0" u="none" strike="noStrike" baseline="0" dirty="0">
              <a:latin typeface="Calibri" panose="020F0502020204030204" pitchFamily="34" charset="0"/>
            </a:endParaRPr>
          </a:p>
        </p:txBody>
      </p:sp>
      <p:sp>
        <p:nvSpPr>
          <p:cNvPr id="7" name="ZoneTexte 6">
            <a:extLst>
              <a:ext uri="{FF2B5EF4-FFF2-40B4-BE49-F238E27FC236}">
                <a16:creationId xmlns:a16="http://schemas.microsoft.com/office/drawing/2014/main" id="{140B578B-1B77-4D34-91A0-64EEA5068881}"/>
              </a:ext>
            </a:extLst>
          </p:cNvPr>
          <p:cNvSpPr txBox="1"/>
          <p:nvPr/>
        </p:nvSpPr>
        <p:spPr>
          <a:xfrm>
            <a:off x="461926" y="319623"/>
            <a:ext cx="11730074" cy="584775"/>
          </a:xfrm>
          <a:prstGeom prst="rect">
            <a:avLst/>
          </a:prstGeom>
          <a:noFill/>
        </p:spPr>
        <p:txBody>
          <a:bodyPr wrap="square" rtlCol="0">
            <a:spAutoFit/>
          </a:bodyPr>
          <a:lstStyle/>
          <a:p>
            <a:pPr lvl="0"/>
            <a:r>
              <a:rPr lang="fr-FR" sz="3200" b="1" dirty="0">
                <a:solidFill>
                  <a:srgbClr val="7A2553"/>
                </a:solidFill>
              </a:rPr>
              <a:t>Comment se met en place l’addiction à une substance psychoactive </a:t>
            </a:r>
          </a:p>
        </p:txBody>
      </p:sp>
      <p:sp>
        <p:nvSpPr>
          <p:cNvPr id="5" name="ZoneTexte 4">
            <a:extLst>
              <a:ext uri="{FF2B5EF4-FFF2-40B4-BE49-F238E27FC236}">
                <a16:creationId xmlns:a16="http://schemas.microsoft.com/office/drawing/2014/main" id="{BFDF0EC8-A271-4358-A4BB-5A432B1FD7EB}"/>
              </a:ext>
            </a:extLst>
          </p:cNvPr>
          <p:cNvSpPr txBox="1"/>
          <p:nvPr/>
        </p:nvSpPr>
        <p:spPr>
          <a:xfrm>
            <a:off x="3032471" y="4468650"/>
            <a:ext cx="9542063" cy="464871"/>
          </a:xfrm>
          <a:prstGeom prst="rect">
            <a:avLst/>
          </a:prstGeom>
          <a:noFill/>
        </p:spPr>
        <p:txBody>
          <a:bodyPr wrap="square">
            <a:spAutoFit/>
          </a:bodyPr>
          <a:lstStyle/>
          <a:p>
            <a:pPr>
              <a:lnSpc>
                <a:spcPct val="150000"/>
              </a:lnSpc>
            </a:pPr>
            <a:r>
              <a:rPr lang="fr-FR" i="0" u="none" strike="noStrike" baseline="0" dirty="0">
                <a:latin typeface="Calibri" panose="020F0502020204030204" pitchFamily="34" charset="0"/>
              </a:rPr>
              <a:t>La consommation est associée à  des situations, à des personnes, à des lieux…</a:t>
            </a:r>
          </a:p>
        </p:txBody>
      </p:sp>
      <p:sp>
        <p:nvSpPr>
          <p:cNvPr id="6" name="ZoneTexte 5">
            <a:extLst>
              <a:ext uri="{FF2B5EF4-FFF2-40B4-BE49-F238E27FC236}">
                <a16:creationId xmlns:a16="http://schemas.microsoft.com/office/drawing/2014/main" id="{DEFCEDC5-6DB1-4405-B203-2704D4F22923}"/>
              </a:ext>
            </a:extLst>
          </p:cNvPr>
          <p:cNvSpPr txBox="1"/>
          <p:nvPr/>
        </p:nvSpPr>
        <p:spPr>
          <a:xfrm>
            <a:off x="3032472" y="2898758"/>
            <a:ext cx="8284457" cy="646331"/>
          </a:xfrm>
          <a:prstGeom prst="rect">
            <a:avLst/>
          </a:prstGeom>
          <a:noFill/>
        </p:spPr>
        <p:txBody>
          <a:bodyPr wrap="square">
            <a:spAutoFit/>
          </a:bodyPr>
          <a:lstStyle/>
          <a:p>
            <a:r>
              <a:rPr lang="fr-FR" i="0" u="none" strike="noStrike" baseline="0" dirty="0">
                <a:latin typeface="Calibri" panose="020F0502020204030204" pitchFamily="34" charset="0"/>
              </a:rPr>
              <a:t>Besoin lié aux caractéristiques du produit, se manifeste par des symptômes de sevrage si la personne ne consomme pas.</a:t>
            </a:r>
          </a:p>
        </p:txBody>
      </p:sp>
      <p:sp>
        <p:nvSpPr>
          <p:cNvPr id="8" name="ZoneTexte 7">
            <a:extLst>
              <a:ext uri="{FF2B5EF4-FFF2-40B4-BE49-F238E27FC236}">
                <a16:creationId xmlns:a16="http://schemas.microsoft.com/office/drawing/2014/main" id="{849EC739-E6BE-49C8-9D5A-635EA0E68935}"/>
              </a:ext>
            </a:extLst>
          </p:cNvPr>
          <p:cNvSpPr txBox="1"/>
          <p:nvPr/>
        </p:nvSpPr>
        <p:spPr>
          <a:xfrm>
            <a:off x="3032472" y="3714526"/>
            <a:ext cx="7891168" cy="646331"/>
          </a:xfrm>
          <a:prstGeom prst="rect">
            <a:avLst/>
          </a:prstGeom>
          <a:noFill/>
        </p:spPr>
        <p:txBody>
          <a:bodyPr wrap="square">
            <a:spAutoFit/>
          </a:bodyPr>
          <a:lstStyle/>
          <a:p>
            <a:r>
              <a:rPr lang="fr-FR" dirty="0">
                <a:latin typeface="Calibri" panose="020F0502020204030204" pitchFamily="34" charset="0"/>
              </a:rPr>
              <a:t>Besoin de consommer pour se sentir mieux, se détendre, se donner du courage (gestion des émotions + ou -)</a:t>
            </a:r>
            <a:endParaRPr lang="fr-FR" i="0" u="none" strike="noStrike" baseline="0" dirty="0">
              <a:latin typeface="Calibri" panose="020F0502020204030204" pitchFamily="34" charset="0"/>
            </a:endParaRPr>
          </a:p>
        </p:txBody>
      </p:sp>
    </p:spTree>
    <p:extLst>
      <p:ext uri="{BB962C8B-B14F-4D97-AF65-F5344CB8AC3E}">
        <p14:creationId xmlns:p14="http://schemas.microsoft.com/office/powerpoint/2010/main" val="1518657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49C5D7CC-2299-4193-9DA0-FB4975412FB8}"/>
              </a:ext>
            </a:extLst>
          </p:cNvPr>
          <p:cNvSpPr txBox="1"/>
          <p:nvPr/>
        </p:nvSpPr>
        <p:spPr>
          <a:xfrm>
            <a:off x="526628" y="343683"/>
            <a:ext cx="11856098" cy="584775"/>
          </a:xfrm>
          <a:prstGeom prst="rect">
            <a:avLst/>
          </a:prstGeom>
          <a:noFill/>
        </p:spPr>
        <p:txBody>
          <a:bodyPr wrap="square" rtlCol="0">
            <a:spAutoFit/>
          </a:bodyPr>
          <a:lstStyle/>
          <a:p>
            <a:pPr lvl="0"/>
            <a:r>
              <a:rPr lang="fr-FR" sz="3200" b="1" dirty="0">
                <a:solidFill>
                  <a:srgbClr val="7A2553"/>
                </a:solidFill>
              </a:rPr>
              <a:t>Les usages </a:t>
            </a:r>
          </a:p>
        </p:txBody>
      </p:sp>
      <p:sp>
        <p:nvSpPr>
          <p:cNvPr id="7" name="Rectangle 2">
            <a:extLst>
              <a:ext uri="{FF2B5EF4-FFF2-40B4-BE49-F238E27FC236}">
                <a16:creationId xmlns:a16="http://schemas.microsoft.com/office/drawing/2014/main" id="{089981FA-6C59-4EBC-84F6-4C5129613B4C}"/>
              </a:ext>
            </a:extLst>
          </p:cNvPr>
          <p:cNvSpPr txBox="1">
            <a:spLocks noChangeArrowheads="1"/>
          </p:cNvSpPr>
          <p:nvPr/>
        </p:nvSpPr>
        <p:spPr>
          <a:xfrm>
            <a:off x="408640" y="1579778"/>
            <a:ext cx="10675598" cy="6032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Wingdings" panose="05000000000000000000" pitchFamily="2" charset="2"/>
              <a:buChar char="Ø"/>
            </a:pPr>
            <a:endParaRPr lang="fr-FR" altLang="fr-FR" sz="3000" b="1" dirty="0">
              <a:solidFill>
                <a:srgbClr val="A49735"/>
              </a:solidFill>
              <a:latin typeface="+mn-lt"/>
            </a:endParaRPr>
          </a:p>
        </p:txBody>
      </p:sp>
      <p:sp>
        <p:nvSpPr>
          <p:cNvPr id="21" name="Sous-titre 2">
            <a:extLst>
              <a:ext uri="{FF2B5EF4-FFF2-40B4-BE49-F238E27FC236}">
                <a16:creationId xmlns:a16="http://schemas.microsoft.com/office/drawing/2014/main" id="{8C7E0931-6A9D-435D-BBEB-D73810A6047E}"/>
              </a:ext>
            </a:extLst>
          </p:cNvPr>
          <p:cNvSpPr txBox="1">
            <a:spLocks/>
          </p:cNvSpPr>
          <p:nvPr/>
        </p:nvSpPr>
        <p:spPr>
          <a:xfrm>
            <a:off x="6035327" y="3802641"/>
            <a:ext cx="2544792" cy="682592"/>
          </a:xfr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pt-BR" sz="1800" dirty="0"/>
          </a:p>
        </p:txBody>
      </p:sp>
      <p:sp>
        <p:nvSpPr>
          <p:cNvPr id="9" name="ZoneTexte 8">
            <a:extLst>
              <a:ext uri="{FF2B5EF4-FFF2-40B4-BE49-F238E27FC236}">
                <a16:creationId xmlns:a16="http://schemas.microsoft.com/office/drawing/2014/main" id="{F85F1840-20A3-4683-BB9F-2C6B7F5EA61D}"/>
              </a:ext>
            </a:extLst>
          </p:cNvPr>
          <p:cNvSpPr txBox="1"/>
          <p:nvPr/>
        </p:nvSpPr>
        <p:spPr>
          <a:xfrm>
            <a:off x="408640" y="1579778"/>
            <a:ext cx="11686790" cy="369332"/>
          </a:xfrm>
          <a:prstGeom prst="rect">
            <a:avLst/>
          </a:prstGeom>
          <a:noFill/>
        </p:spPr>
        <p:txBody>
          <a:bodyPr wrap="square">
            <a:spAutoFit/>
          </a:bodyPr>
          <a:lstStyle/>
          <a:p>
            <a:endParaRPr lang="fr-FR" dirty="0"/>
          </a:p>
        </p:txBody>
      </p:sp>
      <p:sp>
        <p:nvSpPr>
          <p:cNvPr id="11" name="ZoneTexte 10">
            <a:extLst>
              <a:ext uri="{FF2B5EF4-FFF2-40B4-BE49-F238E27FC236}">
                <a16:creationId xmlns:a16="http://schemas.microsoft.com/office/drawing/2014/main" id="{1DBD1798-E438-4A88-A0F6-52EE5B4D52D1}"/>
              </a:ext>
            </a:extLst>
          </p:cNvPr>
          <p:cNvSpPr txBox="1"/>
          <p:nvPr/>
        </p:nvSpPr>
        <p:spPr>
          <a:xfrm>
            <a:off x="665704" y="1217155"/>
            <a:ext cx="11117656" cy="4708981"/>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altLang="fr-FR" sz="3000" b="1" dirty="0">
                <a:latin typeface="Calibri" panose="020F0502020204030204"/>
              </a:rPr>
              <a:t>U</a:t>
            </a:r>
            <a:r>
              <a:rPr kumimoji="0" lang="fr-FR" altLang="fr-FR" sz="3000" b="1" i="0" u="none" strike="noStrike" kern="1200" cap="none" spc="0" normalizeH="0" baseline="0" noProof="0" dirty="0">
                <a:ln>
                  <a:noFill/>
                </a:ln>
                <a:effectLst/>
                <a:uLnTx/>
                <a:uFillTx/>
                <a:latin typeface="Calibri" panose="020F0502020204030204"/>
                <a:ea typeface="+mn-ea"/>
                <a:cs typeface="+mn-cs"/>
              </a:rPr>
              <a:t>sage simple, usage à risque, usage nocif… :</a:t>
            </a:r>
          </a:p>
          <a:p>
            <a:pPr marL="285750" indent="-285750">
              <a:buFont typeface="Wingdings" panose="05000000000000000000" pitchFamily="2" charset="2"/>
              <a:buChar char="ü"/>
            </a:pPr>
            <a:endParaRPr lang="fr-FR" dirty="0"/>
          </a:p>
          <a:p>
            <a:pPr marL="285750" indent="-285750">
              <a:buFont typeface="Wingdings" panose="05000000000000000000" pitchFamily="2" charset="2"/>
              <a:buChar char="ü"/>
            </a:pPr>
            <a:r>
              <a:rPr lang="fr-FR" b="1" dirty="0"/>
              <a:t>Usage simple ou usage à faible risque : </a:t>
            </a:r>
          </a:p>
          <a:p>
            <a:r>
              <a:rPr lang="fr-FR" dirty="0"/>
              <a:t>La majorité des séniors ne vont pas mal et ont des consommations à faible risque : usage de substances dans des quantités et modalités faisant courir des risques considérés comme suffisamment faibles pour être acceptables d’un point de vue sanitaire et /ou social </a:t>
            </a:r>
          </a:p>
          <a:p>
            <a:pPr marL="285750" indent="-285750">
              <a:buFont typeface="Wingdings" panose="05000000000000000000" pitchFamily="2" charset="2"/>
              <a:buChar char="ü"/>
            </a:pPr>
            <a:endParaRPr lang="fr-FR" b="1" dirty="0"/>
          </a:p>
          <a:p>
            <a:pPr marL="285750" indent="-285750">
              <a:buFont typeface="Wingdings" panose="05000000000000000000" pitchFamily="2" charset="2"/>
              <a:buChar char="ü"/>
            </a:pPr>
            <a:r>
              <a:rPr lang="fr-FR" b="1" dirty="0"/>
              <a:t>Usage à risque :</a:t>
            </a:r>
          </a:p>
          <a:p>
            <a:r>
              <a:rPr lang="fr-FR" dirty="0"/>
              <a:t>Usage de substances dans des quantités ou suivant des modalités exposant une personne à un risque considéré comme significatif d’un point de vue sanitaire et/ ou social ; absence de dommages avérés dus à l’usage</a:t>
            </a:r>
          </a:p>
          <a:p>
            <a:pPr marL="285750" indent="-285750">
              <a:buFont typeface="Wingdings" panose="05000000000000000000" pitchFamily="2" charset="2"/>
              <a:buChar char="ü"/>
            </a:pPr>
            <a:endParaRPr lang="fr-FR" dirty="0"/>
          </a:p>
          <a:p>
            <a:pPr marL="285750" indent="-285750">
              <a:buFont typeface="Wingdings" panose="05000000000000000000" pitchFamily="2" charset="2"/>
              <a:buChar char="ü"/>
            </a:pPr>
            <a:r>
              <a:rPr lang="fr-FR" b="1" dirty="0"/>
              <a:t>Usage nocif :</a:t>
            </a:r>
          </a:p>
          <a:p>
            <a:r>
              <a:rPr lang="fr-FR" dirty="0"/>
              <a:t>L’usage de substances a entrainé des conséquences sanitaires ou sociales dommageables avérées pour la personne sans pour autant diagnostiquer de dépendance</a:t>
            </a:r>
          </a:p>
          <a:p>
            <a:endParaRPr lang="fr-FR" dirty="0"/>
          </a:p>
          <a:p>
            <a:endParaRPr lang="fr-FR" dirty="0"/>
          </a:p>
        </p:txBody>
      </p:sp>
    </p:spTree>
    <p:extLst>
      <p:ext uri="{BB962C8B-B14F-4D97-AF65-F5344CB8AC3E}">
        <p14:creationId xmlns:p14="http://schemas.microsoft.com/office/powerpoint/2010/main" val="3434068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49C5D7CC-2299-4193-9DA0-FB4975412FB8}"/>
              </a:ext>
            </a:extLst>
          </p:cNvPr>
          <p:cNvSpPr txBox="1"/>
          <p:nvPr/>
        </p:nvSpPr>
        <p:spPr>
          <a:xfrm>
            <a:off x="335902" y="215894"/>
            <a:ext cx="11856098" cy="584775"/>
          </a:xfrm>
          <a:prstGeom prst="rect">
            <a:avLst/>
          </a:prstGeom>
          <a:noFill/>
        </p:spPr>
        <p:txBody>
          <a:bodyPr wrap="square" rtlCol="0">
            <a:spAutoFit/>
          </a:bodyPr>
          <a:lstStyle/>
          <a:p>
            <a:pPr lvl="0"/>
            <a:r>
              <a:rPr lang="fr-FR" sz="3200" b="1" dirty="0">
                <a:solidFill>
                  <a:srgbClr val="7A2553"/>
                </a:solidFill>
              </a:rPr>
              <a:t>Les usages à risques</a:t>
            </a:r>
          </a:p>
        </p:txBody>
      </p:sp>
      <p:sp>
        <p:nvSpPr>
          <p:cNvPr id="7" name="Rectangle 2">
            <a:extLst>
              <a:ext uri="{FF2B5EF4-FFF2-40B4-BE49-F238E27FC236}">
                <a16:creationId xmlns:a16="http://schemas.microsoft.com/office/drawing/2014/main" id="{089981FA-6C59-4EBC-84F6-4C5129613B4C}"/>
              </a:ext>
            </a:extLst>
          </p:cNvPr>
          <p:cNvSpPr txBox="1">
            <a:spLocks noChangeArrowheads="1"/>
          </p:cNvSpPr>
          <p:nvPr/>
        </p:nvSpPr>
        <p:spPr>
          <a:xfrm>
            <a:off x="335902" y="1051192"/>
            <a:ext cx="10468602" cy="5847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Wingdings" panose="05000000000000000000" pitchFamily="2" charset="2"/>
              <a:buChar char="Ø"/>
            </a:pPr>
            <a:r>
              <a:rPr lang="fr-FR" altLang="fr-FR" sz="3000" b="1" dirty="0">
                <a:latin typeface="+mn-lt"/>
              </a:rPr>
              <a:t>Quand s’inquiéter ?</a:t>
            </a:r>
          </a:p>
        </p:txBody>
      </p:sp>
      <p:sp>
        <p:nvSpPr>
          <p:cNvPr id="11" name="Rectangle 3">
            <a:extLst>
              <a:ext uri="{FF2B5EF4-FFF2-40B4-BE49-F238E27FC236}">
                <a16:creationId xmlns:a16="http://schemas.microsoft.com/office/drawing/2014/main" id="{40114336-CBB2-4784-ADA4-314F43B8AD4F}"/>
              </a:ext>
            </a:extLst>
          </p:cNvPr>
          <p:cNvSpPr txBox="1">
            <a:spLocks noChangeArrowheads="1"/>
          </p:cNvSpPr>
          <p:nvPr/>
        </p:nvSpPr>
        <p:spPr>
          <a:xfrm>
            <a:off x="5287224" y="2059663"/>
            <a:ext cx="6904776" cy="390933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fr-FR" altLang="fr-FR" sz="2400" b="1" cap="small" dirty="0">
                <a:cs typeface="Calibri" panose="020F0502020204030204" pitchFamily="34" charset="0"/>
              </a:rPr>
              <a:t>Modalités de consommation à risque</a:t>
            </a:r>
          </a:p>
          <a:p>
            <a:pPr marL="361950" indent="-361950">
              <a:buFont typeface="Wingdings" panose="05000000000000000000" pitchFamily="2" charset="2"/>
              <a:buChar char="ü"/>
            </a:pPr>
            <a:r>
              <a:rPr lang="fr-FR" altLang="fr-FR" sz="2000" dirty="0">
                <a:cs typeface="Calibri Light" panose="020F0302020204030204" pitchFamily="34" charset="0"/>
              </a:rPr>
              <a:t>Pathologies, traitements contre-indiquant la prise de la substance</a:t>
            </a:r>
          </a:p>
          <a:p>
            <a:pPr marL="361950" indent="-361950">
              <a:buFont typeface="Wingdings" panose="05000000000000000000" pitchFamily="2" charset="2"/>
              <a:buChar char="ü"/>
            </a:pPr>
            <a:r>
              <a:rPr lang="fr-FR" altLang="fr-FR" sz="2000" dirty="0">
                <a:cs typeface="Calibri Light" panose="020F0302020204030204" pitchFamily="34" charset="0"/>
              </a:rPr>
              <a:t>La consommation à visée auto thérapeutique (anxiété, stress, sommeil….)</a:t>
            </a:r>
          </a:p>
          <a:p>
            <a:pPr marL="361950" indent="-361950">
              <a:buFont typeface="Wingdings" panose="05000000000000000000" pitchFamily="2" charset="2"/>
              <a:buChar char="ü"/>
            </a:pPr>
            <a:r>
              <a:rPr lang="fr-FR" altLang="fr-FR" sz="2000" dirty="0">
                <a:cs typeface="Calibri Light" panose="020F0302020204030204" pitchFamily="34" charset="0"/>
              </a:rPr>
              <a:t>Le cumul des consommations </a:t>
            </a:r>
          </a:p>
          <a:p>
            <a:pPr marL="361950" indent="-361950">
              <a:buFont typeface="Wingdings" panose="05000000000000000000" pitchFamily="2" charset="2"/>
              <a:buChar char="ü"/>
            </a:pPr>
            <a:r>
              <a:rPr lang="fr-FR" altLang="fr-FR" sz="2000" dirty="0">
                <a:cs typeface="Calibri Light" panose="020F0302020204030204" pitchFamily="34" charset="0"/>
              </a:rPr>
              <a:t>Les conduites d’excès dont l’ivresse rend la probabilité de dommages plus élevée </a:t>
            </a:r>
          </a:p>
          <a:p>
            <a:pPr marL="361950" indent="-361950">
              <a:buFont typeface="Wingdings" panose="05000000000000000000" pitchFamily="2" charset="2"/>
              <a:buChar char="ü"/>
            </a:pPr>
            <a:r>
              <a:rPr lang="fr-FR" altLang="fr-FR" sz="2000" dirty="0">
                <a:cs typeface="Calibri Light" panose="020F0302020204030204" pitchFamily="34" charset="0"/>
              </a:rPr>
              <a:t>La répétition des consommations à risques</a:t>
            </a:r>
            <a:endParaRPr lang="fr-FR" altLang="fr-FR" sz="2000" b="1" dirty="0"/>
          </a:p>
        </p:txBody>
      </p:sp>
      <p:sp>
        <p:nvSpPr>
          <p:cNvPr id="12" name="Oval 4">
            <a:extLst>
              <a:ext uri="{FF2B5EF4-FFF2-40B4-BE49-F238E27FC236}">
                <a16:creationId xmlns:a16="http://schemas.microsoft.com/office/drawing/2014/main" id="{E81DBA17-BB77-40D3-83E6-91D87D8E7FEF}"/>
              </a:ext>
            </a:extLst>
          </p:cNvPr>
          <p:cNvSpPr>
            <a:spLocks noChangeArrowheads="1"/>
          </p:cNvSpPr>
          <p:nvPr/>
        </p:nvSpPr>
        <p:spPr bwMode="auto">
          <a:xfrm>
            <a:off x="1030359" y="2651937"/>
            <a:ext cx="2751445" cy="2674559"/>
          </a:xfrm>
          <a:prstGeom prst="ellipse">
            <a:avLst/>
          </a:prstGeom>
          <a:solidFill>
            <a:srgbClr val="7A2553"/>
          </a:solidFill>
          <a:ln w="9525">
            <a:noFill/>
            <a:round/>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altLang="fr-FR" sz="2800" b="1" i="0" u="none" strike="noStrike" kern="1200" cap="small" spc="0" normalizeH="0" noProof="0" dirty="0">
                <a:ln>
                  <a:noFill/>
                </a:ln>
                <a:solidFill>
                  <a:schemeClr val="bg1"/>
                </a:solidFill>
                <a:effectLst/>
                <a:uLnTx/>
                <a:uFillTx/>
                <a:latin typeface="Calibri" panose="020F0502020204030204" pitchFamily="34" charset="0"/>
                <a:cs typeface="Calibri" panose="020F0502020204030204" pitchFamily="34" charset="0"/>
              </a:rPr>
              <a:t>Inquiétude </a:t>
            </a:r>
            <a:br>
              <a:rPr kumimoji="0" lang="fr-FR" altLang="fr-FR" sz="2800" b="1" i="0" u="none" strike="noStrike" kern="1200" cap="small" spc="0" normalizeH="0" noProof="0" dirty="0">
                <a:ln>
                  <a:noFill/>
                </a:ln>
                <a:solidFill>
                  <a:schemeClr val="bg1"/>
                </a:solidFill>
                <a:effectLst/>
                <a:uLnTx/>
                <a:uFillTx/>
                <a:latin typeface="Calibri" panose="020F0502020204030204" pitchFamily="34" charset="0"/>
                <a:cs typeface="Calibri" panose="020F0502020204030204" pitchFamily="34" charset="0"/>
              </a:rPr>
            </a:br>
            <a:r>
              <a:rPr kumimoji="0" lang="fr-FR" altLang="fr-FR" sz="2800" b="1" i="0" u="none" strike="noStrike" kern="1200" cap="small" spc="0" normalizeH="0" noProof="0" dirty="0">
                <a:ln>
                  <a:noFill/>
                </a:ln>
                <a:solidFill>
                  <a:schemeClr val="bg1"/>
                </a:solidFill>
                <a:effectLst/>
                <a:uLnTx/>
                <a:uFillTx/>
                <a:latin typeface="Calibri" panose="020F0502020204030204" pitchFamily="34" charset="0"/>
                <a:cs typeface="Calibri" panose="020F0502020204030204" pitchFamily="34" charset="0"/>
              </a:rPr>
              <a:t>de l’Entourage,</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fr-FR" sz="2800" b="1" cap="small" dirty="0">
                <a:solidFill>
                  <a:schemeClr val="bg1"/>
                </a:solidFill>
                <a:latin typeface="Calibri" panose="020F0502020204030204" pitchFamily="34" charset="0"/>
                <a:cs typeface="Calibri" panose="020F0502020204030204" pitchFamily="34" charset="0"/>
              </a:rPr>
              <a:t>De la famille</a:t>
            </a:r>
            <a:endParaRPr kumimoji="0" lang="fr-FR" altLang="fr-FR" sz="2800" b="1" i="0" u="none" strike="noStrike" kern="1200" cap="small" spc="0" normalizeH="0" noProof="0" dirty="0">
              <a:ln>
                <a:noFill/>
              </a:ln>
              <a:solidFill>
                <a:schemeClr val="bg1"/>
              </a:solidFill>
              <a:effectLst/>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AutoShape 5">
            <a:extLst>
              <a:ext uri="{FF2B5EF4-FFF2-40B4-BE49-F238E27FC236}">
                <a16:creationId xmlns:a16="http://schemas.microsoft.com/office/drawing/2014/main" id="{277B75CB-03F8-4553-BC1C-108DBCF9F624}"/>
              </a:ext>
            </a:extLst>
          </p:cNvPr>
          <p:cNvSpPr>
            <a:spLocks noChangeArrowheads="1"/>
          </p:cNvSpPr>
          <p:nvPr/>
        </p:nvSpPr>
        <p:spPr bwMode="auto">
          <a:xfrm rot="19977129">
            <a:off x="3847932" y="2613035"/>
            <a:ext cx="1321738" cy="608743"/>
          </a:xfrm>
          <a:prstGeom prst="leftArrow">
            <a:avLst>
              <a:gd name="adj1" fmla="val 57641"/>
              <a:gd name="adj2" fmla="val 38013"/>
            </a:avLst>
          </a:prstGeom>
          <a:solidFill>
            <a:schemeClr val="tx1"/>
          </a:solidFill>
          <a:ln>
            <a:solidFill>
              <a:schemeClr val="tx1"/>
            </a:solid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0850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49C5D7CC-2299-4193-9DA0-FB4975412FB8}"/>
              </a:ext>
            </a:extLst>
          </p:cNvPr>
          <p:cNvSpPr txBox="1"/>
          <p:nvPr/>
        </p:nvSpPr>
        <p:spPr>
          <a:xfrm>
            <a:off x="408639" y="581891"/>
            <a:ext cx="11856098" cy="584775"/>
          </a:xfrm>
          <a:prstGeom prst="rect">
            <a:avLst/>
          </a:prstGeom>
          <a:noFill/>
        </p:spPr>
        <p:txBody>
          <a:bodyPr wrap="square" rtlCol="0">
            <a:spAutoFit/>
          </a:bodyPr>
          <a:lstStyle/>
          <a:p>
            <a:pPr lvl="0"/>
            <a:r>
              <a:rPr lang="fr-FR" sz="3200" b="1" dirty="0">
                <a:solidFill>
                  <a:srgbClr val="7A2553"/>
                </a:solidFill>
              </a:rPr>
              <a:t>Les Usages à risques</a:t>
            </a:r>
          </a:p>
        </p:txBody>
      </p:sp>
      <p:sp>
        <p:nvSpPr>
          <p:cNvPr id="7" name="Rectangle 2">
            <a:extLst>
              <a:ext uri="{FF2B5EF4-FFF2-40B4-BE49-F238E27FC236}">
                <a16:creationId xmlns:a16="http://schemas.microsoft.com/office/drawing/2014/main" id="{089981FA-6C59-4EBC-84F6-4C5129613B4C}"/>
              </a:ext>
            </a:extLst>
          </p:cNvPr>
          <p:cNvSpPr txBox="1">
            <a:spLocks noChangeArrowheads="1"/>
          </p:cNvSpPr>
          <p:nvPr/>
        </p:nvSpPr>
        <p:spPr>
          <a:xfrm>
            <a:off x="408640" y="1547689"/>
            <a:ext cx="10675598" cy="6032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Wingdings" panose="05000000000000000000" pitchFamily="2" charset="2"/>
              <a:buChar char="Ø"/>
            </a:pPr>
            <a:r>
              <a:rPr lang="fr-FR" altLang="fr-FR" sz="3000" b="1" dirty="0">
                <a:latin typeface="+mn-lt"/>
              </a:rPr>
              <a:t>Trop c’est COMBIEN pour un sénior ?</a:t>
            </a:r>
          </a:p>
        </p:txBody>
      </p:sp>
      <p:sp>
        <p:nvSpPr>
          <p:cNvPr id="9" name="ZoneTexte 8">
            <a:extLst>
              <a:ext uri="{FF2B5EF4-FFF2-40B4-BE49-F238E27FC236}">
                <a16:creationId xmlns:a16="http://schemas.microsoft.com/office/drawing/2014/main" id="{7003714A-41C2-4627-83A9-FEEEF8268F66}"/>
              </a:ext>
            </a:extLst>
          </p:cNvPr>
          <p:cNvSpPr txBox="1"/>
          <p:nvPr/>
        </p:nvSpPr>
        <p:spPr>
          <a:xfrm>
            <a:off x="2857895" y="2247777"/>
            <a:ext cx="3288279" cy="830997"/>
          </a:xfrm>
          <a:prstGeom prst="rect">
            <a:avLst/>
          </a:prstGeom>
          <a:noFill/>
        </p:spPr>
        <p:txBody>
          <a:bodyPr wrap="square" rtlCol="0">
            <a:spAutoFit/>
          </a:bodyPr>
          <a:lstStyle/>
          <a:p>
            <a:pPr lvl="0" algn="ctr"/>
            <a:r>
              <a:rPr lang="fr-FR" sz="2400" b="1" cap="small" dirty="0">
                <a:solidFill>
                  <a:srgbClr val="7A2553"/>
                </a:solidFill>
              </a:rPr>
              <a:t>SEUIL </a:t>
            </a:r>
            <a:br>
              <a:rPr lang="fr-FR" sz="2400" b="1" cap="small" dirty="0">
                <a:solidFill>
                  <a:srgbClr val="7A2553"/>
                </a:solidFill>
              </a:rPr>
            </a:br>
            <a:r>
              <a:rPr lang="fr-FR" sz="2400" b="1" cap="small" dirty="0">
                <a:solidFill>
                  <a:srgbClr val="7A2553"/>
                </a:solidFill>
              </a:rPr>
              <a:t>D’INFORMATION</a:t>
            </a:r>
          </a:p>
        </p:txBody>
      </p:sp>
      <p:sp>
        <p:nvSpPr>
          <p:cNvPr id="10" name="Flèche : pentagone 9">
            <a:extLst>
              <a:ext uri="{FF2B5EF4-FFF2-40B4-BE49-F238E27FC236}">
                <a16:creationId xmlns:a16="http://schemas.microsoft.com/office/drawing/2014/main" id="{1946D7CD-88D1-4CA6-93A7-194ABA17E64D}"/>
              </a:ext>
            </a:extLst>
          </p:cNvPr>
          <p:cNvSpPr/>
          <p:nvPr/>
        </p:nvSpPr>
        <p:spPr>
          <a:xfrm>
            <a:off x="1043812" y="3061330"/>
            <a:ext cx="2216989" cy="831071"/>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Alcool</a:t>
            </a:r>
          </a:p>
        </p:txBody>
      </p:sp>
      <p:sp>
        <p:nvSpPr>
          <p:cNvPr id="15" name="Flèche : pentagone 14">
            <a:extLst>
              <a:ext uri="{FF2B5EF4-FFF2-40B4-BE49-F238E27FC236}">
                <a16:creationId xmlns:a16="http://schemas.microsoft.com/office/drawing/2014/main" id="{78D26562-38EE-4493-A2EA-782B057C0406}"/>
              </a:ext>
            </a:extLst>
          </p:cNvPr>
          <p:cNvSpPr/>
          <p:nvPr/>
        </p:nvSpPr>
        <p:spPr>
          <a:xfrm>
            <a:off x="1043812" y="4061571"/>
            <a:ext cx="2216989" cy="464721"/>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Tabac</a:t>
            </a:r>
          </a:p>
        </p:txBody>
      </p:sp>
      <p:sp>
        <p:nvSpPr>
          <p:cNvPr id="16" name="Flèche : pentagone 15">
            <a:extLst>
              <a:ext uri="{FF2B5EF4-FFF2-40B4-BE49-F238E27FC236}">
                <a16:creationId xmlns:a16="http://schemas.microsoft.com/office/drawing/2014/main" id="{19781EC1-59FD-4D81-95CD-F34A21FD723E}"/>
              </a:ext>
            </a:extLst>
          </p:cNvPr>
          <p:cNvSpPr/>
          <p:nvPr/>
        </p:nvSpPr>
        <p:spPr>
          <a:xfrm>
            <a:off x="1043812" y="4711182"/>
            <a:ext cx="2216989" cy="582736"/>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Cannabis</a:t>
            </a:r>
          </a:p>
        </p:txBody>
      </p:sp>
      <p:sp>
        <p:nvSpPr>
          <p:cNvPr id="17" name="Sous-titre 2">
            <a:extLst>
              <a:ext uri="{FF2B5EF4-FFF2-40B4-BE49-F238E27FC236}">
                <a16:creationId xmlns:a16="http://schemas.microsoft.com/office/drawing/2014/main" id="{E1AB4FE1-64C9-4243-B903-DDD69E3BD80A}"/>
              </a:ext>
            </a:extLst>
          </p:cNvPr>
          <p:cNvSpPr txBox="1">
            <a:spLocks/>
          </p:cNvSpPr>
          <p:nvPr/>
        </p:nvSpPr>
        <p:spPr>
          <a:xfrm>
            <a:off x="3573624" y="3150186"/>
            <a:ext cx="2308518" cy="682592"/>
          </a:xfr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pt-BR" sz="1800" dirty="0"/>
              <a:t>Toute consommation quotidienne</a:t>
            </a:r>
          </a:p>
        </p:txBody>
      </p:sp>
      <p:sp>
        <p:nvSpPr>
          <p:cNvPr id="18" name="Sous-titre 2">
            <a:extLst>
              <a:ext uri="{FF2B5EF4-FFF2-40B4-BE49-F238E27FC236}">
                <a16:creationId xmlns:a16="http://schemas.microsoft.com/office/drawing/2014/main" id="{0E285B9E-F202-468A-A351-A3536F49DF91}"/>
              </a:ext>
            </a:extLst>
          </p:cNvPr>
          <p:cNvSpPr txBox="1">
            <a:spLocks/>
          </p:cNvSpPr>
          <p:nvPr/>
        </p:nvSpPr>
        <p:spPr>
          <a:xfrm>
            <a:off x="3573624" y="4106988"/>
            <a:ext cx="2544792" cy="439658"/>
          </a:xfr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BR" sz="1800" dirty="0"/>
              <a:t>Toute Consommation</a:t>
            </a:r>
          </a:p>
        </p:txBody>
      </p:sp>
      <p:sp>
        <p:nvSpPr>
          <p:cNvPr id="19" name="Sous-titre 2">
            <a:extLst>
              <a:ext uri="{FF2B5EF4-FFF2-40B4-BE49-F238E27FC236}">
                <a16:creationId xmlns:a16="http://schemas.microsoft.com/office/drawing/2014/main" id="{8BF1C28E-EB4C-4E96-BCD4-66AFDE1F3CA7}"/>
              </a:ext>
            </a:extLst>
          </p:cNvPr>
          <p:cNvSpPr txBox="1">
            <a:spLocks/>
          </p:cNvSpPr>
          <p:nvPr/>
        </p:nvSpPr>
        <p:spPr>
          <a:xfrm>
            <a:off x="3554615" y="4789066"/>
            <a:ext cx="2544792" cy="439658"/>
          </a:xfr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BR" sz="1800" dirty="0"/>
              <a:t>Toute Consommation</a:t>
            </a:r>
          </a:p>
        </p:txBody>
      </p:sp>
      <p:sp>
        <p:nvSpPr>
          <p:cNvPr id="20" name="Sous-titre 2">
            <a:extLst>
              <a:ext uri="{FF2B5EF4-FFF2-40B4-BE49-F238E27FC236}">
                <a16:creationId xmlns:a16="http://schemas.microsoft.com/office/drawing/2014/main" id="{A78A73FB-A881-44AC-9FEA-011C9CDF1035}"/>
              </a:ext>
            </a:extLst>
          </p:cNvPr>
          <p:cNvSpPr txBox="1">
            <a:spLocks/>
          </p:cNvSpPr>
          <p:nvPr/>
        </p:nvSpPr>
        <p:spPr>
          <a:xfrm>
            <a:off x="6533038" y="3027071"/>
            <a:ext cx="3929093" cy="865329"/>
          </a:xfr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fr-FR" sz="1800" dirty="0"/>
              <a:t>&gt; 1 verre/Jour</a:t>
            </a:r>
            <a:br>
              <a:rPr lang="fr-FR" sz="1800" dirty="0"/>
            </a:br>
            <a:r>
              <a:rPr lang="fr-FR" sz="1800" dirty="0"/>
              <a:t>&gt; 7 verres/semaine</a:t>
            </a:r>
            <a:br>
              <a:rPr lang="fr-FR" sz="1800" dirty="0"/>
            </a:br>
            <a:r>
              <a:rPr lang="fr-FR" sz="1800" dirty="0"/>
              <a:t>&gt; 3 verres par occasion</a:t>
            </a:r>
          </a:p>
        </p:txBody>
      </p:sp>
      <p:sp>
        <p:nvSpPr>
          <p:cNvPr id="21" name="Sous-titre 2">
            <a:extLst>
              <a:ext uri="{FF2B5EF4-FFF2-40B4-BE49-F238E27FC236}">
                <a16:creationId xmlns:a16="http://schemas.microsoft.com/office/drawing/2014/main" id="{8C7E0931-6A9D-435D-BBEB-D73810A6047E}"/>
              </a:ext>
            </a:extLst>
          </p:cNvPr>
          <p:cNvSpPr txBox="1">
            <a:spLocks/>
          </p:cNvSpPr>
          <p:nvPr/>
        </p:nvSpPr>
        <p:spPr>
          <a:xfrm>
            <a:off x="6533039" y="4080434"/>
            <a:ext cx="2544792" cy="682592"/>
          </a:xfr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pt-BR" sz="1800" dirty="0"/>
          </a:p>
        </p:txBody>
      </p:sp>
      <p:sp>
        <p:nvSpPr>
          <p:cNvPr id="22" name="Sous-titre 2">
            <a:extLst>
              <a:ext uri="{FF2B5EF4-FFF2-40B4-BE49-F238E27FC236}">
                <a16:creationId xmlns:a16="http://schemas.microsoft.com/office/drawing/2014/main" id="{02063DE6-17DF-42BE-B36C-C9E20F0ABD74}"/>
              </a:ext>
            </a:extLst>
          </p:cNvPr>
          <p:cNvSpPr txBox="1">
            <a:spLocks/>
          </p:cNvSpPr>
          <p:nvPr/>
        </p:nvSpPr>
        <p:spPr>
          <a:xfrm>
            <a:off x="5785835" y="4781588"/>
            <a:ext cx="3709963" cy="547786"/>
          </a:xfr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800" dirty="0"/>
              <a:t>Toute consommation</a:t>
            </a:r>
          </a:p>
        </p:txBody>
      </p:sp>
      <p:cxnSp>
        <p:nvCxnSpPr>
          <p:cNvPr id="23" name="Connecteur droit 22">
            <a:extLst>
              <a:ext uri="{FF2B5EF4-FFF2-40B4-BE49-F238E27FC236}">
                <a16:creationId xmlns:a16="http://schemas.microsoft.com/office/drawing/2014/main" id="{58C6AB56-7670-47B4-9527-D45B23903CD8}"/>
              </a:ext>
            </a:extLst>
          </p:cNvPr>
          <p:cNvCxnSpPr/>
          <p:nvPr/>
        </p:nvCxnSpPr>
        <p:spPr>
          <a:xfrm>
            <a:off x="3010635" y="4071352"/>
            <a:ext cx="658800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4F8DD38E-ADEE-44DA-8762-CE6032FE121D}"/>
              </a:ext>
            </a:extLst>
          </p:cNvPr>
          <p:cNvCxnSpPr/>
          <p:nvPr/>
        </p:nvCxnSpPr>
        <p:spPr>
          <a:xfrm>
            <a:off x="3011812" y="4522793"/>
            <a:ext cx="662400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7917525E-45D1-41E1-94D2-20662437F507}"/>
              </a:ext>
            </a:extLst>
          </p:cNvPr>
          <p:cNvCxnSpPr/>
          <p:nvPr/>
        </p:nvCxnSpPr>
        <p:spPr>
          <a:xfrm>
            <a:off x="3010635" y="4715087"/>
            <a:ext cx="662400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C8BD98DC-13D8-477D-B21C-8538960A9C0F}"/>
              </a:ext>
            </a:extLst>
          </p:cNvPr>
          <p:cNvCxnSpPr/>
          <p:nvPr/>
        </p:nvCxnSpPr>
        <p:spPr>
          <a:xfrm>
            <a:off x="2994560" y="5282708"/>
            <a:ext cx="662400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3F93BED0-80C5-4C4C-A085-7B1E73967777}"/>
              </a:ext>
            </a:extLst>
          </p:cNvPr>
          <p:cNvCxnSpPr/>
          <p:nvPr/>
        </p:nvCxnSpPr>
        <p:spPr>
          <a:xfrm>
            <a:off x="2856360" y="3072552"/>
            <a:ext cx="673200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57080307-9BA5-4F7D-B011-DFEEDFBFAFA7}"/>
              </a:ext>
            </a:extLst>
          </p:cNvPr>
          <p:cNvCxnSpPr/>
          <p:nvPr/>
        </p:nvCxnSpPr>
        <p:spPr>
          <a:xfrm>
            <a:off x="2864986" y="3883774"/>
            <a:ext cx="673200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54A467AF-A34D-44B6-930A-85E1E4219EB6}"/>
              </a:ext>
            </a:extLst>
          </p:cNvPr>
          <p:cNvSpPr txBox="1"/>
          <p:nvPr/>
        </p:nvSpPr>
        <p:spPr>
          <a:xfrm>
            <a:off x="6275664" y="2220663"/>
            <a:ext cx="3178514" cy="830997"/>
          </a:xfrm>
          <a:prstGeom prst="rect">
            <a:avLst/>
          </a:prstGeom>
          <a:noFill/>
        </p:spPr>
        <p:txBody>
          <a:bodyPr wrap="square" rtlCol="0">
            <a:spAutoFit/>
          </a:bodyPr>
          <a:lstStyle/>
          <a:p>
            <a:pPr lvl="0" algn="ctr"/>
            <a:r>
              <a:rPr lang="fr-FR" sz="2400" b="1" cap="small" dirty="0">
                <a:solidFill>
                  <a:srgbClr val="7A2553"/>
                </a:solidFill>
              </a:rPr>
              <a:t>SEUIL </a:t>
            </a:r>
            <a:br>
              <a:rPr lang="fr-FR" sz="2400" b="1" cap="small" dirty="0">
                <a:solidFill>
                  <a:srgbClr val="7A2553"/>
                </a:solidFill>
              </a:rPr>
            </a:br>
            <a:r>
              <a:rPr lang="fr-FR" sz="2400" b="1" cap="small" dirty="0">
                <a:solidFill>
                  <a:srgbClr val="7A2553"/>
                </a:solidFill>
              </a:rPr>
              <a:t>D’INTERVENTION</a:t>
            </a:r>
          </a:p>
        </p:txBody>
      </p:sp>
      <p:sp>
        <p:nvSpPr>
          <p:cNvPr id="32" name="ZoneTexte 31">
            <a:extLst>
              <a:ext uri="{FF2B5EF4-FFF2-40B4-BE49-F238E27FC236}">
                <a16:creationId xmlns:a16="http://schemas.microsoft.com/office/drawing/2014/main" id="{3A3D56DD-7092-44C3-A04A-EE5A3AEF90AA}"/>
              </a:ext>
            </a:extLst>
          </p:cNvPr>
          <p:cNvSpPr txBox="1"/>
          <p:nvPr/>
        </p:nvSpPr>
        <p:spPr>
          <a:xfrm>
            <a:off x="6533039" y="4106988"/>
            <a:ext cx="2385266" cy="369332"/>
          </a:xfrm>
          <a:prstGeom prst="rect">
            <a:avLst/>
          </a:prstGeom>
          <a:noFill/>
        </p:spPr>
        <p:txBody>
          <a:bodyPr wrap="square" rtlCol="0">
            <a:spAutoFit/>
          </a:bodyPr>
          <a:lstStyle/>
          <a:p>
            <a:r>
              <a:rPr lang="fr-FR" dirty="0"/>
              <a:t>Toute consommation</a:t>
            </a:r>
          </a:p>
        </p:txBody>
      </p:sp>
    </p:spTree>
    <p:extLst>
      <p:ext uri="{BB962C8B-B14F-4D97-AF65-F5344CB8AC3E}">
        <p14:creationId xmlns:p14="http://schemas.microsoft.com/office/powerpoint/2010/main" val="2791318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5EE33B8-0607-4554-A6C1-F168BA552013}"/>
              </a:ext>
            </a:extLst>
          </p:cNvPr>
          <p:cNvSpPr txBox="1"/>
          <p:nvPr/>
        </p:nvSpPr>
        <p:spPr>
          <a:xfrm>
            <a:off x="181069" y="2844225"/>
            <a:ext cx="11820808" cy="1077218"/>
          </a:xfrm>
          <a:prstGeom prst="rect">
            <a:avLst/>
          </a:prstGeom>
          <a:noFill/>
        </p:spPr>
        <p:txBody>
          <a:bodyPr wrap="square" rtlCol="0">
            <a:spAutoFit/>
          </a:bodyPr>
          <a:lstStyle/>
          <a:p>
            <a:pPr lvl="0" algn="ctr"/>
            <a:r>
              <a:rPr lang="fr-FR" sz="3200" b="1" dirty="0"/>
              <a:t>b) Les facteurs de vulnérabilité et de protection ;</a:t>
            </a:r>
          </a:p>
          <a:p>
            <a:pPr lvl="0" algn="ctr"/>
            <a:r>
              <a:rPr lang="fr-FR" sz="3200" b="1" dirty="0"/>
              <a:t>Les motivations à consommer  </a:t>
            </a:r>
          </a:p>
        </p:txBody>
      </p:sp>
    </p:spTree>
    <p:extLst>
      <p:ext uri="{BB962C8B-B14F-4D97-AF65-F5344CB8AC3E}">
        <p14:creationId xmlns:p14="http://schemas.microsoft.com/office/powerpoint/2010/main" val="730193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140B578B-1B77-4D34-91A0-64EEA5068881}"/>
              </a:ext>
            </a:extLst>
          </p:cNvPr>
          <p:cNvSpPr txBox="1"/>
          <p:nvPr/>
        </p:nvSpPr>
        <p:spPr>
          <a:xfrm>
            <a:off x="408639" y="581891"/>
            <a:ext cx="11856098" cy="584775"/>
          </a:xfrm>
          <a:prstGeom prst="rect">
            <a:avLst/>
          </a:prstGeom>
          <a:noFill/>
        </p:spPr>
        <p:txBody>
          <a:bodyPr wrap="square" rtlCol="0">
            <a:spAutoFit/>
          </a:bodyPr>
          <a:lstStyle/>
          <a:p>
            <a:pPr lvl="0"/>
            <a:r>
              <a:rPr lang="fr-FR" sz="3200" b="1" dirty="0">
                <a:solidFill>
                  <a:srgbClr val="7A2553"/>
                </a:solidFill>
              </a:rPr>
              <a:t>Outils d’animation :</a:t>
            </a:r>
            <a:endParaRPr lang="fr-FR" sz="3200" dirty="0">
              <a:solidFill>
                <a:srgbClr val="6B6123"/>
              </a:solidFill>
            </a:endParaRPr>
          </a:p>
        </p:txBody>
      </p:sp>
      <p:sp>
        <p:nvSpPr>
          <p:cNvPr id="8" name="ZoneTexte 7">
            <a:extLst>
              <a:ext uri="{FF2B5EF4-FFF2-40B4-BE49-F238E27FC236}">
                <a16:creationId xmlns:a16="http://schemas.microsoft.com/office/drawing/2014/main" id="{EFFA0097-F52C-45F1-B176-5EF8FCF3A94A}"/>
              </a:ext>
            </a:extLst>
          </p:cNvPr>
          <p:cNvSpPr txBox="1"/>
          <p:nvPr/>
        </p:nvSpPr>
        <p:spPr>
          <a:xfrm>
            <a:off x="525446" y="1688212"/>
            <a:ext cx="11463354" cy="400110"/>
          </a:xfrm>
          <a:prstGeom prst="rect">
            <a:avLst/>
          </a:prstGeom>
          <a:noFill/>
        </p:spPr>
        <p:txBody>
          <a:bodyPr wrap="square" rtlCol="0">
            <a:spAutoFit/>
          </a:bodyPr>
          <a:lstStyle/>
          <a:p>
            <a:r>
              <a:rPr lang="fr-FR" sz="2000" i="1" dirty="0">
                <a:solidFill>
                  <a:srgbClr val="7A2553"/>
                </a:solidFill>
              </a:rPr>
              <a:t>Quels sont les facteurs qui peuvent influencer la consommation d’un produit ?</a:t>
            </a:r>
          </a:p>
        </p:txBody>
      </p:sp>
      <p:sp>
        <p:nvSpPr>
          <p:cNvPr id="9" name="Triangle isocèle 8">
            <a:extLst>
              <a:ext uri="{FF2B5EF4-FFF2-40B4-BE49-F238E27FC236}">
                <a16:creationId xmlns:a16="http://schemas.microsoft.com/office/drawing/2014/main" id="{83CBF005-FB68-4FBB-AC18-85B7D3D708E2}"/>
              </a:ext>
            </a:extLst>
          </p:cNvPr>
          <p:cNvSpPr/>
          <p:nvPr/>
        </p:nvSpPr>
        <p:spPr>
          <a:xfrm>
            <a:off x="3845511" y="2502890"/>
            <a:ext cx="4500978" cy="3648723"/>
          </a:xfrm>
          <a:prstGeom prst="triangl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72781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RÃ©sultat de recherche d'images pour &quot;triangle olievenstein&quot;">
            <a:extLst>
              <a:ext uri="{FF2B5EF4-FFF2-40B4-BE49-F238E27FC236}">
                <a16:creationId xmlns:a16="http://schemas.microsoft.com/office/drawing/2014/main" id="{11BDF380-5348-4A14-9D5C-20043CE1B863}"/>
              </a:ext>
            </a:extLst>
          </p:cNvPr>
          <p:cNvPicPr>
            <a:picLocks noChangeAspect="1" noChangeArrowheads="1"/>
          </p:cNvPicPr>
          <p:nvPr/>
        </p:nvPicPr>
        <p:blipFill>
          <a:blip r:embed="rId2" cstate="print"/>
          <a:srcRect/>
          <a:stretch>
            <a:fillRect/>
          </a:stretch>
        </p:blipFill>
        <p:spPr bwMode="auto">
          <a:xfrm>
            <a:off x="5706775" y="255150"/>
            <a:ext cx="5250180" cy="6347699"/>
          </a:xfrm>
          <a:prstGeom prst="rect">
            <a:avLst/>
          </a:prstGeom>
          <a:noFill/>
        </p:spPr>
      </p:pic>
      <p:sp>
        <p:nvSpPr>
          <p:cNvPr id="5" name="ZoneTexte 4">
            <a:extLst>
              <a:ext uri="{FF2B5EF4-FFF2-40B4-BE49-F238E27FC236}">
                <a16:creationId xmlns:a16="http://schemas.microsoft.com/office/drawing/2014/main" id="{CAEBCDAC-FBE4-402F-86D2-555AFF6B79FC}"/>
              </a:ext>
            </a:extLst>
          </p:cNvPr>
          <p:cNvSpPr txBox="1"/>
          <p:nvPr/>
        </p:nvSpPr>
        <p:spPr>
          <a:xfrm>
            <a:off x="408639" y="581891"/>
            <a:ext cx="11856098" cy="584775"/>
          </a:xfrm>
          <a:prstGeom prst="rect">
            <a:avLst/>
          </a:prstGeom>
          <a:noFill/>
        </p:spPr>
        <p:txBody>
          <a:bodyPr wrap="square" rtlCol="0">
            <a:spAutoFit/>
          </a:bodyPr>
          <a:lstStyle/>
          <a:p>
            <a:pPr lvl="0"/>
            <a:r>
              <a:rPr lang="fr-FR" sz="3200" b="1" dirty="0">
                <a:solidFill>
                  <a:srgbClr val="7A2553"/>
                </a:solidFill>
              </a:rPr>
              <a:t>Les facteurs de vulnérabilité</a:t>
            </a:r>
          </a:p>
        </p:txBody>
      </p:sp>
      <p:sp>
        <p:nvSpPr>
          <p:cNvPr id="4" name="ZoneTexte 3">
            <a:extLst>
              <a:ext uri="{FF2B5EF4-FFF2-40B4-BE49-F238E27FC236}">
                <a16:creationId xmlns:a16="http://schemas.microsoft.com/office/drawing/2014/main" id="{02D39D85-2F91-4B40-B08B-60AA133B051B}"/>
              </a:ext>
            </a:extLst>
          </p:cNvPr>
          <p:cNvSpPr txBox="1"/>
          <p:nvPr/>
        </p:nvSpPr>
        <p:spPr>
          <a:xfrm>
            <a:off x="332509" y="1662545"/>
            <a:ext cx="5242791" cy="2585323"/>
          </a:xfrm>
          <a:prstGeom prst="rect">
            <a:avLst/>
          </a:prstGeom>
          <a:noFill/>
        </p:spPr>
        <p:txBody>
          <a:bodyPr wrap="square" rtlCol="0">
            <a:spAutoFit/>
          </a:bodyPr>
          <a:lstStyle/>
          <a:p>
            <a:pPr marL="0" indent="0">
              <a:buNone/>
            </a:pPr>
            <a:r>
              <a:rPr lang="fr-FR" dirty="0"/>
              <a:t>Les facteurs influençant l’expérience liée à l’usage d’un produit psychoactif proviennent de la substance, de l’individu et du contexte</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p:txBody>
      </p:sp>
    </p:spTree>
    <p:extLst>
      <p:ext uri="{BB962C8B-B14F-4D97-AF65-F5344CB8AC3E}">
        <p14:creationId xmlns:p14="http://schemas.microsoft.com/office/powerpoint/2010/main" val="1723367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5B11078-C7F7-4BCF-B212-87249B6A13E0}"/>
              </a:ext>
            </a:extLst>
          </p:cNvPr>
          <p:cNvSpPr>
            <a:spLocks noGrp="1"/>
          </p:cNvSpPr>
          <p:nvPr>
            <p:ph idx="4294967295"/>
          </p:nvPr>
        </p:nvSpPr>
        <p:spPr>
          <a:xfrm>
            <a:off x="0" y="0"/>
            <a:ext cx="0" cy="0"/>
          </a:xfrm>
          <a:prstGeom prst="rect">
            <a:avLst/>
          </a:prstGeom>
        </p:spPr>
        <p:txBody>
          <a:bodyPr>
            <a:normAutofit fontScale="25000" lnSpcReduction="20000"/>
          </a:bodyPr>
          <a:lstStyle/>
          <a:p>
            <a:endParaRPr lang="fr-FR" dirty="0"/>
          </a:p>
          <a:p>
            <a:endParaRPr lang="fr-FR" dirty="0"/>
          </a:p>
          <a:p>
            <a:endParaRPr lang="fr-FR" dirty="0"/>
          </a:p>
        </p:txBody>
      </p:sp>
      <p:sp>
        <p:nvSpPr>
          <p:cNvPr id="4" name="ZoneTexte 3">
            <a:extLst>
              <a:ext uri="{FF2B5EF4-FFF2-40B4-BE49-F238E27FC236}">
                <a16:creationId xmlns:a16="http://schemas.microsoft.com/office/drawing/2014/main" id="{34F19C75-642C-4C24-9499-F5C1B8E8CB2E}"/>
              </a:ext>
            </a:extLst>
          </p:cNvPr>
          <p:cNvSpPr txBox="1"/>
          <p:nvPr/>
        </p:nvSpPr>
        <p:spPr>
          <a:xfrm>
            <a:off x="416459" y="316872"/>
            <a:ext cx="11870791" cy="6227218"/>
          </a:xfrm>
          <a:prstGeom prst="rect">
            <a:avLst/>
          </a:prstGeom>
          <a:noFill/>
        </p:spPr>
        <p:txBody>
          <a:bodyPr wrap="square" rtlCol="0">
            <a:spAutoFit/>
          </a:bodyPr>
          <a:lstStyle/>
          <a:p>
            <a:pPr lvl="0"/>
            <a:r>
              <a:rPr lang="fr-FR" sz="3200" b="1" dirty="0">
                <a:solidFill>
                  <a:srgbClr val="7A2553"/>
                </a:solidFill>
              </a:rPr>
              <a:t>Module 3 :</a:t>
            </a:r>
          </a:p>
          <a:p>
            <a:pPr lvl="1">
              <a:spcAft>
                <a:spcPts val="1800"/>
              </a:spcAft>
              <a:tabLst>
                <a:tab pos="446088" algn="l"/>
              </a:tabLst>
            </a:pPr>
            <a:r>
              <a:rPr lang="fr-FR" sz="3200" b="1" dirty="0"/>
              <a:t>Être à l’aise avec les notions de dépendance et usages à risques</a:t>
            </a:r>
          </a:p>
          <a:p>
            <a:pPr marL="1428750" lvl="2" indent="-514350">
              <a:lnSpc>
                <a:spcPct val="150000"/>
              </a:lnSpc>
              <a:buFont typeface="+mj-lt"/>
              <a:buAutoNum type="alphaLcParenR"/>
              <a:tabLst>
                <a:tab pos="446088" algn="l"/>
              </a:tabLst>
            </a:pPr>
            <a:r>
              <a:rPr lang="fr-FR" sz="2800" dirty="0"/>
              <a:t>Définir addiction et usages à risques</a:t>
            </a:r>
          </a:p>
          <a:p>
            <a:pPr marL="1428750" lvl="2" indent="-514350">
              <a:lnSpc>
                <a:spcPct val="150000"/>
              </a:lnSpc>
              <a:buFont typeface="+mj-lt"/>
              <a:buAutoNum type="alphaLcParenR"/>
              <a:tabLst>
                <a:tab pos="446088" algn="l"/>
              </a:tabLst>
            </a:pPr>
            <a:r>
              <a:rPr lang="fr-FR" sz="2800" dirty="0"/>
              <a:t>Les facteurs de vulnérabilité et de protection; les motivations à consommer</a:t>
            </a:r>
          </a:p>
          <a:p>
            <a:pPr marL="1428750" lvl="2" indent="-514350">
              <a:lnSpc>
                <a:spcPct val="150000"/>
              </a:lnSpc>
              <a:buFont typeface="+mj-lt"/>
              <a:buAutoNum type="alphaLcParenR"/>
              <a:tabLst>
                <a:tab pos="446088" algn="l"/>
              </a:tabLst>
            </a:pPr>
            <a:r>
              <a:rPr lang="fr-FR" sz="2800" dirty="0"/>
              <a:t>Les caractéristiques de l’âge avancé</a:t>
            </a:r>
          </a:p>
          <a:p>
            <a:pPr marL="1428750" lvl="2" indent="-514350">
              <a:lnSpc>
                <a:spcPct val="150000"/>
              </a:lnSpc>
              <a:buFont typeface="+mj-lt"/>
              <a:buAutoNum type="alphaLcParenR"/>
              <a:tabLst>
                <a:tab pos="446088" algn="l"/>
              </a:tabLst>
            </a:pPr>
            <a:r>
              <a:rPr lang="fr-FR" sz="2800" dirty="0"/>
              <a:t>Les conséquences liées aux différents produits : Alcool-Tabac-Cannabis - </a:t>
            </a:r>
            <a:r>
              <a:rPr lang="fr-FR" sz="2000" i="1" dirty="0"/>
              <a:t>Voir sous module 3 RPIB alcool tabac cannabis pour plus d’informations sur les conséquences sanitaires</a:t>
            </a:r>
          </a:p>
          <a:p>
            <a:pPr marL="1428750" lvl="2" indent="-514350">
              <a:lnSpc>
                <a:spcPct val="150000"/>
              </a:lnSpc>
              <a:buFont typeface="+mj-lt"/>
              <a:buAutoNum type="alphaLcParenR"/>
              <a:tabLst>
                <a:tab pos="446088" algn="l"/>
              </a:tabLst>
            </a:pPr>
            <a:r>
              <a:rPr lang="fr-FR" sz="2800" dirty="0"/>
              <a:t>Notion de verre standard</a:t>
            </a:r>
          </a:p>
        </p:txBody>
      </p:sp>
    </p:spTree>
    <p:extLst>
      <p:ext uri="{BB962C8B-B14F-4D97-AF65-F5344CB8AC3E}">
        <p14:creationId xmlns:p14="http://schemas.microsoft.com/office/powerpoint/2010/main" val="154217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408639" y="581891"/>
            <a:ext cx="11856098" cy="584775"/>
          </a:xfrm>
          <a:prstGeom prst="rect">
            <a:avLst/>
          </a:prstGeom>
          <a:noFill/>
        </p:spPr>
        <p:txBody>
          <a:bodyPr wrap="square" rtlCol="0">
            <a:spAutoFit/>
          </a:bodyPr>
          <a:lstStyle/>
          <a:p>
            <a:pPr lvl="0"/>
            <a:r>
              <a:rPr lang="fr-FR" sz="3200" b="1" dirty="0">
                <a:solidFill>
                  <a:srgbClr val="7A2553"/>
                </a:solidFill>
              </a:rPr>
              <a:t>Facteurs de risque et de gravité individuels</a:t>
            </a:r>
          </a:p>
        </p:txBody>
      </p:sp>
      <p:sp>
        <p:nvSpPr>
          <p:cNvPr id="3" name="Espace réservé du contenu 2">
            <a:extLst>
              <a:ext uri="{FF2B5EF4-FFF2-40B4-BE49-F238E27FC236}">
                <a16:creationId xmlns:a16="http://schemas.microsoft.com/office/drawing/2014/main" id="{4435FDB5-533F-4B88-B464-EA6B3B32FEDE}"/>
              </a:ext>
            </a:extLst>
          </p:cNvPr>
          <p:cNvSpPr txBox="1">
            <a:spLocks/>
          </p:cNvSpPr>
          <p:nvPr/>
        </p:nvSpPr>
        <p:spPr>
          <a:xfrm>
            <a:off x="488091" y="1420241"/>
            <a:ext cx="11584304" cy="48210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fr-FR" sz="3000" b="1" dirty="0"/>
              <a:t> La présence de traits de personnalité</a:t>
            </a:r>
          </a:p>
          <a:p>
            <a:pPr marL="904875" lvl="1" indent="-361950">
              <a:lnSpc>
                <a:spcPct val="150000"/>
              </a:lnSpc>
              <a:buFont typeface="Wingdings" panose="05000000000000000000" pitchFamily="2" charset="2"/>
              <a:buChar char="§"/>
            </a:pPr>
            <a:r>
              <a:rPr lang="fr-FR" sz="1800" dirty="0"/>
              <a:t>Recherche de sensations, de nouveauté , désinhibition</a:t>
            </a:r>
          </a:p>
          <a:p>
            <a:pPr marL="904875" lvl="1" indent="-361950">
              <a:lnSpc>
                <a:spcPct val="150000"/>
              </a:lnSpc>
              <a:buFont typeface="Wingdings" panose="05000000000000000000" pitchFamily="2" charset="2"/>
              <a:buChar char="§"/>
            </a:pPr>
            <a:r>
              <a:rPr lang="fr-FR" sz="1800" dirty="0"/>
              <a:t>Faible évitement du danger</a:t>
            </a:r>
          </a:p>
          <a:p>
            <a:pPr marL="904875" lvl="1" indent="-361950">
              <a:lnSpc>
                <a:spcPct val="150000"/>
              </a:lnSpc>
              <a:buFont typeface="Wingdings" panose="05000000000000000000" pitchFamily="2" charset="2"/>
              <a:buChar char="§"/>
            </a:pPr>
            <a:r>
              <a:rPr lang="fr-FR" sz="1800" dirty="0"/>
              <a:t>Faible estime de soi</a:t>
            </a:r>
          </a:p>
          <a:p>
            <a:pPr marL="904875" lvl="1" indent="-361950">
              <a:lnSpc>
                <a:spcPct val="150000"/>
              </a:lnSpc>
              <a:buFont typeface="Wingdings" panose="05000000000000000000" pitchFamily="2" charset="2"/>
              <a:buChar char="§"/>
            </a:pPr>
            <a:r>
              <a:rPr lang="fr-FR" sz="1800" dirty="0"/>
              <a:t>Réactions émotionnelles</a:t>
            </a:r>
          </a:p>
          <a:p>
            <a:pPr marL="904875" lvl="1" indent="-361950">
              <a:lnSpc>
                <a:spcPct val="150000"/>
              </a:lnSpc>
              <a:buFont typeface="Wingdings" panose="05000000000000000000" pitchFamily="2" charset="2"/>
              <a:buChar char="§"/>
            </a:pPr>
            <a:r>
              <a:rPr lang="fr-FR" sz="1800" dirty="0"/>
              <a:t>Difficultés relationnelles</a:t>
            </a:r>
          </a:p>
          <a:p>
            <a:pPr marL="0" indent="0">
              <a:buNone/>
            </a:pPr>
            <a:endParaRPr lang="fr-FR" sz="1800" dirty="0"/>
          </a:p>
          <a:p>
            <a:pPr marL="0" indent="0">
              <a:buNone/>
            </a:pPr>
            <a:endParaRPr lang="fr-FR" sz="1800" dirty="0"/>
          </a:p>
          <a:p>
            <a:pPr marL="0" indent="0">
              <a:buNone/>
            </a:pPr>
            <a:endParaRPr lang="fr-FR" sz="1800" dirty="0"/>
          </a:p>
          <a:p>
            <a:pPr marL="0" indent="0">
              <a:buNone/>
            </a:pPr>
            <a:r>
              <a:rPr lang="fr-FR" sz="1800" dirty="0">
                <a:solidFill>
                  <a:srgbClr val="949594"/>
                </a:solidFill>
              </a:rPr>
              <a:t>ZUCKERMAN M. Cambridge </a:t>
            </a:r>
            <a:r>
              <a:rPr lang="fr-FR" sz="1800" dirty="0" err="1">
                <a:solidFill>
                  <a:srgbClr val="949594"/>
                </a:solidFill>
              </a:rPr>
              <a:t>University</a:t>
            </a:r>
            <a:r>
              <a:rPr lang="fr-FR" sz="1800" dirty="0">
                <a:solidFill>
                  <a:srgbClr val="949594"/>
                </a:solidFill>
              </a:rPr>
              <a:t> </a:t>
            </a:r>
            <a:r>
              <a:rPr lang="fr-FR" sz="1800" dirty="0" err="1">
                <a:solidFill>
                  <a:srgbClr val="949594"/>
                </a:solidFill>
              </a:rPr>
              <a:t>Press</a:t>
            </a:r>
            <a:r>
              <a:rPr lang="fr-FR" sz="1800" dirty="0">
                <a:solidFill>
                  <a:srgbClr val="949594"/>
                </a:solidFill>
              </a:rPr>
              <a:t>, 1994 ; ADES J., LEJOYEUX, M. MASSON, 1997 ; MASSE LC. Arch </a:t>
            </a:r>
            <a:r>
              <a:rPr lang="fr-FR" sz="1800" dirty="0" err="1">
                <a:solidFill>
                  <a:srgbClr val="949594"/>
                </a:solidFill>
              </a:rPr>
              <a:t>Gen</a:t>
            </a:r>
            <a:r>
              <a:rPr lang="fr-FR" sz="1800" dirty="0">
                <a:solidFill>
                  <a:srgbClr val="949594"/>
                </a:solidFill>
              </a:rPr>
              <a:t> </a:t>
            </a:r>
            <a:r>
              <a:rPr lang="fr-FR" sz="1800" dirty="0" err="1">
                <a:solidFill>
                  <a:srgbClr val="949594"/>
                </a:solidFill>
              </a:rPr>
              <a:t>Psychiatry</a:t>
            </a:r>
            <a:r>
              <a:rPr lang="fr-FR" sz="1800" dirty="0">
                <a:solidFill>
                  <a:srgbClr val="949594"/>
                </a:solidFill>
              </a:rPr>
              <a:t>, 1997.</a:t>
            </a:r>
          </a:p>
        </p:txBody>
      </p:sp>
    </p:spTree>
    <p:extLst>
      <p:ext uri="{BB962C8B-B14F-4D97-AF65-F5344CB8AC3E}">
        <p14:creationId xmlns:p14="http://schemas.microsoft.com/office/powerpoint/2010/main" val="835960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A4932B7-41F8-48FB-A75B-9B139BBBDB6F}"/>
              </a:ext>
            </a:extLst>
          </p:cNvPr>
          <p:cNvSpPr txBox="1"/>
          <p:nvPr/>
        </p:nvSpPr>
        <p:spPr>
          <a:xfrm>
            <a:off x="648070" y="1447060"/>
            <a:ext cx="11543929" cy="4517519"/>
          </a:xfrm>
          <a:prstGeom prst="rect">
            <a:avLst/>
          </a:prstGeom>
          <a:noFill/>
        </p:spPr>
        <p:txBody>
          <a:bodyPr wrap="square" rtlCol="0">
            <a:spAutoFit/>
          </a:bodyPr>
          <a:lstStyle/>
          <a:p>
            <a:pPr lvl="1" algn="ctr" eaLnBrk="1" hangingPunct="1">
              <a:lnSpc>
                <a:spcPct val="80000"/>
              </a:lnSpc>
            </a:pPr>
            <a:r>
              <a:rPr lang="fr-FR" altLang="fr-FR" sz="2000" b="1" dirty="0"/>
              <a:t>Différentes approches expliquent l’addiction : </a:t>
            </a:r>
            <a:br>
              <a:rPr lang="fr-FR" altLang="fr-FR" sz="2000" b="1" dirty="0"/>
            </a:br>
            <a:r>
              <a:rPr lang="fr-FR" altLang="fr-FR" sz="2000" b="1" dirty="0"/>
              <a:t>Psychologiques, Psychanalytiques, Neurobiologique, Systémique et familiale.</a:t>
            </a:r>
          </a:p>
          <a:p>
            <a:pPr lvl="1" eaLnBrk="1" hangingPunct="1">
              <a:lnSpc>
                <a:spcPct val="80000"/>
              </a:lnSpc>
            </a:pPr>
            <a:endParaRPr lang="fr-FR" altLang="fr-FR" dirty="0"/>
          </a:p>
          <a:p>
            <a:pPr lvl="1" eaLnBrk="1" hangingPunct="1">
              <a:lnSpc>
                <a:spcPct val="80000"/>
              </a:lnSpc>
            </a:pPr>
            <a:endParaRPr lang="fr-FR" altLang="fr-FR" dirty="0"/>
          </a:p>
          <a:p>
            <a:pPr marL="742950" lvl="1" indent="-285750" eaLnBrk="1" hangingPunct="1">
              <a:lnSpc>
                <a:spcPct val="150000"/>
              </a:lnSpc>
              <a:spcAft>
                <a:spcPts val="600"/>
              </a:spcAft>
              <a:buFont typeface="Arial" panose="020B0604020202020204" pitchFamily="34" charset="0"/>
              <a:buChar char="•"/>
            </a:pPr>
            <a:r>
              <a:rPr lang="fr-FR" altLang="fr-FR" sz="1800" dirty="0"/>
              <a:t>L’approche psycho-sociale de Stanton Peele s’inspire de la pensée Freudienne : </a:t>
            </a:r>
            <a:br>
              <a:rPr lang="fr-FR" altLang="fr-FR" sz="1800" dirty="0"/>
            </a:br>
            <a:r>
              <a:rPr lang="fr-FR" altLang="fr-FR" sz="1800" i="1" dirty="0"/>
              <a:t>[« L’abus de psychotropes constitue le symptôme de difficultés sous-jacentes ».]</a:t>
            </a:r>
            <a:br>
              <a:rPr lang="fr-FR" altLang="fr-FR" i="1" dirty="0"/>
            </a:br>
            <a:r>
              <a:rPr lang="fr-FR" altLang="fr-FR" sz="1800" dirty="0"/>
              <a:t>L’usage de substances est compris comme une manière pour l’individu de conserver un équilibre psychique (principe d’homéostasie), </a:t>
            </a:r>
            <a:br>
              <a:rPr lang="fr-FR" altLang="fr-FR" sz="1800" dirty="0"/>
            </a:br>
            <a:r>
              <a:rPr lang="fr-FR" altLang="fr-FR" sz="1800" dirty="0"/>
              <a:t>Un moyen de s’adapter à son environnement, de juguler l’anxiété, l’angoisse et </a:t>
            </a:r>
            <a:r>
              <a:rPr lang="fr-FR" altLang="fr-FR" dirty="0"/>
              <a:t>d</a:t>
            </a:r>
            <a:r>
              <a:rPr lang="fr-FR" altLang="fr-FR" sz="1800" dirty="0"/>
              <a:t>e ne pas être en contact avec ses sentiments et ses émotions.</a:t>
            </a:r>
          </a:p>
          <a:p>
            <a:pPr lvl="1" eaLnBrk="1" hangingPunct="1">
              <a:lnSpc>
                <a:spcPct val="80000"/>
              </a:lnSpc>
              <a:buFont typeface="Symbol" panose="05050102010706020507" pitchFamily="18" charset="2"/>
              <a:buChar char="Þ"/>
            </a:pPr>
            <a:endParaRPr lang="fr-FR" altLang="fr-FR" dirty="0"/>
          </a:p>
          <a:p>
            <a:pPr lvl="1">
              <a:lnSpc>
                <a:spcPct val="80000"/>
              </a:lnSpc>
            </a:pPr>
            <a:endParaRPr lang="fr-FR" altLang="fr-FR" dirty="0"/>
          </a:p>
          <a:p>
            <a:pPr lvl="1">
              <a:lnSpc>
                <a:spcPct val="80000"/>
              </a:lnSpc>
              <a:buFont typeface="Symbol" panose="05050102010706020507" pitchFamily="18" charset="2"/>
              <a:buChar char="Þ"/>
            </a:pPr>
            <a:endParaRPr lang="fr-FR" altLang="fr-FR" sz="1800" dirty="0"/>
          </a:p>
          <a:p>
            <a:pPr lvl="1" eaLnBrk="1" hangingPunct="1">
              <a:lnSpc>
                <a:spcPct val="80000"/>
              </a:lnSpc>
              <a:buFont typeface="Symbol" panose="05050102010706020507" pitchFamily="18" charset="2"/>
              <a:buChar char="Þ"/>
            </a:pPr>
            <a:endParaRPr lang="fr-FR" altLang="fr-FR" sz="1800" dirty="0"/>
          </a:p>
        </p:txBody>
      </p:sp>
      <p:sp>
        <p:nvSpPr>
          <p:cNvPr id="3" name="ZoneTexte 2">
            <a:extLst>
              <a:ext uri="{FF2B5EF4-FFF2-40B4-BE49-F238E27FC236}">
                <a16:creationId xmlns:a16="http://schemas.microsoft.com/office/drawing/2014/main" id="{3DF4764C-5F50-47E6-91E1-44BAA5EFBC89}"/>
              </a:ext>
            </a:extLst>
          </p:cNvPr>
          <p:cNvSpPr txBox="1"/>
          <p:nvPr/>
        </p:nvSpPr>
        <p:spPr>
          <a:xfrm>
            <a:off x="754602" y="603682"/>
            <a:ext cx="8637973" cy="584775"/>
          </a:xfrm>
          <a:prstGeom prst="rect">
            <a:avLst/>
          </a:prstGeom>
          <a:noFill/>
        </p:spPr>
        <p:txBody>
          <a:bodyPr wrap="square" rtlCol="0">
            <a:spAutoFit/>
          </a:bodyPr>
          <a:lstStyle/>
          <a:p>
            <a:r>
              <a:rPr lang="fr-FR" sz="3200" b="1" dirty="0">
                <a:solidFill>
                  <a:srgbClr val="7A2553"/>
                </a:solidFill>
              </a:rPr>
              <a:t>La fonction du produit</a:t>
            </a:r>
          </a:p>
        </p:txBody>
      </p:sp>
    </p:spTree>
    <p:extLst>
      <p:ext uri="{BB962C8B-B14F-4D97-AF65-F5344CB8AC3E}">
        <p14:creationId xmlns:p14="http://schemas.microsoft.com/office/powerpoint/2010/main" val="150594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A4932B7-41F8-48FB-A75B-9B139BBBDB6F}"/>
              </a:ext>
            </a:extLst>
          </p:cNvPr>
          <p:cNvSpPr txBox="1"/>
          <p:nvPr/>
        </p:nvSpPr>
        <p:spPr>
          <a:xfrm>
            <a:off x="701336" y="1535837"/>
            <a:ext cx="10999433" cy="2701637"/>
          </a:xfrm>
          <a:prstGeom prst="rect">
            <a:avLst/>
          </a:prstGeom>
          <a:noFill/>
        </p:spPr>
        <p:txBody>
          <a:bodyPr wrap="square" rtlCol="0">
            <a:spAutoFit/>
          </a:bodyPr>
          <a:lstStyle/>
          <a:p>
            <a:pPr lvl="1" eaLnBrk="1" hangingPunct="1">
              <a:buFont typeface="Wingdings" panose="05000000000000000000" pitchFamily="2" charset="2"/>
              <a:buNone/>
            </a:pPr>
            <a:r>
              <a:rPr lang="fr-FR" altLang="fr-FR" sz="1800" dirty="0"/>
              <a:t>L’approche </a:t>
            </a:r>
            <a:r>
              <a:rPr lang="fr-FR" altLang="fr-FR" sz="1800" dirty="0" err="1"/>
              <a:t>cognitivo</a:t>
            </a:r>
            <a:r>
              <a:rPr lang="fr-FR" altLang="fr-FR" sz="1800" dirty="0"/>
              <a:t>-comportementale</a:t>
            </a:r>
          </a:p>
          <a:p>
            <a:pPr lvl="1" eaLnBrk="1" hangingPunct="1">
              <a:buFont typeface="Wingdings" panose="05000000000000000000" pitchFamily="2" charset="2"/>
              <a:buNone/>
            </a:pPr>
            <a:endParaRPr lang="fr-FR" altLang="fr-FR" b="1" dirty="0"/>
          </a:p>
          <a:p>
            <a:pPr lvl="1" eaLnBrk="1" hangingPunct="1"/>
            <a:r>
              <a:rPr lang="fr-FR" altLang="fr-FR" dirty="0"/>
              <a:t>La motivation à consommer une substance résulterait de la conjonction entre :</a:t>
            </a:r>
          </a:p>
          <a:p>
            <a:pPr lvl="1" eaLnBrk="1" hangingPunct="1"/>
            <a:endParaRPr lang="fr-FR" altLang="fr-FR" dirty="0"/>
          </a:p>
          <a:p>
            <a:pPr marL="742950" lvl="1" indent="-285750" eaLnBrk="1" hangingPunct="1">
              <a:buFont typeface="Arial" panose="020B0604020202020204" pitchFamily="34" charset="0"/>
              <a:buChar char="•"/>
            </a:pPr>
            <a:r>
              <a:rPr lang="fr-FR" altLang="fr-FR" dirty="0"/>
              <a:t>	 Le renforcement positif (effets agréables du produit) ;</a:t>
            </a:r>
          </a:p>
          <a:p>
            <a:pPr marL="742950" lvl="1" indent="-285750" eaLnBrk="1" hangingPunct="1">
              <a:buFont typeface="Arial" panose="020B0604020202020204" pitchFamily="34" charset="0"/>
              <a:buChar char="•"/>
            </a:pPr>
            <a:endParaRPr lang="fr-FR" altLang="fr-FR" dirty="0"/>
          </a:p>
          <a:p>
            <a:pPr marL="742950" lvl="1" indent="-285750" eaLnBrk="1" hangingPunct="1">
              <a:buFont typeface="Arial" panose="020B0604020202020204" pitchFamily="34" charset="0"/>
              <a:buChar char="•"/>
            </a:pPr>
            <a:r>
              <a:rPr lang="fr-FR" altLang="fr-FR" dirty="0"/>
              <a:t>	 Le renforcement négatif (éviter les symptômes de sevrage).</a:t>
            </a:r>
          </a:p>
          <a:p>
            <a:pPr marL="742950" lvl="1" indent="-285750">
              <a:lnSpc>
                <a:spcPct val="80000"/>
              </a:lnSpc>
              <a:buFont typeface="Arial" panose="020B0604020202020204" pitchFamily="34" charset="0"/>
              <a:buChar char="•"/>
            </a:pPr>
            <a:endParaRPr lang="fr-FR" altLang="fr-FR" dirty="0"/>
          </a:p>
          <a:p>
            <a:pPr lvl="1">
              <a:lnSpc>
                <a:spcPct val="80000"/>
              </a:lnSpc>
              <a:buFont typeface="Symbol" panose="05050102010706020507" pitchFamily="18" charset="2"/>
              <a:buChar char="Þ"/>
            </a:pPr>
            <a:endParaRPr lang="fr-FR" altLang="fr-FR" sz="1800" dirty="0"/>
          </a:p>
          <a:p>
            <a:pPr lvl="1" eaLnBrk="1" hangingPunct="1">
              <a:lnSpc>
                <a:spcPct val="80000"/>
              </a:lnSpc>
              <a:buFont typeface="Symbol" panose="05050102010706020507" pitchFamily="18" charset="2"/>
              <a:buChar char="Þ"/>
            </a:pPr>
            <a:endParaRPr lang="fr-FR" altLang="fr-FR" sz="1800" dirty="0"/>
          </a:p>
        </p:txBody>
      </p:sp>
      <p:sp>
        <p:nvSpPr>
          <p:cNvPr id="3" name="ZoneTexte 2">
            <a:extLst>
              <a:ext uri="{FF2B5EF4-FFF2-40B4-BE49-F238E27FC236}">
                <a16:creationId xmlns:a16="http://schemas.microsoft.com/office/drawing/2014/main" id="{0637F27A-D6C2-4D99-8793-F35BE83FD623}"/>
              </a:ext>
            </a:extLst>
          </p:cNvPr>
          <p:cNvSpPr txBox="1"/>
          <p:nvPr/>
        </p:nvSpPr>
        <p:spPr>
          <a:xfrm rot="10800000" flipV="1">
            <a:off x="8544389" y="2932406"/>
            <a:ext cx="4341182" cy="369332"/>
          </a:xfrm>
          <a:prstGeom prst="rect">
            <a:avLst/>
          </a:prstGeom>
          <a:noFill/>
        </p:spPr>
        <p:txBody>
          <a:bodyPr wrap="square" rtlCol="0">
            <a:spAutoFit/>
          </a:bodyPr>
          <a:lstStyle/>
          <a:p>
            <a:r>
              <a:rPr lang="fr-FR" altLang="fr-FR" b="1" dirty="0">
                <a:solidFill>
                  <a:srgbClr val="7A2553"/>
                </a:solidFill>
              </a:rPr>
              <a:t>Conditionnement Opérant</a:t>
            </a:r>
            <a:endParaRPr lang="fr-FR" dirty="0">
              <a:solidFill>
                <a:srgbClr val="7A2553"/>
              </a:solidFill>
            </a:endParaRPr>
          </a:p>
        </p:txBody>
      </p:sp>
      <p:sp>
        <p:nvSpPr>
          <p:cNvPr id="4" name="ZoneTexte 3">
            <a:extLst>
              <a:ext uri="{FF2B5EF4-FFF2-40B4-BE49-F238E27FC236}">
                <a16:creationId xmlns:a16="http://schemas.microsoft.com/office/drawing/2014/main" id="{74EE2661-3480-4E82-9829-3A454D9E1552}"/>
              </a:ext>
            </a:extLst>
          </p:cNvPr>
          <p:cNvSpPr txBox="1"/>
          <p:nvPr/>
        </p:nvSpPr>
        <p:spPr>
          <a:xfrm>
            <a:off x="892206" y="443883"/>
            <a:ext cx="791888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a:ln>
                  <a:noFill/>
                </a:ln>
                <a:solidFill>
                  <a:srgbClr val="7A2553"/>
                </a:solidFill>
                <a:effectLst/>
                <a:uLnTx/>
                <a:uFillTx/>
                <a:latin typeface="Calibri" panose="020F0502020204030204"/>
                <a:ea typeface="+mn-ea"/>
                <a:cs typeface="+mn-cs"/>
              </a:rPr>
              <a:t>La fonction du produit</a:t>
            </a:r>
            <a:endParaRPr kumimoji="0" lang="fr-FR" sz="3200" b="1" i="0" u="none" strike="noStrike" kern="1200" cap="none" spc="0" normalizeH="0" baseline="0" noProof="0" dirty="0">
              <a:ln>
                <a:noFill/>
              </a:ln>
              <a:solidFill>
                <a:srgbClr val="7A2553"/>
              </a:solidFill>
              <a:effectLst/>
              <a:uLnTx/>
              <a:uFillTx/>
              <a:latin typeface="Calibri" panose="020F0502020204030204"/>
              <a:ea typeface="+mn-ea"/>
              <a:cs typeface="+mn-cs"/>
            </a:endParaRPr>
          </a:p>
        </p:txBody>
      </p:sp>
      <p:sp>
        <p:nvSpPr>
          <p:cNvPr id="5" name="Accolade fermante 4">
            <a:extLst>
              <a:ext uri="{FF2B5EF4-FFF2-40B4-BE49-F238E27FC236}">
                <a16:creationId xmlns:a16="http://schemas.microsoft.com/office/drawing/2014/main" id="{550FD087-DDBA-4EC4-B9B4-E4D92488E07A}"/>
              </a:ext>
            </a:extLst>
          </p:cNvPr>
          <p:cNvSpPr/>
          <p:nvPr/>
        </p:nvSpPr>
        <p:spPr>
          <a:xfrm>
            <a:off x="7991475" y="2633694"/>
            <a:ext cx="304800" cy="966756"/>
          </a:xfrm>
          <a:prstGeom prst="rightBrace">
            <a:avLst/>
          </a:prstGeom>
          <a:ln w="28575">
            <a:solidFill>
              <a:srgbClr val="7A25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3966083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F09628E-1356-4D70-BE59-15B490CDAA0C}"/>
              </a:ext>
            </a:extLst>
          </p:cNvPr>
          <p:cNvSpPr>
            <a:spLocks noGrp="1"/>
          </p:cNvSpPr>
          <p:nvPr>
            <p:ph type="body" sz="quarter" idx="4294967295"/>
          </p:nvPr>
        </p:nvSpPr>
        <p:spPr>
          <a:xfrm>
            <a:off x="543208" y="1450127"/>
            <a:ext cx="11105584" cy="950869"/>
          </a:xfrm>
        </p:spPr>
        <p:txBody>
          <a:bodyPr/>
          <a:lstStyle/>
          <a:p>
            <a:pPr>
              <a:buFont typeface="Wingdings" panose="05000000000000000000" pitchFamily="2" charset="2"/>
              <a:buChar char="Ø"/>
            </a:pPr>
            <a:r>
              <a:rPr lang="fr-FR" sz="3000" b="1" dirty="0"/>
              <a:t> Connaître les motivations d’une personne à consommer une SPA peut aider à identifier si l’usage est problématique</a:t>
            </a:r>
          </a:p>
          <a:p>
            <a:endParaRPr lang="fr-FR" sz="3000" b="1" dirty="0"/>
          </a:p>
        </p:txBody>
      </p:sp>
      <p:pic>
        <p:nvPicPr>
          <p:cNvPr id="11" name="Espace réservé du contenu 5">
            <a:extLst>
              <a:ext uri="{FF2B5EF4-FFF2-40B4-BE49-F238E27FC236}">
                <a16:creationId xmlns:a16="http://schemas.microsoft.com/office/drawing/2014/main" id="{84BCB239-5899-4885-9EB9-140AAEC46572}"/>
              </a:ext>
            </a:extLst>
          </p:cNvPr>
          <p:cNvPicPr>
            <a:picLocks noChangeAspect="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4785194" y="3358048"/>
            <a:ext cx="1310806" cy="1502357"/>
          </a:xfrm>
          <a:prstGeom prst="rect">
            <a:avLst/>
          </a:prstGeom>
        </p:spPr>
      </p:pic>
      <p:sp>
        <p:nvSpPr>
          <p:cNvPr id="25" name="Légende : flèche courbée 24">
            <a:extLst>
              <a:ext uri="{FF2B5EF4-FFF2-40B4-BE49-F238E27FC236}">
                <a16:creationId xmlns:a16="http://schemas.microsoft.com/office/drawing/2014/main" id="{7FE256D5-DB46-48EE-8915-05A28C9EF895}"/>
              </a:ext>
            </a:extLst>
          </p:cNvPr>
          <p:cNvSpPr/>
          <p:nvPr/>
        </p:nvSpPr>
        <p:spPr>
          <a:xfrm>
            <a:off x="7712974" y="4708987"/>
            <a:ext cx="3744951" cy="505066"/>
          </a:xfrm>
          <a:prstGeom prst="borderCallout2">
            <a:avLst>
              <a:gd name="adj1" fmla="val 49204"/>
              <a:gd name="adj2" fmla="val -1264"/>
              <a:gd name="adj3" fmla="val 46462"/>
              <a:gd name="adj4" fmla="val -28193"/>
              <a:gd name="adj5" fmla="val -32843"/>
              <a:gd name="adj6" fmla="val -46674"/>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a:solidFill>
                  <a:srgbClr val="000000"/>
                </a:solidFill>
              </a:rPr>
              <a:t>Faire comme les autres, créer du lien, appartenance à un groupe</a:t>
            </a:r>
          </a:p>
        </p:txBody>
      </p:sp>
      <p:sp>
        <p:nvSpPr>
          <p:cNvPr id="26" name="Légende : flèche courbée 25">
            <a:extLst>
              <a:ext uri="{FF2B5EF4-FFF2-40B4-BE49-F238E27FC236}">
                <a16:creationId xmlns:a16="http://schemas.microsoft.com/office/drawing/2014/main" id="{DC1CF622-8B48-4D6E-9700-6E34C376E367}"/>
              </a:ext>
            </a:extLst>
          </p:cNvPr>
          <p:cNvSpPr/>
          <p:nvPr/>
        </p:nvSpPr>
        <p:spPr>
          <a:xfrm>
            <a:off x="7988277" y="3624273"/>
            <a:ext cx="3469648" cy="317387"/>
          </a:xfrm>
          <a:prstGeom prst="borderCallout2">
            <a:avLst>
              <a:gd name="adj1" fmla="val 74512"/>
              <a:gd name="adj2" fmla="val -1264"/>
              <a:gd name="adj3" fmla="val 77610"/>
              <a:gd name="adj4" fmla="val -16667"/>
              <a:gd name="adj5" fmla="val 16740"/>
              <a:gd name="adj6" fmla="val -57431"/>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a:solidFill>
                  <a:srgbClr val="000000"/>
                </a:solidFill>
              </a:rPr>
              <a:t>Résoudre un manque de confiance</a:t>
            </a:r>
          </a:p>
        </p:txBody>
      </p:sp>
      <p:sp>
        <p:nvSpPr>
          <p:cNvPr id="28" name="Légende : flèche courbée 27">
            <a:extLst>
              <a:ext uri="{FF2B5EF4-FFF2-40B4-BE49-F238E27FC236}">
                <a16:creationId xmlns:a16="http://schemas.microsoft.com/office/drawing/2014/main" id="{658E3D19-AE60-481D-937F-1B27089AC698}"/>
              </a:ext>
            </a:extLst>
          </p:cNvPr>
          <p:cNvSpPr/>
          <p:nvPr/>
        </p:nvSpPr>
        <p:spPr>
          <a:xfrm>
            <a:off x="9328684" y="4166630"/>
            <a:ext cx="2129241" cy="317387"/>
          </a:xfrm>
          <a:prstGeom prst="borderCallout2">
            <a:avLst>
              <a:gd name="adj1" fmla="val 74512"/>
              <a:gd name="adj2" fmla="val -1264"/>
              <a:gd name="adj3" fmla="val 74512"/>
              <a:gd name="adj4" fmla="val -36523"/>
              <a:gd name="adj5" fmla="val -45492"/>
              <a:gd name="adj6" fmla="val -159122"/>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a:solidFill>
                  <a:srgbClr val="000000"/>
                </a:solidFill>
              </a:rPr>
              <a:t>Stimuler la créativité</a:t>
            </a:r>
          </a:p>
        </p:txBody>
      </p:sp>
      <p:sp>
        <p:nvSpPr>
          <p:cNvPr id="29" name="Légende : flèche courbée 28">
            <a:extLst>
              <a:ext uri="{FF2B5EF4-FFF2-40B4-BE49-F238E27FC236}">
                <a16:creationId xmlns:a16="http://schemas.microsoft.com/office/drawing/2014/main" id="{B8E1D01B-65BC-4643-B630-879B9845B4B9}"/>
              </a:ext>
            </a:extLst>
          </p:cNvPr>
          <p:cNvSpPr/>
          <p:nvPr/>
        </p:nvSpPr>
        <p:spPr>
          <a:xfrm>
            <a:off x="7367721" y="5338711"/>
            <a:ext cx="4098910" cy="516450"/>
          </a:xfrm>
          <a:prstGeom prst="borderCallout2">
            <a:avLst>
              <a:gd name="adj1" fmla="val 74512"/>
              <a:gd name="adj2" fmla="val -1264"/>
              <a:gd name="adj3" fmla="val 74512"/>
              <a:gd name="adj4" fmla="val -11816"/>
              <a:gd name="adj5" fmla="val -94991"/>
              <a:gd name="adj6" fmla="val -38945"/>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a:solidFill>
                  <a:srgbClr val="000000"/>
                </a:solidFill>
              </a:rPr>
              <a:t>Apaiser les souffrances psychiques, physiques, relationnelles, émotionnelles</a:t>
            </a:r>
          </a:p>
        </p:txBody>
      </p:sp>
      <p:sp>
        <p:nvSpPr>
          <p:cNvPr id="30" name="Légende : flèche courbée 29">
            <a:extLst>
              <a:ext uri="{FF2B5EF4-FFF2-40B4-BE49-F238E27FC236}">
                <a16:creationId xmlns:a16="http://schemas.microsoft.com/office/drawing/2014/main" id="{BCE25C0D-D70C-40C6-AA8F-E8DDAD25670B}"/>
              </a:ext>
            </a:extLst>
          </p:cNvPr>
          <p:cNvSpPr/>
          <p:nvPr/>
        </p:nvSpPr>
        <p:spPr>
          <a:xfrm flipH="1">
            <a:off x="1079795" y="2494913"/>
            <a:ext cx="2610661" cy="317387"/>
          </a:xfrm>
          <a:prstGeom prst="borderCallout2">
            <a:avLst>
              <a:gd name="adj1" fmla="val 74512"/>
              <a:gd name="adj2" fmla="val -1264"/>
              <a:gd name="adj3" fmla="val 77610"/>
              <a:gd name="adj4" fmla="val -26083"/>
              <a:gd name="adj5" fmla="val 248807"/>
              <a:gd name="adj6" fmla="val -56769"/>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a:solidFill>
                  <a:srgbClr val="000000"/>
                </a:solidFill>
              </a:rPr>
              <a:t>Recherche de bien être</a:t>
            </a:r>
            <a:endParaRPr lang="fr-FR" sz="1600" dirty="0">
              <a:solidFill>
                <a:srgbClr val="000000"/>
              </a:solidFill>
            </a:endParaRPr>
          </a:p>
        </p:txBody>
      </p:sp>
      <p:sp>
        <p:nvSpPr>
          <p:cNvPr id="31" name="Légende : flèche courbée 30">
            <a:extLst>
              <a:ext uri="{FF2B5EF4-FFF2-40B4-BE49-F238E27FC236}">
                <a16:creationId xmlns:a16="http://schemas.microsoft.com/office/drawing/2014/main" id="{37ACDF0F-F960-4D9C-8278-D4E0B1CAC7ED}"/>
              </a:ext>
            </a:extLst>
          </p:cNvPr>
          <p:cNvSpPr/>
          <p:nvPr/>
        </p:nvSpPr>
        <p:spPr>
          <a:xfrm flipH="1">
            <a:off x="1079796" y="3029099"/>
            <a:ext cx="2423846" cy="317387"/>
          </a:xfrm>
          <a:prstGeom prst="borderCallout2">
            <a:avLst>
              <a:gd name="adj1" fmla="val 74512"/>
              <a:gd name="adj2" fmla="val -1264"/>
              <a:gd name="adj3" fmla="val 77610"/>
              <a:gd name="adj4" fmla="val -16667"/>
              <a:gd name="adj5" fmla="val 199241"/>
              <a:gd name="adj6" fmla="val -4503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a:solidFill>
                  <a:srgbClr val="000000"/>
                </a:solidFill>
              </a:rPr>
              <a:t>Par habitude</a:t>
            </a:r>
          </a:p>
        </p:txBody>
      </p:sp>
      <p:sp>
        <p:nvSpPr>
          <p:cNvPr id="32" name="Légende : flèche courbée 31">
            <a:extLst>
              <a:ext uri="{FF2B5EF4-FFF2-40B4-BE49-F238E27FC236}">
                <a16:creationId xmlns:a16="http://schemas.microsoft.com/office/drawing/2014/main" id="{085508D3-10E8-4973-A903-AD8F5EFF23D4}"/>
              </a:ext>
            </a:extLst>
          </p:cNvPr>
          <p:cNvSpPr/>
          <p:nvPr/>
        </p:nvSpPr>
        <p:spPr>
          <a:xfrm flipH="1">
            <a:off x="1079796" y="3542409"/>
            <a:ext cx="1440620" cy="317387"/>
          </a:xfrm>
          <a:prstGeom prst="borderCallout2">
            <a:avLst>
              <a:gd name="adj1" fmla="val 74512"/>
              <a:gd name="adj2" fmla="val -1264"/>
              <a:gd name="adj3" fmla="val 68316"/>
              <a:gd name="adj4" fmla="val -66490"/>
              <a:gd name="adj5" fmla="val 189947"/>
              <a:gd name="adj6" fmla="val -154244"/>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a:solidFill>
                  <a:srgbClr val="000000"/>
                </a:solidFill>
              </a:rPr>
              <a:t>Oublier</a:t>
            </a:r>
          </a:p>
        </p:txBody>
      </p:sp>
      <p:sp>
        <p:nvSpPr>
          <p:cNvPr id="33" name="Légende : flèche courbée 32">
            <a:extLst>
              <a:ext uri="{FF2B5EF4-FFF2-40B4-BE49-F238E27FC236}">
                <a16:creationId xmlns:a16="http://schemas.microsoft.com/office/drawing/2014/main" id="{AFE72311-770B-48C0-9411-F4924BCB9890}"/>
              </a:ext>
            </a:extLst>
          </p:cNvPr>
          <p:cNvSpPr/>
          <p:nvPr/>
        </p:nvSpPr>
        <p:spPr>
          <a:xfrm flipH="1">
            <a:off x="1079792" y="4058859"/>
            <a:ext cx="1440619" cy="317387"/>
          </a:xfrm>
          <a:prstGeom prst="borderCallout2">
            <a:avLst>
              <a:gd name="adj1" fmla="val 43961"/>
              <a:gd name="adj2" fmla="val -1600"/>
              <a:gd name="adj3" fmla="val 43493"/>
              <a:gd name="adj4" fmla="val -43160"/>
              <a:gd name="adj5" fmla="val 81111"/>
              <a:gd name="adj6" fmla="val -15240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a:solidFill>
                  <a:srgbClr val="000000"/>
                </a:solidFill>
              </a:rPr>
              <a:t>Fuir la réalité</a:t>
            </a:r>
          </a:p>
        </p:txBody>
      </p:sp>
      <p:sp>
        <p:nvSpPr>
          <p:cNvPr id="34" name="Légende : flèche courbée 33">
            <a:extLst>
              <a:ext uri="{FF2B5EF4-FFF2-40B4-BE49-F238E27FC236}">
                <a16:creationId xmlns:a16="http://schemas.microsoft.com/office/drawing/2014/main" id="{BB15C1CA-B18E-486B-8A0F-3BA7D9C1DD44}"/>
              </a:ext>
            </a:extLst>
          </p:cNvPr>
          <p:cNvSpPr/>
          <p:nvPr/>
        </p:nvSpPr>
        <p:spPr>
          <a:xfrm flipH="1">
            <a:off x="1079792" y="4575309"/>
            <a:ext cx="3456233" cy="514935"/>
          </a:xfrm>
          <a:prstGeom prst="borderCallout2">
            <a:avLst>
              <a:gd name="adj1" fmla="val 49729"/>
              <a:gd name="adj2" fmla="val -1264"/>
              <a:gd name="adj3" fmla="val 50649"/>
              <a:gd name="adj4" fmla="val -11131"/>
              <a:gd name="adj5" fmla="val 15450"/>
              <a:gd name="adj6" fmla="val -1609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a:solidFill>
                  <a:srgbClr val="000000"/>
                </a:solidFill>
              </a:rPr>
              <a:t>Rechercher des sensations plaisantes</a:t>
            </a:r>
          </a:p>
        </p:txBody>
      </p:sp>
      <p:sp>
        <p:nvSpPr>
          <p:cNvPr id="21" name="ZoneTexte 20">
            <a:extLst>
              <a:ext uri="{FF2B5EF4-FFF2-40B4-BE49-F238E27FC236}">
                <a16:creationId xmlns:a16="http://schemas.microsoft.com/office/drawing/2014/main" id="{9DCD6048-78A1-484D-94D0-2F341235B8AC}"/>
              </a:ext>
            </a:extLst>
          </p:cNvPr>
          <p:cNvSpPr txBox="1"/>
          <p:nvPr/>
        </p:nvSpPr>
        <p:spPr>
          <a:xfrm>
            <a:off x="461728" y="570368"/>
            <a:ext cx="8184332" cy="584775"/>
          </a:xfrm>
          <a:prstGeom prst="rect">
            <a:avLst/>
          </a:prstGeom>
          <a:noFill/>
        </p:spPr>
        <p:txBody>
          <a:bodyPr wrap="square" rtlCol="0">
            <a:spAutoFit/>
          </a:bodyPr>
          <a:lstStyle/>
          <a:p>
            <a:r>
              <a:rPr lang="fr-FR" sz="3200" b="1" dirty="0">
                <a:solidFill>
                  <a:srgbClr val="7A2553"/>
                </a:solidFill>
              </a:rPr>
              <a:t>Les motivations à consommer </a:t>
            </a:r>
          </a:p>
        </p:txBody>
      </p:sp>
      <p:sp>
        <p:nvSpPr>
          <p:cNvPr id="2" name="ZoneTexte 1">
            <a:extLst>
              <a:ext uri="{FF2B5EF4-FFF2-40B4-BE49-F238E27FC236}">
                <a16:creationId xmlns:a16="http://schemas.microsoft.com/office/drawing/2014/main" id="{CA8E599E-78B3-4DBC-9380-204F0BA37C40}"/>
              </a:ext>
            </a:extLst>
          </p:cNvPr>
          <p:cNvSpPr txBox="1"/>
          <p:nvPr/>
        </p:nvSpPr>
        <p:spPr>
          <a:xfrm>
            <a:off x="874124" y="6057457"/>
            <a:ext cx="10094614" cy="523220"/>
          </a:xfrm>
          <a:prstGeom prst="rect">
            <a:avLst/>
          </a:prstGeom>
          <a:noFill/>
        </p:spPr>
        <p:txBody>
          <a:bodyPr wrap="square" rtlCol="0">
            <a:spAutoFit/>
          </a:bodyPr>
          <a:lstStyle/>
          <a:p>
            <a:endParaRPr lang="fr-FR" sz="1400" dirty="0"/>
          </a:p>
          <a:p>
            <a:r>
              <a:rPr lang="fr-FR" sz="1400" dirty="0"/>
              <a:t>D’après Présentation Oppelia Le Triangle Ce qu’il faut retenir sur les substances psychoactives</a:t>
            </a:r>
          </a:p>
        </p:txBody>
      </p:sp>
    </p:spTree>
    <p:extLst>
      <p:ext uri="{BB962C8B-B14F-4D97-AF65-F5344CB8AC3E}">
        <p14:creationId xmlns:p14="http://schemas.microsoft.com/office/powerpoint/2010/main" val="3695207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 coins arrondis 10">
            <a:extLst>
              <a:ext uri="{FF2B5EF4-FFF2-40B4-BE49-F238E27FC236}">
                <a16:creationId xmlns:a16="http://schemas.microsoft.com/office/drawing/2014/main" id="{3E502429-3788-416C-8A17-4D5DC9FD2BF0}"/>
              </a:ext>
            </a:extLst>
          </p:cNvPr>
          <p:cNvSpPr/>
          <p:nvPr/>
        </p:nvSpPr>
        <p:spPr>
          <a:xfrm>
            <a:off x="798656" y="1417705"/>
            <a:ext cx="3176270" cy="575485"/>
          </a:xfrm>
          <a:prstGeom prst="roundRect">
            <a:avLst>
              <a:gd name="adj" fmla="val 722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cap="all" dirty="0"/>
              <a:t>INFORMATIONS / CONNAISSANCES </a:t>
            </a:r>
          </a:p>
        </p:txBody>
      </p:sp>
      <p:sp>
        <p:nvSpPr>
          <p:cNvPr id="13" name="Rectangle : coins arrondis 12">
            <a:extLst>
              <a:ext uri="{FF2B5EF4-FFF2-40B4-BE49-F238E27FC236}">
                <a16:creationId xmlns:a16="http://schemas.microsoft.com/office/drawing/2014/main" id="{8963AA0F-95B8-4115-A126-238780C8094B}"/>
              </a:ext>
            </a:extLst>
          </p:cNvPr>
          <p:cNvSpPr/>
          <p:nvPr/>
        </p:nvSpPr>
        <p:spPr>
          <a:xfrm>
            <a:off x="4139715" y="1417705"/>
            <a:ext cx="4356104" cy="57548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cap="all" dirty="0"/>
              <a:t>Pathologies intercurrentes et traitements</a:t>
            </a:r>
          </a:p>
        </p:txBody>
      </p:sp>
      <p:sp>
        <p:nvSpPr>
          <p:cNvPr id="14" name="Rectangle : coins arrondis 13">
            <a:extLst>
              <a:ext uri="{FF2B5EF4-FFF2-40B4-BE49-F238E27FC236}">
                <a16:creationId xmlns:a16="http://schemas.microsoft.com/office/drawing/2014/main" id="{A9A2CDA2-FBB4-4380-9036-9210C42EC8A9}"/>
              </a:ext>
            </a:extLst>
          </p:cNvPr>
          <p:cNvSpPr/>
          <p:nvPr/>
        </p:nvSpPr>
        <p:spPr>
          <a:xfrm>
            <a:off x="8747400" y="1425674"/>
            <a:ext cx="2956270" cy="57548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cap="all" dirty="0"/>
              <a:t>LIENS SOCIAUX /</a:t>
            </a:r>
          </a:p>
          <a:p>
            <a:pPr algn="ctr"/>
            <a:r>
              <a:rPr lang="fr-FR" b="1" cap="all" dirty="0"/>
              <a:t>statut social </a:t>
            </a:r>
          </a:p>
        </p:txBody>
      </p:sp>
      <p:sp>
        <p:nvSpPr>
          <p:cNvPr id="16" name="Rectangle : coins arrondis 15">
            <a:extLst>
              <a:ext uri="{FF2B5EF4-FFF2-40B4-BE49-F238E27FC236}">
                <a16:creationId xmlns:a16="http://schemas.microsoft.com/office/drawing/2014/main" id="{433846AE-6BD4-4894-8CCD-9391DB8E2081}"/>
              </a:ext>
            </a:extLst>
          </p:cNvPr>
          <p:cNvSpPr/>
          <p:nvPr/>
        </p:nvSpPr>
        <p:spPr>
          <a:xfrm>
            <a:off x="4173473" y="4077413"/>
            <a:ext cx="4356104" cy="57548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cap="all" dirty="0"/>
              <a:t>Facteurs de protection</a:t>
            </a:r>
          </a:p>
        </p:txBody>
      </p:sp>
      <p:sp>
        <p:nvSpPr>
          <p:cNvPr id="17" name="Rectangle : coins arrondis 16">
            <a:extLst>
              <a:ext uri="{FF2B5EF4-FFF2-40B4-BE49-F238E27FC236}">
                <a16:creationId xmlns:a16="http://schemas.microsoft.com/office/drawing/2014/main" id="{682C5469-7955-4625-B23E-41E2C4BD667C}"/>
              </a:ext>
            </a:extLst>
          </p:cNvPr>
          <p:cNvSpPr/>
          <p:nvPr/>
        </p:nvSpPr>
        <p:spPr>
          <a:xfrm>
            <a:off x="8728127" y="4077412"/>
            <a:ext cx="2956270" cy="57548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cap="all" dirty="0"/>
              <a:t>Facteurs de risque</a:t>
            </a:r>
          </a:p>
        </p:txBody>
      </p:sp>
      <p:sp>
        <p:nvSpPr>
          <p:cNvPr id="18" name="Espace réservé du texte 8">
            <a:extLst>
              <a:ext uri="{FF2B5EF4-FFF2-40B4-BE49-F238E27FC236}">
                <a16:creationId xmlns:a16="http://schemas.microsoft.com/office/drawing/2014/main" id="{CA7FEC60-A0CD-4ADD-80E6-B64A4BA71537}"/>
              </a:ext>
            </a:extLst>
          </p:cNvPr>
          <p:cNvSpPr txBox="1">
            <a:spLocks/>
          </p:cNvSpPr>
          <p:nvPr/>
        </p:nvSpPr>
        <p:spPr>
          <a:xfrm>
            <a:off x="798654" y="2120028"/>
            <a:ext cx="3176269" cy="80771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600"/>
              </a:spcAft>
              <a:buFont typeface="Arial" panose="020B0604020202020204" pitchFamily="34" charset="0"/>
              <a:buNone/>
              <a:defRPr sz="1400" b="0" i="0" kern="1200" baseline="0">
                <a:solidFill>
                  <a:schemeClr val="tx2">
                    <a:lumMod val="50000"/>
                  </a:schemeClr>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dirty="0">
                <a:solidFill>
                  <a:srgbClr val="000000"/>
                </a:solidFill>
              </a:rPr>
              <a:t>Représentations générationnelles : alcool (vin, bière, cidre historiquement inclus dans la ration alimentaire).                                            </a:t>
            </a:r>
          </a:p>
          <a:p>
            <a:endParaRPr lang="fr-FR" sz="1800" dirty="0">
              <a:solidFill>
                <a:srgbClr val="000000"/>
              </a:solidFill>
            </a:endParaRPr>
          </a:p>
          <a:p>
            <a:pPr marL="285750" indent="-285750" algn="ctr">
              <a:spcAft>
                <a:spcPts val="600"/>
              </a:spcAft>
              <a:buFont typeface="Arial" panose="020B0604020202020204" pitchFamily="34" charset="0"/>
              <a:buChar char="•"/>
            </a:pPr>
            <a:endParaRPr lang="fr-FR" sz="1800" dirty="0">
              <a:solidFill>
                <a:srgbClr val="000000"/>
              </a:solidFill>
            </a:endParaRPr>
          </a:p>
        </p:txBody>
      </p:sp>
      <p:sp>
        <p:nvSpPr>
          <p:cNvPr id="20" name="Espace réservé du texte 8">
            <a:extLst>
              <a:ext uri="{FF2B5EF4-FFF2-40B4-BE49-F238E27FC236}">
                <a16:creationId xmlns:a16="http://schemas.microsoft.com/office/drawing/2014/main" id="{7934757E-1335-43A0-A0AE-9C52B9986050}"/>
              </a:ext>
            </a:extLst>
          </p:cNvPr>
          <p:cNvSpPr txBox="1">
            <a:spLocks/>
          </p:cNvSpPr>
          <p:nvPr/>
        </p:nvSpPr>
        <p:spPr>
          <a:xfrm>
            <a:off x="4130575" y="2106098"/>
            <a:ext cx="4356104" cy="1239376"/>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600"/>
              </a:spcAft>
              <a:buFont typeface="Arial" panose="020B0604020202020204" pitchFamily="34" charset="0"/>
              <a:buNone/>
              <a:defRPr sz="1400" b="0" i="0" kern="1200" baseline="0">
                <a:solidFill>
                  <a:schemeClr val="tx2">
                    <a:lumMod val="50000"/>
                  </a:schemeClr>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dirty="0">
                <a:solidFill>
                  <a:srgbClr val="000000"/>
                </a:solidFill>
              </a:rPr>
              <a:t>L’alcool est un « brouilleur clinique », ses effets peuvent amplifier, simuler des pathologies liées à l’âge, risque de moindre observance (vigilance des professionnels), douleurs chroniques                                                                 Le tabac aggrave certaines pathologies, peut interagir avec les traitements en cours.</a:t>
            </a:r>
          </a:p>
        </p:txBody>
      </p:sp>
      <p:sp>
        <p:nvSpPr>
          <p:cNvPr id="21" name="Espace réservé du texte 8">
            <a:extLst>
              <a:ext uri="{FF2B5EF4-FFF2-40B4-BE49-F238E27FC236}">
                <a16:creationId xmlns:a16="http://schemas.microsoft.com/office/drawing/2014/main" id="{332F6F85-0E39-47D4-BFCF-1B500984F570}"/>
              </a:ext>
            </a:extLst>
          </p:cNvPr>
          <p:cNvSpPr txBox="1">
            <a:spLocks/>
          </p:cNvSpPr>
          <p:nvPr/>
        </p:nvSpPr>
        <p:spPr>
          <a:xfrm>
            <a:off x="4121756" y="4775011"/>
            <a:ext cx="4364923" cy="57548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600"/>
              </a:spcAft>
              <a:buFont typeface="Arial" panose="020B0604020202020204" pitchFamily="34" charset="0"/>
              <a:buNone/>
              <a:defRPr sz="1400" b="0" i="0" kern="1200" baseline="0">
                <a:solidFill>
                  <a:schemeClr val="tx2">
                    <a:lumMod val="50000"/>
                  </a:schemeClr>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dirty="0">
                <a:solidFill>
                  <a:srgbClr val="000000"/>
                </a:solidFill>
              </a:rPr>
              <a:t>Capacité à acquérir de nouveaux pôles d’intérêt, maintien d’une activité physique, maintien d’une activité sociale</a:t>
            </a:r>
          </a:p>
        </p:txBody>
      </p:sp>
      <p:sp>
        <p:nvSpPr>
          <p:cNvPr id="19" name="Espace réservé du texte 8">
            <a:extLst>
              <a:ext uri="{FF2B5EF4-FFF2-40B4-BE49-F238E27FC236}">
                <a16:creationId xmlns:a16="http://schemas.microsoft.com/office/drawing/2014/main" id="{B91E2573-1769-44FF-9DF2-0A97AC839ACD}"/>
              </a:ext>
            </a:extLst>
          </p:cNvPr>
          <p:cNvSpPr txBox="1">
            <a:spLocks/>
          </p:cNvSpPr>
          <p:nvPr/>
        </p:nvSpPr>
        <p:spPr>
          <a:xfrm>
            <a:off x="8747400" y="2120028"/>
            <a:ext cx="2944830" cy="105574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600"/>
              </a:spcAft>
              <a:buFont typeface="Arial" panose="020B0604020202020204" pitchFamily="34" charset="0"/>
              <a:buNone/>
              <a:defRPr sz="1400" b="0" i="0" kern="1200" baseline="0">
                <a:solidFill>
                  <a:schemeClr val="tx2">
                    <a:lumMod val="50000"/>
                  </a:schemeClr>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dirty="0">
                <a:solidFill>
                  <a:srgbClr val="000000"/>
                </a:solidFill>
              </a:rPr>
              <a:t>Liens familiaux, deuils, solitude, retraite avec modification du statut social, perte d’autonomie.</a:t>
            </a:r>
          </a:p>
        </p:txBody>
      </p:sp>
      <p:sp>
        <p:nvSpPr>
          <p:cNvPr id="22" name="Espace réservé du texte 8">
            <a:extLst>
              <a:ext uri="{FF2B5EF4-FFF2-40B4-BE49-F238E27FC236}">
                <a16:creationId xmlns:a16="http://schemas.microsoft.com/office/drawing/2014/main" id="{59246B7A-6637-4551-AA60-F86B631B0CB4}"/>
              </a:ext>
            </a:extLst>
          </p:cNvPr>
          <p:cNvSpPr txBox="1">
            <a:spLocks/>
          </p:cNvSpPr>
          <p:nvPr/>
        </p:nvSpPr>
        <p:spPr>
          <a:xfrm>
            <a:off x="833842" y="4775011"/>
            <a:ext cx="3176270" cy="57548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600"/>
              </a:spcAft>
              <a:buFont typeface="Arial" panose="020B0604020202020204" pitchFamily="34" charset="0"/>
              <a:buNone/>
              <a:defRPr sz="1400" b="0" i="0" kern="1200" baseline="0">
                <a:solidFill>
                  <a:schemeClr val="tx2">
                    <a:lumMod val="50000"/>
                  </a:schemeClr>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dirty="0">
                <a:solidFill>
                  <a:srgbClr val="000000"/>
                </a:solidFill>
              </a:rPr>
              <a:t>Variation de la tolérance, modification des capacités d’élimination de l’alcool ou des médicaments.</a:t>
            </a:r>
          </a:p>
        </p:txBody>
      </p:sp>
      <p:sp>
        <p:nvSpPr>
          <p:cNvPr id="23" name="Espace réservé du texte 8">
            <a:extLst>
              <a:ext uri="{FF2B5EF4-FFF2-40B4-BE49-F238E27FC236}">
                <a16:creationId xmlns:a16="http://schemas.microsoft.com/office/drawing/2014/main" id="{9B4B61A8-33E3-42AA-A4BE-AE4052FAE9D1}"/>
              </a:ext>
            </a:extLst>
          </p:cNvPr>
          <p:cNvSpPr txBox="1">
            <a:spLocks/>
          </p:cNvSpPr>
          <p:nvPr/>
        </p:nvSpPr>
        <p:spPr>
          <a:xfrm>
            <a:off x="8728127" y="4775011"/>
            <a:ext cx="2956270" cy="76055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600"/>
              </a:spcAft>
              <a:buFont typeface="Arial" panose="020B0604020202020204" pitchFamily="34" charset="0"/>
              <a:buNone/>
              <a:defRPr sz="1400" b="0" i="0" kern="1200" baseline="0">
                <a:solidFill>
                  <a:schemeClr val="tx2">
                    <a:lumMod val="50000"/>
                  </a:schemeClr>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dirty="0">
                <a:solidFill>
                  <a:srgbClr val="000000"/>
                </a:solidFill>
              </a:rPr>
              <a:t>Sexe masculin, isolement social, maladies invalidantes et/ou douloureuses, présence au domicile d’un conjoint grabataire ou diminué</a:t>
            </a:r>
          </a:p>
        </p:txBody>
      </p:sp>
      <p:sp>
        <p:nvSpPr>
          <p:cNvPr id="8" name="ZoneTexte 7">
            <a:extLst>
              <a:ext uri="{FF2B5EF4-FFF2-40B4-BE49-F238E27FC236}">
                <a16:creationId xmlns:a16="http://schemas.microsoft.com/office/drawing/2014/main" id="{2DBD406A-A4D2-432A-969F-60B0FD38C907}"/>
              </a:ext>
            </a:extLst>
          </p:cNvPr>
          <p:cNvSpPr txBox="1"/>
          <p:nvPr/>
        </p:nvSpPr>
        <p:spPr>
          <a:xfrm>
            <a:off x="715224" y="436044"/>
            <a:ext cx="754153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7A2553"/>
                </a:solidFill>
                <a:effectLst/>
                <a:uLnTx/>
                <a:uFillTx/>
                <a:latin typeface="Calibri" panose="020F0502020204030204"/>
                <a:ea typeface="+mn-ea"/>
                <a:cs typeface="+mn-cs"/>
              </a:rPr>
              <a:t>Spécificités des consommations des séniors</a:t>
            </a:r>
          </a:p>
        </p:txBody>
      </p:sp>
      <p:sp>
        <p:nvSpPr>
          <p:cNvPr id="6" name="Rectangle : coins arrondis 5">
            <a:extLst>
              <a:ext uri="{FF2B5EF4-FFF2-40B4-BE49-F238E27FC236}">
                <a16:creationId xmlns:a16="http://schemas.microsoft.com/office/drawing/2014/main" id="{46C02282-59B5-1DC9-CCCD-332C897360C0}"/>
              </a:ext>
            </a:extLst>
          </p:cNvPr>
          <p:cNvSpPr/>
          <p:nvPr/>
        </p:nvSpPr>
        <p:spPr>
          <a:xfrm>
            <a:off x="798654" y="4092924"/>
            <a:ext cx="3176270" cy="575485"/>
          </a:xfrm>
          <a:prstGeom prst="roundRect">
            <a:avLst>
              <a:gd name="adj" fmla="val 722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cap="all" dirty="0"/>
              <a:t>Modifications physiologiques</a:t>
            </a:r>
          </a:p>
        </p:txBody>
      </p:sp>
    </p:spTree>
    <p:extLst>
      <p:ext uri="{BB962C8B-B14F-4D97-AF65-F5344CB8AC3E}">
        <p14:creationId xmlns:p14="http://schemas.microsoft.com/office/powerpoint/2010/main" val="748080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ce réservé du texte 8">
            <a:extLst>
              <a:ext uri="{FF2B5EF4-FFF2-40B4-BE49-F238E27FC236}">
                <a16:creationId xmlns:a16="http://schemas.microsoft.com/office/drawing/2014/main" id="{9B4B61A8-33E3-42AA-A4BE-AE4052FAE9D1}"/>
              </a:ext>
            </a:extLst>
          </p:cNvPr>
          <p:cNvSpPr txBox="1">
            <a:spLocks/>
          </p:cNvSpPr>
          <p:nvPr/>
        </p:nvSpPr>
        <p:spPr>
          <a:xfrm>
            <a:off x="9194277" y="5180184"/>
            <a:ext cx="2490120" cy="76055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600"/>
              </a:spcAft>
              <a:buFont typeface="Arial" panose="020B0604020202020204" pitchFamily="34" charset="0"/>
              <a:buNone/>
              <a:defRPr sz="1400" b="0" i="0" kern="1200" baseline="0">
                <a:solidFill>
                  <a:schemeClr val="tx2">
                    <a:lumMod val="50000"/>
                  </a:schemeClr>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1500" dirty="0">
              <a:solidFill>
                <a:srgbClr val="000000"/>
              </a:solidFill>
            </a:endParaRPr>
          </a:p>
        </p:txBody>
      </p:sp>
      <p:sp>
        <p:nvSpPr>
          <p:cNvPr id="8" name="ZoneTexte 7">
            <a:extLst>
              <a:ext uri="{FF2B5EF4-FFF2-40B4-BE49-F238E27FC236}">
                <a16:creationId xmlns:a16="http://schemas.microsoft.com/office/drawing/2014/main" id="{2DBD406A-A4D2-432A-969F-60B0FD38C907}"/>
              </a:ext>
            </a:extLst>
          </p:cNvPr>
          <p:cNvSpPr txBox="1"/>
          <p:nvPr/>
        </p:nvSpPr>
        <p:spPr>
          <a:xfrm>
            <a:off x="715224" y="436044"/>
            <a:ext cx="754153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7A2553"/>
                </a:solidFill>
                <a:effectLst/>
                <a:uLnTx/>
                <a:uFillTx/>
                <a:latin typeface="Calibri" panose="020F0502020204030204"/>
                <a:ea typeface="+mn-ea"/>
                <a:cs typeface="+mn-cs"/>
              </a:rPr>
              <a:t>Spécificités des consommations des séniors</a:t>
            </a:r>
          </a:p>
        </p:txBody>
      </p:sp>
      <p:sp>
        <p:nvSpPr>
          <p:cNvPr id="3" name="ZoneTexte 2">
            <a:extLst>
              <a:ext uri="{FF2B5EF4-FFF2-40B4-BE49-F238E27FC236}">
                <a16:creationId xmlns:a16="http://schemas.microsoft.com/office/drawing/2014/main" id="{C8EFD486-06AF-3F52-3AD3-7CC8BF21762C}"/>
              </a:ext>
            </a:extLst>
          </p:cNvPr>
          <p:cNvSpPr txBox="1"/>
          <p:nvPr/>
        </p:nvSpPr>
        <p:spPr>
          <a:xfrm>
            <a:off x="715224" y="1851962"/>
            <a:ext cx="11299298" cy="2585323"/>
          </a:xfrm>
          <a:prstGeom prst="rect">
            <a:avLst/>
          </a:prstGeom>
          <a:noFill/>
        </p:spPr>
        <p:txBody>
          <a:bodyPr wrap="square">
            <a:spAutoFit/>
          </a:bodyPr>
          <a:lstStyle/>
          <a:p>
            <a:pPr algn="l"/>
            <a:r>
              <a:rPr lang="fr-FR" b="0" i="0" dirty="0">
                <a:solidFill>
                  <a:srgbClr val="000000"/>
                </a:solidFill>
                <a:effectLst/>
                <a:latin typeface="marianne-light"/>
              </a:rPr>
              <a:t>Les fumeurs âgés sont majoritairement des fumeurs qui ont derrière eux des décennies de tabagisme et qui ont commencé à une époque où fumer était la norme.</a:t>
            </a:r>
          </a:p>
          <a:p>
            <a:pPr algn="l"/>
            <a:endParaRPr lang="fr-FR" b="0" i="0" dirty="0">
              <a:solidFill>
                <a:srgbClr val="000000"/>
              </a:solidFill>
              <a:effectLst/>
              <a:latin typeface="marianne-light"/>
            </a:endParaRPr>
          </a:p>
          <a:p>
            <a:pPr algn="l"/>
            <a:r>
              <a:rPr lang="fr-FR" b="0" i="0" dirty="0">
                <a:solidFill>
                  <a:srgbClr val="000000"/>
                </a:solidFill>
                <a:effectLst/>
                <a:latin typeface="marianne-light"/>
              </a:rPr>
              <a:t>Une petite proportion d’entre eux s’est mise tardivement à fumer, ou s’est remise à fumer après une longue période d’arrêt, en raison de la survenue d’événements douloureux et stressants :</a:t>
            </a:r>
          </a:p>
          <a:p>
            <a:pPr lvl="1">
              <a:buFont typeface="Arial" panose="020B0604020202020204" pitchFamily="34" charset="0"/>
              <a:buChar char="•"/>
            </a:pPr>
            <a:r>
              <a:rPr lang="fr-FR" b="0" i="0" dirty="0">
                <a:solidFill>
                  <a:srgbClr val="000000"/>
                </a:solidFill>
                <a:effectLst/>
                <a:latin typeface="marianne-light"/>
              </a:rPr>
              <a:t> Deuil</a:t>
            </a:r>
          </a:p>
          <a:p>
            <a:pPr lvl="1">
              <a:buFont typeface="Arial" panose="020B0604020202020204" pitchFamily="34" charset="0"/>
              <a:buChar char="•"/>
            </a:pPr>
            <a:r>
              <a:rPr lang="fr-FR" b="0" i="0" dirty="0">
                <a:solidFill>
                  <a:srgbClr val="000000"/>
                </a:solidFill>
                <a:effectLst/>
                <a:latin typeface="marianne-light"/>
              </a:rPr>
              <a:t> Rupture sentimentale</a:t>
            </a:r>
          </a:p>
          <a:p>
            <a:pPr lvl="1">
              <a:buFont typeface="Arial" panose="020B0604020202020204" pitchFamily="34" charset="0"/>
              <a:buChar char="•"/>
            </a:pPr>
            <a:r>
              <a:rPr lang="fr-FR" dirty="0">
                <a:solidFill>
                  <a:srgbClr val="000000"/>
                </a:solidFill>
                <a:latin typeface="marianne-light"/>
              </a:rPr>
              <a:t> P</a:t>
            </a:r>
            <a:r>
              <a:rPr lang="fr-FR" b="0" i="0" dirty="0">
                <a:solidFill>
                  <a:srgbClr val="000000"/>
                </a:solidFill>
                <a:effectLst/>
                <a:latin typeface="marianne-light"/>
              </a:rPr>
              <a:t>assage à la retraite</a:t>
            </a:r>
          </a:p>
          <a:p>
            <a:pPr lvl="1">
              <a:buFont typeface="Arial" panose="020B0604020202020204" pitchFamily="34" charset="0"/>
              <a:buChar char="•"/>
            </a:pPr>
            <a:r>
              <a:rPr lang="fr-FR" dirty="0">
                <a:solidFill>
                  <a:srgbClr val="000000"/>
                </a:solidFill>
                <a:latin typeface="marianne-light"/>
              </a:rPr>
              <a:t> I</a:t>
            </a:r>
            <a:r>
              <a:rPr lang="fr-FR" b="0" i="0" dirty="0">
                <a:solidFill>
                  <a:srgbClr val="000000"/>
                </a:solidFill>
                <a:effectLst/>
                <a:latin typeface="marianne-light"/>
              </a:rPr>
              <a:t>solement social</a:t>
            </a:r>
          </a:p>
        </p:txBody>
      </p:sp>
      <p:sp>
        <p:nvSpPr>
          <p:cNvPr id="5" name="ZoneTexte 4">
            <a:extLst>
              <a:ext uri="{FF2B5EF4-FFF2-40B4-BE49-F238E27FC236}">
                <a16:creationId xmlns:a16="http://schemas.microsoft.com/office/drawing/2014/main" id="{70434C2F-2A53-C32A-4E0F-46796B0A928C}"/>
              </a:ext>
            </a:extLst>
          </p:cNvPr>
          <p:cNvSpPr txBox="1"/>
          <p:nvPr/>
        </p:nvSpPr>
        <p:spPr>
          <a:xfrm>
            <a:off x="615475" y="5804412"/>
            <a:ext cx="10961050" cy="446597"/>
          </a:xfrm>
          <a:prstGeom prst="rect">
            <a:avLst/>
          </a:prstGeom>
          <a:noFill/>
        </p:spPr>
        <p:txBody>
          <a:bodyPr wrap="square">
            <a:spAutoFit/>
          </a:bodyPr>
          <a:lstStyle/>
          <a:p>
            <a:pPr>
              <a:lnSpc>
                <a:spcPct val="107000"/>
              </a:lnSpc>
              <a:spcAft>
                <a:spcPts val="800"/>
              </a:spcAft>
            </a:pPr>
            <a:r>
              <a:rPr lang="fr-FR" sz="1100" dirty="0">
                <a:solidFill>
                  <a:srgbClr val="949594"/>
                </a:solidFill>
                <a:effectLst/>
                <a:ea typeface="Calibri" panose="020F0502020204030204" pitchFamily="34" charset="0"/>
                <a:cs typeface="Times New Roman" panose="02020603050405020304" pitchFamily="18" charset="0"/>
              </a:rPr>
              <a:t>Source: Tabagisme des personnes âgées </a:t>
            </a:r>
            <a:r>
              <a:rPr lang="fr-FR" sz="1100" dirty="0">
                <a:solidFill>
                  <a:srgbClr val="949594"/>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www.pour-les-personnes-agees.gouv.fr/preserver-son-autonomie-s-informer-et-anticiper/preserver-son-autonomie-et-sa-sante/tabagisme-des-personnes-agees-il-ny-a-pas-dage-pour-arreter-de-fumer</a:t>
            </a:r>
            <a:endParaRPr lang="fr-FR" sz="1100" dirty="0">
              <a:solidFill>
                <a:srgbClr val="949594"/>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0573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tunning cliparts | Clipart Cle Gratuit Pour| (47)">
            <a:extLst>
              <a:ext uri="{FF2B5EF4-FFF2-40B4-BE49-F238E27FC236}">
                <a16:creationId xmlns:a16="http://schemas.microsoft.com/office/drawing/2014/main" id="{002144F4-088B-48BE-A950-71D3A1EB1F64}"/>
              </a:ext>
            </a:extLst>
          </p:cNvPr>
          <p:cNvPicPr>
            <a:picLocks noChangeAspect="1" noChangeArrowheads="1"/>
          </p:cNvPicPr>
          <p:nvPr/>
        </p:nvPicPr>
        <p:blipFill rotWithShape="1">
          <a:blip r:embed="rId2" cstate="email">
            <a:clrChange>
              <a:clrFrom>
                <a:srgbClr val="F6F6F6"/>
              </a:clrFrom>
              <a:clrTo>
                <a:srgbClr val="F6F6F6">
                  <a:alpha val="0"/>
                </a:srgbClr>
              </a:clrTo>
            </a:clrChange>
            <a:extLst>
              <a:ext uri="{28A0092B-C50C-407E-A947-70E740481C1C}">
                <a14:useLocalDpi xmlns:a14="http://schemas.microsoft.com/office/drawing/2010/main"/>
              </a:ext>
            </a:extLst>
          </a:blip>
          <a:srcRect l="16277" t="21951" r="3587" b="18645"/>
          <a:stretch/>
        </p:blipFill>
        <p:spPr bwMode="auto">
          <a:xfrm>
            <a:off x="68826" y="69395"/>
            <a:ext cx="1193180" cy="1277076"/>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contenu 2">
            <a:extLst>
              <a:ext uri="{FF2B5EF4-FFF2-40B4-BE49-F238E27FC236}">
                <a16:creationId xmlns:a16="http://schemas.microsoft.com/office/drawing/2014/main" id="{5EF95746-15D8-4764-83CE-46AFE4658C87}"/>
              </a:ext>
            </a:extLst>
          </p:cNvPr>
          <p:cNvSpPr txBox="1">
            <a:spLocks/>
          </p:cNvSpPr>
          <p:nvPr/>
        </p:nvSpPr>
        <p:spPr>
          <a:xfrm>
            <a:off x="942391" y="1464906"/>
            <a:ext cx="10518499" cy="47764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fr-FR" sz="1800" dirty="0"/>
              <a:t>Dépendance : Elle est caractérisée par un besoin irrépressible de consommer, le </a:t>
            </a:r>
            <a:r>
              <a:rPr lang="fr-FR" sz="1800" dirty="0" err="1"/>
              <a:t>craving</a:t>
            </a:r>
            <a:r>
              <a:rPr lang="fr-FR" sz="1800" dirty="0"/>
              <a:t>.</a:t>
            </a:r>
          </a:p>
          <a:p>
            <a:pPr>
              <a:spcAft>
                <a:spcPts val="600"/>
              </a:spcAft>
            </a:pPr>
            <a:endParaRPr lang="fr-FR" sz="1800" dirty="0"/>
          </a:p>
          <a:p>
            <a:pPr lvl="1">
              <a:spcAft>
                <a:spcPts val="600"/>
              </a:spcAft>
              <a:buFont typeface="Courier New" panose="02070309020205020404" pitchFamily="49" charset="0"/>
              <a:buChar char="o"/>
            </a:pPr>
            <a:r>
              <a:rPr lang="fr-FR" sz="1800" dirty="0"/>
              <a:t>Elle s’installe plus ou moins progressivement et le consommateur ne se rend pas forcément compte, dans les premiers temps, de la perte de contrôle de ses consommations.</a:t>
            </a:r>
          </a:p>
          <a:p>
            <a:pPr lvl="1">
              <a:spcAft>
                <a:spcPts val="600"/>
              </a:spcAft>
              <a:buFont typeface="Courier New" panose="02070309020205020404" pitchFamily="49" charset="0"/>
              <a:buChar char="o"/>
            </a:pPr>
            <a:endParaRPr lang="fr-FR" sz="1800" dirty="0"/>
          </a:p>
          <a:p>
            <a:pPr lvl="1">
              <a:spcAft>
                <a:spcPts val="600"/>
              </a:spcAft>
              <a:buFont typeface="Courier New" panose="02070309020205020404" pitchFamily="49" charset="0"/>
              <a:buChar char="o"/>
            </a:pPr>
            <a:r>
              <a:rPr lang="fr-FR" sz="1800" dirty="0"/>
              <a:t>La personne ne peut plus les moduler en fonction du contexte dans lequel elle se trouve. Le sentiment de perte de contrôle de soi et de tension interne s’accentue.</a:t>
            </a:r>
          </a:p>
          <a:p>
            <a:pPr lvl="1">
              <a:spcAft>
                <a:spcPts val="600"/>
              </a:spcAft>
              <a:buFont typeface="Courier New" panose="02070309020205020404" pitchFamily="49" charset="0"/>
              <a:buChar char="o"/>
            </a:pPr>
            <a:endParaRPr lang="fr-FR" sz="1800" dirty="0"/>
          </a:p>
          <a:p>
            <a:pPr lvl="1">
              <a:spcAft>
                <a:spcPts val="600"/>
              </a:spcAft>
              <a:buFont typeface="Courier New" panose="02070309020205020404" pitchFamily="49" charset="0"/>
              <a:buChar char="o"/>
            </a:pPr>
            <a:r>
              <a:rPr lang="fr-FR" sz="1800" dirty="0"/>
              <a:t>Des symptômes de manque physique et psychique plus ou moins marqués apparaissent.</a:t>
            </a:r>
          </a:p>
          <a:p>
            <a:endParaRPr lang="fr-FR" sz="1800" dirty="0"/>
          </a:p>
          <a:p>
            <a:endParaRPr lang="fr-FR" sz="1800" dirty="0"/>
          </a:p>
          <a:p>
            <a:endParaRPr lang="fr-FR" sz="1800" dirty="0"/>
          </a:p>
          <a:p>
            <a:pPr marL="0" indent="0">
              <a:buNone/>
            </a:pPr>
            <a:r>
              <a:rPr lang="fr-FR" sz="1800" dirty="0">
                <a:solidFill>
                  <a:srgbClr val="949594"/>
                </a:solidFill>
                <a:hlinkClick r:id="rId3">
                  <a:extLst>
                    <a:ext uri="{A12FA001-AC4F-418D-AE19-62706E023703}">
                      <ahyp:hlinkClr xmlns:ahyp="http://schemas.microsoft.com/office/drawing/2018/hyperlinkcolor" val="tx"/>
                    </a:ext>
                  </a:extLst>
                </a:hlinkClick>
              </a:rPr>
              <a:t>https://intervenir-addictions.fr/intervenir/les-niveaux-dusage-substances-psychoactives/</a:t>
            </a:r>
            <a:r>
              <a:rPr lang="fr-FR" sz="1800" dirty="0">
                <a:solidFill>
                  <a:srgbClr val="949594"/>
                </a:solidFill>
              </a:rPr>
              <a:t> </a:t>
            </a:r>
          </a:p>
          <a:p>
            <a:pPr marL="0" indent="0">
              <a:buNone/>
            </a:pPr>
            <a:endParaRPr lang="fr-FR" sz="1800" dirty="0"/>
          </a:p>
          <a:p>
            <a:pPr marL="0" indent="0">
              <a:buNone/>
            </a:pPr>
            <a:endParaRPr lang="fr-FR" sz="1800" dirty="0"/>
          </a:p>
          <a:p>
            <a:pPr marL="0" indent="0">
              <a:buNone/>
            </a:pPr>
            <a:endParaRPr lang="fr-FR" sz="1800" dirty="0"/>
          </a:p>
        </p:txBody>
      </p:sp>
      <p:sp>
        <p:nvSpPr>
          <p:cNvPr id="6" name="ZoneTexte 5">
            <a:extLst>
              <a:ext uri="{FF2B5EF4-FFF2-40B4-BE49-F238E27FC236}">
                <a16:creationId xmlns:a16="http://schemas.microsoft.com/office/drawing/2014/main" id="{2C02A397-28B8-46C1-9083-1C7FA1325176}"/>
              </a:ext>
            </a:extLst>
          </p:cNvPr>
          <p:cNvSpPr txBox="1"/>
          <p:nvPr/>
        </p:nvSpPr>
        <p:spPr>
          <a:xfrm>
            <a:off x="1262005" y="581891"/>
            <a:ext cx="11002731" cy="584775"/>
          </a:xfrm>
          <a:prstGeom prst="rect">
            <a:avLst/>
          </a:prstGeom>
          <a:noFill/>
        </p:spPr>
        <p:txBody>
          <a:bodyPr wrap="square" rtlCol="0">
            <a:spAutoFit/>
          </a:bodyPr>
          <a:lstStyle/>
          <a:p>
            <a:pPr lvl="0"/>
            <a:r>
              <a:rPr lang="fr-FR" sz="3200" b="1" dirty="0">
                <a:solidFill>
                  <a:srgbClr val="7A2553"/>
                </a:solidFill>
              </a:rPr>
              <a:t>A retenir</a:t>
            </a:r>
          </a:p>
        </p:txBody>
      </p:sp>
    </p:spTree>
    <p:extLst>
      <p:ext uri="{BB962C8B-B14F-4D97-AF65-F5344CB8AC3E}">
        <p14:creationId xmlns:p14="http://schemas.microsoft.com/office/powerpoint/2010/main" val="4282958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tunning cliparts | Clipart Cle Gratuit Pour| (47)">
            <a:extLst>
              <a:ext uri="{FF2B5EF4-FFF2-40B4-BE49-F238E27FC236}">
                <a16:creationId xmlns:a16="http://schemas.microsoft.com/office/drawing/2014/main" id="{002144F4-088B-48BE-A950-71D3A1EB1F64}"/>
              </a:ext>
            </a:extLst>
          </p:cNvPr>
          <p:cNvPicPr>
            <a:picLocks noChangeAspect="1" noChangeArrowheads="1"/>
          </p:cNvPicPr>
          <p:nvPr/>
        </p:nvPicPr>
        <p:blipFill rotWithShape="1">
          <a:blip r:embed="rId2" cstate="email">
            <a:clrChange>
              <a:clrFrom>
                <a:srgbClr val="F6F6F6"/>
              </a:clrFrom>
              <a:clrTo>
                <a:srgbClr val="F6F6F6">
                  <a:alpha val="0"/>
                </a:srgbClr>
              </a:clrTo>
            </a:clrChange>
            <a:extLst>
              <a:ext uri="{28A0092B-C50C-407E-A947-70E740481C1C}">
                <a14:useLocalDpi xmlns:a14="http://schemas.microsoft.com/office/drawing/2010/main"/>
              </a:ext>
            </a:extLst>
          </a:blip>
          <a:srcRect l="16277" t="21951" r="3587" b="18645"/>
          <a:stretch/>
        </p:blipFill>
        <p:spPr bwMode="auto">
          <a:xfrm>
            <a:off x="68826" y="69395"/>
            <a:ext cx="1193180" cy="1277076"/>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contenu 2">
            <a:extLst>
              <a:ext uri="{FF2B5EF4-FFF2-40B4-BE49-F238E27FC236}">
                <a16:creationId xmlns:a16="http://schemas.microsoft.com/office/drawing/2014/main" id="{5EF95746-15D8-4764-83CE-46AFE4658C87}"/>
              </a:ext>
            </a:extLst>
          </p:cNvPr>
          <p:cNvSpPr txBox="1">
            <a:spLocks/>
          </p:cNvSpPr>
          <p:nvPr/>
        </p:nvSpPr>
        <p:spPr>
          <a:xfrm>
            <a:off x="885825" y="1756372"/>
            <a:ext cx="10773381" cy="51016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a:t>En prévention la notion de facteurs de vulnérabilité est contre balancée par la notion des facteurs de protection</a:t>
            </a:r>
          </a:p>
          <a:p>
            <a:r>
              <a:rPr lang="fr-FR" altLang="fr-FR" sz="2000" dirty="0"/>
              <a:t>Les complications sont plus sévères et pénalisent d’autant plus le quotidien</a:t>
            </a:r>
          </a:p>
          <a:p>
            <a:r>
              <a:rPr lang="fr-FR" sz="2000" dirty="0"/>
              <a:t>La qualité de vie des années restantes est impactée</a:t>
            </a:r>
          </a:p>
          <a:p>
            <a:pPr eaLnBrk="1" hangingPunct="1"/>
            <a:r>
              <a:rPr lang="fr-FR" altLang="fr-FR" sz="2000" dirty="0"/>
              <a:t>Le « respect dû aux anciens » ne favorise pas la remise en question de la conduite addictive</a:t>
            </a:r>
          </a:p>
          <a:p>
            <a:pPr marL="0" indent="0">
              <a:buNone/>
            </a:pPr>
            <a:endParaRPr lang="fr-FR" sz="2000" dirty="0"/>
          </a:p>
          <a:p>
            <a:pPr marL="0" indent="0">
              <a:buNone/>
            </a:pPr>
            <a:endParaRPr lang="fr-FR" sz="2000" dirty="0"/>
          </a:p>
          <a:p>
            <a:pPr marL="0" indent="0">
              <a:buNone/>
            </a:pPr>
            <a:endParaRPr lang="fr-FR" sz="2000" dirty="0"/>
          </a:p>
        </p:txBody>
      </p:sp>
      <p:sp>
        <p:nvSpPr>
          <p:cNvPr id="6" name="ZoneTexte 5">
            <a:extLst>
              <a:ext uri="{FF2B5EF4-FFF2-40B4-BE49-F238E27FC236}">
                <a16:creationId xmlns:a16="http://schemas.microsoft.com/office/drawing/2014/main" id="{8A3A4E6D-ECA2-44EA-842E-D082FEEFF5D1}"/>
              </a:ext>
            </a:extLst>
          </p:cNvPr>
          <p:cNvSpPr txBox="1"/>
          <p:nvPr/>
        </p:nvSpPr>
        <p:spPr>
          <a:xfrm>
            <a:off x="1262005" y="581891"/>
            <a:ext cx="11002731" cy="584775"/>
          </a:xfrm>
          <a:prstGeom prst="rect">
            <a:avLst/>
          </a:prstGeom>
          <a:noFill/>
        </p:spPr>
        <p:txBody>
          <a:bodyPr wrap="square" rtlCol="0">
            <a:spAutoFit/>
          </a:bodyPr>
          <a:lstStyle/>
          <a:p>
            <a:pPr lvl="0"/>
            <a:r>
              <a:rPr lang="fr-FR" sz="3200" b="1" dirty="0">
                <a:solidFill>
                  <a:srgbClr val="7A2553"/>
                </a:solidFill>
              </a:rPr>
              <a:t>A retenir :</a:t>
            </a:r>
          </a:p>
        </p:txBody>
      </p:sp>
    </p:spTree>
    <p:extLst>
      <p:ext uri="{BB962C8B-B14F-4D97-AF65-F5344CB8AC3E}">
        <p14:creationId xmlns:p14="http://schemas.microsoft.com/office/powerpoint/2010/main" val="3411054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5EE33B8-0607-4554-A6C1-F168BA552013}"/>
              </a:ext>
            </a:extLst>
          </p:cNvPr>
          <p:cNvSpPr txBox="1"/>
          <p:nvPr/>
        </p:nvSpPr>
        <p:spPr>
          <a:xfrm>
            <a:off x="0" y="2844225"/>
            <a:ext cx="12192000" cy="584775"/>
          </a:xfrm>
          <a:prstGeom prst="rect">
            <a:avLst/>
          </a:prstGeom>
          <a:noFill/>
        </p:spPr>
        <p:txBody>
          <a:bodyPr wrap="square" rtlCol="0">
            <a:spAutoFit/>
          </a:bodyPr>
          <a:lstStyle/>
          <a:p>
            <a:pPr lvl="0" algn="ctr"/>
            <a:r>
              <a:rPr lang="fr-FR" sz="3200" b="1" dirty="0"/>
              <a:t>c) Les caractéristiques de l’âge avancé</a:t>
            </a:r>
            <a:endParaRPr lang="fr-FR" sz="2400" dirty="0"/>
          </a:p>
        </p:txBody>
      </p:sp>
    </p:spTree>
    <p:extLst>
      <p:ext uri="{BB962C8B-B14F-4D97-AF65-F5344CB8AC3E}">
        <p14:creationId xmlns:p14="http://schemas.microsoft.com/office/powerpoint/2010/main" val="4153765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8738CD0-9F34-43A4-9E8D-CFB22CAE17A8}"/>
              </a:ext>
            </a:extLst>
          </p:cNvPr>
          <p:cNvSpPr txBox="1"/>
          <p:nvPr/>
        </p:nvSpPr>
        <p:spPr>
          <a:xfrm>
            <a:off x="530513" y="1047723"/>
            <a:ext cx="11345112" cy="5510226"/>
          </a:xfrm>
          <a:prstGeom prst="rect">
            <a:avLst/>
          </a:prstGeom>
          <a:noFill/>
        </p:spPr>
        <p:txBody>
          <a:bodyPr wrap="square">
            <a:spAutoFit/>
          </a:bodyPr>
          <a:lstStyle/>
          <a:p>
            <a:pPr>
              <a:lnSpc>
                <a:spcPct val="107000"/>
              </a:lnSpc>
            </a:pPr>
            <a:r>
              <a:rPr lang="fr-FR" sz="2000" b="1" dirty="0">
                <a:solidFill>
                  <a:srgbClr val="87075A"/>
                </a:solidFill>
                <a:effectLst/>
                <a:latin typeface="Calibri" panose="020F0502020204030204" pitchFamily="34" charset="0"/>
                <a:ea typeface="Calibri" panose="020F0502020204030204" pitchFamily="34" charset="0"/>
                <a:cs typeface="Calibri" panose="020F0502020204030204" pitchFamily="34" charset="0"/>
              </a:rPr>
              <a:t>Définitions selon l’OMS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r>
              <a:rPr lang="fr-FR" i="1" dirty="0"/>
              <a:t>L’OMS considère le « Vieillissement en bonne santé  » dans un sens holistique, fondé sur les parcours de vie et les perspectives fonctionnelles comme étant le processus de développement et de maintien des aptitudes fonctionnelles qui permet aux personnes âgées de jouir d’un état de bien-être. </a:t>
            </a:r>
          </a:p>
          <a:p>
            <a:pPr algn="just" fontAlgn="base"/>
            <a:endParaRPr lang="fr-FR" dirty="0"/>
          </a:p>
          <a:p>
            <a:pPr algn="just" fontAlgn="base"/>
            <a:r>
              <a:rPr lang="fr-FR" b="1" dirty="0"/>
              <a:t>Les aptitudes fonctionnelles :</a:t>
            </a:r>
          </a:p>
          <a:p>
            <a:pPr marL="285750" indent="-285750" algn="just" fontAlgn="base">
              <a:buFont typeface="Arial" panose="020B0604020202020204" pitchFamily="34" charset="0"/>
              <a:buChar char="•"/>
            </a:pPr>
            <a:r>
              <a:rPr lang="fr-FR" dirty="0"/>
              <a:t>incluent les attributs liés à la santé qui permettent aux individus d’être et de faire ce qu’ils jugent valorisant. Elles sont constituées des capacités intrinsèques de l’individu, des caractéristiques pertinentes de l’environnement, et des interactions entre l’individu et ces caractéristiques.</a:t>
            </a:r>
          </a:p>
          <a:p>
            <a:pPr algn="just" fontAlgn="base"/>
            <a:endParaRPr lang="fr-FR" b="1" dirty="0"/>
          </a:p>
          <a:p>
            <a:pPr algn="just" fontAlgn="base"/>
            <a:r>
              <a:rPr lang="fr-FR" b="1" dirty="0"/>
              <a:t>Les capacités intrinsèques:</a:t>
            </a:r>
          </a:p>
          <a:p>
            <a:pPr marL="285750" indent="-285750" algn="just" fontAlgn="base">
              <a:buFont typeface="Arial" panose="020B0604020202020204" pitchFamily="34" charset="0"/>
              <a:buChar char="•"/>
            </a:pPr>
            <a:r>
              <a:rPr lang="fr-FR" dirty="0"/>
              <a:t> constituent l’ensemble de toutes les capacités physiques et mentales d’un individu.</a:t>
            </a:r>
          </a:p>
          <a:p>
            <a:pPr algn="just" fontAlgn="base"/>
            <a:endParaRPr lang="fr-FR" b="1" dirty="0"/>
          </a:p>
          <a:p>
            <a:pPr algn="just" fontAlgn="base"/>
            <a:r>
              <a:rPr lang="fr-FR" b="1" dirty="0"/>
              <a:t>L’environnement:</a:t>
            </a:r>
          </a:p>
          <a:p>
            <a:pPr marL="285750" indent="-285750" algn="just" fontAlgn="base">
              <a:buFont typeface="Arial" panose="020B0604020202020204" pitchFamily="34" charset="0"/>
              <a:buChar char="•"/>
            </a:pPr>
            <a:r>
              <a:rPr lang="fr-FR" dirty="0"/>
              <a:t>englobe l’ensemble des facteurs du monde externe qui constitue le contexte dans lequel vit un individu.</a:t>
            </a:r>
          </a:p>
          <a:p>
            <a:pPr algn="just" fontAlgn="base"/>
            <a:endParaRPr lang="fr-FR" dirty="0"/>
          </a:p>
          <a:p>
            <a:pPr algn="just" fontAlgn="base"/>
            <a:r>
              <a:rPr lang="fr-FR" dirty="0"/>
              <a:t>Le bien-être est considéré dans le sens le plus large, et comprend des sentiments tels que le bonheur, la satisfaction et le sens de plénitude.</a:t>
            </a:r>
          </a:p>
          <a:p>
            <a:pPr algn="just" fontAlgn="base"/>
            <a:r>
              <a:rPr lang="fr-FR" dirty="0"/>
              <a:t>Une diversité de l’âge avancé est observée.</a:t>
            </a:r>
          </a:p>
        </p:txBody>
      </p:sp>
      <p:sp>
        <p:nvSpPr>
          <p:cNvPr id="4" name="ZoneTexte 3">
            <a:extLst>
              <a:ext uri="{FF2B5EF4-FFF2-40B4-BE49-F238E27FC236}">
                <a16:creationId xmlns:a16="http://schemas.microsoft.com/office/drawing/2014/main" id="{291C9DE1-1F20-4318-8B48-3EC840AED264}"/>
              </a:ext>
            </a:extLst>
          </p:cNvPr>
          <p:cNvSpPr txBox="1"/>
          <p:nvPr/>
        </p:nvSpPr>
        <p:spPr>
          <a:xfrm>
            <a:off x="434261" y="462948"/>
            <a:ext cx="9506138" cy="584775"/>
          </a:xfrm>
          <a:prstGeom prst="rect">
            <a:avLst/>
          </a:prstGeom>
          <a:noFill/>
        </p:spPr>
        <p:txBody>
          <a:bodyPr wrap="square" rtlCol="0">
            <a:spAutoFit/>
          </a:bodyPr>
          <a:lstStyle/>
          <a:p>
            <a:r>
              <a:rPr kumimoji="0" lang="fr-FR" sz="3200" b="1" i="0" u="none" strike="noStrike" kern="1200" cap="none" spc="0" normalizeH="0" baseline="0" noProof="0" dirty="0">
                <a:ln>
                  <a:noFill/>
                </a:ln>
                <a:solidFill>
                  <a:srgbClr val="7A2553"/>
                </a:solidFill>
                <a:effectLst/>
                <a:uLnTx/>
                <a:uFillTx/>
                <a:latin typeface="Calibri" panose="020F0502020204030204"/>
                <a:ea typeface="+mn-ea"/>
                <a:cs typeface="+mn-cs"/>
              </a:rPr>
              <a:t>Les caractéristiques de l’âge avancé</a:t>
            </a:r>
            <a:endParaRPr lang="fr-FR" b="1" dirty="0">
              <a:solidFill>
                <a:srgbClr val="7A2553"/>
              </a:solidFill>
            </a:endParaRPr>
          </a:p>
        </p:txBody>
      </p:sp>
      <p:sp>
        <p:nvSpPr>
          <p:cNvPr id="2" name="ZoneTexte 1">
            <a:extLst>
              <a:ext uri="{FF2B5EF4-FFF2-40B4-BE49-F238E27FC236}">
                <a16:creationId xmlns:a16="http://schemas.microsoft.com/office/drawing/2014/main" id="{2FAE96AC-1204-2D69-F79F-9E058E42DF4C}"/>
              </a:ext>
            </a:extLst>
          </p:cNvPr>
          <p:cNvSpPr txBox="1"/>
          <p:nvPr/>
        </p:nvSpPr>
        <p:spPr>
          <a:xfrm>
            <a:off x="530513" y="6375080"/>
            <a:ext cx="10477499"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949594"/>
                </a:solidFill>
                <a:effectLst/>
                <a:uLnTx/>
                <a:uFillTx/>
                <a:latin typeface="Calibri" panose="020F0502020204030204"/>
                <a:ea typeface="+mn-ea"/>
                <a:cs typeface="+mn-cs"/>
              </a:rPr>
              <a:t>Source : </a:t>
            </a:r>
            <a:r>
              <a:rPr kumimoji="0" lang="fr-FR" sz="1100" b="0" i="0" u="none" strike="noStrike" kern="1200" cap="none" spc="0" normalizeH="0" baseline="0" noProof="0" dirty="0" err="1">
                <a:ln>
                  <a:noFill/>
                </a:ln>
                <a:solidFill>
                  <a:srgbClr val="949594"/>
                </a:solidFill>
                <a:effectLst/>
                <a:uLnTx/>
                <a:uFillTx/>
                <a:latin typeface="Calibri" panose="020F0502020204030204"/>
                <a:ea typeface="+mn-ea"/>
                <a:cs typeface="+mn-cs"/>
              </a:rPr>
              <a:t>OMS_Rapport</a:t>
            </a:r>
            <a:r>
              <a:rPr kumimoji="0" lang="fr-FR" sz="1100" b="0" i="0" u="none" strike="noStrike" kern="1200" cap="none" spc="0" normalizeH="0" baseline="0" noProof="0" dirty="0">
                <a:ln>
                  <a:noFill/>
                </a:ln>
                <a:solidFill>
                  <a:srgbClr val="949594"/>
                </a:solidFill>
                <a:effectLst/>
                <a:uLnTx/>
                <a:uFillTx/>
                <a:latin typeface="Calibri" panose="020F0502020204030204"/>
                <a:ea typeface="+mn-ea"/>
                <a:cs typeface="+mn-cs"/>
              </a:rPr>
              <a:t> mondial sur le vieillissement et la santé  </a:t>
            </a:r>
            <a:r>
              <a:rPr kumimoji="0" lang="fr-FR" sz="1100" b="0" i="0" u="none" strike="noStrike" kern="1200" cap="none" spc="0" normalizeH="0" baseline="0" noProof="0" dirty="0">
                <a:ln>
                  <a:noFill/>
                </a:ln>
                <a:solidFill>
                  <a:srgbClr val="949594"/>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https://apps.who.int/iris/bitstream/handle/10665/206556/9789240694842_fre.pdf</a:t>
            </a:r>
            <a:endParaRPr kumimoji="0" lang="fr-FR" sz="1100" b="0" i="0" u="none" strike="noStrike" kern="1200" cap="none" spc="0" normalizeH="0" baseline="0" noProof="0" dirty="0">
              <a:ln>
                <a:noFill/>
              </a:ln>
              <a:solidFill>
                <a:srgbClr val="94959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dirty="0">
              <a:solidFill>
                <a:srgbClr val="949594"/>
              </a:solidFill>
            </a:endParaRPr>
          </a:p>
        </p:txBody>
      </p:sp>
    </p:spTree>
    <p:extLst>
      <p:ext uri="{BB962C8B-B14F-4D97-AF65-F5344CB8AC3E}">
        <p14:creationId xmlns:p14="http://schemas.microsoft.com/office/powerpoint/2010/main" val="4187377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5EE33B8-0607-4554-A6C1-F168BA552013}"/>
              </a:ext>
            </a:extLst>
          </p:cNvPr>
          <p:cNvSpPr txBox="1"/>
          <p:nvPr/>
        </p:nvSpPr>
        <p:spPr>
          <a:xfrm>
            <a:off x="0" y="2844225"/>
            <a:ext cx="12192000" cy="584775"/>
          </a:xfrm>
          <a:prstGeom prst="rect">
            <a:avLst/>
          </a:prstGeom>
          <a:noFill/>
        </p:spPr>
        <p:txBody>
          <a:bodyPr wrap="square" rtlCol="0">
            <a:spAutoFit/>
          </a:bodyPr>
          <a:lstStyle/>
          <a:p>
            <a:pPr lvl="0" algn="ctr"/>
            <a:r>
              <a:rPr lang="fr-FR" sz="3200" b="1" dirty="0"/>
              <a:t>a) Définir l’addiction et les usages à risques  </a:t>
            </a:r>
          </a:p>
        </p:txBody>
      </p:sp>
    </p:spTree>
    <p:extLst>
      <p:ext uri="{BB962C8B-B14F-4D97-AF65-F5344CB8AC3E}">
        <p14:creationId xmlns:p14="http://schemas.microsoft.com/office/powerpoint/2010/main" val="3430916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291C9DE1-1F20-4318-8B48-3EC840AED264}"/>
              </a:ext>
            </a:extLst>
          </p:cNvPr>
          <p:cNvSpPr txBox="1"/>
          <p:nvPr/>
        </p:nvSpPr>
        <p:spPr>
          <a:xfrm>
            <a:off x="419071" y="535135"/>
            <a:ext cx="9521328" cy="584775"/>
          </a:xfrm>
          <a:prstGeom prst="rect">
            <a:avLst/>
          </a:prstGeom>
          <a:noFill/>
        </p:spPr>
        <p:txBody>
          <a:bodyPr wrap="square" rtlCol="0">
            <a:spAutoFit/>
          </a:bodyPr>
          <a:lstStyle/>
          <a:p>
            <a:r>
              <a:rPr kumimoji="0" lang="fr-FR" sz="3200" b="1" i="0" u="none" strike="noStrike" kern="1200" cap="none" spc="0" normalizeH="0" baseline="0" noProof="0" dirty="0">
                <a:ln>
                  <a:noFill/>
                </a:ln>
                <a:solidFill>
                  <a:srgbClr val="7A2553"/>
                </a:solidFill>
                <a:effectLst/>
                <a:uLnTx/>
                <a:uFillTx/>
                <a:latin typeface="Calibri" panose="020F0502020204030204"/>
                <a:ea typeface="+mn-ea"/>
                <a:cs typeface="+mn-cs"/>
              </a:rPr>
              <a:t>Les caractéristiques de l’âge &gt; 65 ans</a:t>
            </a:r>
            <a:endParaRPr lang="fr-FR" b="1" dirty="0">
              <a:solidFill>
                <a:srgbClr val="7A2553"/>
              </a:solidFill>
            </a:endParaRPr>
          </a:p>
        </p:txBody>
      </p:sp>
      <p:graphicFrame>
        <p:nvGraphicFramePr>
          <p:cNvPr id="2" name="Tableau 4">
            <a:extLst>
              <a:ext uri="{FF2B5EF4-FFF2-40B4-BE49-F238E27FC236}">
                <a16:creationId xmlns:a16="http://schemas.microsoft.com/office/drawing/2014/main" id="{8712925A-F6D3-994C-A389-5876BDA8477E}"/>
              </a:ext>
            </a:extLst>
          </p:cNvPr>
          <p:cNvGraphicFramePr>
            <a:graphicFrameLocks noGrp="1"/>
          </p:cNvGraphicFramePr>
          <p:nvPr>
            <p:extLst>
              <p:ext uri="{D42A27DB-BD31-4B8C-83A1-F6EECF244321}">
                <p14:modId xmlns:p14="http://schemas.microsoft.com/office/powerpoint/2010/main" val="1108632965"/>
              </p:ext>
            </p:extLst>
          </p:nvPr>
        </p:nvGraphicFramePr>
        <p:xfrm>
          <a:off x="1586523" y="2700866"/>
          <a:ext cx="8128000" cy="222504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535924759"/>
                    </a:ext>
                  </a:extLst>
                </a:gridCol>
                <a:gridCol w="2032000">
                  <a:extLst>
                    <a:ext uri="{9D8B030D-6E8A-4147-A177-3AD203B41FA5}">
                      <a16:colId xmlns:a16="http://schemas.microsoft.com/office/drawing/2014/main" val="2628391908"/>
                    </a:ext>
                  </a:extLst>
                </a:gridCol>
                <a:gridCol w="2032000">
                  <a:extLst>
                    <a:ext uri="{9D8B030D-6E8A-4147-A177-3AD203B41FA5}">
                      <a16:colId xmlns:a16="http://schemas.microsoft.com/office/drawing/2014/main" val="3888060789"/>
                    </a:ext>
                  </a:extLst>
                </a:gridCol>
                <a:gridCol w="2032000">
                  <a:extLst>
                    <a:ext uri="{9D8B030D-6E8A-4147-A177-3AD203B41FA5}">
                      <a16:colId xmlns:a16="http://schemas.microsoft.com/office/drawing/2014/main" val="2734987361"/>
                    </a:ext>
                  </a:extLst>
                </a:gridCol>
              </a:tblGrid>
              <a:tr h="370840">
                <a:tc>
                  <a:txBody>
                    <a:bodyPr/>
                    <a:lstStyle/>
                    <a:p>
                      <a:pPr algn="ctr"/>
                      <a:r>
                        <a:rPr lang="fr-FR" dirty="0"/>
                        <a:t>Tranche d’âge</a:t>
                      </a:r>
                    </a:p>
                  </a:txBody>
                  <a:tcPr/>
                </a:tc>
                <a:tc>
                  <a:txBody>
                    <a:bodyPr/>
                    <a:lstStyle/>
                    <a:p>
                      <a:pPr algn="ctr"/>
                      <a:r>
                        <a:rPr lang="fr-FR" dirty="0"/>
                        <a:t>Femmes</a:t>
                      </a:r>
                    </a:p>
                  </a:txBody>
                  <a:tcPr/>
                </a:tc>
                <a:tc>
                  <a:txBody>
                    <a:bodyPr/>
                    <a:lstStyle/>
                    <a:p>
                      <a:pPr algn="ctr"/>
                      <a:r>
                        <a:rPr lang="fr-FR" dirty="0"/>
                        <a:t>Hommes</a:t>
                      </a:r>
                    </a:p>
                  </a:txBody>
                  <a:tcPr/>
                </a:tc>
                <a:tc>
                  <a:txBody>
                    <a:bodyPr/>
                    <a:lstStyle/>
                    <a:p>
                      <a:pPr algn="ctr"/>
                      <a:r>
                        <a:rPr lang="fr-FR" dirty="0"/>
                        <a:t>Ensemble</a:t>
                      </a:r>
                    </a:p>
                  </a:txBody>
                  <a:tcPr/>
                </a:tc>
                <a:extLst>
                  <a:ext uri="{0D108BD9-81ED-4DB2-BD59-A6C34878D82A}">
                    <a16:rowId xmlns:a16="http://schemas.microsoft.com/office/drawing/2014/main" val="805065869"/>
                  </a:ext>
                </a:extLst>
              </a:tr>
              <a:tr h="370840">
                <a:tc>
                  <a:txBody>
                    <a:bodyPr/>
                    <a:lstStyle/>
                    <a:p>
                      <a:pPr algn="ctr"/>
                      <a:r>
                        <a:rPr lang="fr-FR" dirty="0"/>
                        <a:t>15 à 19 ans</a:t>
                      </a:r>
                    </a:p>
                  </a:txBody>
                  <a:tcPr/>
                </a:tc>
                <a:tc>
                  <a:txBody>
                    <a:bodyPr/>
                    <a:lstStyle/>
                    <a:p>
                      <a:pPr algn="ctr"/>
                      <a:r>
                        <a:rPr lang="fr-FR" dirty="0"/>
                        <a:t>7,0</a:t>
                      </a:r>
                    </a:p>
                  </a:txBody>
                  <a:tcPr/>
                </a:tc>
                <a:tc>
                  <a:txBody>
                    <a:bodyPr/>
                    <a:lstStyle/>
                    <a:p>
                      <a:pPr algn="ctr"/>
                      <a:r>
                        <a:rPr lang="fr-FR" dirty="0"/>
                        <a:t>5,7</a:t>
                      </a:r>
                    </a:p>
                  </a:txBody>
                  <a:tcPr/>
                </a:tc>
                <a:tc>
                  <a:txBody>
                    <a:bodyPr/>
                    <a:lstStyle/>
                    <a:p>
                      <a:pPr algn="ctr"/>
                      <a:r>
                        <a:rPr lang="fr-FR" dirty="0"/>
                        <a:t>6,3</a:t>
                      </a:r>
                    </a:p>
                  </a:txBody>
                  <a:tcPr/>
                </a:tc>
                <a:extLst>
                  <a:ext uri="{0D108BD9-81ED-4DB2-BD59-A6C34878D82A}">
                    <a16:rowId xmlns:a16="http://schemas.microsoft.com/office/drawing/2014/main" val="270105873"/>
                  </a:ext>
                </a:extLst>
              </a:tr>
              <a:tr h="370840">
                <a:tc>
                  <a:txBody>
                    <a:bodyPr/>
                    <a:lstStyle/>
                    <a:p>
                      <a:pPr algn="ctr"/>
                      <a:r>
                        <a:rPr lang="fr-FR" dirty="0"/>
                        <a:t>20 à 39 ans</a:t>
                      </a:r>
                    </a:p>
                  </a:txBody>
                  <a:tcPr/>
                </a:tc>
                <a:tc>
                  <a:txBody>
                    <a:bodyPr/>
                    <a:lstStyle/>
                    <a:p>
                      <a:pPr algn="ctr"/>
                      <a:r>
                        <a:rPr lang="fr-FR" dirty="0"/>
                        <a:t>14,9</a:t>
                      </a:r>
                    </a:p>
                  </a:txBody>
                  <a:tcPr/>
                </a:tc>
                <a:tc>
                  <a:txBody>
                    <a:bodyPr/>
                    <a:lstStyle/>
                    <a:p>
                      <a:pPr algn="ctr"/>
                      <a:r>
                        <a:rPr lang="fr-FR" dirty="0"/>
                        <a:t>20,0</a:t>
                      </a:r>
                    </a:p>
                  </a:txBody>
                  <a:tcPr/>
                </a:tc>
                <a:tc>
                  <a:txBody>
                    <a:bodyPr/>
                    <a:lstStyle/>
                    <a:p>
                      <a:pPr algn="ctr"/>
                      <a:r>
                        <a:rPr lang="fr-FR" dirty="0"/>
                        <a:t>17,4</a:t>
                      </a:r>
                    </a:p>
                  </a:txBody>
                  <a:tcPr/>
                </a:tc>
                <a:extLst>
                  <a:ext uri="{0D108BD9-81ED-4DB2-BD59-A6C34878D82A}">
                    <a16:rowId xmlns:a16="http://schemas.microsoft.com/office/drawing/2014/main" val="4234732798"/>
                  </a:ext>
                </a:extLst>
              </a:tr>
              <a:tr h="370840">
                <a:tc>
                  <a:txBody>
                    <a:bodyPr/>
                    <a:lstStyle/>
                    <a:p>
                      <a:pPr algn="ctr"/>
                      <a:r>
                        <a:rPr lang="fr-FR" dirty="0"/>
                        <a:t>40 à 64 ans</a:t>
                      </a:r>
                    </a:p>
                  </a:txBody>
                  <a:tcPr/>
                </a:tc>
                <a:tc>
                  <a:txBody>
                    <a:bodyPr/>
                    <a:lstStyle/>
                    <a:p>
                      <a:pPr algn="ctr"/>
                      <a:r>
                        <a:rPr lang="fr-FR" dirty="0"/>
                        <a:t>16,8</a:t>
                      </a:r>
                    </a:p>
                  </a:txBody>
                  <a:tcPr/>
                </a:tc>
                <a:tc>
                  <a:txBody>
                    <a:bodyPr/>
                    <a:lstStyle/>
                    <a:p>
                      <a:pPr algn="ctr"/>
                      <a:r>
                        <a:rPr lang="fr-FR" dirty="0"/>
                        <a:t>19,2</a:t>
                      </a:r>
                    </a:p>
                  </a:txBody>
                  <a:tcPr/>
                </a:tc>
                <a:tc>
                  <a:txBody>
                    <a:bodyPr/>
                    <a:lstStyle/>
                    <a:p>
                      <a:pPr algn="ctr"/>
                      <a:r>
                        <a:rPr lang="fr-FR" dirty="0"/>
                        <a:t>18,0</a:t>
                      </a:r>
                    </a:p>
                  </a:txBody>
                  <a:tcPr/>
                </a:tc>
                <a:extLst>
                  <a:ext uri="{0D108BD9-81ED-4DB2-BD59-A6C34878D82A}">
                    <a16:rowId xmlns:a16="http://schemas.microsoft.com/office/drawing/2014/main" val="2505735256"/>
                  </a:ext>
                </a:extLst>
              </a:tr>
              <a:tr h="370840">
                <a:tc>
                  <a:txBody>
                    <a:bodyPr/>
                    <a:lstStyle/>
                    <a:p>
                      <a:pPr algn="ctr"/>
                      <a:r>
                        <a:rPr lang="fr-FR" dirty="0"/>
                        <a:t>65 à 79 ans</a:t>
                      </a:r>
                    </a:p>
                  </a:txBody>
                  <a:tcPr/>
                </a:tc>
                <a:tc>
                  <a:txBody>
                    <a:bodyPr/>
                    <a:lstStyle/>
                    <a:p>
                      <a:pPr algn="ctr"/>
                      <a:r>
                        <a:rPr lang="fr-FR" dirty="0"/>
                        <a:t>35,2</a:t>
                      </a:r>
                    </a:p>
                  </a:txBody>
                  <a:tcPr/>
                </a:tc>
                <a:tc>
                  <a:txBody>
                    <a:bodyPr/>
                    <a:lstStyle/>
                    <a:p>
                      <a:pPr algn="ctr"/>
                      <a:r>
                        <a:rPr lang="fr-FR" dirty="0"/>
                        <a:t>19,2</a:t>
                      </a:r>
                    </a:p>
                  </a:txBody>
                  <a:tcPr/>
                </a:tc>
                <a:tc>
                  <a:txBody>
                    <a:bodyPr/>
                    <a:lstStyle/>
                    <a:p>
                      <a:pPr algn="ctr"/>
                      <a:r>
                        <a:rPr lang="fr-FR" dirty="0"/>
                        <a:t>27,9</a:t>
                      </a:r>
                    </a:p>
                  </a:txBody>
                  <a:tcPr/>
                </a:tc>
                <a:extLst>
                  <a:ext uri="{0D108BD9-81ED-4DB2-BD59-A6C34878D82A}">
                    <a16:rowId xmlns:a16="http://schemas.microsoft.com/office/drawing/2014/main" val="1543714050"/>
                  </a:ext>
                </a:extLst>
              </a:tr>
              <a:tr h="370840">
                <a:tc>
                  <a:txBody>
                    <a:bodyPr/>
                    <a:lstStyle/>
                    <a:p>
                      <a:pPr algn="ctr"/>
                      <a:r>
                        <a:rPr lang="fr-FR" dirty="0"/>
                        <a:t>80 ans ou plus</a:t>
                      </a:r>
                    </a:p>
                  </a:txBody>
                  <a:tcPr/>
                </a:tc>
                <a:tc>
                  <a:txBody>
                    <a:bodyPr/>
                    <a:lstStyle/>
                    <a:p>
                      <a:pPr algn="ctr"/>
                      <a:r>
                        <a:rPr lang="fr-FR" dirty="0"/>
                        <a:t>61,7</a:t>
                      </a:r>
                    </a:p>
                  </a:txBody>
                  <a:tcPr/>
                </a:tc>
                <a:tc>
                  <a:txBody>
                    <a:bodyPr/>
                    <a:lstStyle/>
                    <a:p>
                      <a:pPr algn="ctr"/>
                      <a:r>
                        <a:rPr lang="fr-FR" dirty="0"/>
                        <a:t>27,0</a:t>
                      </a:r>
                    </a:p>
                  </a:txBody>
                  <a:tcPr/>
                </a:tc>
                <a:tc>
                  <a:txBody>
                    <a:bodyPr/>
                    <a:lstStyle/>
                    <a:p>
                      <a:pPr algn="ctr"/>
                      <a:r>
                        <a:rPr lang="fr-FR" dirty="0"/>
                        <a:t>48,7</a:t>
                      </a:r>
                    </a:p>
                  </a:txBody>
                  <a:tcPr/>
                </a:tc>
                <a:extLst>
                  <a:ext uri="{0D108BD9-81ED-4DB2-BD59-A6C34878D82A}">
                    <a16:rowId xmlns:a16="http://schemas.microsoft.com/office/drawing/2014/main" val="1308437148"/>
                  </a:ext>
                </a:extLst>
              </a:tr>
            </a:tbl>
          </a:graphicData>
        </a:graphic>
      </p:graphicFrame>
      <p:sp>
        <p:nvSpPr>
          <p:cNvPr id="6" name="ZoneTexte 5">
            <a:extLst>
              <a:ext uri="{FF2B5EF4-FFF2-40B4-BE49-F238E27FC236}">
                <a16:creationId xmlns:a16="http://schemas.microsoft.com/office/drawing/2014/main" id="{4CF12375-0089-1FAB-9AFA-05786B95AA3A}"/>
              </a:ext>
            </a:extLst>
          </p:cNvPr>
          <p:cNvSpPr txBox="1"/>
          <p:nvPr/>
        </p:nvSpPr>
        <p:spPr>
          <a:xfrm>
            <a:off x="1503484" y="5020380"/>
            <a:ext cx="8601808" cy="707886"/>
          </a:xfrm>
          <a:prstGeom prst="rect">
            <a:avLst/>
          </a:prstGeom>
          <a:noFill/>
        </p:spPr>
        <p:txBody>
          <a:bodyPr wrap="square">
            <a:spAutoFit/>
          </a:bodyPr>
          <a:lstStyle/>
          <a:p>
            <a:r>
              <a:rPr lang="fr-FR" sz="1100" b="1" dirty="0"/>
              <a:t>% de personnes seules vivant dans leur logement selon l’âge et le sexe (INSEE-chiffres 2019)</a:t>
            </a:r>
          </a:p>
          <a:p>
            <a:r>
              <a:rPr lang="fr-FR" sz="1100" b="1" dirty="0"/>
              <a:t> </a:t>
            </a:r>
            <a:r>
              <a:rPr lang="fr-FR" sz="1100" b="1" dirty="0">
                <a:hlinkClick r:id="rId2"/>
              </a:rPr>
              <a:t>www.insee.fr/fr/statistiques/2381512#tableau-figure1</a:t>
            </a:r>
            <a:endParaRPr lang="fr-FR" sz="1100" b="1" dirty="0"/>
          </a:p>
          <a:p>
            <a:endParaRPr lang="fr-FR" dirty="0"/>
          </a:p>
        </p:txBody>
      </p:sp>
      <p:sp>
        <p:nvSpPr>
          <p:cNvPr id="8" name="ZoneTexte 7">
            <a:extLst>
              <a:ext uri="{FF2B5EF4-FFF2-40B4-BE49-F238E27FC236}">
                <a16:creationId xmlns:a16="http://schemas.microsoft.com/office/drawing/2014/main" id="{1B97AB71-5052-E39E-B8B8-78ABC4D490BF}"/>
              </a:ext>
            </a:extLst>
          </p:cNvPr>
          <p:cNvSpPr txBox="1"/>
          <p:nvPr/>
        </p:nvSpPr>
        <p:spPr>
          <a:xfrm>
            <a:off x="419071" y="1448723"/>
            <a:ext cx="9295452" cy="1200329"/>
          </a:xfrm>
          <a:prstGeom prst="rect">
            <a:avLst/>
          </a:prstGeom>
          <a:noFill/>
        </p:spPr>
        <p:txBody>
          <a:bodyPr wrap="square">
            <a:spAutoFit/>
          </a:bodyPr>
          <a:lstStyle/>
          <a:p>
            <a:r>
              <a:rPr lang="fr-FR" b="0" i="0" dirty="0">
                <a:solidFill>
                  <a:srgbClr val="202124"/>
                </a:solidFill>
                <a:effectLst/>
              </a:rPr>
              <a:t>Au 1</a:t>
            </a:r>
            <a:r>
              <a:rPr lang="fr-FR" b="0" i="0" baseline="30000" dirty="0">
                <a:solidFill>
                  <a:srgbClr val="202124"/>
                </a:solidFill>
                <a:effectLst/>
              </a:rPr>
              <a:t>er</a:t>
            </a:r>
            <a:r>
              <a:rPr lang="fr-FR" b="0" i="0" dirty="0">
                <a:solidFill>
                  <a:srgbClr val="202124"/>
                </a:solidFill>
                <a:effectLst/>
              </a:rPr>
              <a:t> janvier 2019, </a:t>
            </a:r>
            <a:r>
              <a:rPr lang="fr-FR" b="1" i="0" dirty="0">
                <a:solidFill>
                  <a:srgbClr val="202124"/>
                </a:solidFill>
                <a:effectLst/>
              </a:rPr>
              <a:t>13,4 millions de personnes résidant en France ont 65 ans ou plus, soit 20 % de la population</a:t>
            </a:r>
            <a:r>
              <a:rPr lang="fr-FR" b="0" i="0" dirty="0">
                <a:solidFill>
                  <a:srgbClr val="202124"/>
                </a:solidFill>
                <a:effectLst/>
              </a:rPr>
              <a:t>.</a:t>
            </a:r>
          </a:p>
          <a:p>
            <a:r>
              <a:rPr lang="fr-FR" dirty="0">
                <a:solidFill>
                  <a:srgbClr val="202124"/>
                </a:solidFill>
              </a:rPr>
              <a:t>Si 28% des personnes de 65 à 79 ans vivent seules, elles sont quasiment la moitié dans ce cas au-delà de 80 ans.</a:t>
            </a:r>
            <a:endParaRPr lang="fr-FR" dirty="0"/>
          </a:p>
        </p:txBody>
      </p:sp>
    </p:spTree>
    <p:extLst>
      <p:ext uri="{BB962C8B-B14F-4D97-AF65-F5344CB8AC3E}">
        <p14:creationId xmlns:p14="http://schemas.microsoft.com/office/powerpoint/2010/main" val="636199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8738CD0-9F34-43A4-9E8D-CFB22CAE17A8}"/>
              </a:ext>
            </a:extLst>
          </p:cNvPr>
          <p:cNvSpPr txBox="1"/>
          <p:nvPr/>
        </p:nvSpPr>
        <p:spPr>
          <a:xfrm>
            <a:off x="434261" y="1063815"/>
            <a:ext cx="11323478" cy="5212132"/>
          </a:xfrm>
          <a:prstGeom prst="rect">
            <a:avLst/>
          </a:prstGeom>
          <a:noFill/>
        </p:spPr>
        <p:txBody>
          <a:bodyPr wrap="square">
            <a:spAutoFit/>
          </a:bodyPr>
          <a:lstStyle/>
          <a:p>
            <a:pPr algn="just" fontAlgn="base"/>
            <a:r>
              <a:rPr lang="fr-FR" dirty="0">
                <a:solidFill>
                  <a:srgbClr val="000000"/>
                </a:solidFill>
              </a:rPr>
              <a:t>Deux  représentations:</a:t>
            </a:r>
          </a:p>
          <a:p>
            <a:pPr marL="285750" indent="-285750" fontAlgn="base">
              <a:buFont typeface="Wingdings" panose="05000000000000000000" pitchFamily="2" charset="2"/>
              <a:buChar char="§"/>
            </a:pPr>
            <a:r>
              <a:rPr lang="fr-FR" b="1" dirty="0">
                <a:solidFill>
                  <a:srgbClr val="000000"/>
                </a:solidFill>
              </a:rPr>
              <a:t>la vieillesse « ingrate »</a:t>
            </a:r>
            <a:br>
              <a:rPr lang="fr-FR" b="1" dirty="0">
                <a:solidFill>
                  <a:srgbClr val="000000"/>
                </a:solidFill>
              </a:rPr>
            </a:br>
            <a:r>
              <a:rPr lang="fr-FR" dirty="0">
                <a:solidFill>
                  <a:srgbClr val="000000"/>
                </a:solidFill>
              </a:rPr>
              <a:t>vieillard grabataire, dément alité dans une institution « mouroir »</a:t>
            </a:r>
          </a:p>
          <a:p>
            <a:pPr algn="just" fontAlgn="base"/>
            <a:endParaRPr lang="fr-FR" dirty="0">
              <a:solidFill>
                <a:srgbClr val="000000"/>
              </a:solidFill>
            </a:endParaRPr>
          </a:p>
          <a:p>
            <a:pPr marL="285750" indent="-285750" fontAlgn="base">
              <a:buFont typeface="Wingdings" panose="05000000000000000000" pitchFamily="2" charset="2"/>
              <a:buChar char="§"/>
            </a:pPr>
            <a:r>
              <a:rPr lang="fr-FR" b="1" dirty="0">
                <a:solidFill>
                  <a:srgbClr val="000000"/>
                </a:solidFill>
              </a:rPr>
              <a:t>la vieillesse « heureuse »</a:t>
            </a:r>
            <a:br>
              <a:rPr lang="fr-FR" b="1" dirty="0">
                <a:solidFill>
                  <a:srgbClr val="000000"/>
                </a:solidFill>
              </a:rPr>
            </a:br>
            <a:r>
              <a:rPr lang="fr-FR" dirty="0">
                <a:solidFill>
                  <a:srgbClr val="000000"/>
                </a:solidFill>
              </a:rPr>
              <a:t>personne active, entourée de ses enfants et petits enfants, menant de front activités rémunérées ou bénévoles</a:t>
            </a:r>
          </a:p>
          <a:p>
            <a:pPr algn="just" fontAlgn="base"/>
            <a:endParaRPr lang="fr-FR" dirty="0">
              <a:solidFill>
                <a:srgbClr val="000000"/>
              </a:solidFill>
            </a:endParaRPr>
          </a:p>
          <a:p>
            <a:pPr algn="just" fontAlgn="base"/>
            <a:r>
              <a:rPr lang="fr-FR" dirty="0">
                <a:solidFill>
                  <a:srgbClr val="000000"/>
                </a:solidFill>
              </a:rPr>
              <a:t>Le découpage des années 80 entre 3</a:t>
            </a:r>
            <a:r>
              <a:rPr lang="fr-FR" baseline="30000" dirty="0">
                <a:solidFill>
                  <a:srgbClr val="000000"/>
                </a:solidFill>
              </a:rPr>
              <a:t>ème</a:t>
            </a:r>
            <a:r>
              <a:rPr lang="fr-FR" dirty="0">
                <a:solidFill>
                  <a:srgbClr val="000000"/>
                </a:solidFill>
              </a:rPr>
              <a:t> âge et 4</a:t>
            </a:r>
            <a:r>
              <a:rPr lang="fr-FR" baseline="30000" dirty="0">
                <a:solidFill>
                  <a:srgbClr val="000000"/>
                </a:solidFill>
              </a:rPr>
              <a:t>ème</a:t>
            </a:r>
            <a:r>
              <a:rPr lang="fr-FR" dirty="0">
                <a:solidFill>
                  <a:srgbClr val="000000"/>
                </a:solidFill>
              </a:rPr>
              <a:t> âge tend à être remplacé par les catégories autonomes, fragiles et dépendants.</a:t>
            </a:r>
          </a:p>
          <a:p>
            <a:pPr algn="just" fontAlgn="base"/>
            <a:r>
              <a:rPr lang="fr-FR" dirty="0">
                <a:solidFill>
                  <a:srgbClr val="000000"/>
                </a:solidFill>
              </a:rPr>
              <a:t>Dans la population âgée la qualité de vie prend rapidement plus d’importance que le nombre d’années à vivre.</a:t>
            </a:r>
          </a:p>
          <a:p>
            <a:pPr algn="just" fontAlgn="base"/>
            <a:endParaRPr lang="fr-FR" dirty="0">
              <a:solidFill>
                <a:srgbClr val="000000"/>
              </a:solidFill>
            </a:endParaRPr>
          </a:p>
          <a:p>
            <a:pPr algn="just">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Les problèmes d’alcool passent souvent inaperçus au domicile :</a:t>
            </a:r>
          </a:p>
          <a:p>
            <a:pPr marL="285750" indent="-285750" algn="just">
              <a:lnSpc>
                <a:spcPct val="107000"/>
              </a:lnSpc>
              <a:spcAft>
                <a:spcPts val="800"/>
              </a:spcAft>
              <a:buFont typeface="Courier New" panose="02070309020205020404" pitchFamily="49" charset="0"/>
              <a:buChar char="o"/>
            </a:pPr>
            <a:r>
              <a:rPr lang="fr-FR" sz="1800" dirty="0">
                <a:effectLst/>
                <a:latin typeface="Calibri" panose="020F0502020204030204" pitchFamily="34" charset="0"/>
                <a:ea typeface="Calibri" panose="020F0502020204030204" pitchFamily="34" charset="0"/>
                <a:cs typeface="Times New Roman" panose="02020603050405020304" pitchFamily="18" charset="0"/>
              </a:rPr>
              <a:t>les personnes </a:t>
            </a:r>
            <a:r>
              <a:rPr lang="fr-FR" dirty="0">
                <a:latin typeface="Calibri" panose="020F0502020204030204" pitchFamily="34" charset="0"/>
                <a:ea typeface="Calibri" panose="020F0502020204030204" pitchFamily="34" charset="0"/>
                <a:cs typeface="Times New Roman" panose="02020603050405020304" pitchFamily="18" charset="0"/>
              </a:rPr>
              <a:t>éta</a:t>
            </a:r>
            <a:r>
              <a:rPr lang="fr-FR" sz="1800" dirty="0">
                <a:effectLst/>
                <a:latin typeface="Calibri" panose="020F0502020204030204" pitchFamily="34" charset="0"/>
                <a:ea typeface="Calibri" panose="020F0502020204030204" pitchFamily="34" charset="0"/>
                <a:cs typeface="Times New Roman" panose="02020603050405020304" pitchFamily="18" charset="0"/>
              </a:rPr>
              <a:t>nt isolées</a:t>
            </a:r>
          </a:p>
          <a:p>
            <a:pPr marL="285750" indent="-285750" algn="just">
              <a:lnSpc>
                <a:spcPct val="107000"/>
              </a:lnSpc>
              <a:spcAft>
                <a:spcPts val="800"/>
              </a:spcAft>
              <a:buFont typeface="Courier New" panose="02070309020205020404" pitchFamily="49" charset="0"/>
              <a:buChar char="o"/>
            </a:pPr>
            <a:r>
              <a:rPr lang="fr-FR" sz="1800" dirty="0">
                <a:effectLst/>
                <a:latin typeface="Calibri" panose="020F0502020204030204" pitchFamily="34" charset="0"/>
                <a:ea typeface="Calibri" panose="020F0502020204030204" pitchFamily="34" charset="0"/>
                <a:cs typeface="Times New Roman" panose="02020603050405020304" pitchFamily="18" charset="0"/>
              </a:rPr>
              <a:t>l’entourage  semblant moins sensible aux dommages ou s’alarmant moins que pour des plus jeunes où la pression sociale joue favorablement (milieu professionnel, cellule familiale)</a:t>
            </a:r>
          </a:p>
          <a:p>
            <a:pPr marL="285750" indent="-285750" algn="just">
              <a:lnSpc>
                <a:spcPct val="107000"/>
              </a:lnSpc>
              <a:spcAft>
                <a:spcPts val="800"/>
              </a:spcAft>
              <a:buFont typeface="Courier New" panose="02070309020205020404" pitchFamily="49" charset="0"/>
              <a:buChar char="o"/>
            </a:pPr>
            <a:r>
              <a:rPr lang="fr-FR" dirty="0">
                <a:latin typeface="Calibri" panose="020F0502020204030204" pitchFamily="34" charset="0"/>
                <a:ea typeface="Calibri" panose="020F0502020204030204" pitchFamily="34" charset="0"/>
                <a:cs typeface="Times New Roman" panose="02020603050405020304" pitchFamily="18" charset="0"/>
              </a:rPr>
              <a:t>des facteurs favorisant l’alcoolisation sont considérés comme normaux et ne pouvant être objet d’une action ( dépression, insomnie, anxiété, troubles cognitifs)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291C9DE1-1F20-4318-8B48-3EC840AED264}"/>
              </a:ext>
            </a:extLst>
          </p:cNvPr>
          <p:cNvSpPr txBox="1"/>
          <p:nvPr/>
        </p:nvSpPr>
        <p:spPr>
          <a:xfrm>
            <a:off x="434261" y="462948"/>
            <a:ext cx="9506138" cy="584775"/>
          </a:xfrm>
          <a:prstGeom prst="rect">
            <a:avLst/>
          </a:prstGeom>
          <a:noFill/>
        </p:spPr>
        <p:txBody>
          <a:bodyPr wrap="square" rtlCol="0">
            <a:spAutoFit/>
          </a:bodyPr>
          <a:lstStyle/>
          <a:p>
            <a:r>
              <a:rPr kumimoji="0" lang="fr-FR" sz="3200" b="1" i="0" u="none" strike="noStrike" kern="1200" cap="none" spc="0" normalizeH="0" baseline="0" noProof="0" dirty="0">
                <a:ln>
                  <a:noFill/>
                </a:ln>
                <a:solidFill>
                  <a:srgbClr val="7A2553"/>
                </a:solidFill>
                <a:effectLst/>
                <a:uLnTx/>
                <a:uFillTx/>
                <a:latin typeface="Calibri" panose="020F0502020204030204"/>
                <a:ea typeface="+mn-ea"/>
                <a:cs typeface="+mn-cs"/>
              </a:rPr>
              <a:t>Les caractéristiques de l’âge &gt; 65 ans</a:t>
            </a:r>
            <a:endParaRPr lang="fr-FR" b="1" dirty="0">
              <a:solidFill>
                <a:srgbClr val="7A2553"/>
              </a:solidFill>
            </a:endParaRPr>
          </a:p>
        </p:txBody>
      </p:sp>
      <p:sp>
        <p:nvSpPr>
          <p:cNvPr id="5" name="ZoneTexte 4">
            <a:extLst>
              <a:ext uri="{FF2B5EF4-FFF2-40B4-BE49-F238E27FC236}">
                <a16:creationId xmlns:a16="http://schemas.microsoft.com/office/drawing/2014/main" id="{884DFCD5-52D9-68E4-45E5-CBBFDB052020}"/>
              </a:ext>
            </a:extLst>
          </p:cNvPr>
          <p:cNvSpPr txBox="1"/>
          <p:nvPr/>
        </p:nvSpPr>
        <p:spPr>
          <a:xfrm>
            <a:off x="457411" y="6330079"/>
            <a:ext cx="10477499"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949594"/>
                </a:solidFill>
                <a:effectLst/>
                <a:uLnTx/>
                <a:uFillTx/>
                <a:latin typeface="Calibri" panose="020F0502020204030204"/>
                <a:ea typeface="+mn-ea"/>
                <a:cs typeface="+mn-cs"/>
              </a:rPr>
              <a:t>Source : 2014-Recommandations SFA-SFGG « Comment définir la population des personnes âgées» Alcoologie et Addictologie_36(3):232-238</a:t>
            </a:r>
            <a:endParaRPr lang="fr-FR" sz="1100" dirty="0">
              <a:solidFill>
                <a:srgbClr val="949594"/>
              </a:solidFill>
            </a:endParaRPr>
          </a:p>
        </p:txBody>
      </p:sp>
    </p:spTree>
    <p:extLst>
      <p:ext uri="{BB962C8B-B14F-4D97-AF65-F5344CB8AC3E}">
        <p14:creationId xmlns:p14="http://schemas.microsoft.com/office/powerpoint/2010/main" val="2147121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8738CD0-9F34-43A4-9E8D-CFB22CAE17A8}"/>
              </a:ext>
            </a:extLst>
          </p:cNvPr>
          <p:cNvSpPr txBox="1"/>
          <p:nvPr/>
        </p:nvSpPr>
        <p:spPr>
          <a:xfrm>
            <a:off x="585627" y="1307442"/>
            <a:ext cx="11220293" cy="5550558"/>
          </a:xfrm>
          <a:prstGeom prst="rect">
            <a:avLst/>
          </a:prstGeom>
          <a:noFill/>
        </p:spPr>
        <p:txBody>
          <a:bodyPr wrap="square">
            <a:spAutoFit/>
          </a:bodyPr>
          <a:lstStyle/>
          <a:p>
            <a:pPr>
              <a:lnSpc>
                <a:spcPct val="107000"/>
              </a:lnSpc>
              <a:spcAft>
                <a:spcPts val="800"/>
              </a:spcAft>
            </a:pPr>
            <a:r>
              <a:rPr lang="fr-FR" sz="1800" b="1" dirty="0">
                <a:solidFill>
                  <a:srgbClr val="87075A"/>
                </a:solidFill>
                <a:effectLst/>
                <a:latin typeface="Calibri" panose="020F0502020204030204" pitchFamily="34" charset="0"/>
                <a:ea typeface="Calibri" panose="020F0502020204030204" pitchFamily="34" charset="0"/>
                <a:cs typeface="Calibri" panose="020F0502020204030204" pitchFamily="34" charset="0"/>
              </a:rPr>
              <a:t>Population hétérogène:</a:t>
            </a:r>
          </a:p>
          <a:p>
            <a:pPr>
              <a:lnSpc>
                <a:spcPct val="107000"/>
              </a:lnSpc>
              <a:spcAft>
                <a:spcPts val="800"/>
              </a:spcAft>
            </a:pPr>
            <a:r>
              <a:rPr lang="fr-FR" dirty="0">
                <a:latin typeface="Calibri" panose="020F0502020204030204" pitchFamily="34" charset="0"/>
                <a:ea typeface="Calibri" panose="020F0502020204030204" pitchFamily="34" charset="0"/>
                <a:cs typeface="Calibri" panose="020F0502020204030204" pitchFamily="34" charset="0"/>
              </a:rPr>
              <a:t>Continuum depuis jeunes retraités en bonne santé, autonomes dont la prise en charge des maladies est superposable à celles de l’adulte jusqu’aux personnes très âgées, souvent atteintes de maladies chroniques +/- invalidantes, à l’origine d’une dépendance physique et/ou psychique et d’une perte d’autonomie, polymédicamentée nécessitant l’aide d’un tiers: population âgée, fragile.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Calibri" panose="020F0502020204030204" pitchFamily="34" charset="0"/>
              </a:rPr>
              <a:t>Processus physiologique déclenchant des modifications corporelles :</a:t>
            </a:r>
          </a:p>
          <a:p>
            <a:pPr>
              <a:lnSpc>
                <a:spcPct val="107000"/>
              </a:lnSpc>
              <a:spcAft>
                <a:spcPts val="800"/>
              </a:spcAft>
            </a:pPr>
            <a:r>
              <a:rPr lang="fr-FR" dirty="0">
                <a:latin typeface="Calibri" panose="020F0502020204030204" pitchFamily="34" charset="0"/>
                <a:ea typeface="Calibri" panose="020F0502020204030204" pitchFamily="34" charset="0"/>
                <a:cs typeface="Calibri" panose="020F0502020204030204" pitchFamily="34" charset="0"/>
              </a:rPr>
              <a:t>Ostéoporose: diminution de la taille, risque de fractures augmenté</a:t>
            </a:r>
          </a:p>
          <a:p>
            <a:pPr>
              <a:lnSpc>
                <a:spcPct val="107000"/>
              </a:lnSpc>
              <a:spcAft>
                <a:spcPts val="800"/>
              </a:spcAft>
            </a:pPr>
            <a:r>
              <a:rPr lang="fr-FR" dirty="0">
                <a:latin typeface="Calibri" panose="020F0502020204030204" pitchFamily="34" charset="0"/>
                <a:ea typeface="Calibri" panose="020F0502020204030204" pitchFamily="34" charset="0"/>
                <a:cs typeface="Calibri" panose="020F0502020204030204" pitchFamily="34" charset="0"/>
              </a:rPr>
              <a:t>Diminution de la masse maigre au profit de la masse grasse, perte musculaire</a:t>
            </a:r>
          </a:p>
          <a:p>
            <a:pPr>
              <a:lnSpc>
                <a:spcPct val="107000"/>
              </a:lnSpc>
              <a:spcAft>
                <a:spcPts val="800"/>
              </a:spcAft>
            </a:pPr>
            <a:r>
              <a:rPr lang="fr-FR" dirty="0">
                <a:latin typeface="Calibri" panose="020F0502020204030204" pitchFamily="34" charset="0"/>
                <a:ea typeface="Calibri" panose="020F0502020204030204" pitchFamily="34" charset="0"/>
                <a:cs typeface="Calibri" panose="020F0502020204030204" pitchFamily="34" charset="0"/>
              </a:rPr>
              <a:t>Troubles visuels (presbytie, cataracte) et auditifs (presbyacousie)</a:t>
            </a:r>
          </a:p>
          <a:p>
            <a:pPr>
              <a:lnSpc>
                <a:spcPct val="107000"/>
              </a:lnSpc>
              <a:spcAft>
                <a:spcPts val="800"/>
              </a:spcAft>
            </a:pPr>
            <a:r>
              <a:rPr lang="fr-FR" dirty="0">
                <a:latin typeface="Calibri" panose="020F0502020204030204" pitchFamily="34" charset="0"/>
                <a:ea typeface="Calibri" panose="020F0502020204030204" pitchFamily="34" charset="0"/>
                <a:cs typeface="Calibri" panose="020F0502020204030204" pitchFamily="34" charset="0"/>
              </a:rPr>
              <a:t>Modifications hormonales, modification pilosité , vieillissement de la peau</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Calibri" panose="020F0502020204030204" pitchFamily="34" charset="0"/>
              </a:rPr>
              <a:t>Au niveau psychique </a:t>
            </a:r>
            <a:r>
              <a:rPr lang="fr-FR" sz="1800" dirty="0">
                <a:effectLst/>
                <a:latin typeface="Calibri" panose="020F0502020204030204" pitchFamily="34" charset="0"/>
                <a:ea typeface="Calibri" panose="020F0502020204030204" pitchFamily="34" charset="0"/>
                <a:cs typeface="Calibri" panose="020F0502020204030204" pitchFamily="34" charset="0"/>
              </a:rPr>
              <a:t>nécessité d’adaptation aux pertes (de proches, de fonctions physiques, de statut social…), à l’approche de la mort</a:t>
            </a:r>
          </a:p>
          <a:p>
            <a:pPr>
              <a:lnSpc>
                <a:spcPct val="107000"/>
              </a:lnSpc>
              <a:spcAft>
                <a:spcPts val="800"/>
              </a:spcAft>
            </a:pPr>
            <a:r>
              <a:rPr lang="fr-FR" b="1" dirty="0">
                <a:latin typeface="Calibri" panose="020F0502020204030204" pitchFamily="34" charset="0"/>
                <a:ea typeface="Calibri" panose="020F0502020204030204" pitchFamily="34" charset="0"/>
                <a:cs typeface="Calibri" panose="020F0502020204030204" pitchFamily="34" charset="0"/>
              </a:rPr>
              <a:t>A</a:t>
            </a:r>
            <a:r>
              <a:rPr lang="fr-FR" sz="1800" b="1" dirty="0">
                <a:effectLst/>
                <a:latin typeface="Calibri" panose="020F0502020204030204" pitchFamily="34" charset="0"/>
                <a:ea typeface="Calibri" panose="020F0502020204030204" pitchFamily="34" charset="0"/>
                <a:cs typeface="Calibri" panose="020F0502020204030204" pitchFamily="34" charset="0"/>
              </a:rPr>
              <a:t>u niveau cognitif </a:t>
            </a:r>
            <a:r>
              <a:rPr lang="fr-FR" dirty="0">
                <a:latin typeface="Calibri" panose="020F0502020204030204" pitchFamily="34" charset="0"/>
                <a:ea typeface="Calibri" panose="020F0502020204030204" pitchFamily="34" charset="0"/>
                <a:cs typeface="Calibri" panose="020F0502020204030204" pitchFamily="34" charset="0"/>
              </a:rPr>
              <a:t>Déclin cognitif (difficultés d’apprentissage, baisse de l’attention, perte de mémoire)</a:t>
            </a: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fr-FR" dirty="0">
                <a:latin typeface="Calibri" panose="020F0502020204030204" pitchFamily="34" charset="0"/>
                <a:ea typeface="Calibri" panose="020F0502020204030204" pitchFamily="34" charset="0"/>
                <a:cs typeface="Calibri" panose="020F0502020204030204" pitchFamily="34"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291C9DE1-1F20-4318-8B48-3EC840AED264}"/>
              </a:ext>
            </a:extLst>
          </p:cNvPr>
          <p:cNvSpPr txBox="1"/>
          <p:nvPr/>
        </p:nvSpPr>
        <p:spPr>
          <a:xfrm>
            <a:off x="419071" y="535135"/>
            <a:ext cx="9521328" cy="584775"/>
          </a:xfrm>
          <a:prstGeom prst="rect">
            <a:avLst/>
          </a:prstGeom>
          <a:noFill/>
        </p:spPr>
        <p:txBody>
          <a:bodyPr wrap="square" rtlCol="0">
            <a:spAutoFit/>
          </a:bodyPr>
          <a:lstStyle/>
          <a:p>
            <a:r>
              <a:rPr kumimoji="0" lang="fr-FR" sz="3200" b="1" i="0" u="none" strike="noStrike" kern="1200" cap="none" spc="0" normalizeH="0" baseline="0" noProof="0" dirty="0">
                <a:ln>
                  <a:noFill/>
                </a:ln>
                <a:solidFill>
                  <a:srgbClr val="7A2553"/>
                </a:solidFill>
                <a:effectLst/>
                <a:uLnTx/>
                <a:uFillTx/>
                <a:latin typeface="Calibri" panose="020F0502020204030204"/>
                <a:ea typeface="+mn-ea"/>
                <a:cs typeface="+mn-cs"/>
              </a:rPr>
              <a:t>Les caractéristiques de l’âge &gt; 65 ans</a:t>
            </a:r>
            <a:endParaRPr lang="fr-FR" b="1" dirty="0">
              <a:solidFill>
                <a:srgbClr val="7A2553"/>
              </a:solidFill>
            </a:endParaRPr>
          </a:p>
        </p:txBody>
      </p:sp>
    </p:spTree>
    <p:extLst>
      <p:ext uri="{BB962C8B-B14F-4D97-AF65-F5344CB8AC3E}">
        <p14:creationId xmlns:p14="http://schemas.microsoft.com/office/powerpoint/2010/main" val="2175181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5EE33B8-0607-4554-A6C1-F168BA552013}"/>
              </a:ext>
            </a:extLst>
          </p:cNvPr>
          <p:cNvSpPr txBox="1"/>
          <p:nvPr/>
        </p:nvSpPr>
        <p:spPr>
          <a:xfrm>
            <a:off x="0" y="2844225"/>
            <a:ext cx="12192000" cy="1446550"/>
          </a:xfrm>
          <a:prstGeom prst="rect">
            <a:avLst/>
          </a:prstGeom>
          <a:noFill/>
        </p:spPr>
        <p:txBody>
          <a:bodyPr wrap="square" rtlCol="0">
            <a:spAutoFit/>
          </a:bodyPr>
          <a:lstStyle/>
          <a:p>
            <a:pPr lvl="0" algn="ctr"/>
            <a:r>
              <a:rPr lang="fr-FR" sz="3200" b="1" dirty="0"/>
              <a:t>d) Les conséquences liés aux différents produits :</a:t>
            </a:r>
          </a:p>
          <a:p>
            <a:pPr lvl="0" algn="ctr"/>
            <a:r>
              <a:rPr lang="fr-FR" sz="3200" b="1" dirty="0"/>
              <a:t> alcool- tabac-cannabis</a:t>
            </a:r>
          </a:p>
          <a:p>
            <a:pPr lvl="0" algn="ctr"/>
            <a:r>
              <a:rPr lang="fr-FR" sz="2400" dirty="0"/>
              <a:t>(Voir sous module  3 RPIB alcool-tabac-cannabis si besoin de plus d’information) </a:t>
            </a:r>
          </a:p>
        </p:txBody>
      </p:sp>
    </p:spTree>
    <p:extLst>
      <p:ext uri="{BB962C8B-B14F-4D97-AF65-F5344CB8AC3E}">
        <p14:creationId xmlns:p14="http://schemas.microsoft.com/office/powerpoint/2010/main" val="21072755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408639" y="581891"/>
            <a:ext cx="11856098" cy="1077218"/>
          </a:xfrm>
          <a:prstGeom prst="rect">
            <a:avLst/>
          </a:prstGeom>
          <a:noFill/>
        </p:spPr>
        <p:txBody>
          <a:bodyPr wrap="square" rtlCol="0">
            <a:spAutoFit/>
          </a:bodyPr>
          <a:lstStyle/>
          <a:p>
            <a:pPr lvl="0"/>
            <a:r>
              <a:rPr lang="fr-FR" sz="3200" b="1" dirty="0">
                <a:solidFill>
                  <a:srgbClr val="7A2553"/>
                </a:solidFill>
              </a:rPr>
              <a:t>Conséquences sanitaires : </a:t>
            </a:r>
          </a:p>
          <a:p>
            <a:pPr lvl="0"/>
            <a:r>
              <a:rPr lang="fr-FR" sz="3200" b="1" dirty="0">
                <a:solidFill>
                  <a:srgbClr val="7A2553"/>
                </a:solidFill>
              </a:rPr>
              <a:t>Alcool </a:t>
            </a:r>
            <a:endParaRPr lang="fr-FR" sz="3200" dirty="0">
              <a:solidFill>
                <a:srgbClr val="6B6123"/>
              </a:solidFill>
            </a:endParaRPr>
          </a:p>
        </p:txBody>
      </p:sp>
      <p:sp>
        <p:nvSpPr>
          <p:cNvPr id="6" name="ZoneTexte 5">
            <a:extLst>
              <a:ext uri="{FF2B5EF4-FFF2-40B4-BE49-F238E27FC236}">
                <a16:creationId xmlns:a16="http://schemas.microsoft.com/office/drawing/2014/main" id="{69E63210-36B3-4BF6-BEAB-CACD1432B1D2}"/>
              </a:ext>
            </a:extLst>
          </p:cNvPr>
          <p:cNvSpPr txBox="1"/>
          <p:nvPr/>
        </p:nvSpPr>
        <p:spPr>
          <a:xfrm>
            <a:off x="521970" y="1928388"/>
            <a:ext cx="11564406" cy="3649332"/>
          </a:xfrm>
          <a:prstGeom prst="rect">
            <a:avLst/>
          </a:prstGeom>
          <a:noFill/>
        </p:spPr>
        <p:txBody>
          <a:bodyPr wrap="square">
            <a:spAutoFit/>
          </a:bodyPr>
          <a:lstStyle/>
          <a:p>
            <a:pPr algn="l"/>
            <a:r>
              <a:rPr lang="fr-FR" dirty="0">
                <a:cs typeface="Calibri" panose="020F0502020204030204" pitchFamily="34" charset="0"/>
              </a:rPr>
              <a:t>La consommation régulière d’alcool expose l’organisme à des risques de tous les systèmes et perturbe les métabolismes fondamentaux. Elle est responsable de + de 200 maladies et atteintes diverses</a:t>
            </a:r>
          </a:p>
          <a:p>
            <a:pPr algn="l"/>
            <a:endParaRPr lang="fr-FR" dirty="0">
              <a:cs typeface="Calibri" panose="020F0502020204030204" pitchFamily="34" charset="0"/>
            </a:endParaRPr>
          </a:p>
          <a:p>
            <a:pPr>
              <a:lnSpc>
                <a:spcPct val="106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Du fait de l’âge le sénior est plus vulnérable aux effets de l’alcool :</a:t>
            </a:r>
          </a:p>
          <a:p>
            <a:pPr>
              <a:lnSpc>
                <a:spcPct val="106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Plus on vieillit plus la tolérance à l’alcool diminue, et plus les dommages apparaissent pour de moindres quantités consommées.</a:t>
            </a:r>
          </a:p>
          <a:p>
            <a:pPr>
              <a:lnSpc>
                <a:spcPct val="106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L’avancée en âge est un marqueur de fragilité et vulnérabilité, y compris lors d’alcoolisations ponctuelles.</a:t>
            </a:r>
          </a:p>
          <a:p>
            <a:pPr>
              <a:lnSpc>
                <a:spcPct val="106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De moindres quantités peuvent aboutir à l’ivresse et la seule évaluation des quantités bues peut sem</a:t>
            </a:r>
            <a:r>
              <a:rPr lang="fr-FR" dirty="0">
                <a:latin typeface="Calibri" panose="020F0502020204030204" pitchFamily="34" charset="0"/>
                <a:ea typeface="Calibri" panose="020F0502020204030204" pitchFamily="34" charset="0"/>
                <a:cs typeface="Times New Roman" panose="02020603050405020304" pitchFamily="18" charset="0"/>
              </a:rPr>
              <a:t>bler faussement rassurante par rapport à des adultes plus jeunes.</a:t>
            </a:r>
            <a:endParaRPr lang="fr-FR" dirty="0">
              <a:cs typeface="Calibri" panose="020F0502020204030204" pitchFamily="34" charset="0"/>
            </a:endParaRPr>
          </a:p>
          <a:p>
            <a:pPr algn="l"/>
            <a:endParaRPr lang="fr-FR" b="0" i="0" dirty="0">
              <a:effectLst/>
              <a:latin typeface="Helvetica Neue"/>
            </a:endParaRPr>
          </a:p>
          <a:p>
            <a:pPr algn="l"/>
            <a:endParaRPr lang="fr-FR" b="0" i="0" dirty="0">
              <a:effectLst/>
              <a:latin typeface="Helvetica Neue"/>
            </a:endParaRPr>
          </a:p>
        </p:txBody>
      </p:sp>
      <p:sp>
        <p:nvSpPr>
          <p:cNvPr id="3" name="ZoneTexte 2">
            <a:extLst>
              <a:ext uri="{FF2B5EF4-FFF2-40B4-BE49-F238E27FC236}">
                <a16:creationId xmlns:a16="http://schemas.microsoft.com/office/drawing/2014/main" id="{C1127B5F-E2D5-8DF4-47AE-BF84C9EAC761}"/>
              </a:ext>
            </a:extLst>
          </p:cNvPr>
          <p:cNvSpPr txBox="1"/>
          <p:nvPr/>
        </p:nvSpPr>
        <p:spPr>
          <a:xfrm>
            <a:off x="618597" y="6276109"/>
            <a:ext cx="10954806"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949594"/>
                </a:solidFill>
                <a:effectLst/>
                <a:uLnTx/>
                <a:uFillTx/>
                <a:latin typeface="Calibri" panose="020F0502020204030204"/>
                <a:ea typeface="+mn-ea"/>
                <a:cs typeface="+mn-cs"/>
              </a:rPr>
              <a:t>Source : 2017-P.Menecier,L </a:t>
            </a:r>
            <a:r>
              <a:rPr kumimoji="0" lang="fr-FR" sz="1100" b="0" i="0" u="none" strike="noStrike" kern="1200" cap="none" spc="0" normalizeH="0" baseline="0" noProof="0" dirty="0" err="1">
                <a:ln>
                  <a:noFill/>
                </a:ln>
                <a:solidFill>
                  <a:srgbClr val="949594"/>
                </a:solidFill>
                <a:effectLst/>
                <a:uLnTx/>
                <a:uFillTx/>
                <a:latin typeface="Calibri" panose="020F0502020204030204"/>
                <a:ea typeface="+mn-ea"/>
                <a:cs typeface="+mn-cs"/>
              </a:rPr>
              <a:t>Rotheval</a:t>
            </a:r>
            <a:r>
              <a:rPr kumimoji="0" lang="fr-FR" sz="1100" b="0" i="0" u="none" strike="noStrike" kern="1200" cap="none" spc="0" normalizeH="0" baseline="0" noProof="0" dirty="0">
                <a:ln>
                  <a:noFill/>
                </a:ln>
                <a:solidFill>
                  <a:srgbClr val="949594"/>
                </a:solidFill>
                <a:effectLst/>
                <a:uLnTx/>
                <a:uFillTx/>
                <a:latin typeface="Calibri" panose="020F0502020204030204"/>
                <a:ea typeface="+mn-ea"/>
                <a:cs typeface="+mn-cs"/>
              </a:rPr>
              <a:t> « L’ivresse alcoolique dans la vieillesse» Soins Gérontologie_N°123:21-24</a:t>
            </a:r>
          </a:p>
        </p:txBody>
      </p:sp>
    </p:spTree>
    <p:extLst>
      <p:ext uri="{BB962C8B-B14F-4D97-AF65-F5344CB8AC3E}">
        <p14:creationId xmlns:p14="http://schemas.microsoft.com/office/powerpoint/2010/main" val="13663759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408639" y="581891"/>
            <a:ext cx="11856098" cy="1077218"/>
          </a:xfrm>
          <a:prstGeom prst="rect">
            <a:avLst/>
          </a:prstGeom>
          <a:noFill/>
        </p:spPr>
        <p:txBody>
          <a:bodyPr wrap="square" rtlCol="0">
            <a:spAutoFit/>
          </a:bodyPr>
          <a:lstStyle/>
          <a:p>
            <a:pPr lvl="0"/>
            <a:r>
              <a:rPr lang="fr-FR" sz="3200" b="1" dirty="0">
                <a:solidFill>
                  <a:srgbClr val="7A2553"/>
                </a:solidFill>
              </a:rPr>
              <a:t>Conséquences sanitaires : </a:t>
            </a:r>
          </a:p>
          <a:p>
            <a:pPr lvl="0"/>
            <a:r>
              <a:rPr lang="fr-FR" sz="3200" b="1" dirty="0">
                <a:solidFill>
                  <a:srgbClr val="7A2553"/>
                </a:solidFill>
              </a:rPr>
              <a:t>Alcool</a:t>
            </a:r>
            <a:endParaRPr lang="fr-FR" sz="3200" dirty="0">
              <a:solidFill>
                <a:srgbClr val="6B6123"/>
              </a:solidFill>
            </a:endParaRPr>
          </a:p>
        </p:txBody>
      </p:sp>
      <p:sp>
        <p:nvSpPr>
          <p:cNvPr id="6" name="ZoneTexte 5">
            <a:extLst>
              <a:ext uri="{FF2B5EF4-FFF2-40B4-BE49-F238E27FC236}">
                <a16:creationId xmlns:a16="http://schemas.microsoft.com/office/drawing/2014/main" id="{69E63210-36B3-4BF6-BEAB-CACD1432B1D2}"/>
              </a:ext>
            </a:extLst>
          </p:cNvPr>
          <p:cNvSpPr txBox="1"/>
          <p:nvPr/>
        </p:nvSpPr>
        <p:spPr>
          <a:xfrm>
            <a:off x="532435" y="1659109"/>
            <a:ext cx="11553941" cy="3970318"/>
          </a:xfrm>
          <a:prstGeom prst="rect">
            <a:avLst/>
          </a:prstGeom>
          <a:noFill/>
        </p:spPr>
        <p:txBody>
          <a:bodyPr wrap="square">
            <a:spAutoFit/>
          </a:bodyPr>
          <a:lstStyle/>
          <a:p>
            <a:endParaRPr lang="fr-FR" dirty="0"/>
          </a:p>
          <a:p>
            <a:r>
              <a:rPr lang="fr-FR" b="1" dirty="0">
                <a:solidFill>
                  <a:srgbClr val="7A2553"/>
                </a:solidFill>
              </a:rPr>
              <a:t>Chez le sujet âgé certaines manifestations peuvent ne pas être reconnues comme suites d’alcoolisations :</a:t>
            </a:r>
          </a:p>
          <a:p>
            <a:endParaRPr lang="fr-FR" dirty="0"/>
          </a:p>
          <a:p>
            <a:pPr marL="285750" indent="-285750">
              <a:buFont typeface="Arial" panose="020B0604020202020204" pitchFamily="34" charset="0"/>
              <a:buChar char="•"/>
            </a:pPr>
            <a:r>
              <a:rPr lang="fr-FR" dirty="0">
                <a:cs typeface="Calibri" panose="020F0502020204030204" pitchFamily="34" charset="0"/>
              </a:rPr>
              <a:t>Malaises, chutes ; confusions tellement fréquents en gériatrie.</a:t>
            </a:r>
          </a:p>
          <a:p>
            <a:pPr marL="285750" indent="-285750">
              <a:buFont typeface="Arial" panose="020B0604020202020204" pitchFamily="34" charset="0"/>
              <a:buChar char="•"/>
            </a:pPr>
            <a:endParaRPr lang="fr-FR" dirty="0">
              <a:cs typeface="Calibri" panose="020F0502020204030204" pitchFamily="34" charset="0"/>
            </a:endParaRPr>
          </a:p>
          <a:p>
            <a:pPr marL="285750" indent="-285750">
              <a:buFont typeface="Arial" panose="020B0604020202020204" pitchFamily="34" charset="0"/>
              <a:buChar char="•"/>
            </a:pPr>
            <a:r>
              <a:rPr lang="fr-FR" dirty="0">
                <a:cs typeface="Calibri" panose="020F0502020204030204" pitchFamily="34" charset="0"/>
              </a:rPr>
              <a:t>Troubles psychocomportementaux aigus liés à l’intoxication alcoolique (souvent confondus avec syndromes démentiels, ou troubles neuro-vasculaires).</a:t>
            </a:r>
          </a:p>
          <a:p>
            <a:pPr marL="285750" indent="-285750">
              <a:buFont typeface="Arial" panose="020B0604020202020204" pitchFamily="34" charset="0"/>
              <a:buChar char="•"/>
            </a:pPr>
            <a:endParaRPr lang="fr-FR" dirty="0">
              <a:cs typeface="Calibri" panose="020F0502020204030204" pitchFamily="34" charset="0"/>
            </a:endParaRPr>
          </a:p>
          <a:p>
            <a:pPr marL="285750" indent="-285750">
              <a:buFont typeface="Arial" panose="020B0604020202020204" pitchFamily="34" charset="0"/>
              <a:buChar char="•"/>
            </a:pPr>
            <a:r>
              <a:rPr lang="fr-FR" dirty="0">
                <a:cs typeface="Calibri" panose="020F0502020204030204" pitchFamily="34" charset="0"/>
              </a:rPr>
              <a:t>Ces ivresses sont favorisées par le contexte psychopathologique ou cognitif mais surtout par la prise associée d’autres psychotropes (proximité des effets de l’alcool et des benzodiazépines).</a:t>
            </a:r>
          </a:p>
          <a:p>
            <a:pPr marL="285750" indent="-285750">
              <a:buFont typeface="Arial" panose="020B0604020202020204" pitchFamily="34" charset="0"/>
              <a:buChar char="•"/>
            </a:pPr>
            <a:endParaRPr lang="fr-FR" dirty="0">
              <a:cs typeface="Calibri" panose="020F0502020204030204" pitchFamily="34" charset="0"/>
            </a:endParaRPr>
          </a:p>
          <a:p>
            <a:pPr marL="285750" indent="-285750">
              <a:buFont typeface="Arial" panose="020B0604020202020204" pitchFamily="34" charset="0"/>
              <a:buChar char="•"/>
            </a:pPr>
            <a:r>
              <a:rPr lang="fr-FR" dirty="0">
                <a:cs typeface="Calibri" panose="020F0502020204030204" pitchFamily="34" charset="0"/>
              </a:rPr>
              <a:t>Il existe un fort risque d’iatrogénie médicamenteuse accru par la consommation d’alcool.</a:t>
            </a:r>
          </a:p>
          <a:p>
            <a:pPr lvl="2"/>
            <a:endParaRPr lang="fr-FR" dirty="0">
              <a:cs typeface="Calibri" panose="020F0502020204030204" pitchFamily="34" charset="0"/>
            </a:endParaRPr>
          </a:p>
          <a:p>
            <a:r>
              <a:rPr lang="fr-FR" dirty="0">
                <a:cs typeface="Calibri" panose="020F0502020204030204" pitchFamily="34" charset="0"/>
              </a:rPr>
              <a:t>L’ivresse alcoolique est très rarement envisagée chez la femme âgée.</a:t>
            </a:r>
            <a:endParaRPr lang="fr-FR" b="0" i="0" dirty="0">
              <a:effectLst/>
              <a:latin typeface="Helvetica Neue"/>
            </a:endParaRPr>
          </a:p>
        </p:txBody>
      </p:sp>
      <p:sp>
        <p:nvSpPr>
          <p:cNvPr id="2" name="ZoneTexte 1">
            <a:extLst>
              <a:ext uri="{FF2B5EF4-FFF2-40B4-BE49-F238E27FC236}">
                <a16:creationId xmlns:a16="http://schemas.microsoft.com/office/drawing/2014/main" id="{402E7E2D-EED9-B1A2-7881-EF0301E0EEC9}"/>
              </a:ext>
            </a:extLst>
          </p:cNvPr>
          <p:cNvSpPr txBox="1"/>
          <p:nvPr/>
        </p:nvSpPr>
        <p:spPr>
          <a:xfrm>
            <a:off x="715224" y="5984559"/>
            <a:ext cx="10954806"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alibri" panose="020F0502020204030204"/>
                <a:ea typeface="+mn-ea"/>
                <a:cs typeface="+mn-cs"/>
              </a:rPr>
              <a:t>Source: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alibri" panose="020F0502020204030204"/>
                <a:ea typeface="+mn-ea"/>
                <a:cs typeface="+mn-cs"/>
              </a:rPr>
              <a:t>2017-P.Menecier,L </a:t>
            </a:r>
            <a:r>
              <a:rPr kumimoji="0" lang="fr-FR" sz="1100" b="0" i="0" u="none" strike="noStrike" kern="1200" cap="none" spc="0" normalizeH="0" baseline="0" noProof="0" dirty="0" err="1">
                <a:ln>
                  <a:noFill/>
                </a:ln>
                <a:solidFill>
                  <a:prstClr val="black"/>
                </a:solidFill>
                <a:effectLst/>
                <a:uLnTx/>
                <a:uFillTx/>
                <a:latin typeface="Calibri" panose="020F0502020204030204"/>
                <a:ea typeface="+mn-ea"/>
                <a:cs typeface="+mn-cs"/>
              </a:rPr>
              <a:t>Rotheval</a:t>
            </a:r>
            <a:r>
              <a:rPr kumimoji="0" lang="fr-FR" sz="1100" b="0" i="0" u="none" strike="noStrike" kern="1200" cap="none" spc="0" normalizeH="0" baseline="0" noProof="0" dirty="0">
                <a:ln>
                  <a:noFill/>
                </a:ln>
                <a:solidFill>
                  <a:prstClr val="black"/>
                </a:solidFill>
                <a:effectLst/>
                <a:uLnTx/>
                <a:uFillTx/>
                <a:latin typeface="Calibri" panose="020F0502020204030204"/>
                <a:ea typeface="+mn-ea"/>
                <a:cs typeface="+mn-cs"/>
              </a:rPr>
              <a:t> « L’ivresse alcoolique dans la vieillesse» Soins Gérontologie_N°123:21-24</a:t>
            </a:r>
          </a:p>
        </p:txBody>
      </p:sp>
    </p:spTree>
    <p:extLst>
      <p:ext uri="{BB962C8B-B14F-4D97-AF65-F5344CB8AC3E}">
        <p14:creationId xmlns:p14="http://schemas.microsoft.com/office/powerpoint/2010/main" val="34158256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a:extLst>
              <a:ext uri="{FF2B5EF4-FFF2-40B4-BE49-F238E27FC236}">
                <a16:creationId xmlns:a16="http://schemas.microsoft.com/office/drawing/2014/main" id="{6726092E-F77F-4707-A558-40C15F3FCD5A}"/>
              </a:ext>
            </a:extLst>
          </p:cNvPr>
          <p:cNvSpPr txBox="1"/>
          <p:nvPr/>
        </p:nvSpPr>
        <p:spPr>
          <a:xfrm>
            <a:off x="408639" y="1880171"/>
            <a:ext cx="11252529" cy="461665"/>
          </a:xfrm>
          <a:prstGeom prst="rect">
            <a:avLst/>
          </a:prstGeom>
          <a:noFill/>
        </p:spPr>
        <p:txBody>
          <a:bodyPr wrap="square">
            <a:spAutoFit/>
          </a:bodyPr>
          <a:lstStyle/>
          <a:p>
            <a:r>
              <a:rPr lang="fr-FR" sz="2400" b="1" i="0" dirty="0">
                <a:solidFill>
                  <a:srgbClr val="7A2553"/>
                </a:solidFill>
                <a:effectLst/>
                <a:latin typeface="Calibri" panose="020F0502020204030204" pitchFamily="34" charset="0"/>
                <a:cs typeface="Calibri" panose="020F0502020204030204" pitchFamily="34" charset="0"/>
              </a:rPr>
              <a:t>Troubles cognitifs</a:t>
            </a:r>
            <a:endParaRPr lang="fr-FR" sz="2400" b="1" dirty="0">
              <a:solidFill>
                <a:srgbClr val="7A2553"/>
              </a:solidFill>
              <a:latin typeface="Calibri" panose="020F0502020204030204" pitchFamily="34" charset="0"/>
              <a:cs typeface="Calibri" panose="020F0502020204030204" pitchFamily="34" charset="0"/>
            </a:endParaRPr>
          </a:p>
        </p:txBody>
      </p:sp>
      <p:sp>
        <p:nvSpPr>
          <p:cNvPr id="3" name="ZoneTexte 2">
            <a:extLst>
              <a:ext uri="{FF2B5EF4-FFF2-40B4-BE49-F238E27FC236}">
                <a16:creationId xmlns:a16="http://schemas.microsoft.com/office/drawing/2014/main" id="{339EA8B8-520D-7F07-47A9-407285924A4F}"/>
              </a:ext>
            </a:extLst>
          </p:cNvPr>
          <p:cNvSpPr txBox="1"/>
          <p:nvPr/>
        </p:nvSpPr>
        <p:spPr>
          <a:xfrm>
            <a:off x="497711" y="2356515"/>
            <a:ext cx="11377914" cy="3139321"/>
          </a:xfrm>
          <a:prstGeom prst="rect">
            <a:avLst/>
          </a:prstGeom>
          <a:noFill/>
        </p:spPr>
        <p:txBody>
          <a:bodyPr wrap="square">
            <a:spAutoFit/>
          </a:bodyPr>
          <a:lstStyle/>
          <a:p>
            <a:r>
              <a:rPr lang="fr-FR" b="0" i="0" dirty="0">
                <a:solidFill>
                  <a:srgbClr val="333333"/>
                </a:solidFill>
                <a:effectLst/>
              </a:rPr>
              <a:t>Les troubles cognitifs liés à l’alcool concerneraient </a:t>
            </a:r>
            <a:r>
              <a:rPr lang="fr-FR" b="1" i="0" dirty="0">
                <a:solidFill>
                  <a:srgbClr val="333333"/>
                </a:solidFill>
                <a:effectLst/>
              </a:rPr>
              <a:t>au moins la moitié des patients qui présentent une consommation à risque.</a:t>
            </a:r>
          </a:p>
          <a:p>
            <a:endParaRPr lang="fr-FR" b="0" i="0" dirty="0">
              <a:solidFill>
                <a:srgbClr val="333333"/>
              </a:solidFill>
              <a:effectLst/>
            </a:endParaRPr>
          </a:p>
          <a:p>
            <a:r>
              <a:rPr lang="fr-FR" dirty="0">
                <a:solidFill>
                  <a:srgbClr val="333333"/>
                </a:solidFill>
              </a:rPr>
              <a:t>L</a:t>
            </a:r>
            <a:r>
              <a:rPr lang="fr-FR" b="0" i="0" dirty="0">
                <a:solidFill>
                  <a:srgbClr val="333333"/>
                </a:solidFill>
                <a:effectLst/>
              </a:rPr>
              <a:t>ien établi entre </a:t>
            </a:r>
            <a:r>
              <a:rPr lang="fr-FR" b="1" i="0" dirty="0">
                <a:solidFill>
                  <a:srgbClr val="333333"/>
                </a:solidFill>
                <a:effectLst/>
              </a:rPr>
              <a:t>consommation d’alcool excessive </a:t>
            </a:r>
            <a:r>
              <a:rPr lang="fr-FR" b="0" i="0" dirty="0">
                <a:solidFill>
                  <a:srgbClr val="333333"/>
                </a:solidFill>
                <a:effectLst/>
              </a:rPr>
              <a:t>et </a:t>
            </a:r>
            <a:r>
              <a:rPr lang="fr-FR" b="1" i="0" dirty="0">
                <a:solidFill>
                  <a:srgbClr val="333333"/>
                </a:solidFill>
                <a:effectLst/>
              </a:rPr>
              <a:t>risque de démence </a:t>
            </a:r>
            <a:r>
              <a:rPr lang="fr-FR" b="0" i="0" dirty="0">
                <a:solidFill>
                  <a:srgbClr val="333333"/>
                </a:solidFill>
                <a:effectLst/>
              </a:rPr>
              <a:t>:</a:t>
            </a:r>
          </a:p>
          <a:p>
            <a:pPr marL="285750" indent="-285750">
              <a:buFont typeface="Wingdings" panose="05000000000000000000" pitchFamily="2" charset="2"/>
              <a:buChar char="§"/>
            </a:pPr>
            <a:r>
              <a:rPr lang="fr-FR" b="0" i="0" dirty="0">
                <a:solidFill>
                  <a:srgbClr val="333333"/>
                </a:solidFill>
                <a:effectLst/>
              </a:rPr>
              <a:t>six verres ou plus par jour pour les hommes et quatre pour les femmes sont associés à un triplement du risque de démences</a:t>
            </a:r>
            <a:r>
              <a:rPr lang="fr-FR" dirty="0">
                <a:solidFill>
                  <a:srgbClr val="333333"/>
                </a:solidFill>
              </a:rPr>
              <a:t> </a:t>
            </a:r>
            <a:r>
              <a:rPr lang="fr-FR" b="0" i="0" dirty="0">
                <a:solidFill>
                  <a:srgbClr val="333333"/>
                </a:solidFill>
                <a:effectLst/>
              </a:rPr>
              <a:t>(y compris de démences précoces qui surviennent avant 65 ans de type syndrome de Korsakoff, directement attribuables à l’alcool, de démences vasculaires qui résultent par exemple d’accidents vasculaires cérébraux, et de démences neurodégénératives de type Alzheimer.)</a:t>
            </a:r>
          </a:p>
          <a:p>
            <a:endParaRPr lang="fr-FR" b="0" i="0" dirty="0">
              <a:solidFill>
                <a:srgbClr val="333333"/>
              </a:solidFill>
              <a:effectLst/>
            </a:endParaRPr>
          </a:p>
          <a:p>
            <a:r>
              <a:rPr lang="fr-FR" b="0" i="0" dirty="0">
                <a:solidFill>
                  <a:srgbClr val="333333"/>
                </a:solidFill>
                <a:effectLst/>
              </a:rPr>
              <a:t>Ainsi, </a:t>
            </a:r>
            <a:r>
              <a:rPr lang="fr-FR" b="1" i="0" dirty="0">
                <a:solidFill>
                  <a:srgbClr val="333333"/>
                </a:solidFill>
                <a:effectLst/>
              </a:rPr>
              <a:t>le risque de développer la maladie d’Alzheimer est doublé chez les gros consommateurs d’alcool, ce qui en fait un facteur de risque modifiable majeur.</a:t>
            </a:r>
            <a:endParaRPr lang="fr-FR" dirty="0"/>
          </a:p>
        </p:txBody>
      </p:sp>
      <p:sp>
        <p:nvSpPr>
          <p:cNvPr id="6" name="ZoneTexte 5">
            <a:extLst>
              <a:ext uri="{FF2B5EF4-FFF2-40B4-BE49-F238E27FC236}">
                <a16:creationId xmlns:a16="http://schemas.microsoft.com/office/drawing/2014/main" id="{202FC3BA-F602-3DD9-5E4F-CA5DC785A5DC}"/>
              </a:ext>
            </a:extLst>
          </p:cNvPr>
          <p:cNvSpPr txBox="1"/>
          <p:nvPr/>
        </p:nvSpPr>
        <p:spPr>
          <a:xfrm>
            <a:off x="497711" y="5923937"/>
            <a:ext cx="7254240" cy="538609"/>
          </a:xfrm>
          <a:prstGeom prst="rect">
            <a:avLst/>
          </a:prstGeom>
          <a:noFill/>
        </p:spPr>
        <p:txBody>
          <a:bodyPr wrap="square">
            <a:spAutoFit/>
          </a:bodyPr>
          <a:lstStyle/>
          <a:p>
            <a:r>
              <a:rPr lang="fr-FR" sz="1100" dirty="0">
                <a:solidFill>
                  <a:srgbClr val="949594"/>
                </a:solidFill>
              </a:rPr>
              <a:t>Source : Inserm.fr/Dossier/alcool-santé </a:t>
            </a:r>
            <a:r>
              <a:rPr lang="fr-FR" sz="1100" dirty="0">
                <a:solidFill>
                  <a:srgbClr val="0563C1"/>
                </a:solidFill>
                <a:hlinkClick r:id="rId3">
                  <a:extLst>
                    <a:ext uri="{A12FA001-AC4F-418D-AE19-62706E023703}">
                      <ahyp:hlinkClr xmlns:ahyp="http://schemas.microsoft.com/office/drawing/2018/hyperlinkcolor" val="tx"/>
                    </a:ext>
                  </a:extLst>
                </a:hlinkClick>
              </a:rPr>
              <a:t>www</a:t>
            </a:r>
            <a:r>
              <a:rPr lang="fr-FR" sz="1100" dirty="0">
                <a:solidFill>
                  <a:srgbClr val="949594"/>
                </a:solidFill>
                <a:hlinkClick r:id="rId3">
                  <a:extLst>
                    <a:ext uri="{A12FA001-AC4F-418D-AE19-62706E023703}">
                      <ahyp:hlinkClr xmlns:ahyp="http://schemas.microsoft.com/office/drawing/2018/hyperlinkcolor" val="tx"/>
                    </a:ext>
                  </a:extLst>
                </a:hlinkClick>
              </a:rPr>
              <a:t>.inserm.fr/dossier/alcool-sante/#alcool-et-troubles-cognitifs</a:t>
            </a:r>
            <a:endParaRPr lang="fr-FR" sz="1100" dirty="0">
              <a:solidFill>
                <a:srgbClr val="949594"/>
              </a:solidFill>
            </a:endParaRPr>
          </a:p>
          <a:p>
            <a:endParaRPr lang="fr-FR" dirty="0">
              <a:solidFill>
                <a:srgbClr val="949594"/>
              </a:solidFill>
            </a:endParaRPr>
          </a:p>
        </p:txBody>
      </p:sp>
      <p:sp>
        <p:nvSpPr>
          <p:cNvPr id="2" name="ZoneTexte 1">
            <a:extLst>
              <a:ext uri="{FF2B5EF4-FFF2-40B4-BE49-F238E27FC236}">
                <a16:creationId xmlns:a16="http://schemas.microsoft.com/office/drawing/2014/main" id="{5BFD9E41-8BC2-1397-402B-BA052C9F4128}"/>
              </a:ext>
            </a:extLst>
          </p:cNvPr>
          <p:cNvSpPr txBox="1"/>
          <p:nvPr/>
        </p:nvSpPr>
        <p:spPr>
          <a:xfrm>
            <a:off x="408639" y="581891"/>
            <a:ext cx="11856098" cy="1077218"/>
          </a:xfrm>
          <a:prstGeom prst="rect">
            <a:avLst/>
          </a:prstGeom>
          <a:noFill/>
        </p:spPr>
        <p:txBody>
          <a:bodyPr wrap="square" rtlCol="0">
            <a:spAutoFit/>
          </a:bodyPr>
          <a:lstStyle/>
          <a:p>
            <a:pPr lvl="0"/>
            <a:r>
              <a:rPr lang="fr-FR" sz="3200" b="1" dirty="0">
                <a:solidFill>
                  <a:srgbClr val="7A2553"/>
                </a:solidFill>
              </a:rPr>
              <a:t>Conséquences sanitaires : </a:t>
            </a:r>
          </a:p>
          <a:p>
            <a:pPr lvl="0"/>
            <a:r>
              <a:rPr lang="fr-FR" sz="3200" b="1" dirty="0">
                <a:solidFill>
                  <a:srgbClr val="7A2553"/>
                </a:solidFill>
              </a:rPr>
              <a:t>Alcool</a:t>
            </a:r>
            <a:endParaRPr lang="fr-FR" sz="3200" dirty="0">
              <a:solidFill>
                <a:srgbClr val="6B6123"/>
              </a:solidFill>
            </a:endParaRPr>
          </a:p>
        </p:txBody>
      </p:sp>
    </p:spTree>
    <p:extLst>
      <p:ext uri="{BB962C8B-B14F-4D97-AF65-F5344CB8AC3E}">
        <p14:creationId xmlns:p14="http://schemas.microsoft.com/office/powerpoint/2010/main" val="32939956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408639" y="581891"/>
            <a:ext cx="11856098" cy="1077218"/>
          </a:xfrm>
          <a:prstGeom prst="rect">
            <a:avLst/>
          </a:prstGeom>
          <a:noFill/>
        </p:spPr>
        <p:txBody>
          <a:bodyPr wrap="square" rtlCol="0">
            <a:spAutoFit/>
          </a:bodyPr>
          <a:lstStyle/>
          <a:p>
            <a:pPr lvl="0"/>
            <a:r>
              <a:rPr lang="fr-FR" sz="3200" b="1" dirty="0">
                <a:solidFill>
                  <a:srgbClr val="7A2553"/>
                </a:solidFill>
              </a:rPr>
              <a:t>Conséquences sanitaires : </a:t>
            </a:r>
          </a:p>
          <a:p>
            <a:pPr lvl="0"/>
            <a:r>
              <a:rPr lang="fr-FR" sz="3200" b="1" dirty="0">
                <a:solidFill>
                  <a:srgbClr val="7A2553"/>
                </a:solidFill>
              </a:rPr>
              <a:t>Alcool et API</a:t>
            </a:r>
            <a:endParaRPr lang="fr-FR" sz="3200" dirty="0">
              <a:solidFill>
                <a:srgbClr val="6B6123"/>
              </a:solidFill>
            </a:endParaRPr>
          </a:p>
        </p:txBody>
      </p:sp>
      <p:sp>
        <p:nvSpPr>
          <p:cNvPr id="6" name="ZoneTexte 5">
            <a:extLst>
              <a:ext uri="{FF2B5EF4-FFF2-40B4-BE49-F238E27FC236}">
                <a16:creationId xmlns:a16="http://schemas.microsoft.com/office/drawing/2014/main" id="{69E63210-36B3-4BF6-BEAB-CACD1432B1D2}"/>
              </a:ext>
            </a:extLst>
          </p:cNvPr>
          <p:cNvSpPr txBox="1"/>
          <p:nvPr/>
        </p:nvSpPr>
        <p:spPr>
          <a:xfrm>
            <a:off x="408639" y="1939962"/>
            <a:ext cx="11293366" cy="3693319"/>
          </a:xfrm>
          <a:prstGeom prst="rect">
            <a:avLst/>
          </a:prstGeom>
          <a:noFill/>
        </p:spPr>
        <p:txBody>
          <a:bodyPr wrap="square">
            <a:spAutoFit/>
          </a:bodyPr>
          <a:lstStyle/>
          <a:p>
            <a:r>
              <a:rPr lang="fr-FR" b="1" dirty="0">
                <a:solidFill>
                  <a:srgbClr val="7A2553"/>
                </a:solidFill>
              </a:rPr>
              <a:t>Alcoolisation ponctuelle importante « API » </a:t>
            </a:r>
            <a:r>
              <a:rPr lang="fr-FR" b="1" dirty="0"/>
              <a:t>:</a:t>
            </a:r>
          </a:p>
          <a:p>
            <a:endParaRPr lang="fr-FR" u="sng" dirty="0"/>
          </a:p>
          <a:p>
            <a:r>
              <a:rPr lang="fr-FR" u="sng" dirty="0">
                <a:cs typeface="Calibri" panose="020F0502020204030204" pitchFamily="34" charset="0"/>
              </a:rPr>
              <a:t>Ses effets sont immédiats et dépendent surtout de l’alcoolémie.</a:t>
            </a:r>
          </a:p>
          <a:p>
            <a:pPr algn="l"/>
            <a:r>
              <a:rPr lang="fr-FR" dirty="0">
                <a:cs typeface="Calibri" panose="020F0502020204030204" pitchFamily="34" charset="0"/>
              </a:rPr>
              <a:t>T</a:t>
            </a:r>
            <a:r>
              <a:rPr lang="fr-FR" b="0" i="0" dirty="0">
                <a:effectLst/>
                <a:cs typeface="Calibri" panose="020F0502020204030204" pitchFamily="34" charset="0"/>
              </a:rPr>
              <a:t>roubles de l’équilibre et de la coordination des mouvements, confusion , délires, amnésie, …</a:t>
            </a:r>
          </a:p>
          <a:p>
            <a:pPr algn="l"/>
            <a:endParaRPr lang="fr-FR" dirty="0">
              <a:cs typeface="Calibri" panose="020F0502020204030204" pitchFamily="34" charset="0"/>
            </a:endParaRPr>
          </a:p>
          <a:p>
            <a:pPr algn="l"/>
            <a:r>
              <a:rPr lang="fr-FR" b="0" i="0" u="sng" dirty="0">
                <a:effectLst/>
                <a:cs typeface="Calibri" panose="020F0502020204030204" pitchFamily="34" charset="0"/>
              </a:rPr>
              <a:t>Des complications médicales graves peuvent survenir lors de ces intoxications aiguës :</a:t>
            </a:r>
          </a:p>
          <a:p>
            <a:pPr algn="l"/>
            <a:r>
              <a:rPr lang="fr-FR" dirty="0">
                <a:cs typeface="Calibri" panose="020F0502020204030204" pitchFamily="34" charset="0"/>
              </a:rPr>
              <a:t>C</a:t>
            </a:r>
            <a:r>
              <a:rPr lang="fr-FR" b="0" i="0" dirty="0">
                <a:effectLst/>
                <a:cs typeface="Calibri" panose="020F0502020204030204" pitchFamily="34" charset="0"/>
              </a:rPr>
              <a:t>oma éthylique, traumatismes, troubles respiratoires voire décès.</a:t>
            </a:r>
          </a:p>
          <a:p>
            <a:pPr algn="l"/>
            <a:endParaRPr lang="fr-FR" b="0" i="0" dirty="0">
              <a:effectLst/>
              <a:cs typeface="Calibri" panose="020F0502020204030204" pitchFamily="34" charset="0"/>
            </a:endParaRPr>
          </a:p>
          <a:p>
            <a:r>
              <a:rPr lang="fr-FR" b="0" i="0" u="sng" dirty="0">
                <a:effectLst/>
                <a:cs typeface="Calibri" panose="020F0502020204030204" pitchFamily="34" charset="0"/>
              </a:rPr>
              <a:t>Sur le long terme, le cerveau est impacté par ces excès</a:t>
            </a:r>
            <a:r>
              <a:rPr lang="fr-FR" b="0" i="0" dirty="0">
                <a:effectLst/>
                <a:cs typeface="Calibri" panose="020F0502020204030204" pitchFamily="34" charset="0"/>
              </a:rPr>
              <a:t>.</a:t>
            </a:r>
          </a:p>
          <a:p>
            <a:r>
              <a:rPr lang="fr-FR" b="0" i="0" dirty="0">
                <a:effectLst/>
                <a:cs typeface="Calibri" panose="020F0502020204030204" pitchFamily="34" charset="0"/>
              </a:rPr>
              <a:t>Un maintien dans l’usage augmente les risques de dépendance ultérieure, de troubles cognitifs et l’apparition de troubles psychiatriques</a:t>
            </a:r>
          </a:p>
          <a:p>
            <a:pPr algn="l"/>
            <a:endParaRPr lang="fr-FR" b="0" i="0" dirty="0">
              <a:effectLst/>
              <a:latin typeface="Helvetica Neue"/>
            </a:endParaRPr>
          </a:p>
          <a:p>
            <a:pPr algn="l"/>
            <a:endParaRPr lang="fr-FR" b="0" i="0" dirty="0">
              <a:solidFill>
                <a:srgbClr val="314048"/>
              </a:solidFill>
              <a:effectLst/>
              <a:latin typeface="Helvetica Neue"/>
            </a:endParaRPr>
          </a:p>
        </p:txBody>
      </p:sp>
    </p:spTree>
    <p:extLst>
      <p:ext uri="{BB962C8B-B14F-4D97-AF65-F5344CB8AC3E}">
        <p14:creationId xmlns:p14="http://schemas.microsoft.com/office/powerpoint/2010/main" val="4151218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408639" y="581891"/>
            <a:ext cx="11856098" cy="1077218"/>
          </a:xfrm>
          <a:prstGeom prst="rect">
            <a:avLst/>
          </a:prstGeom>
          <a:noFill/>
        </p:spPr>
        <p:txBody>
          <a:bodyPr wrap="square" rtlCol="0">
            <a:spAutoFit/>
          </a:bodyPr>
          <a:lstStyle/>
          <a:p>
            <a:pPr lvl="0"/>
            <a:r>
              <a:rPr lang="fr-FR" sz="3200" b="1" dirty="0">
                <a:solidFill>
                  <a:srgbClr val="7A2553"/>
                </a:solidFill>
              </a:rPr>
              <a:t>Conséquences : </a:t>
            </a:r>
          </a:p>
          <a:p>
            <a:pPr lvl="0"/>
            <a:r>
              <a:rPr lang="fr-FR" sz="3200" b="1" dirty="0">
                <a:solidFill>
                  <a:srgbClr val="7A2553"/>
                </a:solidFill>
              </a:rPr>
              <a:t>Alcool et API</a:t>
            </a:r>
            <a:endParaRPr lang="fr-FR" sz="3200" dirty="0">
              <a:solidFill>
                <a:srgbClr val="6B6123"/>
              </a:solidFill>
            </a:endParaRPr>
          </a:p>
        </p:txBody>
      </p:sp>
      <p:sp>
        <p:nvSpPr>
          <p:cNvPr id="2" name="ZoneTexte 1">
            <a:extLst>
              <a:ext uri="{FF2B5EF4-FFF2-40B4-BE49-F238E27FC236}">
                <a16:creationId xmlns:a16="http://schemas.microsoft.com/office/drawing/2014/main" id="{6EB19527-1828-43DB-B16A-11AF89087B44}"/>
              </a:ext>
            </a:extLst>
          </p:cNvPr>
          <p:cNvSpPr txBox="1"/>
          <p:nvPr/>
        </p:nvSpPr>
        <p:spPr>
          <a:xfrm>
            <a:off x="532436" y="2165946"/>
            <a:ext cx="11528384" cy="4539704"/>
          </a:xfrm>
          <a:prstGeom prst="rect">
            <a:avLst/>
          </a:prstGeom>
          <a:noFill/>
        </p:spPr>
        <p:txBody>
          <a:bodyPr wrap="square" rtlCol="0">
            <a:spAutoFit/>
          </a:bodyPr>
          <a:lstStyle/>
          <a:p>
            <a:pPr algn="l"/>
            <a:r>
              <a:rPr lang="fr-FR" b="0" i="0" dirty="0">
                <a:effectLst/>
                <a:latin typeface="Calibri" panose="020F0502020204030204" pitchFamily="34" charset="0"/>
                <a:cs typeface="Calibri" panose="020F0502020204030204" pitchFamily="34" charset="0"/>
              </a:rPr>
              <a:t>L’API n’expose pas aux mêmes dangers que la consommation régulière d’alcool. </a:t>
            </a:r>
          </a:p>
          <a:p>
            <a:pPr algn="l"/>
            <a:endParaRPr lang="fr-FR" b="0" i="0" dirty="0">
              <a:effectLst/>
              <a:latin typeface="Calibri" panose="020F0502020204030204" pitchFamily="34" charset="0"/>
              <a:cs typeface="Calibri" panose="020F0502020204030204" pitchFamily="34" charset="0"/>
            </a:endParaRPr>
          </a:p>
          <a:p>
            <a:pPr marL="285750" indent="-285750" algn="l">
              <a:buFont typeface="Wingdings" panose="05000000000000000000" pitchFamily="2" charset="2"/>
              <a:buChar char="ü"/>
            </a:pPr>
            <a:r>
              <a:rPr lang="fr-FR" b="0" i="0" dirty="0">
                <a:effectLst/>
                <a:latin typeface="Calibri" panose="020F0502020204030204" pitchFamily="34" charset="0"/>
                <a:cs typeface="Calibri" panose="020F0502020204030204" pitchFamily="34" charset="0"/>
              </a:rPr>
              <a:t>La perte de contrôle, les comportements violents et impulsifs peuvent se révéler dangereux pour les autres (être agresseur) mais également pour soi (être victime).</a:t>
            </a:r>
          </a:p>
          <a:p>
            <a:pPr marL="285750" indent="-285750" algn="l">
              <a:buFont typeface="Wingdings" panose="05000000000000000000" pitchFamily="2" charset="2"/>
              <a:buChar char="ü"/>
            </a:pPr>
            <a:r>
              <a:rPr lang="fr-FR" b="0" i="0" dirty="0">
                <a:effectLst/>
                <a:latin typeface="Calibri" panose="020F0502020204030204" pitchFamily="34" charset="0"/>
                <a:cs typeface="Calibri" panose="020F0502020204030204" pitchFamily="34" charset="0"/>
              </a:rPr>
              <a:t>Suicides*</a:t>
            </a:r>
          </a:p>
          <a:p>
            <a:pPr marL="285750" indent="-285750" algn="l">
              <a:buFont typeface="Wingdings" panose="05000000000000000000" pitchFamily="2" charset="2"/>
              <a:buChar char="ü"/>
            </a:pPr>
            <a:r>
              <a:rPr lang="fr-FR" dirty="0">
                <a:latin typeface="Calibri" panose="020F0502020204030204" pitchFamily="34" charset="0"/>
                <a:cs typeface="Calibri" panose="020F0502020204030204" pitchFamily="34" charset="0"/>
              </a:rPr>
              <a:t>Conséquences traumatiques et osseuses</a:t>
            </a:r>
            <a:endParaRPr lang="fr-FR" b="0" i="0" dirty="0">
              <a:effectLst/>
              <a:latin typeface="Calibri" panose="020F0502020204030204" pitchFamily="34" charset="0"/>
              <a:cs typeface="Calibri" panose="020F0502020204030204" pitchFamily="34" charset="0"/>
            </a:endParaRPr>
          </a:p>
          <a:p>
            <a:pPr algn="l"/>
            <a:endParaRPr lang="fr-FR" b="0" i="0" dirty="0">
              <a:effectLst/>
              <a:latin typeface="Calibri" panose="020F0502020204030204" pitchFamily="34" charset="0"/>
              <a:cs typeface="Calibri" panose="020F0502020204030204" pitchFamily="34" charset="0"/>
            </a:endParaRPr>
          </a:p>
          <a:p>
            <a:pPr algn="l"/>
            <a:r>
              <a:rPr lang="fr-FR" b="0" i="0" dirty="0">
                <a:effectLst/>
                <a:latin typeface="Calibri" panose="020F0502020204030204" pitchFamily="34" charset="0"/>
                <a:cs typeface="Calibri" panose="020F0502020204030204" pitchFamily="34" charset="0"/>
              </a:rPr>
              <a:t>Au-delà des accidents de la route ou de sport, la personne alcoolisée devient la victime idéale de rixes, de manipulations et de violences physiques, morales ou sexuelles.</a:t>
            </a:r>
          </a:p>
          <a:p>
            <a:endParaRPr lang="fr-FR" dirty="0"/>
          </a:p>
          <a:p>
            <a:r>
              <a:rPr lang="fr-FR" b="0" i="0" dirty="0">
                <a:effectLst/>
              </a:rPr>
              <a:t>*</a:t>
            </a:r>
            <a:r>
              <a:rPr lang="fr-FR" sz="1100" dirty="0"/>
              <a:t>l’abus d’alcool était retrouvé chez 26 % des suicidés âgés contre 4% dans la population contrôle du même âge décédée d’une autre cause que le suicide.</a:t>
            </a:r>
          </a:p>
          <a:p>
            <a:r>
              <a:rPr lang="fr-FR" sz="1100" dirty="0"/>
              <a:t> Les troubles anxieux ne sont pas rares chez les personnes âgées. Ils peuvent être masqués par une consommation excessive de psychotropes et/ou d’alcool. Ils sont souvent associés à la dépression et augmentent alors notablement le risque de suicide.</a:t>
            </a:r>
          </a:p>
          <a:p>
            <a:r>
              <a:rPr lang="fr-FR" sz="1100" dirty="0"/>
              <a:t>2013_Comité National pour la Bientraitance et les Droits des Personnes Agées et des Personnes Handicapées (CNBD) Prévention du suicide chez les personnes âgées </a:t>
            </a:r>
          </a:p>
          <a:p>
            <a:r>
              <a:rPr lang="fr-FR" sz="1100" b="0" i="0" dirty="0">
                <a:effectLst/>
                <a:hlinkClick r:id="rId2"/>
              </a:rPr>
              <a:t>solidarites-sante.gouv.fr/IMG/pdf/CNBD_Prevention_du_suicide_Propositions_081013.pdf</a:t>
            </a:r>
            <a:endParaRPr lang="fr-FR" sz="1100" b="0" i="0" dirty="0">
              <a:effectLst/>
            </a:endParaRPr>
          </a:p>
          <a:p>
            <a:endParaRPr lang="fr-FR" sz="1100" b="0" i="0" dirty="0">
              <a:effectLst/>
            </a:endParaRPr>
          </a:p>
          <a:p>
            <a:endParaRPr lang="fr-FR" sz="1100" dirty="0"/>
          </a:p>
          <a:p>
            <a:r>
              <a:rPr lang="fr-FR" sz="1100" dirty="0">
                <a:solidFill>
                  <a:srgbClr val="949594"/>
                </a:solidFill>
              </a:rPr>
              <a:t>Source : Inserm.fr/Dossier/alcool-santé </a:t>
            </a:r>
            <a:r>
              <a:rPr lang="fr-FR" sz="1100" dirty="0">
                <a:solidFill>
                  <a:srgbClr val="949594"/>
                </a:solidFill>
                <a:hlinkClick r:id="rId3">
                  <a:extLst>
                    <a:ext uri="{A12FA001-AC4F-418D-AE19-62706E023703}">
                      <ahyp:hlinkClr xmlns:ahyp="http://schemas.microsoft.com/office/drawing/2018/hyperlinkcolor" val="tx"/>
                    </a:ext>
                  </a:extLst>
                </a:hlinkClick>
              </a:rPr>
              <a:t>www.inserm.fr/dossier/alcool-sante/</a:t>
            </a:r>
            <a:endParaRPr lang="fr-FR" sz="1100" dirty="0">
              <a:solidFill>
                <a:srgbClr val="949594"/>
              </a:solidFill>
            </a:endParaRPr>
          </a:p>
          <a:p>
            <a:endParaRPr lang="fr-FR" sz="1400" dirty="0"/>
          </a:p>
        </p:txBody>
      </p:sp>
    </p:spTree>
    <p:extLst>
      <p:ext uri="{BB962C8B-B14F-4D97-AF65-F5344CB8AC3E}">
        <p14:creationId xmlns:p14="http://schemas.microsoft.com/office/powerpoint/2010/main" val="10149004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408639" y="581891"/>
            <a:ext cx="11856098" cy="1077218"/>
          </a:xfrm>
          <a:prstGeom prst="rect">
            <a:avLst/>
          </a:prstGeom>
          <a:noFill/>
        </p:spPr>
        <p:txBody>
          <a:bodyPr wrap="square" rtlCol="0">
            <a:spAutoFit/>
          </a:bodyPr>
          <a:lstStyle/>
          <a:p>
            <a:pPr lvl="0"/>
            <a:r>
              <a:rPr lang="fr-FR" sz="3200" b="1" dirty="0">
                <a:solidFill>
                  <a:srgbClr val="7A2553"/>
                </a:solidFill>
              </a:rPr>
              <a:t>Conséquences judiciaires : </a:t>
            </a:r>
          </a:p>
          <a:p>
            <a:pPr lvl="0"/>
            <a:r>
              <a:rPr lang="fr-FR" sz="3200" b="1" dirty="0">
                <a:solidFill>
                  <a:srgbClr val="7A2553"/>
                </a:solidFill>
              </a:rPr>
              <a:t>Alcool </a:t>
            </a:r>
          </a:p>
        </p:txBody>
      </p:sp>
      <p:sp>
        <p:nvSpPr>
          <p:cNvPr id="7" name="ZoneTexte 6">
            <a:extLst>
              <a:ext uri="{FF2B5EF4-FFF2-40B4-BE49-F238E27FC236}">
                <a16:creationId xmlns:a16="http://schemas.microsoft.com/office/drawing/2014/main" id="{C82767FE-1C5F-46DB-9B90-811526EA6E9F}"/>
              </a:ext>
            </a:extLst>
          </p:cNvPr>
          <p:cNvSpPr txBox="1"/>
          <p:nvPr/>
        </p:nvSpPr>
        <p:spPr>
          <a:xfrm>
            <a:off x="509286" y="1752362"/>
            <a:ext cx="11563109" cy="4678204"/>
          </a:xfrm>
          <a:prstGeom prst="rect">
            <a:avLst/>
          </a:prstGeom>
          <a:noFill/>
        </p:spPr>
        <p:txBody>
          <a:bodyPr wrap="square" rtlCol="0">
            <a:spAutoFit/>
          </a:bodyPr>
          <a:lstStyle/>
          <a:p>
            <a:pPr algn="l" fontAlgn="base"/>
            <a:r>
              <a:rPr lang="fr-FR" b="0" i="0" dirty="0">
                <a:effectLst/>
              </a:rPr>
              <a:t>Conduire avec un taux d’alcool </a:t>
            </a:r>
            <a:r>
              <a:rPr lang="fr-FR" b="1" i="0" dirty="0">
                <a:effectLst/>
              </a:rPr>
              <a:t>supérieur à 0,8 g/L </a:t>
            </a:r>
            <a:r>
              <a:rPr lang="fr-FR" b="0" i="0" dirty="0">
                <a:effectLst/>
              </a:rPr>
              <a:t>de sang constitue un </a:t>
            </a:r>
            <a:r>
              <a:rPr lang="fr-FR" b="1" i="0" dirty="0">
                <a:effectLst/>
              </a:rPr>
              <a:t>délit grave</a:t>
            </a:r>
            <a:r>
              <a:rPr lang="fr-FR" b="0" i="0" dirty="0">
                <a:effectLst/>
              </a:rPr>
              <a:t> réprimé par des sanctions immédiates, puis, par une </a:t>
            </a:r>
            <a:r>
              <a:rPr lang="fr-FR" b="1" i="0" dirty="0">
                <a:effectLst/>
              </a:rPr>
              <a:t>condamnation judiciaire</a:t>
            </a:r>
          </a:p>
          <a:p>
            <a:pPr algn="l" fontAlgn="base"/>
            <a:endParaRPr lang="fr-FR" dirty="0"/>
          </a:p>
          <a:p>
            <a:pPr marL="285750" indent="-285750" algn="l" fontAlgn="base">
              <a:buFont typeface="Wingdings" panose="05000000000000000000" pitchFamily="2" charset="2"/>
              <a:buChar char="ü"/>
            </a:pPr>
            <a:r>
              <a:rPr lang="fr-FR" b="0" i="0" dirty="0">
                <a:effectLst/>
              </a:rPr>
              <a:t>Un retrait de 6 points sur le permis de conduire ;</a:t>
            </a:r>
          </a:p>
          <a:p>
            <a:pPr marL="285750" indent="-285750" algn="l" fontAlgn="base">
              <a:buFont typeface="Wingdings" panose="05000000000000000000" pitchFamily="2" charset="2"/>
              <a:buChar char="ü"/>
            </a:pPr>
            <a:endParaRPr lang="fr-FR" b="0" i="0" dirty="0">
              <a:effectLst/>
            </a:endParaRPr>
          </a:p>
          <a:p>
            <a:pPr marL="285750" indent="-285750" algn="l" fontAlgn="base">
              <a:buFont typeface="Wingdings" panose="05000000000000000000" pitchFamily="2" charset="2"/>
              <a:buChar char="ü"/>
            </a:pPr>
            <a:r>
              <a:rPr lang="fr-FR" b="0" i="0" dirty="0">
                <a:effectLst/>
              </a:rPr>
              <a:t>Une amende pouvant atteindre 4 500€ ;</a:t>
            </a:r>
          </a:p>
          <a:p>
            <a:pPr marL="285750" indent="-285750" algn="l" fontAlgn="base">
              <a:buFont typeface="Wingdings" panose="05000000000000000000" pitchFamily="2" charset="2"/>
              <a:buChar char="ü"/>
            </a:pPr>
            <a:endParaRPr lang="fr-FR" b="0" i="0" dirty="0">
              <a:effectLst/>
            </a:endParaRPr>
          </a:p>
          <a:p>
            <a:pPr marL="285750" indent="-285750" algn="l" fontAlgn="base">
              <a:buFont typeface="Wingdings" panose="05000000000000000000" pitchFamily="2" charset="2"/>
              <a:buChar char="ü"/>
            </a:pPr>
            <a:r>
              <a:rPr lang="fr-FR" b="0" i="0" dirty="0">
                <a:effectLst/>
              </a:rPr>
              <a:t>Une suspension ou une annulation du permis de conduire pour 3 ans, sans aménagement permettant au conducteur d’exercer son activité professionnelle ;</a:t>
            </a:r>
          </a:p>
          <a:p>
            <a:pPr marL="285750" indent="-285750" algn="l" fontAlgn="base">
              <a:buFont typeface="Wingdings" panose="05000000000000000000" pitchFamily="2" charset="2"/>
              <a:buChar char="ü"/>
            </a:pPr>
            <a:endParaRPr lang="fr-FR" b="0" i="0" dirty="0">
              <a:effectLst/>
            </a:endParaRPr>
          </a:p>
          <a:p>
            <a:pPr marL="285750" indent="-285750" algn="l" fontAlgn="base">
              <a:buFont typeface="Wingdings" panose="05000000000000000000" pitchFamily="2" charset="2"/>
              <a:buChar char="ü"/>
            </a:pPr>
            <a:r>
              <a:rPr lang="fr-FR" b="0" i="0" dirty="0">
                <a:effectLst/>
              </a:rPr>
              <a:t>Une peine de 2 ans de prison ;</a:t>
            </a:r>
          </a:p>
          <a:p>
            <a:pPr marL="285750" indent="-285750" algn="l" fontAlgn="base">
              <a:buFont typeface="Wingdings" panose="05000000000000000000" pitchFamily="2" charset="2"/>
              <a:buChar char="ü"/>
            </a:pPr>
            <a:endParaRPr lang="fr-FR" b="0" i="0" dirty="0">
              <a:effectLst/>
            </a:endParaRPr>
          </a:p>
          <a:p>
            <a:pPr marL="285750" indent="-285750" algn="l" fontAlgn="base">
              <a:buFont typeface="Wingdings" panose="05000000000000000000" pitchFamily="2" charset="2"/>
              <a:buChar char="ü"/>
            </a:pPr>
            <a:r>
              <a:rPr lang="fr-FR" b="0" i="0" dirty="0">
                <a:effectLst/>
              </a:rPr>
              <a:t>L’interdiction de conduire un véhicule non équipé d’un dispositif d’éthylotest anti-démarrage (EAD) pour 5 ans maximum.</a:t>
            </a:r>
          </a:p>
          <a:p>
            <a:pPr algn="l" fontAlgn="base">
              <a:buFont typeface="Arial" panose="020B0604020202020204" pitchFamily="34" charset="0"/>
              <a:buChar char="•"/>
            </a:pPr>
            <a:endParaRPr lang="fr-FR" b="0" i="0" dirty="0">
              <a:solidFill>
                <a:srgbClr val="424649"/>
              </a:solidFill>
              <a:effectLst/>
            </a:endParaRPr>
          </a:p>
          <a:p>
            <a:pPr algn="l" fontAlgn="base"/>
            <a:endParaRPr lang="fr-FR" sz="1400" b="0" i="0" dirty="0">
              <a:solidFill>
                <a:srgbClr val="424649"/>
              </a:solidFill>
              <a:effectLst/>
              <a:latin typeface="Nunito Sans" pitchFamily="2" charset="0"/>
            </a:endParaRPr>
          </a:p>
          <a:p>
            <a:pPr algn="l" fontAlgn="base"/>
            <a:endParaRPr lang="fr-FR" sz="1400" b="0" i="0" dirty="0">
              <a:solidFill>
                <a:srgbClr val="424649"/>
              </a:solidFill>
              <a:effectLst/>
              <a:latin typeface="Nunito Sans" pitchFamily="2" charset="0"/>
            </a:endParaRPr>
          </a:p>
        </p:txBody>
      </p:sp>
    </p:spTree>
    <p:extLst>
      <p:ext uri="{BB962C8B-B14F-4D97-AF65-F5344CB8AC3E}">
        <p14:creationId xmlns:p14="http://schemas.microsoft.com/office/powerpoint/2010/main" val="1933219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E914267B-87A3-4AFC-A561-FBB74B1B4AD6}"/>
              </a:ext>
            </a:extLst>
          </p:cNvPr>
          <p:cNvSpPr txBox="1"/>
          <p:nvPr/>
        </p:nvSpPr>
        <p:spPr>
          <a:xfrm>
            <a:off x="525446" y="1413363"/>
            <a:ext cx="11622484" cy="2246769"/>
          </a:xfrm>
          <a:prstGeom prst="rect">
            <a:avLst/>
          </a:prstGeom>
          <a:noFill/>
        </p:spPr>
        <p:txBody>
          <a:bodyPr wrap="square">
            <a:spAutoFit/>
          </a:bodyPr>
          <a:lstStyle/>
          <a:p>
            <a:pPr marL="342900" indent="-342900">
              <a:buFont typeface="Arial" panose="020B0604020202020204" pitchFamily="34" charset="0"/>
              <a:buChar char="•"/>
            </a:pPr>
            <a:r>
              <a:rPr lang="fr-FR" sz="2000" b="1" i="0" u="none" strike="noStrike" baseline="0" dirty="0">
                <a:solidFill>
                  <a:srgbClr val="000000"/>
                </a:solidFill>
                <a:latin typeface="Calibri" panose="020F0502020204030204" pitchFamily="34" charset="0"/>
              </a:rPr>
              <a:t>Quiz</a:t>
            </a:r>
          </a:p>
          <a:p>
            <a:pPr marL="342900" indent="-342900">
              <a:buFont typeface="Arial" panose="020B0604020202020204" pitchFamily="34" charset="0"/>
              <a:buChar char="•"/>
            </a:pPr>
            <a:endParaRPr lang="fr-FR" sz="2000" b="0" i="0" u="none" strike="noStrike" baseline="0" dirty="0">
              <a:solidFill>
                <a:srgbClr val="000000"/>
              </a:solidFill>
              <a:latin typeface="Calibri" panose="020F0502020204030204" pitchFamily="34" charset="0"/>
            </a:endParaRPr>
          </a:p>
          <a:p>
            <a:pPr marL="342900" indent="-342900">
              <a:buFont typeface="Arial" panose="020B0604020202020204" pitchFamily="34" charset="0"/>
              <a:buChar char="•"/>
            </a:pPr>
            <a:r>
              <a:rPr lang="fr-FR" sz="2000" b="1" dirty="0">
                <a:solidFill>
                  <a:srgbClr val="000000"/>
                </a:solidFill>
                <a:latin typeface="Calibri" panose="020F0502020204030204" pitchFamily="34" charset="0"/>
              </a:rPr>
              <a:t>l’Abaque de Regnier </a:t>
            </a:r>
          </a:p>
          <a:p>
            <a:pPr marL="342900" indent="-342900">
              <a:buFont typeface="Arial" panose="020B0604020202020204" pitchFamily="34" charset="0"/>
              <a:buChar char="•"/>
            </a:pPr>
            <a:endParaRPr lang="fr-FR" sz="2000" b="0" i="0" u="none" strike="noStrike" baseline="0" dirty="0">
              <a:solidFill>
                <a:srgbClr val="000000"/>
              </a:solidFill>
              <a:latin typeface="Calibri" panose="020F0502020204030204" pitchFamily="34" charset="0"/>
            </a:endParaRPr>
          </a:p>
          <a:p>
            <a:pPr marL="342900" indent="-342900">
              <a:buFont typeface="Arial" panose="020B0604020202020204" pitchFamily="34" charset="0"/>
              <a:buChar char="•"/>
            </a:pPr>
            <a:r>
              <a:rPr lang="fr-FR" sz="2000" b="1" i="0" u="none" strike="noStrike" baseline="0" dirty="0">
                <a:solidFill>
                  <a:srgbClr val="000000"/>
                </a:solidFill>
                <a:latin typeface="Calibri" panose="020F0502020204030204" pitchFamily="34" charset="0"/>
              </a:rPr>
              <a:t>Cartes à scénarios pour permettre de travailler les troubles de l’usage / Léger, modéré ou sévère</a:t>
            </a:r>
          </a:p>
          <a:p>
            <a:endParaRPr lang="fr-FR" sz="2000" b="0" i="0" u="none" strike="noStrike" baseline="0" dirty="0">
              <a:solidFill>
                <a:srgbClr val="000000"/>
              </a:solidFill>
              <a:latin typeface="Calibri" panose="020F0502020204030204" pitchFamily="34" charset="0"/>
            </a:endParaRPr>
          </a:p>
          <a:p>
            <a:pPr marL="342900" indent="-342900">
              <a:buFont typeface="Arial" panose="020B0604020202020204" pitchFamily="34" charset="0"/>
              <a:buChar char="•"/>
            </a:pPr>
            <a:r>
              <a:rPr lang="fr-FR" sz="2000" b="1" dirty="0">
                <a:solidFill>
                  <a:srgbClr val="000000"/>
                </a:solidFill>
                <a:latin typeface="Calibri" panose="020F0502020204030204" pitchFamily="34" charset="0"/>
              </a:rPr>
              <a:t>Films : exemples </a:t>
            </a:r>
          </a:p>
        </p:txBody>
      </p:sp>
      <p:sp>
        <p:nvSpPr>
          <p:cNvPr id="7" name="ZoneTexte 6">
            <a:extLst>
              <a:ext uri="{FF2B5EF4-FFF2-40B4-BE49-F238E27FC236}">
                <a16:creationId xmlns:a16="http://schemas.microsoft.com/office/drawing/2014/main" id="{140B578B-1B77-4D34-91A0-64EEA5068881}"/>
              </a:ext>
            </a:extLst>
          </p:cNvPr>
          <p:cNvSpPr txBox="1"/>
          <p:nvPr/>
        </p:nvSpPr>
        <p:spPr>
          <a:xfrm>
            <a:off x="408639" y="581891"/>
            <a:ext cx="11856098" cy="584775"/>
          </a:xfrm>
          <a:prstGeom prst="rect">
            <a:avLst/>
          </a:prstGeom>
          <a:noFill/>
        </p:spPr>
        <p:txBody>
          <a:bodyPr wrap="square" rtlCol="0">
            <a:spAutoFit/>
          </a:bodyPr>
          <a:lstStyle/>
          <a:p>
            <a:pPr lvl="0"/>
            <a:r>
              <a:rPr lang="fr-FR" sz="3200" b="1" dirty="0">
                <a:solidFill>
                  <a:srgbClr val="7A2553"/>
                </a:solidFill>
              </a:rPr>
              <a:t>Outils d’animation :</a:t>
            </a:r>
            <a:endParaRPr lang="fr-FR" sz="3200" dirty="0">
              <a:solidFill>
                <a:srgbClr val="6B6123"/>
              </a:solidFill>
            </a:endParaRPr>
          </a:p>
        </p:txBody>
      </p:sp>
      <p:pic>
        <p:nvPicPr>
          <p:cNvPr id="10" name="Image 9">
            <a:extLst>
              <a:ext uri="{FF2B5EF4-FFF2-40B4-BE49-F238E27FC236}">
                <a16:creationId xmlns:a16="http://schemas.microsoft.com/office/drawing/2014/main" id="{A41FC10F-E3BA-4A8E-AB6B-4CD5CA797A01}"/>
              </a:ext>
            </a:extLst>
          </p:cNvPr>
          <p:cNvPicPr>
            <a:picLocks noChangeAspect="1"/>
          </p:cNvPicPr>
          <p:nvPr/>
        </p:nvPicPr>
        <p:blipFill>
          <a:blip r:embed="rId2"/>
          <a:stretch>
            <a:fillRect/>
          </a:stretch>
        </p:blipFill>
        <p:spPr>
          <a:xfrm>
            <a:off x="1618546" y="3701608"/>
            <a:ext cx="2682308" cy="1701552"/>
          </a:xfrm>
          <a:prstGeom prst="rect">
            <a:avLst/>
          </a:prstGeom>
        </p:spPr>
      </p:pic>
      <p:sp>
        <p:nvSpPr>
          <p:cNvPr id="11" name="ZoneTexte 10">
            <a:extLst>
              <a:ext uri="{FF2B5EF4-FFF2-40B4-BE49-F238E27FC236}">
                <a16:creationId xmlns:a16="http://schemas.microsoft.com/office/drawing/2014/main" id="{58F9B286-BAFB-48C7-B56F-8E8755421687}"/>
              </a:ext>
            </a:extLst>
          </p:cNvPr>
          <p:cNvSpPr txBox="1"/>
          <p:nvPr/>
        </p:nvSpPr>
        <p:spPr>
          <a:xfrm>
            <a:off x="1618546" y="5552949"/>
            <a:ext cx="4237021" cy="646331"/>
          </a:xfrm>
          <a:prstGeom prst="rect">
            <a:avLst/>
          </a:prstGeom>
          <a:noFill/>
        </p:spPr>
        <p:txBody>
          <a:bodyPr wrap="square" rtlCol="0">
            <a:spAutoFit/>
          </a:bodyPr>
          <a:lstStyle/>
          <a:p>
            <a:r>
              <a:rPr lang="fr-FR" dirty="0">
                <a:solidFill>
                  <a:srgbClr val="7A2553"/>
                </a:solidFill>
                <a:hlinkClick r:id="rId3"/>
              </a:rPr>
              <a:t>www.youtube.com/watch?v=mEuokfY0EH0</a:t>
            </a:r>
            <a:endParaRPr lang="fr-FR" dirty="0">
              <a:solidFill>
                <a:srgbClr val="7A2553"/>
              </a:solidFill>
            </a:endParaRPr>
          </a:p>
          <a:p>
            <a:r>
              <a:rPr lang="fr-FR" dirty="0"/>
              <a:t>Durée 3 mn</a:t>
            </a:r>
          </a:p>
        </p:txBody>
      </p:sp>
      <p:sp>
        <p:nvSpPr>
          <p:cNvPr id="9" name="ZoneTexte 8">
            <a:extLst>
              <a:ext uri="{FF2B5EF4-FFF2-40B4-BE49-F238E27FC236}">
                <a16:creationId xmlns:a16="http://schemas.microsoft.com/office/drawing/2014/main" id="{BE55CCC4-95D9-45E4-90D2-5677776A928C}"/>
              </a:ext>
            </a:extLst>
          </p:cNvPr>
          <p:cNvSpPr txBox="1"/>
          <p:nvPr/>
        </p:nvSpPr>
        <p:spPr>
          <a:xfrm rot="10800000" flipV="1">
            <a:off x="6885023" y="5552949"/>
            <a:ext cx="4974467" cy="923330"/>
          </a:xfrm>
          <a:prstGeom prst="rect">
            <a:avLst/>
          </a:prstGeom>
          <a:noFill/>
        </p:spPr>
        <p:txBody>
          <a:bodyPr wrap="square">
            <a:spAutoFit/>
          </a:bodyPr>
          <a:lstStyle/>
          <a:p>
            <a:r>
              <a:rPr lang="fr-FR" dirty="0">
                <a:hlinkClick r:id="rId4"/>
              </a:rPr>
              <a:t>https://youtu.be/2YVQ7G3LjM8</a:t>
            </a:r>
            <a:endParaRPr lang="fr-FR" dirty="0"/>
          </a:p>
          <a:p>
            <a:r>
              <a:rPr lang="fr-FR" dirty="0"/>
              <a:t>Durée 3 mn</a:t>
            </a:r>
          </a:p>
          <a:p>
            <a:endParaRPr lang="fr-FR" dirty="0"/>
          </a:p>
        </p:txBody>
      </p:sp>
      <p:pic>
        <p:nvPicPr>
          <p:cNvPr id="6" name="Image 5">
            <a:extLst>
              <a:ext uri="{FF2B5EF4-FFF2-40B4-BE49-F238E27FC236}">
                <a16:creationId xmlns:a16="http://schemas.microsoft.com/office/drawing/2014/main" id="{356D671F-8ED7-4F82-BF64-8D552A6BE511}"/>
              </a:ext>
            </a:extLst>
          </p:cNvPr>
          <p:cNvPicPr>
            <a:picLocks noChangeAspect="1"/>
          </p:cNvPicPr>
          <p:nvPr/>
        </p:nvPicPr>
        <p:blipFill>
          <a:blip r:embed="rId5"/>
          <a:stretch>
            <a:fillRect/>
          </a:stretch>
        </p:blipFill>
        <p:spPr>
          <a:xfrm>
            <a:off x="6885023" y="3664202"/>
            <a:ext cx="3123446" cy="1738958"/>
          </a:xfrm>
          <a:prstGeom prst="rect">
            <a:avLst/>
          </a:prstGeom>
        </p:spPr>
      </p:pic>
    </p:spTree>
    <p:extLst>
      <p:ext uri="{BB962C8B-B14F-4D97-AF65-F5344CB8AC3E}">
        <p14:creationId xmlns:p14="http://schemas.microsoft.com/office/powerpoint/2010/main" val="23813828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570367" y="581891"/>
            <a:ext cx="11694369" cy="1077218"/>
          </a:xfrm>
          <a:prstGeom prst="rect">
            <a:avLst/>
          </a:prstGeom>
          <a:noFill/>
        </p:spPr>
        <p:txBody>
          <a:bodyPr wrap="square" rtlCol="0">
            <a:spAutoFit/>
          </a:bodyPr>
          <a:lstStyle/>
          <a:p>
            <a:pPr lvl="0"/>
            <a:r>
              <a:rPr lang="fr-FR" sz="3200" b="1" dirty="0">
                <a:solidFill>
                  <a:srgbClr val="7A2553"/>
                </a:solidFill>
              </a:rPr>
              <a:t>Conséquences sociales : </a:t>
            </a:r>
          </a:p>
          <a:p>
            <a:pPr lvl="0"/>
            <a:r>
              <a:rPr lang="fr-FR" sz="3200" b="1" dirty="0">
                <a:solidFill>
                  <a:srgbClr val="7A2553"/>
                </a:solidFill>
              </a:rPr>
              <a:t>Alcool</a:t>
            </a:r>
            <a:endParaRPr lang="fr-FR" sz="3200" dirty="0">
              <a:solidFill>
                <a:srgbClr val="6B6123"/>
              </a:solidFill>
            </a:endParaRPr>
          </a:p>
        </p:txBody>
      </p:sp>
      <p:sp>
        <p:nvSpPr>
          <p:cNvPr id="6" name="ZoneTexte 5">
            <a:extLst>
              <a:ext uri="{FF2B5EF4-FFF2-40B4-BE49-F238E27FC236}">
                <a16:creationId xmlns:a16="http://schemas.microsoft.com/office/drawing/2014/main" id="{F0E43BF9-426C-4694-A572-C55EB32B00F8}"/>
              </a:ext>
            </a:extLst>
          </p:cNvPr>
          <p:cNvSpPr txBox="1"/>
          <p:nvPr/>
        </p:nvSpPr>
        <p:spPr>
          <a:xfrm>
            <a:off x="671331" y="1928388"/>
            <a:ext cx="11134845" cy="1754326"/>
          </a:xfrm>
          <a:prstGeom prst="rect">
            <a:avLst/>
          </a:prstGeom>
          <a:noFill/>
        </p:spPr>
        <p:txBody>
          <a:bodyPr wrap="square">
            <a:spAutoFit/>
          </a:bodyPr>
          <a:lstStyle/>
          <a:p>
            <a:pPr algn="just"/>
            <a:r>
              <a:rPr lang="fr-FR" b="1" i="0" dirty="0">
                <a:solidFill>
                  <a:srgbClr val="202124"/>
                </a:solidFill>
                <a:effectLst/>
              </a:rPr>
              <a:t>COÛT SOCIAL :</a:t>
            </a:r>
          </a:p>
          <a:p>
            <a:pPr algn="just"/>
            <a:r>
              <a:rPr lang="fr-FR" i="0" dirty="0">
                <a:solidFill>
                  <a:srgbClr val="202124"/>
                </a:solidFill>
                <a:effectLst/>
              </a:rPr>
              <a:t>Coût pour </a:t>
            </a:r>
            <a:r>
              <a:rPr lang="fr-FR" b="0" i="0" dirty="0">
                <a:solidFill>
                  <a:srgbClr val="202124"/>
                </a:solidFill>
                <a:effectLst/>
              </a:rPr>
              <a:t>les finances publiques, constitué par la différence entre les dépenses de prévention, répression et soins et les recettes des taxes sur l'</a:t>
            </a:r>
            <a:r>
              <a:rPr lang="fr-FR" b="1" i="0" dirty="0">
                <a:solidFill>
                  <a:srgbClr val="202124"/>
                </a:solidFill>
                <a:effectLst/>
              </a:rPr>
              <a:t>alcool</a:t>
            </a:r>
            <a:r>
              <a:rPr lang="fr-FR" b="0" i="0" dirty="0">
                <a:solidFill>
                  <a:srgbClr val="202124"/>
                </a:solidFill>
                <a:effectLst/>
              </a:rPr>
              <a:t> et le tabac ainsi que les économies de dépenses en lien avec les retraites non versées.</a:t>
            </a:r>
            <a:endParaRPr lang="fr-FR" dirty="0"/>
          </a:p>
          <a:p>
            <a:pPr algn="just"/>
            <a:endParaRPr lang="fr-FR" dirty="0"/>
          </a:p>
          <a:p>
            <a:pPr algn="just"/>
            <a:r>
              <a:rPr lang="fr-FR" b="1" dirty="0"/>
              <a:t>Cout social : 118 Milliard d’euros</a:t>
            </a:r>
            <a:endParaRPr lang="fr-FR" sz="1800" b="1" dirty="0">
              <a:effectLst/>
              <a:ea typeface="Calibri" panose="020F050202020403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834989E3-FE4F-7F79-3A65-E96B9F2F9713}"/>
              </a:ext>
            </a:extLst>
          </p:cNvPr>
          <p:cNvSpPr txBox="1"/>
          <p:nvPr/>
        </p:nvSpPr>
        <p:spPr>
          <a:xfrm>
            <a:off x="671331" y="6119581"/>
            <a:ext cx="10556631" cy="538609"/>
          </a:xfrm>
          <a:prstGeom prst="rect">
            <a:avLst/>
          </a:prstGeom>
          <a:noFill/>
        </p:spPr>
        <p:txBody>
          <a:bodyPr wrap="square">
            <a:spAutoFit/>
          </a:bodyPr>
          <a:lstStyle/>
          <a:p>
            <a:r>
              <a:rPr lang="fr-FR" sz="1100" dirty="0">
                <a:solidFill>
                  <a:srgbClr val="949594"/>
                </a:solidFill>
              </a:rPr>
              <a:t>Source : OFDT-2015 </a:t>
            </a:r>
            <a:r>
              <a:rPr lang="fr-FR" sz="1100" dirty="0">
                <a:solidFill>
                  <a:srgbClr val="0563C1"/>
                </a:solidFill>
                <a:hlinkClick r:id="rId2">
                  <a:extLst>
                    <a:ext uri="{A12FA001-AC4F-418D-AE19-62706E023703}">
                      <ahyp:hlinkClr xmlns:ahyp="http://schemas.microsoft.com/office/drawing/2018/hyperlinkcolor" val="tx"/>
                    </a:ext>
                  </a:extLst>
                </a:hlinkClick>
              </a:rPr>
              <a:t>www</a:t>
            </a:r>
            <a:r>
              <a:rPr lang="fr-FR" sz="1100" dirty="0">
                <a:solidFill>
                  <a:srgbClr val="949594"/>
                </a:solidFill>
                <a:hlinkClick r:id="rId2">
                  <a:extLst>
                    <a:ext uri="{A12FA001-AC4F-418D-AE19-62706E023703}">
                      <ahyp:hlinkClr xmlns:ahyp="http://schemas.microsoft.com/office/drawing/2018/hyperlinkcolor" val="tx"/>
                    </a:ext>
                  </a:extLst>
                </a:hlinkClick>
              </a:rPr>
              <a:t>.ofdt.fr/publications/collections/rapports/rapports-d-etudes/rapports-detudes-ofdt-parus-en-2015/le-cout-social-des-drogues-en-france-decembre-2015/</a:t>
            </a:r>
            <a:endParaRPr lang="fr-FR" sz="1100" dirty="0">
              <a:solidFill>
                <a:srgbClr val="949594"/>
              </a:solidFill>
            </a:endParaRPr>
          </a:p>
          <a:p>
            <a:endParaRPr lang="fr-FR" dirty="0">
              <a:solidFill>
                <a:srgbClr val="949594"/>
              </a:solidFill>
            </a:endParaRPr>
          </a:p>
        </p:txBody>
      </p:sp>
    </p:spTree>
    <p:extLst>
      <p:ext uri="{BB962C8B-B14F-4D97-AF65-F5344CB8AC3E}">
        <p14:creationId xmlns:p14="http://schemas.microsoft.com/office/powerpoint/2010/main" val="213344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570367" y="581891"/>
            <a:ext cx="11694369" cy="1077218"/>
          </a:xfrm>
          <a:prstGeom prst="rect">
            <a:avLst/>
          </a:prstGeom>
          <a:noFill/>
        </p:spPr>
        <p:txBody>
          <a:bodyPr wrap="square" rtlCol="0">
            <a:spAutoFit/>
          </a:bodyPr>
          <a:lstStyle/>
          <a:p>
            <a:pPr lvl="0"/>
            <a:r>
              <a:rPr lang="fr-FR" sz="3200" b="1" dirty="0">
                <a:solidFill>
                  <a:srgbClr val="7A2553"/>
                </a:solidFill>
              </a:rPr>
              <a:t>Conséquences sanitaires : </a:t>
            </a:r>
          </a:p>
          <a:p>
            <a:pPr lvl="0"/>
            <a:r>
              <a:rPr lang="fr-FR" sz="3200" b="1" dirty="0">
                <a:solidFill>
                  <a:srgbClr val="7A2553"/>
                </a:solidFill>
              </a:rPr>
              <a:t>Tabac </a:t>
            </a:r>
            <a:endParaRPr lang="fr-FR" sz="3200" dirty="0">
              <a:solidFill>
                <a:srgbClr val="6B6123"/>
              </a:solidFill>
            </a:endParaRPr>
          </a:p>
        </p:txBody>
      </p:sp>
      <p:sp>
        <p:nvSpPr>
          <p:cNvPr id="6" name="ZoneTexte 5">
            <a:extLst>
              <a:ext uri="{FF2B5EF4-FFF2-40B4-BE49-F238E27FC236}">
                <a16:creationId xmlns:a16="http://schemas.microsoft.com/office/drawing/2014/main" id="{F0E43BF9-426C-4694-A572-C55EB32B00F8}"/>
              </a:ext>
            </a:extLst>
          </p:cNvPr>
          <p:cNvSpPr txBox="1"/>
          <p:nvPr/>
        </p:nvSpPr>
        <p:spPr>
          <a:xfrm>
            <a:off x="570367" y="1928388"/>
            <a:ext cx="11262511" cy="3871060"/>
          </a:xfrm>
          <a:prstGeom prst="rect">
            <a:avLst/>
          </a:prstGeom>
          <a:noFill/>
        </p:spPr>
        <p:txBody>
          <a:bodyPr wrap="square">
            <a:spAutoFit/>
          </a:bodyPr>
          <a:lstStyle/>
          <a:p>
            <a:pPr>
              <a:lnSpc>
                <a:spcPct val="107000"/>
              </a:lnSpc>
              <a:spcAft>
                <a:spcPts val="800"/>
              </a:spcAft>
            </a:pPr>
            <a:r>
              <a:rPr lang="fr-FR" b="0" i="0" dirty="0">
                <a:solidFill>
                  <a:srgbClr val="000000"/>
                </a:solidFill>
                <a:effectLst/>
                <a:latin typeface="marianne-light"/>
              </a:rPr>
              <a:t>Le tabagisme est </a:t>
            </a:r>
            <a:r>
              <a:rPr lang="fr-FR" b="0" i="0" dirty="0">
                <a:solidFill>
                  <a:srgbClr val="000000"/>
                </a:solidFill>
                <a:effectLst/>
                <a:latin typeface="var(--stack-b)"/>
              </a:rPr>
              <a:t>une cause majeure de maladies</a:t>
            </a:r>
            <a:r>
              <a:rPr lang="fr-FR" b="0" i="0" dirty="0">
                <a:solidFill>
                  <a:srgbClr val="000000"/>
                </a:solidFill>
                <a:effectLst/>
                <a:latin typeface="marianne-light"/>
              </a:rPr>
              <a:t> et d’aggravation de celles-ci tout au long de la vie.</a:t>
            </a: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ü"/>
            </a:pPr>
            <a:r>
              <a:rPr lang="fr-FR" dirty="0">
                <a:latin typeface="Calibri" panose="020F0502020204030204" pitchFamily="34" charset="0"/>
                <a:ea typeface="Calibri" panose="020F0502020204030204" pitchFamily="34" charset="0"/>
                <a:cs typeface="Times New Roman" panose="02020603050405020304" pitchFamily="18" charset="0"/>
              </a:rPr>
              <a:t>L</a:t>
            </a:r>
            <a:r>
              <a:rPr lang="fr-FR" sz="1800" dirty="0">
                <a:effectLst/>
                <a:latin typeface="Calibri" panose="020F0502020204030204" pitchFamily="34" charset="0"/>
                <a:ea typeface="Calibri" panose="020F0502020204030204" pitchFamily="34" charset="0"/>
                <a:cs typeface="Times New Roman" panose="02020603050405020304" pitchFamily="18" charset="0"/>
              </a:rPr>
              <a:t>e tabagisme est la première cause de mortalité évitable et de cancers. </a:t>
            </a:r>
          </a:p>
          <a:p>
            <a:pPr marL="285750" indent="-285750">
              <a:lnSpc>
                <a:spcPct val="107000"/>
              </a:lnSpc>
              <a:spcAft>
                <a:spcPts val="800"/>
              </a:spcAft>
              <a:buFont typeface="Wingdings" panose="05000000000000000000" pitchFamily="2" charset="2"/>
              <a:buChar char="ü"/>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buFont typeface="Wingdings" panose="05000000000000000000" pitchFamily="2" charset="2"/>
              <a:buChar char="ü"/>
            </a:pPr>
            <a:r>
              <a:rPr lang="fr-FR" b="0" i="0" dirty="0">
                <a:solidFill>
                  <a:srgbClr val="000000"/>
                </a:solidFill>
                <a:effectLst/>
                <a:latin typeface="marianne-light"/>
              </a:rPr>
              <a:t>Il n’existe pas de seuil au-dessous duquel fumer ne représente pas de risque.</a:t>
            </a:r>
            <a:endParaRPr lang="fr-FR" b="0" i="0" dirty="0">
              <a:solidFill>
                <a:srgbClr val="000000"/>
              </a:solidFill>
              <a:effectLst/>
            </a:endParaRPr>
          </a:p>
          <a:p>
            <a:pPr marL="285750" indent="-285750" algn="l">
              <a:buFont typeface="Wingdings" panose="05000000000000000000" pitchFamily="2" charset="2"/>
              <a:buChar char="ü"/>
            </a:pPr>
            <a:endParaRPr lang="fr-FR" dirty="0">
              <a:solidFill>
                <a:srgbClr val="000000"/>
              </a:solidFill>
            </a:endParaRPr>
          </a:p>
          <a:p>
            <a:pPr algn="l"/>
            <a:endParaRPr lang="fr-FR" b="0" i="0" dirty="0">
              <a:solidFill>
                <a:srgbClr val="000000"/>
              </a:solidFill>
              <a:effectLst/>
            </a:endParaRPr>
          </a:p>
          <a:p>
            <a:pPr algn="l"/>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 name="ZoneTexte 2">
            <a:extLst>
              <a:ext uri="{FF2B5EF4-FFF2-40B4-BE49-F238E27FC236}">
                <a16:creationId xmlns:a16="http://schemas.microsoft.com/office/drawing/2014/main" id="{7DB545CC-4710-BD91-5715-409D53873E1D}"/>
              </a:ext>
            </a:extLst>
          </p:cNvPr>
          <p:cNvSpPr txBox="1"/>
          <p:nvPr/>
        </p:nvSpPr>
        <p:spPr>
          <a:xfrm>
            <a:off x="697116" y="6068727"/>
            <a:ext cx="10889141" cy="430887"/>
          </a:xfrm>
          <a:prstGeom prst="rect">
            <a:avLst/>
          </a:prstGeom>
          <a:noFill/>
        </p:spPr>
        <p:txBody>
          <a:bodyPr wrap="square">
            <a:spAutoFit/>
          </a:bodyPr>
          <a:lstStyle/>
          <a:p>
            <a:r>
              <a:rPr lang="fr-FR" sz="1100" dirty="0">
                <a:solidFill>
                  <a:srgbClr val="949594"/>
                </a:solidFill>
                <a:effectLst/>
                <a:ea typeface="Calibri" panose="020F0502020204030204" pitchFamily="34" charset="0"/>
                <a:cs typeface="Times New Roman" panose="02020603050405020304" pitchFamily="18" charset="0"/>
              </a:rPr>
              <a:t>Source : Tabagisme des personnes âgées </a:t>
            </a:r>
            <a:r>
              <a:rPr lang="fr-FR" sz="1100" dirty="0">
                <a:solidFill>
                  <a:srgbClr val="949594"/>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www.pour-les-personnes-agees.gouv.fr/preserver-son-autonomie-s-informer-et-anticiper/preserver-son-autonomie-et-sa-sante/tabagisme-des-personnes-agees-il-ny-a-pas-dage-pour-arreter-de-fumer</a:t>
            </a:r>
            <a:endParaRPr lang="fr-FR" sz="1100" dirty="0">
              <a:solidFill>
                <a:srgbClr val="949594"/>
              </a:solidFill>
            </a:endParaRPr>
          </a:p>
        </p:txBody>
      </p:sp>
    </p:spTree>
    <p:extLst>
      <p:ext uri="{BB962C8B-B14F-4D97-AF65-F5344CB8AC3E}">
        <p14:creationId xmlns:p14="http://schemas.microsoft.com/office/powerpoint/2010/main" val="26906720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570367" y="581891"/>
            <a:ext cx="11694369" cy="1077218"/>
          </a:xfrm>
          <a:prstGeom prst="rect">
            <a:avLst/>
          </a:prstGeom>
          <a:noFill/>
        </p:spPr>
        <p:txBody>
          <a:bodyPr wrap="square" rtlCol="0">
            <a:spAutoFit/>
          </a:bodyPr>
          <a:lstStyle/>
          <a:p>
            <a:pPr lvl="0"/>
            <a:r>
              <a:rPr lang="fr-FR" sz="3200" b="1" dirty="0">
                <a:solidFill>
                  <a:srgbClr val="7A2553"/>
                </a:solidFill>
              </a:rPr>
              <a:t>Conséquences sanitaires : </a:t>
            </a:r>
          </a:p>
          <a:p>
            <a:pPr lvl="0"/>
            <a:r>
              <a:rPr lang="fr-FR" sz="3200" b="1" dirty="0">
                <a:solidFill>
                  <a:srgbClr val="7A2553"/>
                </a:solidFill>
              </a:rPr>
              <a:t>Tabac </a:t>
            </a:r>
            <a:endParaRPr lang="fr-FR" sz="3200" dirty="0">
              <a:solidFill>
                <a:srgbClr val="6B6123"/>
              </a:solidFill>
            </a:endParaRPr>
          </a:p>
        </p:txBody>
      </p:sp>
      <p:sp>
        <p:nvSpPr>
          <p:cNvPr id="6" name="ZoneTexte 5">
            <a:extLst>
              <a:ext uri="{FF2B5EF4-FFF2-40B4-BE49-F238E27FC236}">
                <a16:creationId xmlns:a16="http://schemas.microsoft.com/office/drawing/2014/main" id="{F0E43BF9-426C-4694-A572-C55EB32B00F8}"/>
              </a:ext>
            </a:extLst>
          </p:cNvPr>
          <p:cNvSpPr txBox="1"/>
          <p:nvPr/>
        </p:nvSpPr>
        <p:spPr>
          <a:xfrm>
            <a:off x="751438" y="1928388"/>
            <a:ext cx="11208190" cy="774507"/>
          </a:xfrm>
          <a:prstGeom prst="rect">
            <a:avLst/>
          </a:prstGeom>
          <a:noFill/>
        </p:spPr>
        <p:txBody>
          <a:bodyPr wrap="square">
            <a:spAutoFit/>
          </a:bodyPr>
          <a:lstStyle/>
          <a:p>
            <a:pPr>
              <a:lnSpc>
                <a:spcPct val="107000"/>
              </a:lnSpc>
              <a:spcAft>
                <a:spcPts val="800"/>
              </a:spcAft>
            </a:pPr>
            <a:endParaRPr lang="fr-FR" dirty="0">
              <a:solidFill>
                <a:srgbClr val="4C4C4C"/>
              </a:solidFill>
              <a:effectLst/>
              <a:latin typeface="Didact Gothic"/>
              <a:ea typeface="Calibri" panose="020F0502020204030204" pitchFamily="34" charset="0"/>
              <a:cs typeface="Times New Roman" panose="02020603050405020304" pitchFamily="18" charset="0"/>
            </a:endParaRPr>
          </a:p>
          <a:p>
            <a:pPr>
              <a:lnSpc>
                <a:spcPct val="107000"/>
              </a:lnSpc>
              <a:spcAft>
                <a:spcPts val="800"/>
              </a:spcAft>
            </a:pPr>
            <a:endParaRPr lang="fr-FR" sz="1800" dirty="0">
              <a:solidFill>
                <a:srgbClr val="4C4C4C"/>
              </a:solidFill>
              <a:latin typeface="Didact Gothic"/>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6651335C-0B6E-4FDA-BAB6-73D9E03E8DE1}"/>
              </a:ext>
            </a:extLst>
          </p:cNvPr>
          <p:cNvSpPr txBox="1"/>
          <p:nvPr/>
        </p:nvSpPr>
        <p:spPr>
          <a:xfrm>
            <a:off x="651410" y="1897593"/>
            <a:ext cx="11308218" cy="3724096"/>
          </a:xfrm>
          <a:prstGeom prst="rect">
            <a:avLst/>
          </a:prstGeom>
          <a:noFill/>
        </p:spPr>
        <p:txBody>
          <a:bodyPr wrap="square">
            <a:spAutoFit/>
          </a:bodyPr>
          <a:lstStyle/>
          <a:p>
            <a:pPr algn="l"/>
            <a:r>
              <a:rPr lang="fr-FR" b="1" dirty="0">
                <a:solidFill>
                  <a:srgbClr val="7A2553"/>
                </a:solidFill>
                <a:effectLst/>
                <a:ea typeface="Calibri" panose="020F0502020204030204" pitchFamily="34" charset="0"/>
                <a:cs typeface="Times New Roman" panose="02020603050405020304" pitchFamily="18" charset="0"/>
              </a:rPr>
              <a:t>Principaux effets à court terme :</a:t>
            </a:r>
          </a:p>
          <a:p>
            <a:pPr algn="l"/>
            <a:endParaRPr lang="fr-FR" dirty="0">
              <a:solidFill>
                <a:srgbClr val="7A2553"/>
              </a:solidFill>
              <a:effectLst/>
              <a:ea typeface="Calibri" panose="020F0502020204030204" pitchFamily="34" charset="0"/>
              <a:cs typeface="Times New Roman" panose="02020603050405020304" pitchFamily="18" charset="0"/>
            </a:endParaRPr>
          </a:p>
          <a:p>
            <a:pPr>
              <a:spcAft>
                <a:spcPts val="1200"/>
              </a:spcAft>
            </a:pPr>
            <a:r>
              <a:rPr lang="fr-FR" dirty="0"/>
              <a:t>Effet psychotrope stimulant qui agit sur le cerveau en déréglant le circuit neuronal de la récompense en faisant augmenter la libération de dopamine.</a:t>
            </a:r>
          </a:p>
          <a:p>
            <a:pPr>
              <a:spcAft>
                <a:spcPts val="1200"/>
              </a:spcAft>
            </a:pPr>
            <a:r>
              <a:rPr lang="fr-FR" dirty="0"/>
              <a:t>Le(s) effet(s) recherché(s) seront différent(s) selon le consommateur et le contexte : </a:t>
            </a:r>
          </a:p>
          <a:p>
            <a:pPr marL="742950" lvl="1" indent="-285750">
              <a:spcAft>
                <a:spcPts val="1200"/>
              </a:spcAft>
              <a:buFont typeface="Arial" panose="020B0604020202020204" pitchFamily="34" charset="0"/>
              <a:buChar char="•"/>
            </a:pPr>
            <a:r>
              <a:rPr lang="fr-FR" dirty="0"/>
              <a:t>Plaisir - Sensation de détente</a:t>
            </a:r>
          </a:p>
          <a:p>
            <a:pPr marL="742950" lvl="1" indent="-285750">
              <a:spcAft>
                <a:spcPts val="1200"/>
              </a:spcAft>
              <a:buFont typeface="Arial" panose="020B0604020202020204" pitchFamily="34" charset="0"/>
              <a:buChar char="•"/>
            </a:pPr>
            <a:r>
              <a:rPr lang="fr-FR" dirty="0"/>
              <a:t>Stimulation intellectuelle </a:t>
            </a:r>
          </a:p>
          <a:p>
            <a:pPr marL="742950" lvl="1" indent="-285750">
              <a:spcAft>
                <a:spcPts val="1200"/>
              </a:spcAft>
              <a:buFont typeface="Arial" panose="020B0604020202020204" pitchFamily="34" charset="0"/>
              <a:buChar char="•"/>
            </a:pPr>
            <a:r>
              <a:rPr lang="fr-FR" dirty="0"/>
              <a:t>Action anxiolytique - Action antidépressive </a:t>
            </a:r>
          </a:p>
          <a:p>
            <a:pPr marL="742950" lvl="1" indent="-285750">
              <a:spcAft>
                <a:spcPts val="1200"/>
              </a:spcAft>
              <a:buFont typeface="Arial" panose="020B0604020202020204" pitchFamily="34" charset="0"/>
              <a:buChar char="•"/>
            </a:pPr>
            <a:r>
              <a:rPr lang="fr-FR" dirty="0"/>
              <a:t>Coupe-faim</a:t>
            </a:r>
            <a:endParaRPr lang="fr-FR" dirty="0">
              <a:solidFill>
                <a:srgbClr val="000000"/>
              </a:solidFill>
              <a:effectLst/>
              <a:ea typeface="Calibri" panose="020F0502020204030204" pitchFamily="34" charset="0"/>
              <a:cs typeface="Times New Roman" panose="02020603050405020304" pitchFamily="18" charset="0"/>
            </a:endParaRPr>
          </a:p>
          <a:p>
            <a:pPr algn="l"/>
            <a:endParaRPr lang="fr-FR" sz="1400" dirty="0">
              <a:solidFill>
                <a:srgbClr val="00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77459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570367" y="581891"/>
            <a:ext cx="11694369" cy="1077218"/>
          </a:xfrm>
          <a:prstGeom prst="rect">
            <a:avLst/>
          </a:prstGeom>
          <a:noFill/>
        </p:spPr>
        <p:txBody>
          <a:bodyPr wrap="square" rtlCol="0">
            <a:spAutoFit/>
          </a:bodyPr>
          <a:lstStyle/>
          <a:p>
            <a:pPr lvl="0"/>
            <a:r>
              <a:rPr lang="fr-FR" sz="3200" b="1" dirty="0">
                <a:solidFill>
                  <a:srgbClr val="7A2553"/>
                </a:solidFill>
              </a:rPr>
              <a:t>Conséquences sanitaires : </a:t>
            </a:r>
          </a:p>
          <a:p>
            <a:pPr lvl="0"/>
            <a:r>
              <a:rPr lang="fr-FR" sz="3200" b="1" dirty="0">
                <a:solidFill>
                  <a:srgbClr val="7A2553"/>
                </a:solidFill>
              </a:rPr>
              <a:t>Tabac </a:t>
            </a:r>
            <a:endParaRPr lang="fr-FR" sz="3200" dirty="0">
              <a:solidFill>
                <a:srgbClr val="6B6123"/>
              </a:solidFill>
            </a:endParaRPr>
          </a:p>
        </p:txBody>
      </p:sp>
      <p:sp>
        <p:nvSpPr>
          <p:cNvPr id="6" name="ZoneTexte 5">
            <a:extLst>
              <a:ext uri="{FF2B5EF4-FFF2-40B4-BE49-F238E27FC236}">
                <a16:creationId xmlns:a16="http://schemas.microsoft.com/office/drawing/2014/main" id="{F0E43BF9-426C-4694-A572-C55EB32B00F8}"/>
              </a:ext>
            </a:extLst>
          </p:cNvPr>
          <p:cNvSpPr txBox="1"/>
          <p:nvPr/>
        </p:nvSpPr>
        <p:spPr>
          <a:xfrm>
            <a:off x="751438" y="1928388"/>
            <a:ext cx="11208190" cy="774507"/>
          </a:xfrm>
          <a:prstGeom prst="rect">
            <a:avLst/>
          </a:prstGeom>
          <a:noFill/>
        </p:spPr>
        <p:txBody>
          <a:bodyPr wrap="square">
            <a:spAutoFit/>
          </a:bodyPr>
          <a:lstStyle/>
          <a:p>
            <a:pPr>
              <a:lnSpc>
                <a:spcPct val="107000"/>
              </a:lnSpc>
              <a:spcAft>
                <a:spcPts val="800"/>
              </a:spcAft>
            </a:pPr>
            <a:endParaRPr lang="fr-FR" dirty="0">
              <a:solidFill>
                <a:srgbClr val="4C4C4C"/>
              </a:solidFill>
              <a:effectLst/>
              <a:latin typeface="Didact Gothic"/>
              <a:ea typeface="Calibri" panose="020F0502020204030204" pitchFamily="34" charset="0"/>
              <a:cs typeface="Times New Roman" panose="02020603050405020304" pitchFamily="18" charset="0"/>
            </a:endParaRPr>
          </a:p>
          <a:p>
            <a:pPr>
              <a:lnSpc>
                <a:spcPct val="107000"/>
              </a:lnSpc>
              <a:spcAft>
                <a:spcPts val="800"/>
              </a:spcAft>
            </a:pPr>
            <a:endParaRPr lang="fr-FR" sz="1800" dirty="0">
              <a:solidFill>
                <a:srgbClr val="4C4C4C"/>
              </a:solidFill>
              <a:latin typeface="Didact Gothic"/>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6651335C-0B6E-4FDA-BAB6-73D9E03E8DE1}"/>
              </a:ext>
            </a:extLst>
          </p:cNvPr>
          <p:cNvSpPr txBox="1"/>
          <p:nvPr/>
        </p:nvSpPr>
        <p:spPr>
          <a:xfrm>
            <a:off x="600546" y="1659109"/>
            <a:ext cx="11021087" cy="4401205"/>
          </a:xfrm>
          <a:prstGeom prst="rect">
            <a:avLst/>
          </a:prstGeom>
          <a:noFill/>
        </p:spPr>
        <p:txBody>
          <a:bodyPr wrap="square">
            <a:spAutoFit/>
          </a:bodyPr>
          <a:lstStyle/>
          <a:p>
            <a:pPr algn="l"/>
            <a:r>
              <a:rPr lang="fr-FR" b="1" dirty="0">
                <a:solidFill>
                  <a:srgbClr val="7A2553"/>
                </a:solidFill>
              </a:rPr>
              <a:t>Principaux effets à plus ou moins long terme : </a:t>
            </a:r>
          </a:p>
          <a:p>
            <a:pPr algn="l"/>
            <a:r>
              <a:rPr lang="fr-FR" b="1" dirty="0" err="1">
                <a:solidFill>
                  <a:srgbClr val="7A2553"/>
                </a:solidFill>
              </a:rPr>
              <a:t>Cardio-vaculaires</a:t>
            </a:r>
            <a:endParaRPr lang="fr-FR" b="1" dirty="0">
              <a:solidFill>
                <a:srgbClr val="7A2553"/>
              </a:solidFill>
            </a:endParaRPr>
          </a:p>
          <a:p>
            <a:pPr algn="l"/>
            <a:endParaRPr lang="fr-FR" dirty="0">
              <a:solidFill>
                <a:srgbClr val="7A2553"/>
              </a:solidFill>
            </a:endParaRPr>
          </a:p>
          <a:p>
            <a:pPr algn="l"/>
            <a:r>
              <a:rPr lang="fr-FR" b="0" i="0" dirty="0">
                <a:solidFill>
                  <a:srgbClr val="000000"/>
                </a:solidFill>
                <a:effectLst/>
              </a:rPr>
              <a:t>A partir de 55-60 ans apparaît le risque d’accidents cardio-vasculaires même chez les non-fumeurs, en particulier chez ceux présentant d’autres facteurs de risque (hypertension, diabète, hypercholestérolémie). </a:t>
            </a:r>
          </a:p>
          <a:p>
            <a:pPr algn="l"/>
            <a:endParaRPr lang="fr-FR" b="0" i="0" dirty="0">
              <a:solidFill>
                <a:srgbClr val="000000"/>
              </a:solidFill>
              <a:effectLst/>
            </a:endParaRPr>
          </a:p>
          <a:p>
            <a:pPr algn="l"/>
            <a:r>
              <a:rPr lang="fr-FR" b="0" i="0" dirty="0">
                <a:solidFill>
                  <a:srgbClr val="000000"/>
                </a:solidFill>
                <a:effectLst/>
              </a:rPr>
              <a:t>Le tabac majore ces risques  avec une participation active sur l’évolution des lésions artérielles et leurs complications tant au niveau des artères  du cœur (infarctus) que cérébrales (AVC), de l’aorte abdominale (anévrysme aortique), et des jambes (risque d’amputation).</a:t>
            </a:r>
          </a:p>
          <a:p>
            <a:pPr algn="l"/>
            <a:endParaRPr lang="fr-FR" b="0" i="0" dirty="0">
              <a:solidFill>
                <a:srgbClr val="000000"/>
              </a:solidFill>
              <a:effectLst/>
            </a:endParaRPr>
          </a:p>
          <a:p>
            <a:pPr algn="l"/>
            <a:r>
              <a:rPr lang="fr-FR" b="0" i="0" dirty="0">
                <a:solidFill>
                  <a:srgbClr val="000000"/>
                </a:solidFill>
                <a:effectLst/>
              </a:rPr>
              <a:t>Il y a un bénéfice très important à arrêter de fumer, le sur-risque de formation de caillots disparaît rapidement. </a:t>
            </a:r>
          </a:p>
          <a:p>
            <a:pPr algn="l"/>
            <a:r>
              <a:rPr lang="fr-FR" b="0" i="0" dirty="0">
                <a:solidFill>
                  <a:srgbClr val="000000"/>
                </a:solidFill>
                <a:effectLst/>
              </a:rPr>
              <a:t>Ce bénéfice du sevrage est aussi considérable à la suite d’un accident cardiovasculaire (infarctus du myocarde, AVC, ou complications d’une </a:t>
            </a:r>
            <a:r>
              <a:rPr lang="fr-FR" b="0" i="0" dirty="0">
                <a:effectLst/>
              </a:rPr>
              <a:t> artérite</a:t>
            </a:r>
            <a:r>
              <a:rPr lang="fr-FR" b="0" i="0" dirty="0">
                <a:solidFill>
                  <a:srgbClr val="000000"/>
                </a:solidFill>
                <a:effectLst/>
              </a:rPr>
              <a:t> de jambe…).</a:t>
            </a:r>
          </a:p>
          <a:p>
            <a:pPr algn="l"/>
            <a:endParaRPr lang="fr-FR" b="0" i="0" dirty="0">
              <a:solidFill>
                <a:srgbClr val="000000"/>
              </a:solidFill>
              <a:effectLst/>
            </a:endParaRPr>
          </a:p>
          <a:p>
            <a:pPr algn="l"/>
            <a:r>
              <a:rPr lang="fr-FR" sz="1400" b="0" i="1" dirty="0">
                <a:solidFill>
                  <a:srgbClr val="000000"/>
                </a:solidFill>
                <a:effectLst/>
              </a:rPr>
              <a:t>SOURCE : </a:t>
            </a:r>
            <a:r>
              <a:rPr lang="fr-FR" sz="1400" b="1" i="1" u="none" strike="noStrike" dirty="0">
                <a:solidFill>
                  <a:srgbClr val="000000"/>
                </a:solidFill>
                <a:effectLst/>
              </a:rPr>
              <a:t>Tabac : à chaque âge son niveau de risque</a:t>
            </a:r>
            <a:r>
              <a:rPr lang="fr-FR" sz="1400" i="1" u="none" strike="noStrike" dirty="0">
                <a:solidFill>
                  <a:srgbClr val="000000"/>
                </a:solidFill>
              </a:rPr>
              <a:t> </a:t>
            </a:r>
            <a:r>
              <a:rPr lang="fr-FR" sz="1400" b="0" i="1" dirty="0">
                <a:solidFill>
                  <a:srgbClr val="000000"/>
                </a:solidFill>
                <a:effectLst/>
              </a:rPr>
              <a:t>Date de publication : le 27 octobre 2016 -Modifié le 21 mai 2021 </a:t>
            </a:r>
          </a:p>
          <a:p>
            <a:pPr algn="l"/>
            <a:r>
              <a:rPr lang="fr-FR" sz="1400" dirty="0">
                <a:effectLst/>
                <a:ea typeface="Calibri" panose="020F0502020204030204" pitchFamily="34" charset="0"/>
                <a:cs typeface="Times New Roman" panose="02020603050405020304" pitchFamily="18" charset="0"/>
                <a:hlinkClick r:id="rId2"/>
              </a:rPr>
              <a:t>https://www.fedecardio.org/je-m-informe/tabac-a-chaque-age-son-niveau-de-risque/</a:t>
            </a:r>
            <a:endParaRPr lang="fr-FR"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69189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570367" y="581891"/>
            <a:ext cx="11694369" cy="1077218"/>
          </a:xfrm>
          <a:prstGeom prst="rect">
            <a:avLst/>
          </a:prstGeom>
          <a:noFill/>
        </p:spPr>
        <p:txBody>
          <a:bodyPr wrap="square" rtlCol="0">
            <a:spAutoFit/>
          </a:bodyPr>
          <a:lstStyle/>
          <a:p>
            <a:pPr lvl="0"/>
            <a:r>
              <a:rPr lang="fr-FR" sz="3200" b="1" dirty="0">
                <a:solidFill>
                  <a:srgbClr val="7A2553"/>
                </a:solidFill>
              </a:rPr>
              <a:t>Conséquences sanitaires : </a:t>
            </a:r>
          </a:p>
          <a:p>
            <a:pPr lvl="0"/>
            <a:r>
              <a:rPr lang="fr-FR" sz="3200" b="1" dirty="0">
                <a:solidFill>
                  <a:srgbClr val="7A2553"/>
                </a:solidFill>
              </a:rPr>
              <a:t>Tabac </a:t>
            </a:r>
            <a:endParaRPr lang="fr-FR" sz="3200" dirty="0">
              <a:solidFill>
                <a:srgbClr val="6B6123"/>
              </a:solidFill>
            </a:endParaRPr>
          </a:p>
        </p:txBody>
      </p:sp>
      <p:sp>
        <p:nvSpPr>
          <p:cNvPr id="7" name="ZoneTexte 6">
            <a:extLst>
              <a:ext uri="{FF2B5EF4-FFF2-40B4-BE49-F238E27FC236}">
                <a16:creationId xmlns:a16="http://schemas.microsoft.com/office/drawing/2014/main" id="{6651335C-0B6E-4FDA-BAB6-73D9E03E8DE1}"/>
              </a:ext>
            </a:extLst>
          </p:cNvPr>
          <p:cNvSpPr txBox="1"/>
          <p:nvPr/>
        </p:nvSpPr>
        <p:spPr>
          <a:xfrm>
            <a:off x="570367" y="1939657"/>
            <a:ext cx="11339982" cy="4609403"/>
          </a:xfrm>
          <a:prstGeom prst="rect">
            <a:avLst/>
          </a:prstGeom>
          <a:noFill/>
        </p:spPr>
        <p:txBody>
          <a:bodyPr wrap="square">
            <a:spAutoFit/>
          </a:bodyPr>
          <a:lstStyle/>
          <a:p>
            <a:pPr>
              <a:lnSpc>
                <a:spcPct val="107000"/>
              </a:lnSpc>
              <a:spcAft>
                <a:spcPts val="800"/>
              </a:spcAft>
            </a:pPr>
            <a:r>
              <a:rPr lang="fr-FR" b="1" dirty="0">
                <a:solidFill>
                  <a:srgbClr val="7A2553"/>
                </a:solidFill>
              </a:rPr>
              <a:t>Principaux effets à plus ou moins long terme : </a:t>
            </a:r>
            <a:endParaRPr lang="fr-FR" b="1" u="sng" dirty="0">
              <a:solidFill>
                <a:srgbClr val="4C4C4C"/>
              </a:solidFill>
            </a:endParaRPr>
          </a:p>
          <a:p>
            <a:pPr algn="l"/>
            <a:r>
              <a:rPr lang="fr-FR" b="1" dirty="0">
                <a:solidFill>
                  <a:srgbClr val="7A2553"/>
                </a:solidFill>
              </a:rPr>
              <a:t>Troubles respiratoires</a:t>
            </a:r>
          </a:p>
          <a:p>
            <a:pPr>
              <a:lnSpc>
                <a:spcPct val="107000"/>
              </a:lnSpc>
              <a:spcAft>
                <a:spcPts val="800"/>
              </a:spcAft>
            </a:pPr>
            <a:r>
              <a:rPr lang="fr-FR" dirty="0"/>
              <a:t>La </a:t>
            </a:r>
            <a:r>
              <a:rPr lang="fr-FR" b="0" i="0" dirty="0">
                <a:effectLst/>
              </a:rPr>
              <a:t>broncho-pneumopathie chronique obstructive (BPCO) </a:t>
            </a:r>
            <a:r>
              <a:rPr lang="fr-FR" b="0" i="0" dirty="0">
                <a:solidFill>
                  <a:srgbClr val="000000"/>
                </a:solidFill>
                <a:effectLst/>
                <a:latin typeface="marianne-light"/>
              </a:rPr>
              <a:t> est essentiellement due au tabagisme. Cette maladie peut évoluer vers une insuffisance respiratoire chronique. À tout stade de la maladie, le tabagisme est un facteur aggravant la maladie.</a:t>
            </a:r>
          </a:p>
          <a:p>
            <a:pPr>
              <a:lnSpc>
                <a:spcPct val="107000"/>
              </a:lnSpc>
              <a:spcAft>
                <a:spcPts val="800"/>
              </a:spcAft>
            </a:pPr>
            <a:r>
              <a:rPr lang="fr-FR" b="0" i="0" dirty="0">
                <a:solidFill>
                  <a:srgbClr val="000000"/>
                </a:solidFill>
                <a:effectLst/>
                <a:latin typeface="marianne-light"/>
              </a:rPr>
              <a:t>80 à 90 % des cas de cancer du poumon sont liés au tabagisme actif.</a:t>
            </a:r>
            <a:endParaRPr lang="fr-FR" b="0" i="0" dirty="0">
              <a:effectLst/>
            </a:endParaRPr>
          </a:p>
          <a:p>
            <a:pPr>
              <a:lnSpc>
                <a:spcPct val="107000"/>
              </a:lnSpc>
              <a:spcAft>
                <a:spcPts val="800"/>
              </a:spcAft>
            </a:pPr>
            <a:endParaRPr lang="fr-FR" sz="1100" dirty="0">
              <a:effectLst/>
              <a:ea typeface="Calibri" panose="020F0502020204030204" pitchFamily="34" charset="0"/>
              <a:cs typeface="Times New Roman" panose="02020603050405020304" pitchFamily="18" charset="0"/>
            </a:endParaRPr>
          </a:p>
          <a:p>
            <a:pPr>
              <a:lnSpc>
                <a:spcPct val="107000"/>
              </a:lnSpc>
              <a:spcAft>
                <a:spcPts val="800"/>
              </a:spcAft>
            </a:pPr>
            <a:endParaRPr lang="fr-FR" sz="1100" dirty="0">
              <a:ea typeface="Calibri" panose="020F0502020204030204" pitchFamily="34" charset="0"/>
              <a:cs typeface="Times New Roman" panose="02020603050405020304" pitchFamily="18" charset="0"/>
            </a:endParaRPr>
          </a:p>
          <a:p>
            <a:pPr>
              <a:lnSpc>
                <a:spcPct val="107000"/>
              </a:lnSpc>
              <a:spcAft>
                <a:spcPts val="800"/>
              </a:spcAft>
            </a:pPr>
            <a:endParaRPr lang="fr-FR" sz="1100" dirty="0">
              <a:effectLst/>
              <a:ea typeface="Calibri" panose="020F0502020204030204" pitchFamily="34" charset="0"/>
              <a:cs typeface="Times New Roman" panose="02020603050405020304" pitchFamily="18" charset="0"/>
            </a:endParaRPr>
          </a:p>
          <a:p>
            <a:pPr>
              <a:lnSpc>
                <a:spcPct val="107000"/>
              </a:lnSpc>
              <a:spcAft>
                <a:spcPts val="800"/>
              </a:spcAft>
            </a:pPr>
            <a:endParaRPr lang="fr-FR" sz="1100" dirty="0">
              <a:ea typeface="Calibri" panose="020F0502020204030204" pitchFamily="34" charset="0"/>
              <a:cs typeface="Times New Roman" panose="02020603050405020304" pitchFamily="18" charset="0"/>
            </a:endParaRPr>
          </a:p>
          <a:p>
            <a:pPr>
              <a:lnSpc>
                <a:spcPct val="107000"/>
              </a:lnSpc>
              <a:spcAft>
                <a:spcPts val="800"/>
              </a:spcAft>
            </a:pPr>
            <a:endParaRPr lang="fr-FR" sz="1100" dirty="0">
              <a:effectLst/>
              <a:ea typeface="Calibri" panose="020F0502020204030204" pitchFamily="34" charset="0"/>
              <a:cs typeface="Times New Roman" panose="02020603050405020304" pitchFamily="18" charset="0"/>
            </a:endParaRPr>
          </a:p>
          <a:p>
            <a:pPr>
              <a:lnSpc>
                <a:spcPct val="107000"/>
              </a:lnSpc>
              <a:spcAft>
                <a:spcPts val="800"/>
              </a:spcAft>
            </a:pPr>
            <a:endParaRPr lang="fr-FR" sz="1100" dirty="0">
              <a:ea typeface="Calibri" panose="020F0502020204030204" pitchFamily="34" charset="0"/>
              <a:cs typeface="Times New Roman" panose="02020603050405020304" pitchFamily="18" charset="0"/>
            </a:endParaRPr>
          </a:p>
          <a:p>
            <a:pPr>
              <a:lnSpc>
                <a:spcPct val="107000"/>
              </a:lnSpc>
              <a:spcAft>
                <a:spcPts val="800"/>
              </a:spcAft>
            </a:pPr>
            <a:r>
              <a:rPr lang="fr-FR" sz="1100" dirty="0">
                <a:solidFill>
                  <a:srgbClr val="949594"/>
                </a:solidFill>
                <a:effectLst/>
                <a:ea typeface="Calibri" panose="020F0502020204030204" pitchFamily="34" charset="0"/>
                <a:cs typeface="Times New Roman" panose="02020603050405020304" pitchFamily="18" charset="0"/>
              </a:rPr>
              <a:t>Source: Tabagisme des personnes âgées </a:t>
            </a:r>
            <a:r>
              <a:rPr lang="fr-FR" sz="1100" dirty="0">
                <a:solidFill>
                  <a:srgbClr val="949594"/>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www.pour-les-personnes-agees.gouv.fr/preserver-son-autonomie-s-informer-et-anticiper/preserver-son-autonomie-et-sa-sante/tabagisme-des-personnes-agees-il-ny-a-pas-dage-pour-arreter-de-fumer</a:t>
            </a:r>
            <a:endParaRPr lang="fr-FR" sz="1100" dirty="0">
              <a:solidFill>
                <a:srgbClr val="949594"/>
              </a:solidFill>
              <a:effectLst/>
              <a:ea typeface="Calibri" panose="020F0502020204030204" pitchFamily="34" charset="0"/>
              <a:cs typeface="Times New Roman" panose="02020603050405020304" pitchFamily="18" charset="0"/>
            </a:endParaRPr>
          </a:p>
          <a:p>
            <a:pPr>
              <a:lnSpc>
                <a:spcPct val="107000"/>
              </a:lnSpc>
              <a:spcAft>
                <a:spcPts val="800"/>
              </a:spcAft>
            </a:pPr>
            <a:endParaRPr lang="fr-FR" b="0" dirty="0">
              <a:solidFill>
                <a:srgbClr val="4C4C4C"/>
              </a:solidFill>
              <a:effectLst/>
            </a:endParaRPr>
          </a:p>
        </p:txBody>
      </p:sp>
    </p:spTree>
    <p:extLst>
      <p:ext uri="{BB962C8B-B14F-4D97-AF65-F5344CB8AC3E}">
        <p14:creationId xmlns:p14="http://schemas.microsoft.com/office/powerpoint/2010/main" val="25662558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570367" y="581891"/>
            <a:ext cx="11694369" cy="1077218"/>
          </a:xfrm>
          <a:prstGeom prst="rect">
            <a:avLst/>
          </a:prstGeom>
          <a:noFill/>
        </p:spPr>
        <p:txBody>
          <a:bodyPr wrap="square" rtlCol="0">
            <a:spAutoFit/>
          </a:bodyPr>
          <a:lstStyle/>
          <a:p>
            <a:pPr lvl="0"/>
            <a:r>
              <a:rPr lang="fr-FR" sz="3200" b="1" dirty="0">
                <a:solidFill>
                  <a:srgbClr val="7A2553"/>
                </a:solidFill>
              </a:rPr>
              <a:t>Conséquences sanitaires : </a:t>
            </a:r>
          </a:p>
          <a:p>
            <a:pPr lvl="0"/>
            <a:r>
              <a:rPr lang="fr-FR" sz="3200" b="1" dirty="0">
                <a:solidFill>
                  <a:srgbClr val="7A2553"/>
                </a:solidFill>
              </a:rPr>
              <a:t>Tabac </a:t>
            </a:r>
            <a:endParaRPr lang="fr-FR" sz="3200" dirty="0">
              <a:solidFill>
                <a:srgbClr val="6B6123"/>
              </a:solidFill>
            </a:endParaRPr>
          </a:p>
        </p:txBody>
      </p:sp>
      <p:sp>
        <p:nvSpPr>
          <p:cNvPr id="7" name="ZoneTexte 6">
            <a:extLst>
              <a:ext uri="{FF2B5EF4-FFF2-40B4-BE49-F238E27FC236}">
                <a16:creationId xmlns:a16="http://schemas.microsoft.com/office/drawing/2014/main" id="{6651335C-0B6E-4FDA-BAB6-73D9E03E8DE1}"/>
              </a:ext>
            </a:extLst>
          </p:cNvPr>
          <p:cNvSpPr txBox="1"/>
          <p:nvPr/>
        </p:nvSpPr>
        <p:spPr>
          <a:xfrm>
            <a:off x="570367" y="1752088"/>
            <a:ext cx="11247385" cy="4840364"/>
          </a:xfrm>
          <a:prstGeom prst="rect">
            <a:avLst/>
          </a:prstGeom>
          <a:noFill/>
        </p:spPr>
        <p:txBody>
          <a:bodyPr wrap="square">
            <a:spAutoFit/>
          </a:bodyPr>
          <a:lstStyle/>
          <a:p>
            <a:pPr>
              <a:lnSpc>
                <a:spcPct val="107000"/>
              </a:lnSpc>
              <a:spcAft>
                <a:spcPts val="800"/>
              </a:spcAft>
            </a:pPr>
            <a:r>
              <a:rPr lang="fr-FR" b="1" dirty="0">
                <a:solidFill>
                  <a:srgbClr val="7A2553"/>
                </a:solidFill>
              </a:rPr>
              <a:t>Principaux effets à plus ou moins long terme : </a:t>
            </a:r>
            <a:endParaRPr lang="fr-FR" b="1" u="sng" dirty="0">
              <a:solidFill>
                <a:srgbClr val="4C4C4C"/>
              </a:solidFill>
            </a:endParaRPr>
          </a:p>
          <a:p>
            <a:pPr algn="l"/>
            <a:r>
              <a:rPr lang="fr-FR" b="1" dirty="0">
                <a:solidFill>
                  <a:srgbClr val="7A2553"/>
                </a:solidFill>
              </a:rPr>
              <a:t>Troubles cognitifs</a:t>
            </a:r>
          </a:p>
          <a:p>
            <a:pPr algn="l"/>
            <a:endParaRPr lang="fr-FR" b="1" dirty="0">
              <a:solidFill>
                <a:srgbClr val="7A2553"/>
              </a:solidFill>
            </a:endParaRPr>
          </a:p>
          <a:p>
            <a:pPr algn="l"/>
            <a:r>
              <a:rPr lang="fr-FR" b="0" i="0" dirty="0">
                <a:solidFill>
                  <a:srgbClr val="000000"/>
                </a:solidFill>
                <a:effectLst/>
                <a:latin typeface="marianne-light"/>
              </a:rPr>
              <a:t>Fumer multiplie les risques de </a:t>
            </a:r>
            <a:r>
              <a:rPr lang="fr-FR" b="1" i="0" dirty="0">
                <a:solidFill>
                  <a:srgbClr val="000000"/>
                </a:solidFill>
                <a:effectLst/>
                <a:latin typeface="marianne-light"/>
              </a:rPr>
              <a:t>maladie d’Alzheimer </a:t>
            </a:r>
            <a:r>
              <a:rPr lang="fr-FR" b="0" i="0" dirty="0">
                <a:solidFill>
                  <a:srgbClr val="000000"/>
                </a:solidFill>
                <a:effectLst/>
                <a:latin typeface="marianne-light"/>
              </a:rPr>
              <a:t>et de </a:t>
            </a:r>
            <a:r>
              <a:rPr lang="fr-FR" b="1" i="0" dirty="0">
                <a:solidFill>
                  <a:srgbClr val="000000"/>
                </a:solidFill>
                <a:effectLst/>
                <a:latin typeface="marianne-light"/>
              </a:rPr>
              <a:t>démence vasculaire</a:t>
            </a:r>
            <a:r>
              <a:rPr lang="fr-FR" b="0" i="0" dirty="0">
                <a:solidFill>
                  <a:srgbClr val="000000"/>
                </a:solidFill>
                <a:effectLst/>
                <a:latin typeface="marianne-light"/>
              </a:rPr>
              <a:t>, notamment si le tabagisme est associé au diabète, à l’hypertension artérielle, à l’obésité, à l’inactivité physique et à la dépression.</a:t>
            </a:r>
          </a:p>
          <a:p>
            <a:pPr algn="l"/>
            <a:endParaRPr lang="fr-FR" b="0" i="0" dirty="0">
              <a:solidFill>
                <a:srgbClr val="000000"/>
              </a:solidFill>
              <a:effectLst/>
              <a:latin typeface="marianne-light"/>
            </a:endParaRPr>
          </a:p>
          <a:p>
            <a:pPr algn="l"/>
            <a:r>
              <a:rPr lang="fr-FR" b="0" i="0" dirty="0">
                <a:solidFill>
                  <a:srgbClr val="000000"/>
                </a:solidFill>
                <a:effectLst/>
                <a:latin typeface="marianne-light"/>
              </a:rPr>
              <a:t>Le </a:t>
            </a:r>
            <a:r>
              <a:rPr lang="fr-FR" b="1" i="0" dirty="0">
                <a:solidFill>
                  <a:srgbClr val="000000"/>
                </a:solidFill>
                <a:effectLst/>
                <a:latin typeface="marianne-light"/>
              </a:rPr>
              <a:t>tabagisme passif </a:t>
            </a:r>
            <a:r>
              <a:rPr lang="fr-FR" b="0" i="0" dirty="0">
                <a:solidFill>
                  <a:srgbClr val="000000"/>
                </a:solidFill>
                <a:effectLst/>
                <a:latin typeface="marianne-light"/>
              </a:rPr>
              <a:t>semble également augmenter le </a:t>
            </a:r>
            <a:r>
              <a:rPr lang="fr-FR" b="1" i="0" dirty="0">
                <a:solidFill>
                  <a:srgbClr val="000000"/>
                </a:solidFill>
                <a:effectLst/>
                <a:latin typeface="marianne-light"/>
              </a:rPr>
              <a:t>risque de démence</a:t>
            </a:r>
            <a:r>
              <a:rPr lang="fr-FR" b="0" i="0" dirty="0">
                <a:solidFill>
                  <a:srgbClr val="000000"/>
                </a:solidFill>
                <a:effectLst/>
                <a:latin typeface="marianne-light"/>
              </a:rPr>
              <a:t>.</a:t>
            </a:r>
          </a:p>
          <a:p>
            <a:pPr algn="l"/>
            <a:endParaRPr lang="fr-FR" dirty="0">
              <a:solidFill>
                <a:srgbClr val="000000"/>
              </a:solidFill>
              <a:latin typeface="marianne-light"/>
            </a:endParaRPr>
          </a:p>
          <a:p>
            <a:pPr algn="l"/>
            <a:r>
              <a:rPr lang="fr-FR" b="0" i="0" dirty="0">
                <a:solidFill>
                  <a:srgbClr val="000000"/>
                </a:solidFill>
                <a:effectLst/>
                <a:latin typeface="marianne-light"/>
              </a:rPr>
              <a:t>Fumer expose à une </a:t>
            </a:r>
            <a:r>
              <a:rPr lang="fr-FR" b="1" i="0" dirty="0">
                <a:solidFill>
                  <a:srgbClr val="000000"/>
                </a:solidFill>
                <a:effectLst/>
                <a:latin typeface="marianne-light"/>
              </a:rPr>
              <a:t>baisse des capacités cognitives </a:t>
            </a:r>
            <a:r>
              <a:rPr lang="fr-FR" b="0" i="0" dirty="0">
                <a:solidFill>
                  <a:srgbClr val="000000"/>
                </a:solidFill>
                <a:effectLst/>
                <a:latin typeface="marianne-light"/>
              </a:rPr>
              <a:t>chez les plus de 65 ans. </a:t>
            </a:r>
          </a:p>
          <a:p>
            <a:pPr algn="l"/>
            <a:endParaRPr lang="fr-FR" dirty="0">
              <a:solidFill>
                <a:srgbClr val="000000"/>
              </a:solidFill>
              <a:latin typeface="marianne-light"/>
            </a:endParaRPr>
          </a:p>
          <a:p>
            <a:pPr algn="l"/>
            <a:r>
              <a:rPr lang="fr-FR" b="0" i="0" dirty="0">
                <a:solidFill>
                  <a:srgbClr val="000000"/>
                </a:solidFill>
                <a:effectLst/>
                <a:latin typeface="marianne-light"/>
              </a:rPr>
              <a:t>Par ailleurs, le </a:t>
            </a:r>
            <a:r>
              <a:rPr lang="fr-FR" b="1" i="0" dirty="0">
                <a:solidFill>
                  <a:srgbClr val="000000"/>
                </a:solidFill>
                <a:effectLst/>
                <a:latin typeface="marianne-light"/>
              </a:rPr>
              <a:t>déclin cognitif serait plus rapide </a:t>
            </a:r>
            <a:r>
              <a:rPr lang="fr-FR" b="0" i="0" dirty="0">
                <a:solidFill>
                  <a:srgbClr val="000000"/>
                </a:solidFill>
                <a:effectLst/>
                <a:latin typeface="marianne-light"/>
              </a:rPr>
              <a:t>chez les fumeurs de plus de 75 ans comparés aux anciens fumeurs du même âge qui ont arrêté de fumer.</a:t>
            </a:r>
          </a:p>
          <a:p>
            <a:pPr algn="l"/>
            <a:endParaRPr lang="fr-FR" dirty="0">
              <a:solidFill>
                <a:srgbClr val="000000"/>
              </a:solidFill>
              <a:latin typeface="marianne-light"/>
            </a:endParaRPr>
          </a:p>
          <a:p>
            <a:pPr algn="l"/>
            <a:endParaRPr lang="fr-FR" b="0" i="0" dirty="0">
              <a:solidFill>
                <a:srgbClr val="000000"/>
              </a:solidFill>
              <a:effectLst/>
              <a:latin typeface="marianne-light"/>
            </a:endParaRPr>
          </a:p>
          <a:p>
            <a:pPr>
              <a:lnSpc>
                <a:spcPct val="107000"/>
              </a:lnSpc>
              <a:spcAft>
                <a:spcPts val="800"/>
              </a:spcAft>
            </a:pPr>
            <a:r>
              <a:rPr lang="fr-FR" sz="1100" dirty="0">
                <a:solidFill>
                  <a:srgbClr val="949594"/>
                </a:solidFill>
                <a:effectLst/>
                <a:ea typeface="Calibri" panose="020F0502020204030204" pitchFamily="34" charset="0"/>
                <a:cs typeface="Times New Roman" panose="02020603050405020304" pitchFamily="18" charset="0"/>
              </a:rPr>
              <a:t>Source : Tabagisme des personnes âgées </a:t>
            </a:r>
            <a:r>
              <a:rPr lang="fr-FR" sz="1100" dirty="0">
                <a:solidFill>
                  <a:srgbClr val="949594"/>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www.pour-les-personnes-agees.gouv.fr/preserver-son-autonomie-s-informer-et-anticiper/preserver-son-autonomie-et-sa-sante/tabagisme-des-personnes-agees-il-ny-a-pas-dage-pour-arreter-de-fumer</a:t>
            </a:r>
            <a:endParaRPr lang="fr-FR" sz="1100" dirty="0">
              <a:solidFill>
                <a:srgbClr val="949594"/>
              </a:solidFill>
              <a:effectLst/>
              <a:ea typeface="Calibri" panose="020F0502020204030204" pitchFamily="34" charset="0"/>
              <a:cs typeface="Times New Roman" panose="02020603050405020304" pitchFamily="18" charset="0"/>
            </a:endParaRPr>
          </a:p>
          <a:p>
            <a:pPr>
              <a:lnSpc>
                <a:spcPct val="107000"/>
              </a:lnSpc>
              <a:spcAft>
                <a:spcPts val="800"/>
              </a:spcAft>
            </a:pPr>
            <a:endParaRPr lang="fr-FR" b="0" dirty="0">
              <a:solidFill>
                <a:srgbClr val="4C4C4C"/>
              </a:solidFill>
              <a:effectLst/>
            </a:endParaRPr>
          </a:p>
        </p:txBody>
      </p:sp>
    </p:spTree>
    <p:extLst>
      <p:ext uri="{BB962C8B-B14F-4D97-AF65-F5344CB8AC3E}">
        <p14:creationId xmlns:p14="http://schemas.microsoft.com/office/powerpoint/2010/main" val="10687748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570367" y="581891"/>
            <a:ext cx="11694369" cy="1077218"/>
          </a:xfrm>
          <a:prstGeom prst="rect">
            <a:avLst/>
          </a:prstGeom>
          <a:noFill/>
        </p:spPr>
        <p:txBody>
          <a:bodyPr wrap="square" rtlCol="0">
            <a:spAutoFit/>
          </a:bodyPr>
          <a:lstStyle/>
          <a:p>
            <a:pPr lvl="0"/>
            <a:r>
              <a:rPr lang="fr-FR" sz="3200" b="1" dirty="0">
                <a:solidFill>
                  <a:srgbClr val="7A2553"/>
                </a:solidFill>
              </a:rPr>
              <a:t>Conséquences sanitaires : </a:t>
            </a:r>
          </a:p>
          <a:p>
            <a:pPr lvl="0"/>
            <a:r>
              <a:rPr lang="fr-FR" sz="3200" b="1" dirty="0">
                <a:solidFill>
                  <a:srgbClr val="7A2553"/>
                </a:solidFill>
              </a:rPr>
              <a:t>Tabac </a:t>
            </a:r>
            <a:endParaRPr lang="fr-FR" sz="3200" dirty="0">
              <a:solidFill>
                <a:srgbClr val="6B6123"/>
              </a:solidFill>
            </a:endParaRPr>
          </a:p>
        </p:txBody>
      </p:sp>
      <p:sp>
        <p:nvSpPr>
          <p:cNvPr id="6" name="ZoneTexte 5">
            <a:extLst>
              <a:ext uri="{FF2B5EF4-FFF2-40B4-BE49-F238E27FC236}">
                <a16:creationId xmlns:a16="http://schemas.microsoft.com/office/drawing/2014/main" id="{F0E43BF9-426C-4694-A572-C55EB32B00F8}"/>
              </a:ext>
            </a:extLst>
          </p:cNvPr>
          <p:cNvSpPr txBox="1"/>
          <p:nvPr/>
        </p:nvSpPr>
        <p:spPr>
          <a:xfrm>
            <a:off x="658970" y="1897566"/>
            <a:ext cx="11208190" cy="3943452"/>
          </a:xfrm>
          <a:prstGeom prst="rect">
            <a:avLst/>
          </a:prstGeom>
          <a:noFill/>
        </p:spPr>
        <p:txBody>
          <a:bodyPr wrap="square">
            <a:spAutoFit/>
          </a:bodyPr>
          <a:lstStyle/>
          <a:p>
            <a:pPr>
              <a:lnSpc>
                <a:spcPct val="107000"/>
              </a:lnSpc>
              <a:spcAft>
                <a:spcPts val="800"/>
              </a:spcAft>
            </a:pPr>
            <a:r>
              <a:rPr lang="fr-FR" b="1" dirty="0">
                <a:solidFill>
                  <a:srgbClr val="7A2553"/>
                </a:solidFill>
              </a:rPr>
              <a:t>Autres pathologies en lien ou aggravées par le tabagisme :</a:t>
            </a:r>
          </a:p>
          <a:p>
            <a:pPr algn="l">
              <a:buFont typeface="Arial" panose="020B0604020202020204" pitchFamily="34" charset="0"/>
              <a:buChar char="•"/>
            </a:pPr>
            <a:r>
              <a:rPr lang="fr-FR" dirty="0">
                <a:solidFill>
                  <a:srgbClr val="000000"/>
                </a:solidFill>
                <a:latin typeface="marianne-light"/>
              </a:rPr>
              <a:t> G</a:t>
            </a:r>
            <a:r>
              <a:rPr lang="fr-FR" b="0" i="0" dirty="0">
                <a:solidFill>
                  <a:srgbClr val="000000"/>
                </a:solidFill>
                <a:effectLst/>
                <a:latin typeface="marianne-light"/>
              </a:rPr>
              <a:t>astrites, ulcères gastro-duodénaux,</a:t>
            </a:r>
          </a:p>
          <a:p>
            <a:pPr algn="l">
              <a:buFont typeface="Arial" panose="020B0604020202020204" pitchFamily="34" charset="0"/>
              <a:buChar char="•"/>
            </a:pPr>
            <a:r>
              <a:rPr lang="fr-FR" b="0" i="0" dirty="0">
                <a:solidFill>
                  <a:srgbClr val="000000"/>
                </a:solidFill>
                <a:effectLst/>
                <a:latin typeface="marianne-light"/>
              </a:rPr>
              <a:t> Diabète de type II,</a:t>
            </a:r>
          </a:p>
          <a:p>
            <a:pPr algn="l">
              <a:buFont typeface="Arial" panose="020B0604020202020204" pitchFamily="34" charset="0"/>
              <a:buChar char="•"/>
            </a:pPr>
            <a:r>
              <a:rPr lang="fr-FR" b="0" i="0" dirty="0">
                <a:solidFill>
                  <a:srgbClr val="000000"/>
                </a:solidFill>
                <a:effectLst/>
                <a:latin typeface="marianne-light"/>
              </a:rPr>
              <a:t> Hypercholestérolémie, hypertriglycéridémie</a:t>
            </a:r>
          </a:p>
          <a:p>
            <a:pPr algn="l">
              <a:buFont typeface="Arial" panose="020B0604020202020204" pitchFamily="34" charset="0"/>
              <a:buChar char="•"/>
            </a:pPr>
            <a:r>
              <a:rPr lang="fr-FR" b="0" i="0" dirty="0">
                <a:solidFill>
                  <a:srgbClr val="000000"/>
                </a:solidFill>
                <a:effectLst/>
                <a:latin typeface="marianne-light"/>
              </a:rPr>
              <a:t> Eczéma, psoriasis, lupus</a:t>
            </a:r>
          </a:p>
          <a:p>
            <a:pPr>
              <a:buFont typeface="Arial" panose="020B0604020202020204" pitchFamily="34" charset="0"/>
              <a:buChar char="•"/>
            </a:pPr>
            <a:r>
              <a:rPr lang="fr-FR" b="0" i="0" dirty="0">
                <a:solidFill>
                  <a:srgbClr val="000000"/>
                </a:solidFill>
                <a:effectLst/>
                <a:latin typeface="marianne-light"/>
              </a:rPr>
              <a:t> Infections ORL et dentaires, parodontite (maladie des gencives qui provoque le déchaussement et la perte des dents)</a:t>
            </a:r>
          </a:p>
          <a:p>
            <a:pPr algn="l">
              <a:buFont typeface="Arial" panose="020B0604020202020204" pitchFamily="34" charset="0"/>
              <a:buChar char="•"/>
            </a:pPr>
            <a:r>
              <a:rPr lang="fr-FR" b="0" i="0" dirty="0">
                <a:solidFill>
                  <a:srgbClr val="000000"/>
                </a:solidFill>
                <a:effectLst/>
                <a:latin typeface="marianne-light"/>
              </a:rPr>
              <a:t> Cataracte et  DMLA (Dégénérescence maculaire liée à l’âge) pouvant aboutir à la cécité</a:t>
            </a:r>
          </a:p>
          <a:p>
            <a:pPr algn="l">
              <a:buFont typeface="Arial" panose="020B0604020202020204" pitchFamily="34" charset="0"/>
              <a:buChar char="•"/>
            </a:pPr>
            <a:r>
              <a:rPr lang="fr-FR" dirty="0">
                <a:solidFill>
                  <a:srgbClr val="000000"/>
                </a:solidFill>
                <a:latin typeface="marianne-light"/>
              </a:rPr>
              <a:t> Cancers : </a:t>
            </a:r>
            <a:r>
              <a:rPr lang="fr-FR" b="0" i="0" dirty="0">
                <a:solidFill>
                  <a:srgbClr val="000000"/>
                </a:solidFill>
                <a:effectLst/>
                <a:latin typeface="marianne-light"/>
              </a:rPr>
              <a:t>gorge, bouche, lèvres, pancréas, reins, vessie, utérus</a:t>
            </a:r>
          </a:p>
          <a:p>
            <a:pPr algn="l"/>
            <a:endParaRPr lang="fr-FR" b="0" i="0" dirty="0">
              <a:solidFill>
                <a:srgbClr val="000000"/>
              </a:solidFill>
              <a:effectLst/>
              <a:latin typeface="marianne-light"/>
            </a:endParaRPr>
          </a:p>
          <a:p>
            <a:pPr algn="l"/>
            <a:r>
              <a:rPr lang="fr-FR" b="0" i="0" dirty="0">
                <a:solidFill>
                  <a:srgbClr val="000000"/>
                </a:solidFill>
                <a:effectLst/>
                <a:latin typeface="marianne-light"/>
              </a:rPr>
              <a:t>Le tabagisme peut aussi entraîner des carences en vitamines B et C, une altération des artères cérébrales (effets sur la mémoire, la vision, l'audition).</a:t>
            </a:r>
          </a:p>
          <a:p>
            <a:pPr>
              <a:lnSpc>
                <a:spcPct val="107000"/>
              </a:lnSpc>
              <a:spcAft>
                <a:spcPts val="800"/>
              </a:spcAft>
            </a:pPr>
            <a:r>
              <a:rPr lang="fr-FR" b="1" dirty="0">
                <a:solidFill>
                  <a:srgbClr val="7A2553"/>
                </a:solidFill>
              </a:rPr>
              <a:t> </a:t>
            </a:r>
          </a:p>
          <a:p>
            <a:pPr>
              <a:lnSpc>
                <a:spcPct val="107000"/>
              </a:lnSpc>
              <a:spcAft>
                <a:spcPts val="800"/>
              </a:spcAft>
            </a:pPr>
            <a:endParaRPr lang="fr-FR" sz="1800" dirty="0">
              <a:solidFill>
                <a:srgbClr val="4C4C4C"/>
              </a:solidFill>
              <a:ea typeface="Calibri" panose="020F050202020403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7B0BD05A-EF2D-4AF0-FF8C-0015A0AF4F0B}"/>
              </a:ext>
            </a:extLst>
          </p:cNvPr>
          <p:cNvSpPr txBox="1"/>
          <p:nvPr/>
        </p:nvSpPr>
        <p:spPr>
          <a:xfrm>
            <a:off x="658970" y="6052810"/>
            <a:ext cx="11208190" cy="446597"/>
          </a:xfrm>
          <a:prstGeom prst="rect">
            <a:avLst/>
          </a:prstGeom>
          <a:noFill/>
        </p:spPr>
        <p:txBody>
          <a:bodyPr wrap="square">
            <a:spAutoFit/>
          </a:bodyPr>
          <a:lstStyle/>
          <a:p>
            <a:pPr>
              <a:lnSpc>
                <a:spcPct val="107000"/>
              </a:lnSpc>
              <a:spcAft>
                <a:spcPts val="800"/>
              </a:spcAft>
            </a:pPr>
            <a:r>
              <a:rPr lang="fr-FR" sz="1100" dirty="0">
                <a:solidFill>
                  <a:srgbClr val="949594"/>
                </a:solidFill>
                <a:effectLst/>
                <a:ea typeface="Calibri" panose="020F0502020204030204" pitchFamily="34" charset="0"/>
                <a:cs typeface="Times New Roman" panose="02020603050405020304" pitchFamily="18" charset="0"/>
              </a:rPr>
              <a:t>Source : Tabagisme des personnes âgées </a:t>
            </a:r>
            <a:r>
              <a:rPr lang="fr-FR" sz="1100" dirty="0">
                <a:solidFill>
                  <a:srgbClr val="949594"/>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www.pour-les-personnes-agees.gouv.fr/preserver-son-autonomie-s-informer-et-anticiper/preserver-son-autonomie-et-sa-sante/tabagisme-des-personnes-agees-il-ny-a-pas-dage-pour-arreter-de-fumer</a:t>
            </a:r>
            <a:endParaRPr lang="fr-FR" sz="1100" dirty="0">
              <a:solidFill>
                <a:srgbClr val="949594"/>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74150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570367" y="581891"/>
            <a:ext cx="11694369" cy="1077218"/>
          </a:xfrm>
          <a:prstGeom prst="rect">
            <a:avLst/>
          </a:prstGeom>
          <a:noFill/>
        </p:spPr>
        <p:txBody>
          <a:bodyPr wrap="square" rtlCol="0">
            <a:spAutoFit/>
          </a:bodyPr>
          <a:lstStyle/>
          <a:p>
            <a:pPr lvl="0"/>
            <a:r>
              <a:rPr lang="fr-FR" sz="3200" b="1" dirty="0">
                <a:solidFill>
                  <a:srgbClr val="7A2553"/>
                </a:solidFill>
              </a:rPr>
              <a:t>Conséquences judiciaires : </a:t>
            </a:r>
          </a:p>
          <a:p>
            <a:pPr lvl="0"/>
            <a:r>
              <a:rPr lang="fr-FR" sz="3200" b="1" dirty="0">
                <a:solidFill>
                  <a:srgbClr val="7A2553"/>
                </a:solidFill>
              </a:rPr>
              <a:t>Tabac (Interdiction de fumer dans lieux à usage collectif)</a:t>
            </a:r>
            <a:endParaRPr lang="fr-FR" sz="3200" dirty="0">
              <a:solidFill>
                <a:srgbClr val="6B6123"/>
              </a:solidFill>
            </a:endParaRPr>
          </a:p>
        </p:txBody>
      </p:sp>
      <p:sp>
        <p:nvSpPr>
          <p:cNvPr id="6" name="ZoneTexte 5">
            <a:extLst>
              <a:ext uri="{FF2B5EF4-FFF2-40B4-BE49-F238E27FC236}">
                <a16:creationId xmlns:a16="http://schemas.microsoft.com/office/drawing/2014/main" id="{F0E43BF9-426C-4694-A572-C55EB32B00F8}"/>
              </a:ext>
            </a:extLst>
          </p:cNvPr>
          <p:cNvSpPr txBox="1"/>
          <p:nvPr/>
        </p:nvSpPr>
        <p:spPr>
          <a:xfrm>
            <a:off x="697118" y="1928388"/>
            <a:ext cx="11213232" cy="4247317"/>
          </a:xfrm>
          <a:prstGeom prst="rect">
            <a:avLst/>
          </a:prstGeom>
          <a:noFill/>
        </p:spPr>
        <p:txBody>
          <a:bodyPr wrap="square">
            <a:spAutoFit/>
          </a:bodyPr>
          <a:lstStyle/>
          <a:p>
            <a:pPr algn="l"/>
            <a:r>
              <a:rPr lang="fr-FR" sz="2000" b="1" i="0" dirty="0">
                <a:solidFill>
                  <a:srgbClr val="7A2553"/>
                </a:solidFill>
                <a:effectLst/>
                <a:latin typeface="Calibri" panose="020F0502020204030204" pitchFamily="34" charset="0"/>
                <a:cs typeface="Calibri" panose="020F0502020204030204" pitchFamily="34" charset="0"/>
              </a:rPr>
              <a:t>Sanctions contre le responsable des lieux</a:t>
            </a:r>
          </a:p>
          <a:p>
            <a:pPr algn="l"/>
            <a:endParaRPr lang="fr-FR" sz="1200" i="0" dirty="0">
              <a:solidFill>
                <a:srgbClr val="7A2553"/>
              </a:solidFill>
              <a:effectLst/>
              <a:latin typeface="Calibri" panose="020F0502020204030204" pitchFamily="34" charset="0"/>
              <a:cs typeface="Calibri" panose="020F0502020204030204" pitchFamily="34" charset="0"/>
            </a:endParaRPr>
          </a:p>
          <a:p>
            <a:pPr algn="l"/>
            <a:r>
              <a:rPr lang="fr-FR" b="0" i="0" dirty="0">
                <a:effectLst/>
                <a:latin typeface="Calibri" panose="020F0502020204030204" pitchFamily="34" charset="0"/>
                <a:cs typeface="Calibri" panose="020F0502020204030204" pitchFamily="34" charset="0"/>
              </a:rPr>
              <a:t>Le responsable des lieux (le cafetier par exemple) est passible d'une amende pouvant aller jusqu'à </a:t>
            </a:r>
            <a:r>
              <a:rPr lang="fr-FR" b="1" i="0" dirty="0">
                <a:effectLst/>
                <a:latin typeface="Calibri" panose="020F0502020204030204" pitchFamily="34" charset="0"/>
                <a:cs typeface="Calibri" panose="020F0502020204030204" pitchFamily="34" charset="0"/>
              </a:rPr>
              <a:t>750 €</a:t>
            </a:r>
            <a:r>
              <a:rPr lang="fr-FR" dirty="0">
                <a:latin typeface="Calibri" panose="020F0502020204030204" pitchFamily="34" charset="0"/>
                <a:cs typeface="Calibri" panose="020F0502020204030204" pitchFamily="34" charset="0"/>
              </a:rPr>
              <a:t>.</a:t>
            </a:r>
            <a:endParaRPr lang="fr-FR" b="0" i="0" dirty="0">
              <a:effectLst/>
              <a:latin typeface="Calibri" panose="020F0502020204030204" pitchFamily="34" charset="0"/>
              <a:cs typeface="Calibri" panose="020F0502020204030204" pitchFamily="34" charset="0"/>
            </a:endParaRPr>
          </a:p>
          <a:p>
            <a:pPr algn="just"/>
            <a:endParaRPr lang="fr-FR" sz="3200" dirty="0">
              <a:solidFill>
                <a:srgbClr val="7A2553"/>
              </a:solidFill>
            </a:endParaRPr>
          </a:p>
          <a:p>
            <a:pPr algn="just"/>
            <a:r>
              <a:rPr lang="fr-FR" sz="2000" b="1" i="0" dirty="0">
                <a:solidFill>
                  <a:srgbClr val="7A2553"/>
                </a:solidFill>
                <a:effectLst/>
              </a:rPr>
              <a:t>Sanctions contre l'usager</a:t>
            </a:r>
          </a:p>
          <a:p>
            <a:pPr algn="just"/>
            <a:endParaRPr lang="fr-FR" sz="1200" b="1" i="0" dirty="0">
              <a:solidFill>
                <a:srgbClr val="114156"/>
              </a:solidFill>
              <a:effectLst/>
            </a:endParaRPr>
          </a:p>
          <a:p>
            <a:pPr algn="l"/>
            <a:r>
              <a:rPr lang="fr-FR" b="0" i="0" dirty="0">
                <a:effectLst/>
              </a:rPr>
              <a:t>Le fait de fumer dans un lieu à usage collectif en dehors de l'emplacement réservé à cet effet est puni de l'amende pouvant aller jusqu'à </a:t>
            </a:r>
            <a:r>
              <a:rPr lang="fr-FR" b="1" i="0" dirty="0">
                <a:effectLst/>
              </a:rPr>
              <a:t>450 €</a:t>
            </a:r>
            <a:r>
              <a:rPr lang="fr-FR" b="0" i="0" dirty="0">
                <a:effectLst/>
              </a:rPr>
              <a:t>.</a:t>
            </a:r>
          </a:p>
          <a:p>
            <a:pPr algn="l"/>
            <a:endParaRPr lang="fr-FR" b="0" i="0" dirty="0">
              <a:effectLst/>
            </a:endParaRPr>
          </a:p>
          <a:p>
            <a:pPr algn="l"/>
            <a:r>
              <a:rPr lang="fr-FR" b="0" i="0" dirty="0">
                <a:effectLst/>
              </a:rPr>
              <a:t>Le fait de fumer dans un véhicule en présence d'un mineur est puni de l'amende pouvant aller jusqu'à </a:t>
            </a:r>
            <a:r>
              <a:rPr lang="fr-FR" b="1" i="0" dirty="0">
                <a:effectLst/>
              </a:rPr>
              <a:t>750 €</a:t>
            </a:r>
            <a:r>
              <a:rPr lang="fr-FR" b="0" i="0" dirty="0">
                <a:effectLst/>
              </a:rPr>
              <a:t>.</a:t>
            </a:r>
          </a:p>
          <a:p>
            <a:pPr algn="l"/>
            <a:endParaRPr lang="fr-FR" dirty="0">
              <a:solidFill>
                <a:srgbClr val="383838"/>
              </a:solidFill>
            </a:endParaRPr>
          </a:p>
          <a:p>
            <a:pPr algn="just"/>
            <a:endParaRPr lang="fr-FR" sz="1400" b="0" i="0" dirty="0">
              <a:solidFill>
                <a:srgbClr val="1E73BE"/>
              </a:solidFill>
              <a:effectLst/>
            </a:endParaRPr>
          </a:p>
          <a:p>
            <a:r>
              <a:rPr lang="fr-FR" sz="1400" i="1" dirty="0">
                <a:solidFill>
                  <a:srgbClr val="949594"/>
                </a:solidFill>
                <a:effectLst/>
                <a:ea typeface="Calibri" panose="020F0502020204030204" pitchFamily="34" charset="0"/>
                <a:cs typeface="Times New Roman" panose="02020603050405020304" pitchFamily="18" charset="0"/>
              </a:rPr>
              <a:t>SOURCE : Ministère de l’intérieur Interdiction de fumer – tabagisme </a:t>
            </a:r>
            <a:r>
              <a:rPr lang="fr-FR" sz="1400" b="0" i="0" dirty="0">
                <a:solidFill>
                  <a:srgbClr val="949594"/>
                </a:solidFill>
                <a:effectLst/>
              </a:rPr>
              <a:t>Vérifié le 19/10/2021 </a:t>
            </a:r>
            <a:r>
              <a:rPr lang="fr-FR" sz="1400" b="0" i="0" dirty="0">
                <a:solidFill>
                  <a:srgbClr val="949594"/>
                </a:solidFill>
                <a:effectLst/>
                <a:hlinkClick r:id="rId2">
                  <a:extLst>
                    <a:ext uri="{A12FA001-AC4F-418D-AE19-62706E023703}">
                      <ahyp:hlinkClr xmlns:ahyp="http://schemas.microsoft.com/office/drawing/2018/hyperlinkcolor" val="tx"/>
                    </a:ext>
                  </a:extLst>
                </a:hlinkClick>
              </a:rPr>
              <a:t>https://www.demarches.interieur.gouv.fr/particuliers/interdiction-fumer-tabagisme</a:t>
            </a:r>
            <a:endParaRPr lang="fr-FR" sz="1400" b="0" i="0" dirty="0">
              <a:solidFill>
                <a:srgbClr val="949594"/>
              </a:solidFill>
              <a:effectLst/>
            </a:endParaRPr>
          </a:p>
          <a:p>
            <a:pPr algn="just"/>
            <a:endParaRPr lang="fr-FR" b="0" i="0" dirty="0">
              <a:solidFill>
                <a:srgbClr val="4C4C4C"/>
              </a:solidFill>
              <a:effectLst/>
              <a:latin typeface="Didact Gothic"/>
            </a:endParaRPr>
          </a:p>
        </p:txBody>
      </p:sp>
    </p:spTree>
    <p:extLst>
      <p:ext uri="{BB962C8B-B14F-4D97-AF65-F5344CB8AC3E}">
        <p14:creationId xmlns:p14="http://schemas.microsoft.com/office/powerpoint/2010/main" val="3282042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570367" y="581891"/>
            <a:ext cx="11694369" cy="1077218"/>
          </a:xfrm>
          <a:prstGeom prst="rect">
            <a:avLst/>
          </a:prstGeom>
          <a:noFill/>
        </p:spPr>
        <p:txBody>
          <a:bodyPr wrap="square" rtlCol="0">
            <a:spAutoFit/>
          </a:bodyPr>
          <a:lstStyle/>
          <a:p>
            <a:pPr lvl="0"/>
            <a:r>
              <a:rPr lang="fr-FR" sz="3200" b="1" dirty="0">
                <a:solidFill>
                  <a:srgbClr val="7A2553"/>
                </a:solidFill>
              </a:rPr>
              <a:t>Conséquences sociales : </a:t>
            </a:r>
          </a:p>
          <a:p>
            <a:pPr lvl="0"/>
            <a:r>
              <a:rPr lang="fr-FR" sz="3200" b="1" dirty="0">
                <a:solidFill>
                  <a:srgbClr val="7A2553"/>
                </a:solidFill>
              </a:rPr>
              <a:t>Tabac </a:t>
            </a:r>
            <a:endParaRPr lang="fr-FR" sz="3200" dirty="0">
              <a:solidFill>
                <a:srgbClr val="6B6123"/>
              </a:solidFill>
            </a:endParaRPr>
          </a:p>
        </p:txBody>
      </p:sp>
      <p:sp>
        <p:nvSpPr>
          <p:cNvPr id="6" name="ZoneTexte 5">
            <a:extLst>
              <a:ext uri="{FF2B5EF4-FFF2-40B4-BE49-F238E27FC236}">
                <a16:creationId xmlns:a16="http://schemas.microsoft.com/office/drawing/2014/main" id="{F0E43BF9-426C-4694-A572-C55EB32B00F8}"/>
              </a:ext>
            </a:extLst>
          </p:cNvPr>
          <p:cNvSpPr txBox="1"/>
          <p:nvPr/>
        </p:nvSpPr>
        <p:spPr>
          <a:xfrm>
            <a:off x="697117" y="1928388"/>
            <a:ext cx="11262511" cy="1754326"/>
          </a:xfrm>
          <a:prstGeom prst="rect">
            <a:avLst/>
          </a:prstGeom>
          <a:noFill/>
        </p:spPr>
        <p:txBody>
          <a:bodyPr wrap="square">
            <a:spAutoFit/>
          </a:bodyPr>
          <a:lstStyle/>
          <a:p>
            <a:pPr algn="just"/>
            <a:r>
              <a:rPr lang="fr-FR" b="1" i="0" dirty="0">
                <a:solidFill>
                  <a:srgbClr val="202124"/>
                </a:solidFill>
                <a:effectLst/>
              </a:rPr>
              <a:t>COÛT SOCIAL :</a:t>
            </a:r>
          </a:p>
          <a:p>
            <a:pPr algn="just"/>
            <a:r>
              <a:rPr lang="fr-FR" i="0" dirty="0">
                <a:solidFill>
                  <a:srgbClr val="202124"/>
                </a:solidFill>
                <a:effectLst/>
              </a:rPr>
              <a:t>Composé du coût externe (valeur des vies humaines perdues, perte de la qualité de vie, pertes de production) et du coût pour les finances publiques (dépenses de prévention, répression et soins, économie de retraites non versées, et recettes des taxes prélevées sur le tabac)</a:t>
            </a:r>
            <a:endParaRPr lang="fr-FR" dirty="0"/>
          </a:p>
          <a:p>
            <a:pPr algn="just"/>
            <a:endParaRPr lang="fr-FR" dirty="0"/>
          </a:p>
          <a:p>
            <a:pPr algn="just"/>
            <a:r>
              <a:rPr lang="fr-FR" b="1" dirty="0"/>
              <a:t>Coût social : 122 Milliard d’euros</a:t>
            </a:r>
            <a:endParaRPr lang="fr-FR" sz="1800" b="1" dirty="0">
              <a:effectLst/>
              <a:ea typeface="Calibri" panose="020F050202020403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834989E3-FE4F-7F79-3A65-E96B9F2F9713}"/>
              </a:ext>
            </a:extLst>
          </p:cNvPr>
          <p:cNvSpPr txBox="1"/>
          <p:nvPr/>
        </p:nvSpPr>
        <p:spPr>
          <a:xfrm>
            <a:off x="697117" y="6189029"/>
            <a:ext cx="10556631" cy="538609"/>
          </a:xfrm>
          <a:prstGeom prst="rect">
            <a:avLst/>
          </a:prstGeom>
          <a:noFill/>
        </p:spPr>
        <p:txBody>
          <a:bodyPr wrap="square">
            <a:spAutoFit/>
          </a:bodyPr>
          <a:lstStyle/>
          <a:p>
            <a:r>
              <a:rPr lang="fr-FR" sz="1100" dirty="0">
                <a:solidFill>
                  <a:srgbClr val="949594"/>
                </a:solidFill>
              </a:rPr>
              <a:t>Source : OFDT-2015 </a:t>
            </a:r>
            <a:r>
              <a:rPr lang="fr-FR" sz="1100" dirty="0">
                <a:solidFill>
                  <a:srgbClr val="949594"/>
                </a:solidFill>
                <a:hlinkClick r:id="rId2">
                  <a:extLst>
                    <a:ext uri="{A12FA001-AC4F-418D-AE19-62706E023703}">
                      <ahyp:hlinkClr xmlns:ahyp="http://schemas.microsoft.com/office/drawing/2018/hyperlinkcolor" val="tx"/>
                    </a:ext>
                  </a:extLst>
                </a:hlinkClick>
              </a:rPr>
              <a:t>www.ofdt.fr/publications/collections/rapports/rapports-d-etudes/rapports-detudes-ofdt-parus-en-2015/le-cout-social-des-drogues-en-france-decembre-2015/</a:t>
            </a:r>
            <a:endParaRPr lang="fr-FR" sz="1100" dirty="0">
              <a:solidFill>
                <a:srgbClr val="949594"/>
              </a:solidFill>
            </a:endParaRPr>
          </a:p>
          <a:p>
            <a:endParaRPr lang="fr-FR" dirty="0">
              <a:solidFill>
                <a:srgbClr val="949594"/>
              </a:solidFill>
            </a:endParaRPr>
          </a:p>
        </p:txBody>
      </p:sp>
    </p:spTree>
    <p:extLst>
      <p:ext uri="{BB962C8B-B14F-4D97-AF65-F5344CB8AC3E}">
        <p14:creationId xmlns:p14="http://schemas.microsoft.com/office/powerpoint/2010/main" val="18539298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570367" y="581891"/>
            <a:ext cx="11694369" cy="1077218"/>
          </a:xfrm>
          <a:prstGeom prst="rect">
            <a:avLst/>
          </a:prstGeom>
          <a:noFill/>
        </p:spPr>
        <p:txBody>
          <a:bodyPr wrap="square" rtlCol="0">
            <a:spAutoFit/>
          </a:bodyPr>
          <a:lstStyle/>
          <a:p>
            <a:pPr lvl="0"/>
            <a:r>
              <a:rPr lang="fr-FR" sz="3200" b="1" dirty="0">
                <a:solidFill>
                  <a:srgbClr val="7A2553"/>
                </a:solidFill>
              </a:rPr>
              <a:t>Conséquences sanitaires : </a:t>
            </a:r>
          </a:p>
          <a:p>
            <a:pPr lvl="0"/>
            <a:r>
              <a:rPr lang="fr-FR" sz="3200" b="1" dirty="0">
                <a:solidFill>
                  <a:srgbClr val="7A2553"/>
                </a:solidFill>
              </a:rPr>
              <a:t>Cannabis</a:t>
            </a:r>
            <a:endParaRPr lang="fr-FR" sz="3200" dirty="0">
              <a:solidFill>
                <a:srgbClr val="6B6123"/>
              </a:solidFill>
            </a:endParaRPr>
          </a:p>
        </p:txBody>
      </p:sp>
      <p:sp>
        <p:nvSpPr>
          <p:cNvPr id="6" name="ZoneTexte 5">
            <a:extLst>
              <a:ext uri="{FF2B5EF4-FFF2-40B4-BE49-F238E27FC236}">
                <a16:creationId xmlns:a16="http://schemas.microsoft.com/office/drawing/2014/main" id="{F0E43BF9-426C-4694-A572-C55EB32B00F8}"/>
              </a:ext>
            </a:extLst>
          </p:cNvPr>
          <p:cNvSpPr txBox="1"/>
          <p:nvPr/>
        </p:nvSpPr>
        <p:spPr>
          <a:xfrm>
            <a:off x="697117" y="1928388"/>
            <a:ext cx="11262511" cy="4238661"/>
          </a:xfrm>
          <a:prstGeom prst="rect">
            <a:avLst/>
          </a:prstGeom>
          <a:noFill/>
        </p:spPr>
        <p:txBody>
          <a:bodyPr wrap="square">
            <a:spAutoFit/>
          </a:bodyPr>
          <a:lstStyle/>
          <a:p>
            <a:pPr>
              <a:lnSpc>
                <a:spcPct val="107000"/>
              </a:lnSpc>
              <a:spcAft>
                <a:spcPts val="800"/>
              </a:spcAft>
            </a:pPr>
            <a:r>
              <a:rPr lang="fr-FR" sz="1800" dirty="0">
                <a:effectLst/>
                <a:ea typeface="Calibri" panose="020F0502020204030204" pitchFamily="34" charset="0"/>
                <a:cs typeface="Times New Roman" panose="02020603050405020304" pitchFamily="18" charset="0"/>
              </a:rPr>
              <a:t>La fumée de cannabis contient nettement </a:t>
            </a:r>
            <a:r>
              <a:rPr lang="fr-FR" sz="1800" b="1" dirty="0">
                <a:effectLst/>
                <a:ea typeface="Calibri" panose="020F0502020204030204" pitchFamily="34" charset="0"/>
                <a:cs typeface="Times New Roman" panose="02020603050405020304" pitchFamily="18" charset="0"/>
              </a:rPr>
              <a:t>plus de goudrons et de substances cancérigènes </a:t>
            </a:r>
            <a:r>
              <a:rPr lang="fr-FR" sz="1800" dirty="0">
                <a:effectLst/>
                <a:ea typeface="Calibri" panose="020F0502020204030204" pitchFamily="34" charset="0"/>
                <a:cs typeface="Times New Roman" panose="02020603050405020304" pitchFamily="18" charset="0"/>
              </a:rPr>
              <a:t>que la fumée de tabac ;</a:t>
            </a:r>
          </a:p>
          <a:p>
            <a:pPr marL="7938" indent="-7938" eaLnBrk="1" fontAlgn="auto" hangingPunct="1">
              <a:spcAft>
                <a:spcPts val="0"/>
              </a:spcAft>
              <a:buClr>
                <a:schemeClr val="accent1">
                  <a:lumMod val="75000"/>
                </a:schemeClr>
              </a:buClr>
              <a:defRPr/>
            </a:pPr>
            <a:r>
              <a:rPr lang="fr-FR" sz="1800" dirty="0">
                <a:effectLst/>
                <a:ea typeface="Calibri" panose="020F0502020204030204" pitchFamily="34" charset="0"/>
                <a:cs typeface="Times New Roman" panose="02020603050405020304" pitchFamily="18" charset="0"/>
              </a:rPr>
              <a:t>Impliquée dans la genèse des mêmes maladies : cancers des voies respiratoires, maladies des bronches, emphysème, maladies vasculaire (l</a:t>
            </a:r>
            <a:r>
              <a:rPr lang="fr-FR" dirty="0"/>
              <a:t>es artérites sont plus fréquentes et surtout plus précoces) </a:t>
            </a:r>
            <a:r>
              <a:rPr lang="fr-FR" sz="1800" dirty="0">
                <a:effectLst/>
                <a:ea typeface="Calibri" panose="020F0502020204030204" pitchFamily="34" charset="0"/>
                <a:cs typeface="Times New Roman" panose="02020603050405020304" pitchFamily="18" charset="0"/>
              </a:rPr>
              <a:t>et cardio-vasculaires.</a:t>
            </a:r>
          </a:p>
          <a:p>
            <a:pPr marL="182880" indent="-182880" eaLnBrk="1" fontAlgn="auto" hangingPunct="1">
              <a:spcAft>
                <a:spcPts val="0"/>
              </a:spcAft>
              <a:buClr>
                <a:schemeClr val="accent1">
                  <a:lumMod val="75000"/>
                </a:schemeClr>
              </a:buClr>
              <a:defRPr/>
            </a:pPr>
            <a:endParaRPr lang="fr-FR" sz="1800" dirty="0">
              <a:effectLst/>
              <a:ea typeface="Calibri" panose="020F0502020204030204" pitchFamily="34" charset="0"/>
              <a:cs typeface="Times New Roman" panose="02020603050405020304" pitchFamily="18" charset="0"/>
            </a:endParaRPr>
          </a:p>
          <a:p>
            <a:pPr marL="7938" indent="-7938" eaLnBrk="1" fontAlgn="auto" hangingPunct="1">
              <a:spcAft>
                <a:spcPts val="0"/>
              </a:spcAft>
              <a:buClr>
                <a:schemeClr val="accent1">
                  <a:lumMod val="75000"/>
                </a:schemeClr>
              </a:buClr>
              <a:defRPr/>
            </a:pPr>
            <a:r>
              <a:rPr lang="fr-FR" dirty="0" err="1">
                <a:ea typeface="Calibri" panose="020F0502020204030204" pitchFamily="34" charset="0"/>
                <a:cs typeface="Times New Roman" panose="02020603050405020304" pitchFamily="18" charset="0"/>
              </a:rPr>
              <a:t>Tétrahydroxycannabidiol</a:t>
            </a:r>
            <a:r>
              <a:rPr lang="fr-FR" dirty="0">
                <a:ea typeface="Calibri" panose="020F0502020204030204" pitchFamily="34" charset="0"/>
                <a:cs typeface="Times New Roman" panose="02020603050405020304" pitchFamily="18" charset="0"/>
              </a:rPr>
              <a:t> (THC) = substance psychoactive qui après inhalation passe dans le sang avec un taux maximal en 10 mn environ.</a:t>
            </a:r>
          </a:p>
          <a:p>
            <a:pPr eaLnBrk="1" hangingPunct="1"/>
            <a:r>
              <a:rPr lang="fr-FR" altLang="fr-FR" dirty="0"/>
              <a:t>Très lipophile se distribue dans tous les tissus riches en graisses, notamment le cerveau.</a:t>
            </a:r>
          </a:p>
          <a:p>
            <a:pPr eaLnBrk="1" hangingPunct="1"/>
            <a:endParaRPr lang="fr-FR" altLang="fr-FR" dirty="0"/>
          </a:p>
          <a:p>
            <a:pPr>
              <a:lnSpc>
                <a:spcPct val="107000"/>
              </a:lnSpc>
              <a:spcAft>
                <a:spcPts val="800"/>
              </a:spcAft>
            </a:pPr>
            <a:r>
              <a:rPr lang="fr-FR" dirty="0">
                <a:ea typeface="Calibri" panose="020F0502020204030204" pitchFamily="34" charset="0"/>
                <a:cs typeface="Times New Roman" panose="02020603050405020304" pitchFamily="18" charset="0"/>
              </a:rPr>
              <a:t>Le cannabis en circulation évolue et les drogues de synthèse se développent avec des concentrations en THC passant de 11 % en moyenne en 2010 à 28  % en 2019 voire jusqu’à 50 % ( « butane hash </a:t>
            </a:r>
            <a:r>
              <a:rPr lang="fr-FR" dirty="0" err="1">
                <a:ea typeface="Calibri" panose="020F0502020204030204" pitchFamily="34" charset="0"/>
                <a:cs typeface="Times New Roman" panose="02020603050405020304" pitchFamily="18" charset="0"/>
              </a:rPr>
              <a:t>oil</a:t>
            </a:r>
            <a:r>
              <a:rPr lang="fr-FR" dirty="0">
                <a:ea typeface="Calibri" panose="020F0502020204030204" pitchFamily="34" charset="0"/>
                <a:cs typeface="Times New Roman" panose="02020603050405020304" pitchFamily="18" charset="0"/>
              </a:rPr>
              <a:t> ») </a:t>
            </a:r>
            <a:r>
              <a:rPr lang="fr-FR" baseline="30000" dirty="0">
                <a:ea typeface="Calibri" panose="020F0502020204030204" pitchFamily="34" charset="0"/>
                <a:cs typeface="Times New Roman" panose="02020603050405020304" pitchFamily="18" charset="0"/>
              </a:rPr>
              <a:t>1</a:t>
            </a:r>
            <a:r>
              <a:rPr lang="fr-FR" dirty="0">
                <a:ea typeface="Calibri" panose="020F0502020204030204" pitchFamily="34" charset="0"/>
                <a:cs typeface="Times New Roman" panose="02020603050405020304" pitchFamily="18" charset="0"/>
              </a:rPr>
              <a:t> </a:t>
            </a:r>
          </a:p>
          <a:p>
            <a:pPr>
              <a:lnSpc>
                <a:spcPct val="107000"/>
              </a:lnSpc>
              <a:spcAft>
                <a:spcPts val="800"/>
              </a:spcAft>
            </a:pPr>
            <a:endParaRPr lang="fr-FR" dirty="0">
              <a:ea typeface="Calibri" panose="020F0502020204030204" pitchFamily="34" charset="0"/>
              <a:cs typeface="Times New Roman" panose="02020603050405020304" pitchFamily="18" charset="0"/>
            </a:endParaRPr>
          </a:p>
          <a:p>
            <a:pPr algn="l"/>
            <a:r>
              <a:rPr lang="fr-FR" sz="1400" i="1" baseline="30000" dirty="0">
                <a:solidFill>
                  <a:srgbClr val="949594"/>
                </a:solidFill>
                <a:effectLst/>
                <a:ea typeface="Calibri" panose="020F0502020204030204" pitchFamily="34" charset="0"/>
                <a:cs typeface="Times New Roman" panose="02020603050405020304" pitchFamily="18" charset="0"/>
              </a:rPr>
              <a:t>1</a:t>
            </a:r>
            <a:r>
              <a:rPr lang="fr-FR" sz="1400" i="1" dirty="0">
                <a:solidFill>
                  <a:srgbClr val="949594"/>
                </a:solidFill>
                <a:effectLst/>
                <a:ea typeface="Calibri" panose="020F0502020204030204" pitchFamily="34" charset="0"/>
                <a:cs typeface="Times New Roman" panose="02020603050405020304" pitchFamily="18" charset="0"/>
              </a:rPr>
              <a:t> SOURCE : </a:t>
            </a:r>
            <a:r>
              <a:rPr lang="fr-FR" sz="1400" b="0" i="1" dirty="0">
                <a:solidFill>
                  <a:srgbClr val="949594"/>
                </a:solidFill>
                <a:effectLst/>
              </a:rPr>
              <a:t>Beaucoup plus fort en THC, le nouveau cannabis accroît le risque de dépendance article le MONDE -Par </a:t>
            </a:r>
            <a:r>
              <a:rPr lang="fr-FR" sz="1400" b="0" i="1" u="none" strike="noStrike" dirty="0">
                <a:solidFill>
                  <a:srgbClr val="949594"/>
                </a:solidFill>
                <a:effectLst/>
                <a:hlinkClick r:id="rId2">
                  <a:extLst>
                    <a:ext uri="{A12FA001-AC4F-418D-AE19-62706E023703}">
                      <ahyp:hlinkClr xmlns:ahyp="http://schemas.microsoft.com/office/drawing/2018/hyperlinkcolor" val="tx"/>
                    </a:ext>
                  </a:extLst>
                </a:hlinkClick>
              </a:rPr>
              <a:t>Juliette </a:t>
            </a:r>
            <a:r>
              <a:rPr lang="fr-FR" sz="1400" b="0" i="1" u="none" strike="noStrike" dirty="0" err="1">
                <a:solidFill>
                  <a:srgbClr val="949594"/>
                </a:solidFill>
                <a:effectLst/>
                <a:hlinkClick r:id="rId2">
                  <a:extLst>
                    <a:ext uri="{A12FA001-AC4F-418D-AE19-62706E023703}">
                      <ahyp:hlinkClr xmlns:ahyp="http://schemas.microsoft.com/office/drawing/2018/hyperlinkcolor" val="tx"/>
                    </a:ext>
                  </a:extLst>
                </a:hlinkClick>
              </a:rPr>
              <a:t>Bénézit</a:t>
            </a:r>
            <a:r>
              <a:rPr lang="fr-FR" sz="1400" b="0" i="1" dirty="0">
                <a:solidFill>
                  <a:srgbClr val="949594"/>
                </a:solidFill>
                <a:effectLst/>
              </a:rPr>
              <a:t> et </a:t>
            </a:r>
            <a:r>
              <a:rPr lang="fr-FR" sz="1400" b="0" i="1" u="none" strike="noStrike" dirty="0">
                <a:solidFill>
                  <a:srgbClr val="949594"/>
                </a:solidFill>
                <a:effectLst/>
                <a:hlinkClick r:id="rId3">
                  <a:extLst>
                    <a:ext uri="{A12FA001-AC4F-418D-AE19-62706E023703}">
                      <ahyp:hlinkClr xmlns:ahyp="http://schemas.microsoft.com/office/drawing/2018/hyperlinkcolor" val="tx"/>
                    </a:ext>
                  </a:extLst>
                </a:hlinkClick>
              </a:rPr>
              <a:t>Simon </a:t>
            </a:r>
            <a:r>
              <a:rPr lang="fr-FR" sz="1400" b="0" i="1" u="none" strike="noStrike" dirty="0" err="1">
                <a:solidFill>
                  <a:srgbClr val="949594"/>
                </a:solidFill>
                <a:effectLst/>
                <a:hlinkClick r:id="rId3">
                  <a:extLst>
                    <a:ext uri="{A12FA001-AC4F-418D-AE19-62706E023703}">
                      <ahyp:hlinkClr xmlns:ahyp="http://schemas.microsoft.com/office/drawing/2018/hyperlinkcolor" val="tx"/>
                    </a:ext>
                  </a:extLst>
                </a:hlinkClick>
              </a:rPr>
              <a:t>Piel</a:t>
            </a:r>
            <a:endParaRPr lang="fr-FR" sz="1400" b="0" i="1" dirty="0">
              <a:solidFill>
                <a:srgbClr val="949594"/>
              </a:solidFill>
              <a:effectLst/>
            </a:endParaRPr>
          </a:p>
          <a:p>
            <a:r>
              <a:rPr lang="fr-FR" sz="1400" i="1" dirty="0">
                <a:solidFill>
                  <a:srgbClr val="949594"/>
                </a:solidFill>
                <a:effectLst/>
              </a:rPr>
              <a:t>Publié le 12 avril 2021 à 06h04 - Mis à jour le 12 avril 2021</a:t>
            </a:r>
            <a:r>
              <a:rPr lang="fr-FR" sz="1400" b="0" i="1" dirty="0">
                <a:solidFill>
                  <a:srgbClr val="949594"/>
                </a:solidFill>
                <a:effectLst/>
              </a:rPr>
              <a:t> </a:t>
            </a:r>
          </a:p>
          <a:p>
            <a:pPr>
              <a:lnSpc>
                <a:spcPct val="107000"/>
              </a:lnSpc>
              <a:spcAft>
                <a:spcPts val="800"/>
              </a:spcAft>
            </a:pPr>
            <a:endParaRPr lang="fr-FR" sz="1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6848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7B7525D-D095-499C-9E07-0B391274DB5E}"/>
              </a:ext>
            </a:extLst>
          </p:cNvPr>
          <p:cNvSpPr txBox="1"/>
          <p:nvPr/>
        </p:nvSpPr>
        <p:spPr>
          <a:xfrm>
            <a:off x="408639" y="1919334"/>
            <a:ext cx="11514775" cy="1711366"/>
          </a:xfrm>
          <a:prstGeom prst="rect">
            <a:avLst/>
          </a:prstGeom>
          <a:noFill/>
        </p:spPr>
        <p:txBody>
          <a:bodyPr wrap="square" rtlCol="0">
            <a:spAutoFit/>
          </a:bodyPr>
          <a:lstStyle/>
          <a:p>
            <a:pPr>
              <a:lnSpc>
                <a:spcPct val="150000"/>
              </a:lnSpc>
            </a:pPr>
            <a:r>
              <a:rPr lang="fr-FR" dirty="0"/>
              <a:t>« Un processus par lequel un comportement, pouvant procurer à la fois du plaisir et écarter ou atténuer une sensation de malaise intérieur, est employé sous un mode caractérisé par l’échec répété de contrôler ce comportement (impuissance) et sa poursuite en dépit d’importantes conséquences négatives (perte de contrôle). »</a:t>
            </a:r>
          </a:p>
          <a:p>
            <a:pPr>
              <a:lnSpc>
                <a:spcPct val="150000"/>
              </a:lnSpc>
            </a:pPr>
            <a:endParaRPr lang="fr-FR" dirty="0"/>
          </a:p>
        </p:txBody>
      </p:sp>
      <p:sp>
        <p:nvSpPr>
          <p:cNvPr id="4" name="ZoneTexte 3">
            <a:extLst>
              <a:ext uri="{FF2B5EF4-FFF2-40B4-BE49-F238E27FC236}">
                <a16:creationId xmlns:a16="http://schemas.microsoft.com/office/drawing/2014/main" id="{9D06DBFD-14EF-45FF-9A3F-54C80CD0D2E5}"/>
              </a:ext>
            </a:extLst>
          </p:cNvPr>
          <p:cNvSpPr txBox="1"/>
          <p:nvPr/>
        </p:nvSpPr>
        <p:spPr>
          <a:xfrm>
            <a:off x="408639" y="581891"/>
            <a:ext cx="11856098" cy="584775"/>
          </a:xfrm>
          <a:prstGeom prst="rect">
            <a:avLst/>
          </a:prstGeom>
          <a:noFill/>
        </p:spPr>
        <p:txBody>
          <a:bodyPr wrap="square" rtlCol="0">
            <a:spAutoFit/>
          </a:bodyPr>
          <a:lstStyle/>
          <a:p>
            <a:pPr lvl="0"/>
            <a:r>
              <a:rPr lang="fr-FR" sz="3200" b="1" dirty="0">
                <a:solidFill>
                  <a:srgbClr val="7A2553"/>
                </a:solidFill>
              </a:rPr>
              <a:t>Définition de l’addiction par </a:t>
            </a:r>
            <a:r>
              <a:rPr lang="fr-FR" sz="3200" b="1" dirty="0" err="1">
                <a:solidFill>
                  <a:srgbClr val="7A2553"/>
                </a:solidFill>
              </a:rPr>
              <a:t>Aviel</a:t>
            </a:r>
            <a:r>
              <a:rPr lang="fr-FR" sz="3200" b="1" dirty="0">
                <a:solidFill>
                  <a:srgbClr val="7A2553"/>
                </a:solidFill>
              </a:rPr>
              <a:t> Goodman (1990) </a:t>
            </a:r>
            <a:endParaRPr lang="fr-FR" sz="3200" dirty="0">
              <a:solidFill>
                <a:srgbClr val="6B6123"/>
              </a:solidFill>
            </a:endParaRPr>
          </a:p>
        </p:txBody>
      </p:sp>
    </p:spTree>
    <p:extLst>
      <p:ext uri="{BB962C8B-B14F-4D97-AF65-F5344CB8AC3E}">
        <p14:creationId xmlns:p14="http://schemas.microsoft.com/office/powerpoint/2010/main" val="27478603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570367" y="581891"/>
            <a:ext cx="11694369" cy="1077218"/>
          </a:xfrm>
          <a:prstGeom prst="rect">
            <a:avLst/>
          </a:prstGeom>
          <a:noFill/>
        </p:spPr>
        <p:txBody>
          <a:bodyPr wrap="square" rtlCol="0">
            <a:spAutoFit/>
          </a:bodyPr>
          <a:lstStyle/>
          <a:p>
            <a:pPr lvl="0"/>
            <a:r>
              <a:rPr lang="fr-FR" sz="3200" b="1" dirty="0">
                <a:solidFill>
                  <a:srgbClr val="7A2553"/>
                </a:solidFill>
              </a:rPr>
              <a:t>Conséquences sanitaires : </a:t>
            </a:r>
          </a:p>
          <a:p>
            <a:pPr lvl="0"/>
            <a:r>
              <a:rPr lang="fr-FR" sz="3200" b="1" dirty="0">
                <a:solidFill>
                  <a:srgbClr val="7A2553"/>
                </a:solidFill>
              </a:rPr>
              <a:t>Cannabis - ivresse cannabique</a:t>
            </a:r>
            <a:endParaRPr lang="fr-FR" sz="3200" dirty="0">
              <a:solidFill>
                <a:srgbClr val="6B6123"/>
              </a:solidFill>
            </a:endParaRPr>
          </a:p>
        </p:txBody>
      </p:sp>
      <p:sp>
        <p:nvSpPr>
          <p:cNvPr id="6" name="ZoneTexte 5">
            <a:extLst>
              <a:ext uri="{FF2B5EF4-FFF2-40B4-BE49-F238E27FC236}">
                <a16:creationId xmlns:a16="http://schemas.microsoft.com/office/drawing/2014/main" id="{F0E43BF9-426C-4694-A572-C55EB32B00F8}"/>
              </a:ext>
            </a:extLst>
          </p:cNvPr>
          <p:cNvSpPr txBox="1"/>
          <p:nvPr/>
        </p:nvSpPr>
        <p:spPr>
          <a:xfrm>
            <a:off x="697117" y="1928388"/>
            <a:ext cx="11262511" cy="3760966"/>
          </a:xfrm>
          <a:prstGeom prst="rect">
            <a:avLst/>
          </a:prstGeom>
          <a:noFill/>
        </p:spPr>
        <p:txBody>
          <a:bodyPr wrap="square">
            <a:spAutoFit/>
          </a:bodyPr>
          <a:lstStyle/>
          <a:p>
            <a:pPr>
              <a:lnSpc>
                <a:spcPct val="107000"/>
              </a:lnSpc>
              <a:spcAft>
                <a:spcPts val="800"/>
              </a:spcAft>
            </a:pPr>
            <a:r>
              <a:rPr lang="fr-FR" sz="1800" b="1" dirty="0">
                <a:solidFill>
                  <a:srgbClr val="7A2553"/>
                </a:solidFill>
                <a:effectLst/>
                <a:latin typeface="Calibri" panose="020F0502020204030204" pitchFamily="34" charset="0"/>
                <a:ea typeface="Calibri" panose="020F0502020204030204" pitchFamily="34" charset="0"/>
                <a:cs typeface="Times New Roman" panose="02020603050405020304" pitchFamily="18" charset="0"/>
              </a:rPr>
              <a:t>Conséquences d’une consommation épisodique : l’ivresse cannabique</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Apparaît 10-20 mn après consommation fumée, 3-6 heures si ingestion / Dure de 3 à 8h (selon dose) mais les perturbations cognitives peuvent durer jusqu’à 24 h.</a:t>
            </a:r>
          </a:p>
          <a:p>
            <a:pPr marL="285750" indent="-285750">
              <a:lnSpc>
                <a:spcPct val="107000"/>
              </a:lnSpc>
              <a:spcAft>
                <a:spcPts val="800"/>
              </a:spcAft>
              <a:buFont typeface="Wingdings" panose="05000000000000000000" pitchFamily="2" charset="2"/>
              <a:buChar char="§"/>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
            </a:pPr>
            <a:r>
              <a:rPr lang="fr-FR" dirty="0">
                <a:latin typeface="Calibri" panose="020F0502020204030204" pitchFamily="34" charset="0"/>
                <a:ea typeface="Calibri" panose="020F0502020204030204" pitchFamily="34" charset="0"/>
                <a:cs typeface="Times New Roman" panose="02020603050405020304" pitchFamily="18" charset="0"/>
              </a:rPr>
              <a:t>Sentiment de bien être, euphorie, désinhibition, hyperesthésie sensorielle, ralentissement du temps, trouble de la coordination motrice.</a:t>
            </a:r>
          </a:p>
          <a:p>
            <a:pPr marL="285750" indent="-285750">
              <a:lnSpc>
                <a:spcPct val="107000"/>
              </a:lnSpc>
              <a:spcAft>
                <a:spcPts val="800"/>
              </a:spcAft>
              <a:buFont typeface="Wingdings" panose="05000000000000000000" pitchFamily="2" charset="2"/>
              <a:buChar char="§"/>
            </a:pPr>
            <a:endParaRPr lang="fr-FR"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Tachycardie, hypotension orthostatique, hyperémie conjonctivale, mydriase.</a:t>
            </a: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881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570367" y="581891"/>
            <a:ext cx="11694369" cy="1077218"/>
          </a:xfrm>
          <a:prstGeom prst="rect">
            <a:avLst/>
          </a:prstGeom>
          <a:noFill/>
        </p:spPr>
        <p:txBody>
          <a:bodyPr wrap="square" rtlCol="0">
            <a:spAutoFit/>
          </a:bodyPr>
          <a:lstStyle/>
          <a:p>
            <a:pPr lvl="0"/>
            <a:r>
              <a:rPr lang="fr-FR" sz="3200" b="1" dirty="0">
                <a:solidFill>
                  <a:srgbClr val="7A2553"/>
                </a:solidFill>
              </a:rPr>
              <a:t>Conséquences sanitaires et sociales : </a:t>
            </a:r>
          </a:p>
          <a:p>
            <a:pPr lvl="0"/>
            <a:r>
              <a:rPr lang="fr-FR" sz="3200" b="1" dirty="0">
                <a:solidFill>
                  <a:srgbClr val="7A2553"/>
                </a:solidFill>
              </a:rPr>
              <a:t>Cannabis – consommation régulière</a:t>
            </a:r>
            <a:endParaRPr lang="fr-FR" sz="3200" dirty="0">
              <a:solidFill>
                <a:srgbClr val="6B6123"/>
              </a:solidFill>
            </a:endParaRPr>
          </a:p>
        </p:txBody>
      </p:sp>
      <p:sp>
        <p:nvSpPr>
          <p:cNvPr id="6" name="ZoneTexte 5">
            <a:extLst>
              <a:ext uri="{FF2B5EF4-FFF2-40B4-BE49-F238E27FC236}">
                <a16:creationId xmlns:a16="http://schemas.microsoft.com/office/drawing/2014/main" id="{F0E43BF9-426C-4694-A572-C55EB32B00F8}"/>
              </a:ext>
            </a:extLst>
          </p:cNvPr>
          <p:cNvSpPr txBox="1"/>
          <p:nvPr/>
        </p:nvSpPr>
        <p:spPr>
          <a:xfrm>
            <a:off x="570367" y="2209741"/>
            <a:ext cx="11262511" cy="3065647"/>
          </a:xfrm>
          <a:prstGeom prst="rect">
            <a:avLst/>
          </a:prstGeom>
          <a:noFill/>
        </p:spPr>
        <p:txBody>
          <a:bodyPr wrap="square">
            <a:spAutoFit/>
          </a:bodyPr>
          <a:lstStyle/>
          <a:p>
            <a:pPr>
              <a:lnSpc>
                <a:spcPct val="107000"/>
              </a:lnSpc>
              <a:spcAft>
                <a:spcPts val="800"/>
              </a:spcAft>
            </a:pPr>
            <a:r>
              <a:rPr lang="fr-FR" sz="1800" b="1" dirty="0">
                <a:solidFill>
                  <a:srgbClr val="7A2553"/>
                </a:solidFill>
                <a:effectLst/>
                <a:latin typeface="Calibri" panose="020F0502020204030204" pitchFamily="34" charset="0"/>
                <a:ea typeface="Calibri" panose="020F0502020204030204" pitchFamily="34" charset="0"/>
                <a:cs typeface="Times New Roman" panose="02020603050405020304" pitchFamily="18" charset="0"/>
              </a:rPr>
              <a:t>Conséquences d’une consommation régulière : </a:t>
            </a:r>
          </a:p>
          <a:p>
            <a:pPr marL="285750" indent="-285750">
              <a:lnSpc>
                <a:spcPct val="107000"/>
              </a:lnSpc>
              <a:spcAft>
                <a:spcPts val="800"/>
              </a:spcAft>
              <a:buFont typeface="Wingdings" panose="05000000000000000000" pitchFamily="2" charset="2"/>
              <a:buChar char="§"/>
            </a:pPr>
            <a:r>
              <a:rPr lang="fr-FR" dirty="0">
                <a:latin typeface="Calibri" panose="020F0502020204030204" pitchFamily="34" charset="0"/>
                <a:ea typeface="Calibri" panose="020F0502020204030204" pitchFamily="34" charset="0"/>
                <a:cs typeface="Times New Roman" panose="02020603050405020304" pitchFamily="18" charset="0"/>
              </a:rPr>
              <a:t>Broncho pulmonaires : aggravation de certaines pathologies, asthme, pneumothorax…</a:t>
            </a:r>
          </a:p>
          <a:p>
            <a:pPr marL="285750" indent="-285750">
              <a:lnSpc>
                <a:spcPct val="107000"/>
              </a:lnSpc>
              <a:spcAft>
                <a:spcPts val="800"/>
              </a:spcAft>
              <a:buFont typeface="Wingdings" panose="05000000000000000000" pitchFamily="2" charset="2"/>
              <a:buChar char="§"/>
            </a:pPr>
            <a:r>
              <a:rPr lang="fr-FR" dirty="0">
                <a:latin typeface="Calibri" panose="020F0502020204030204" pitchFamily="34" charset="0"/>
                <a:ea typeface="Calibri" panose="020F0502020204030204" pitchFamily="34" charset="0"/>
                <a:cs typeface="Times New Roman" panose="02020603050405020304" pitchFamily="18" charset="0"/>
              </a:rPr>
              <a:t>Digestives : fibroses hépatiques, pancréatites, syndrome d’</a:t>
            </a:r>
            <a:r>
              <a:rPr lang="fr-FR" dirty="0" err="1">
                <a:latin typeface="Calibri" panose="020F0502020204030204" pitchFamily="34" charset="0"/>
                <a:ea typeface="Calibri" panose="020F0502020204030204" pitchFamily="34" charset="0"/>
                <a:cs typeface="Times New Roman" panose="02020603050405020304" pitchFamily="18" charset="0"/>
              </a:rPr>
              <a:t>hyperémèse</a:t>
            </a:r>
            <a:r>
              <a:rPr lang="fr-FR" dirty="0">
                <a:latin typeface="Calibri" panose="020F0502020204030204" pitchFamily="34" charset="0"/>
                <a:ea typeface="Calibri" panose="020F0502020204030204" pitchFamily="34" charset="0"/>
                <a:cs typeface="Times New Roman" panose="02020603050405020304" pitchFamily="18" charset="0"/>
              </a:rPr>
              <a:t> cannabique…</a:t>
            </a:r>
          </a:p>
          <a:p>
            <a:pPr marL="285750" indent="-285750">
              <a:lnSpc>
                <a:spcPct val="107000"/>
              </a:lnSpc>
              <a:spcAft>
                <a:spcPts val="800"/>
              </a:spcAft>
              <a:buFont typeface="Wingdings" panose="05000000000000000000" pitchFamily="2" charset="2"/>
              <a:buChar char="§"/>
            </a:pPr>
            <a:r>
              <a:rPr lang="fr-FR" dirty="0">
                <a:latin typeface="Calibri" panose="020F0502020204030204" pitchFamily="34" charset="0"/>
                <a:ea typeface="Calibri" panose="020F0502020204030204" pitchFamily="34" charset="0"/>
                <a:cs typeface="Times New Roman" panose="02020603050405020304" pitchFamily="18" charset="0"/>
              </a:rPr>
              <a:t>Cardiovasculaires : Hypertension, troubles du rythme </a:t>
            </a:r>
          </a:p>
          <a:p>
            <a:pPr algn="ctr">
              <a:lnSpc>
                <a:spcPct val="107000"/>
              </a:lnSpc>
              <a:spcAft>
                <a:spcPts val="800"/>
              </a:spcAft>
            </a:pPr>
            <a:endParaRPr lang="fr-FR"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1800" dirty="0">
                <a:effectLst/>
                <a:ea typeface="Calibri" panose="020F0502020204030204" pitchFamily="34" charset="0"/>
                <a:cs typeface="Times New Roman" panose="02020603050405020304" pitchFamily="18" charset="0"/>
              </a:rPr>
              <a:t>Sous l’emprise du cannabis, la conduite automobile ou l’accomplissement de tâches nécessitant une pleine capacité d’attention exposent à des risques d’accident et de préjudices pour soi et pour autrui</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60314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570367" y="581891"/>
            <a:ext cx="11694369" cy="1077218"/>
          </a:xfrm>
          <a:prstGeom prst="rect">
            <a:avLst/>
          </a:prstGeom>
          <a:noFill/>
        </p:spPr>
        <p:txBody>
          <a:bodyPr wrap="square" rtlCol="0">
            <a:spAutoFit/>
          </a:bodyPr>
          <a:lstStyle/>
          <a:p>
            <a:pPr lvl="0"/>
            <a:r>
              <a:rPr lang="fr-FR" sz="3200" b="1" dirty="0">
                <a:solidFill>
                  <a:srgbClr val="7A2553"/>
                </a:solidFill>
              </a:rPr>
              <a:t>Conséquences sanitaires et sociales : </a:t>
            </a:r>
          </a:p>
          <a:p>
            <a:pPr lvl="0"/>
            <a:r>
              <a:rPr lang="fr-FR" sz="3200" b="1" dirty="0">
                <a:solidFill>
                  <a:srgbClr val="7A2553"/>
                </a:solidFill>
              </a:rPr>
              <a:t>Cannabis – consommation à visée médicale</a:t>
            </a:r>
            <a:endParaRPr lang="fr-FR" sz="3200" dirty="0">
              <a:solidFill>
                <a:srgbClr val="6B6123"/>
              </a:solidFill>
            </a:endParaRPr>
          </a:p>
        </p:txBody>
      </p:sp>
      <p:sp>
        <p:nvSpPr>
          <p:cNvPr id="6" name="ZoneTexte 5">
            <a:extLst>
              <a:ext uri="{FF2B5EF4-FFF2-40B4-BE49-F238E27FC236}">
                <a16:creationId xmlns:a16="http://schemas.microsoft.com/office/drawing/2014/main" id="{F0E43BF9-426C-4694-A572-C55EB32B00F8}"/>
              </a:ext>
            </a:extLst>
          </p:cNvPr>
          <p:cNvSpPr txBox="1"/>
          <p:nvPr/>
        </p:nvSpPr>
        <p:spPr>
          <a:xfrm>
            <a:off x="570368" y="1745573"/>
            <a:ext cx="11235810" cy="5460277"/>
          </a:xfrm>
          <a:prstGeom prst="rect">
            <a:avLst/>
          </a:prstGeom>
          <a:noFill/>
        </p:spPr>
        <p:txBody>
          <a:bodyPr wrap="square">
            <a:spAutoFit/>
          </a:bodyPr>
          <a:lstStyle/>
          <a:p>
            <a:pPr>
              <a:buFont typeface="Arial" panose="020B0604020202020204" pitchFamily="34" charset="0"/>
              <a:buChar char="•"/>
            </a:pPr>
            <a:r>
              <a:rPr lang="fr-FR" b="0" i="0" dirty="0">
                <a:solidFill>
                  <a:srgbClr val="232323"/>
                </a:solidFill>
                <a:effectLst/>
              </a:rPr>
              <a:t>  2022_08 : Méta-analyse ayant inclus l’herbe de cannabis utilisée pour des raisons médicales, ainsi que le cannabis fumé/vaporisé</a:t>
            </a:r>
          </a:p>
          <a:p>
            <a:pPr algn="l">
              <a:buFont typeface="Arial" panose="020B0604020202020204" pitchFamily="34" charset="0"/>
              <a:buChar char="•"/>
            </a:pPr>
            <a:endParaRPr lang="fr-FR" b="0" i="0" dirty="0">
              <a:solidFill>
                <a:srgbClr val="232323"/>
              </a:solidFill>
              <a:effectLst/>
            </a:endParaRPr>
          </a:p>
          <a:p>
            <a:pPr algn="l">
              <a:buFont typeface="Arial" panose="020B0604020202020204" pitchFamily="34" charset="0"/>
              <a:buChar char="•"/>
              <a:tabLst>
                <a:tab pos="92075" algn="l"/>
              </a:tabLst>
            </a:pPr>
            <a:r>
              <a:rPr lang="fr-FR" b="0" i="0" dirty="0">
                <a:solidFill>
                  <a:srgbClr val="232323"/>
                </a:solidFill>
                <a:effectLst/>
              </a:rPr>
              <a:t>  Les patients qui utilisent du cannabis médical ou des cannabinoïdes pour traiter des douleurs chroniques ont souvent présenté des événements indésirables, mais ces derniers étaient rarement graves : </a:t>
            </a:r>
          </a:p>
          <a:p>
            <a:pPr lvl="1">
              <a:buFont typeface="Arial" panose="020B0604020202020204" pitchFamily="34" charset="0"/>
              <a:buChar char="•"/>
            </a:pPr>
            <a:r>
              <a:rPr lang="fr-FR" dirty="0">
                <a:solidFill>
                  <a:srgbClr val="232323"/>
                </a:solidFill>
              </a:rPr>
              <a:t> L</a:t>
            </a:r>
            <a:r>
              <a:rPr lang="fr-FR" b="0" i="0" dirty="0">
                <a:solidFill>
                  <a:srgbClr val="232323"/>
                </a:solidFill>
                <a:effectLst/>
              </a:rPr>
              <a:t>es événements indésirables sont survenus avec une prévalence élevée (Tous événements indésirables confondus : 26,0 % ) </a:t>
            </a:r>
          </a:p>
          <a:p>
            <a:pPr lvl="1">
              <a:buFont typeface="Arial" panose="020B0604020202020204" pitchFamily="34" charset="0"/>
              <a:buChar char="•"/>
            </a:pPr>
            <a:r>
              <a:rPr lang="fr-FR" dirty="0">
                <a:solidFill>
                  <a:srgbClr val="232323"/>
                </a:solidFill>
              </a:rPr>
              <a:t> </a:t>
            </a:r>
            <a:r>
              <a:rPr lang="fr-FR" b="0" i="0" dirty="0">
                <a:solidFill>
                  <a:srgbClr val="232323"/>
                </a:solidFill>
                <a:effectLst/>
              </a:rPr>
              <a:t>Événements indésirables psychiatriques : 13,5 %</a:t>
            </a:r>
            <a:endParaRPr lang="fr-FR" dirty="0">
              <a:solidFill>
                <a:srgbClr val="232323"/>
              </a:solidFill>
            </a:endParaRPr>
          </a:p>
          <a:p>
            <a:pPr lvl="1">
              <a:buFont typeface="Arial" panose="020B0604020202020204" pitchFamily="34" charset="0"/>
              <a:buChar char="•"/>
            </a:pPr>
            <a:r>
              <a:rPr lang="fr-FR" b="0" i="0" dirty="0">
                <a:solidFill>
                  <a:srgbClr val="232323"/>
                </a:solidFill>
                <a:effectLst/>
              </a:rPr>
              <a:t> Événements indésirables signalés :</a:t>
            </a:r>
          </a:p>
          <a:p>
            <a:pPr marL="1176337" lvl="2" indent="-285750">
              <a:buFont typeface="Courier New" panose="02070309020205020404" pitchFamily="49" charset="0"/>
              <a:buChar char="o"/>
            </a:pPr>
            <a:r>
              <a:rPr lang="fr-FR" b="0" i="0" dirty="0">
                <a:solidFill>
                  <a:srgbClr val="232323"/>
                </a:solidFill>
                <a:effectLst/>
              </a:rPr>
              <a:t> Atteinte de la mémoire </a:t>
            </a:r>
          </a:p>
          <a:p>
            <a:pPr marL="1176337" lvl="2" indent="-285750">
              <a:buFont typeface="Courier New" panose="02070309020205020404" pitchFamily="49" charset="0"/>
              <a:buChar char="o"/>
            </a:pPr>
            <a:r>
              <a:rPr lang="fr-FR" dirty="0">
                <a:solidFill>
                  <a:srgbClr val="232323"/>
                </a:solidFill>
              </a:rPr>
              <a:t> </a:t>
            </a:r>
            <a:r>
              <a:rPr lang="fr-FR" b="0" i="0" dirty="0">
                <a:solidFill>
                  <a:srgbClr val="232323"/>
                </a:solidFill>
                <a:effectLst/>
              </a:rPr>
              <a:t>Confusion </a:t>
            </a:r>
          </a:p>
          <a:p>
            <a:pPr marL="1176337" lvl="2" indent="-285750">
              <a:buFont typeface="Courier New" panose="02070309020205020404" pitchFamily="49" charset="0"/>
              <a:buChar char="o"/>
            </a:pPr>
            <a:r>
              <a:rPr lang="fr-FR" dirty="0">
                <a:solidFill>
                  <a:srgbClr val="232323"/>
                </a:solidFill>
              </a:rPr>
              <a:t> </a:t>
            </a:r>
            <a:r>
              <a:rPr lang="fr-FR" b="0" i="0" dirty="0">
                <a:solidFill>
                  <a:srgbClr val="232323"/>
                </a:solidFill>
                <a:effectLst/>
              </a:rPr>
              <a:t>Chutes </a:t>
            </a:r>
          </a:p>
          <a:p>
            <a:pPr marL="1176337" lvl="2" indent="-285750">
              <a:buFont typeface="Courier New" panose="02070309020205020404" pitchFamily="49" charset="0"/>
              <a:buChar char="o"/>
            </a:pPr>
            <a:r>
              <a:rPr lang="fr-FR" dirty="0">
                <a:solidFill>
                  <a:srgbClr val="232323"/>
                </a:solidFill>
              </a:rPr>
              <a:t> </a:t>
            </a:r>
            <a:r>
              <a:rPr lang="fr-FR" b="0" i="0" dirty="0">
                <a:solidFill>
                  <a:srgbClr val="232323"/>
                </a:solidFill>
                <a:effectLst/>
              </a:rPr>
              <a:t>Accidents de véhicules motorisés</a:t>
            </a:r>
          </a:p>
          <a:p>
            <a:pPr marL="1176337" lvl="2" indent="-285750">
              <a:buFont typeface="Courier New" panose="02070309020205020404" pitchFamily="49" charset="0"/>
              <a:buChar char="o"/>
            </a:pPr>
            <a:r>
              <a:rPr lang="fr-FR" b="0" i="0" dirty="0">
                <a:solidFill>
                  <a:srgbClr val="232323"/>
                </a:solidFill>
                <a:effectLst/>
              </a:rPr>
              <a:t> Dépendance 	</a:t>
            </a:r>
          </a:p>
          <a:p>
            <a:pPr marL="1176337" lvl="2" indent="-285750">
              <a:buFont typeface="Courier New" panose="02070309020205020404" pitchFamily="49" charset="0"/>
              <a:buChar char="o"/>
            </a:pPr>
            <a:r>
              <a:rPr lang="fr-FR" dirty="0">
                <a:solidFill>
                  <a:srgbClr val="232323"/>
                </a:solidFill>
              </a:rPr>
              <a:t> </a:t>
            </a:r>
            <a:r>
              <a:rPr lang="fr-FR" b="0" i="0" dirty="0">
                <a:solidFill>
                  <a:srgbClr val="232323"/>
                </a:solidFill>
                <a:effectLst/>
              </a:rPr>
              <a:t>Syndrome de sevrage </a:t>
            </a:r>
          </a:p>
          <a:p>
            <a:pPr>
              <a:lnSpc>
                <a:spcPct val="107000"/>
              </a:lnSpc>
              <a:spcAft>
                <a:spcPts val="800"/>
              </a:spcAft>
            </a:pPr>
            <a:endParaRPr lang="fr-FR" sz="1100" dirty="0">
              <a:ea typeface="Calibri" panose="020F0502020204030204" pitchFamily="34" charset="0"/>
              <a:cs typeface="Times New Roman" panose="02020603050405020304" pitchFamily="18" charset="0"/>
            </a:endParaRPr>
          </a:p>
          <a:p>
            <a:pPr>
              <a:lnSpc>
                <a:spcPct val="107000"/>
              </a:lnSpc>
              <a:spcAft>
                <a:spcPts val="800"/>
              </a:spcAft>
            </a:pPr>
            <a:r>
              <a:rPr lang="fr-FR" sz="1100" dirty="0">
                <a:solidFill>
                  <a:srgbClr val="949594"/>
                </a:solidFill>
                <a:ea typeface="Calibri" panose="020F0502020204030204" pitchFamily="34" charset="0"/>
                <a:cs typeface="Times New Roman" panose="02020603050405020304" pitchFamily="18" charset="0"/>
              </a:rPr>
              <a:t>Source : </a:t>
            </a:r>
            <a:r>
              <a:rPr lang="fr-FR" sz="1100" b="0" i="0" dirty="0" err="1">
                <a:solidFill>
                  <a:srgbClr val="949594"/>
                </a:solidFill>
                <a:effectLst/>
              </a:rPr>
              <a:t>Zeraatkar</a:t>
            </a:r>
            <a:r>
              <a:rPr lang="fr-FR" sz="1100" b="0" i="0" dirty="0">
                <a:solidFill>
                  <a:srgbClr val="949594"/>
                </a:solidFill>
                <a:effectLst/>
              </a:rPr>
              <a:t> D, Cooper MA, </a:t>
            </a:r>
            <a:r>
              <a:rPr lang="fr-FR" sz="1100" b="0" i="0" dirty="0" err="1">
                <a:solidFill>
                  <a:srgbClr val="949594"/>
                </a:solidFill>
                <a:effectLst/>
              </a:rPr>
              <a:t>Agarwal</a:t>
            </a:r>
            <a:r>
              <a:rPr lang="fr-FR" sz="1100" b="0" i="0" dirty="0">
                <a:solidFill>
                  <a:srgbClr val="949594"/>
                </a:solidFill>
                <a:effectLst/>
              </a:rPr>
              <a:t> A, </a:t>
            </a:r>
            <a:r>
              <a:rPr lang="fr-FR" sz="1100" b="0" i="0" dirty="0" err="1">
                <a:solidFill>
                  <a:srgbClr val="949594"/>
                </a:solidFill>
                <a:effectLst/>
              </a:rPr>
              <a:t>Vernooij</a:t>
            </a:r>
            <a:r>
              <a:rPr lang="fr-FR" sz="1100" b="0" i="0" dirty="0">
                <a:solidFill>
                  <a:srgbClr val="949594"/>
                </a:solidFill>
                <a:effectLst/>
              </a:rPr>
              <a:t> RWM, Leung G, </a:t>
            </a:r>
            <a:r>
              <a:rPr lang="fr-FR" sz="1100" b="0" i="0" dirty="0" err="1">
                <a:solidFill>
                  <a:srgbClr val="949594"/>
                </a:solidFill>
                <a:effectLst/>
              </a:rPr>
              <a:t>Loniewski</a:t>
            </a:r>
            <a:r>
              <a:rPr lang="fr-FR" sz="1100" b="0" i="0" dirty="0">
                <a:solidFill>
                  <a:srgbClr val="949594"/>
                </a:solidFill>
                <a:effectLst/>
              </a:rPr>
              <a:t> K, </a:t>
            </a:r>
            <a:r>
              <a:rPr lang="fr-FR" sz="1100" b="0" i="0" dirty="0" err="1">
                <a:solidFill>
                  <a:srgbClr val="949594"/>
                </a:solidFill>
                <a:effectLst/>
              </a:rPr>
              <a:t>Dookie</a:t>
            </a:r>
            <a:r>
              <a:rPr lang="fr-FR" sz="1100" b="0" i="0" dirty="0">
                <a:solidFill>
                  <a:srgbClr val="949594"/>
                </a:solidFill>
                <a:effectLst/>
              </a:rPr>
              <a:t> JE, Ahmed MM, Hong BY, Hong C, Hong P, </a:t>
            </a:r>
            <a:r>
              <a:rPr lang="fr-FR" sz="1100" b="0" i="0" dirty="0" err="1">
                <a:solidFill>
                  <a:srgbClr val="949594"/>
                </a:solidFill>
                <a:effectLst/>
              </a:rPr>
              <a:t>Couban</a:t>
            </a:r>
            <a:r>
              <a:rPr lang="fr-FR" sz="1100" b="0" i="0" dirty="0">
                <a:solidFill>
                  <a:srgbClr val="949594"/>
                </a:solidFill>
                <a:effectLst/>
              </a:rPr>
              <a:t> R, </a:t>
            </a:r>
            <a:r>
              <a:rPr lang="fr-FR" sz="1100" b="0" i="0" dirty="0" err="1">
                <a:solidFill>
                  <a:srgbClr val="949594"/>
                </a:solidFill>
                <a:effectLst/>
              </a:rPr>
              <a:t>Agoritsas</a:t>
            </a:r>
            <a:r>
              <a:rPr lang="fr-FR" sz="1100" b="0" i="0" dirty="0">
                <a:solidFill>
                  <a:srgbClr val="949594"/>
                </a:solidFill>
                <a:effectLst/>
              </a:rPr>
              <a:t> T, Busse JW. Long-</a:t>
            </a:r>
            <a:r>
              <a:rPr lang="fr-FR" sz="1100" b="0" i="0" dirty="0" err="1">
                <a:solidFill>
                  <a:srgbClr val="949594"/>
                </a:solidFill>
                <a:effectLst/>
              </a:rPr>
              <a:t>term</a:t>
            </a:r>
            <a:r>
              <a:rPr lang="fr-FR" sz="1100" b="0" i="0" dirty="0">
                <a:solidFill>
                  <a:srgbClr val="949594"/>
                </a:solidFill>
                <a:effectLst/>
              </a:rPr>
              <a:t> and </a:t>
            </a:r>
            <a:r>
              <a:rPr lang="fr-FR" sz="1100" b="0" i="0" dirty="0" err="1">
                <a:solidFill>
                  <a:srgbClr val="949594"/>
                </a:solidFill>
                <a:effectLst/>
              </a:rPr>
              <a:t>serious</a:t>
            </a:r>
            <a:r>
              <a:rPr lang="fr-FR" sz="1100" b="0" i="0" dirty="0">
                <a:solidFill>
                  <a:srgbClr val="949594"/>
                </a:solidFill>
                <a:effectLst/>
              </a:rPr>
              <a:t> </a:t>
            </a:r>
            <a:r>
              <a:rPr lang="fr-FR" sz="1100" b="0" i="0" dirty="0" err="1">
                <a:solidFill>
                  <a:srgbClr val="949594"/>
                </a:solidFill>
                <a:effectLst/>
              </a:rPr>
              <a:t>harms</a:t>
            </a:r>
            <a:r>
              <a:rPr lang="fr-FR" sz="1100" b="0" i="0" dirty="0">
                <a:solidFill>
                  <a:srgbClr val="949594"/>
                </a:solidFill>
                <a:effectLst/>
              </a:rPr>
              <a:t> of </a:t>
            </a:r>
            <a:r>
              <a:rPr lang="fr-FR" sz="1100" b="0" i="0" dirty="0" err="1">
                <a:solidFill>
                  <a:srgbClr val="949594"/>
                </a:solidFill>
                <a:effectLst/>
              </a:rPr>
              <a:t>medical</a:t>
            </a:r>
            <a:r>
              <a:rPr lang="fr-FR" sz="1100" b="0" i="0" dirty="0">
                <a:solidFill>
                  <a:srgbClr val="949594"/>
                </a:solidFill>
                <a:effectLst/>
              </a:rPr>
              <a:t> cannabis and </a:t>
            </a:r>
            <a:r>
              <a:rPr lang="fr-FR" sz="1100" b="0" i="0" dirty="0" err="1">
                <a:solidFill>
                  <a:srgbClr val="949594"/>
                </a:solidFill>
                <a:effectLst/>
              </a:rPr>
              <a:t>cannabinoids</a:t>
            </a:r>
            <a:r>
              <a:rPr lang="fr-FR" sz="1100" b="0" i="0" dirty="0">
                <a:solidFill>
                  <a:srgbClr val="949594"/>
                </a:solidFill>
                <a:effectLst/>
              </a:rPr>
              <a:t> for </a:t>
            </a:r>
            <a:r>
              <a:rPr lang="fr-FR" sz="1100" b="0" i="0" dirty="0" err="1">
                <a:solidFill>
                  <a:srgbClr val="949594"/>
                </a:solidFill>
                <a:effectLst/>
              </a:rPr>
              <a:t>chronic</a:t>
            </a:r>
            <a:r>
              <a:rPr lang="fr-FR" sz="1100" b="0" i="0" dirty="0">
                <a:solidFill>
                  <a:srgbClr val="949594"/>
                </a:solidFill>
                <a:effectLst/>
              </a:rPr>
              <a:t> pain: a </a:t>
            </a:r>
            <a:r>
              <a:rPr lang="fr-FR" sz="1100" b="0" i="0" dirty="0" err="1">
                <a:solidFill>
                  <a:srgbClr val="949594"/>
                </a:solidFill>
                <a:effectLst/>
              </a:rPr>
              <a:t>systematic</a:t>
            </a:r>
            <a:r>
              <a:rPr lang="fr-FR" sz="1100" b="0" i="0" dirty="0">
                <a:solidFill>
                  <a:srgbClr val="949594"/>
                </a:solidFill>
                <a:effectLst/>
              </a:rPr>
              <a:t> </a:t>
            </a:r>
            <a:r>
              <a:rPr lang="fr-FR" sz="1100" b="0" i="0" dirty="0" err="1">
                <a:solidFill>
                  <a:srgbClr val="949594"/>
                </a:solidFill>
                <a:effectLst/>
              </a:rPr>
              <a:t>review</a:t>
            </a:r>
            <a:r>
              <a:rPr lang="fr-FR" sz="1100" b="0" i="0" dirty="0">
                <a:solidFill>
                  <a:srgbClr val="949594"/>
                </a:solidFill>
                <a:effectLst/>
              </a:rPr>
              <a:t> of non-</a:t>
            </a:r>
            <a:r>
              <a:rPr lang="fr-FR" sz="1100" b="0" i="0" dirty="0" err="1">
                <a:solidFill>
                  <a:srgbClr val="949594"/>
                </a:solidFill>
                <a:effectLst/>
              </a:rPr>
              <a:t>randomised</a:t>
            </a:r>
            <a:r>
              <a:rPr lang="fr-FR" sz="1100" b="0" i="0" dirty="0">
                <a:solidFill>
                  <a:srgbClr val="949594"/>
                </a:solidFill>
                <a:effectLst/>
              </a:rPr>
              <a:t> </a:t>
            </a:r>
            <a:r>
              <a:rPr lang="fr-FR" sz="1100" b="0" i="0" dirty="0" err="1">
                <a:solidFill>
                  <a:srgbClr val="949594"/>
                </a:solidFill>
                <a:effectLst/>
              </a:rPr>
              <a:t>studies</a:t>
            </a:r>
            <a:r>
              <a:rPr lang="fr-FR" sz="1100" b="0" i="0" dirty="0">
                <a:solidFill>
                  <a:srgbClr val="949594"/>
                </a:solidFill>
                <a:effectLst/>
              </a:rPr>
              <a:t>. BMJ Open. 2022;12(8):e054282. </a:t>
            </a:r>
            <a:r>
              <a:rPr lang="fr-FR" sz="1100" b="0" i="0" dirty="0" err="1">
                <a:solidFill>
                  <a:srgbClr val="949594"/>
                </a:solidFill>
                <a:effectLst/>
              </a:rPr>
              <a:t>doi</a:t>
            </a:r>
            <a:r>
              <a:rPr lang="fr-FR" sz="1100" b="0" i="0" dirty="0">
                <a:solidFill>
                  <a:srgbClr val="949594"/>
                </a:solidFill>
                <a:effectLst/>
              </a:rPr>
              <a:t>: 10.1136/bmjopen-2021-054282. PMID: 35926992</a:t>
            </a:r>
            <a:endParaRPr lang="fr-FR" sz="1100" dirty="0">
              <a:solidFill>
                <a:srgbClr val="949594"/>
              </a:solidFill>
              <a:ea typeface="Calibri" panose="020F0502020204030204" pitchFamily="34" charset="0"/>
              <a:cs typeface="Times New Roman" panose="02020603050405020304" pitchFamily="18" charset="0"/>
            </a:endParaRPr>
          </a:p>
          <a:p>
            <a:pPr>
              <a:lnSpc>
                <a:spcPct val="107000"/>
              </a:lnSpc>
              <a:spcAft>
                <a:spcPts val="800"/>
              </a:spcAft>
            </a:pP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43297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408639" y="581891"/>
            <a:ext cx="11856098" cy="1077218"/>
          </a:xfrm>
          <a:prstGeom prst="rect">
            <a:avLst/>
          </a:prstGeom>
          <a:noFill/>
        </p:spPr>
        <p:txBody>
          <a:bodyPr wrap="square" rtlCol="0">
            <a:spAutoFit/>
          </a:bodyPr>
          <a:lstStyle/>
          <a:p>
            <a:pPr lvl="0"/>
            <a:r>
              <a:rPr lang="fr-FR" sz="3200" b="1" dirty="0">
                <a:solidFill>
                  <a:srgbClr val="7A2553"/>
                </a:solidFill>
              </a:rPr>
              <a:t>Conséquences judicaires : </a:t>
            </a:r>
          </a:p>
          <a:p>
            <a:pPr lvl="0"/>
            <a:r>
              <a:rPr lang="fr-FR" sz="3200" b="1" dirty="0">
                <a:solidFill>
                  <a:srgbClr val="7A2553"/>
                </a:solidFill>
              </a:rPr>
              <a:t>Cannabis</a:t>
            </a:r>
            <a:endParaRPr lang="fr-FR" sz="3200" dirty="0">
              <a:solidFill>
                <a:srgbClr val="6B6123"/>
              </a:solidFill>
            </a:endParaRPr>
          </a:p>
        </p:txBody>
      </p:sp>
      <p:sp>
        <p:nvSpPr>
          <p:cNvPr id="7" name="ZoneTexte 6">
            <a:extLst>
              <a:ext uri="{FF2B5EF4-FFF2-40B4-BE49-F238E27FC236}">
                <a16:creationId xmlns:a16="http://schemas.microsoft.com/office/drawing/2014/main" id="{C82767FE-1C5F-46DB-9B90-811526EA6E9F}"/>
              </a:ext>
            </a:extLst>
          </p:cNvPr>
          <p:cNvSpPr txBox="1"/>
          <p:nvPr/>
        </p:nvSpPr>
        <p:spPr>
          <a:xfrm>
            <a:off x="520861" y="1752362"/>
            <a:ext cx="11440264" cy="3800656"/>
          </a:xfrm>
          <a:prstGeom prst="rect">
            <a:avLst/>
          </a:prstGeom>
          <a:noFill/>
        </p:spPr>
        <p:txBody>
          <a:bodyPr wrap="square" rtlCol="0">
            <a:spAutoFit/>
          </a:bodyPr>
          <a:lstStyle/>
          <a:p>
            <a:pPr>
              <a:lnSpc>
                <a:spcPct val="107000"/>
              </a:lnSpc>
              <a:spcAft>
                <a:spcPts val="800"/>
              </a:spcAft>
            </a:pPr>
            <a:r>
              <a:rPr lang="fr-FR" sz="1800" b="1" dirty="0">
                <a:solidFill>
                  <a:srgbClr val="7A2553"/>
                </a:solidFill>
                <a:effectLst/>
                <a:latin typeface="Calibri" panose="020F0502020204030204" pitchFamily="34" charset="0"/>
                <a:ea typeface="Calibri" panose="020F0502020204030204" pitchFamily="34" charset="0"/>
                <a:cs typeface="Times New Roman" panose="02020603050405020304" pitchFamily="18" charset="0"/>
              </a:rPr>
              <a:t>Contrairement à l’alcool et au tabac le cannabis est une substance illégale.</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L’usage de stupéfiant est un délit </a:t>
            </a:r>
            <a:r>
              <a:rPr lang="fr-FR" sz="1800" dirty="0">
                <a:solidFill>
                  <a:srgbClr val="1A1A1A"/>
                </a:solidFill>
                <a:effectLst/>
                <a:latin typeface="Calibri" panose="020F0502020204030204" pitchFamily="34" charset="0"/>
                <a:ea typeface="Calibri" panose="020F0502020204030204" pitchFamily="34" charset="0"/>
                <a:cs typeface="Open Sans" panose="020B0604020202020204" pitchFamily="34" charset="0"/>
              </a:rPr>
              <a:t>conformément à la loi du 31 décembre 1970.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P</a:t>
            </a:r>
            <a:r>
              <a:rPr lang="fr-FR" sz="1800" dirty="0">
                <a:effectLst/>
                <a:latin typeface="Calibri" panose="020F0502020204030204" pitchFamily="34" charset="0"/>
                <a:ea typeface="Calibri" panose="020F0502020204030204" pitchFamily="34" charset="0"/>
                <a:cs typeface="Times New Roman" panose="02020603050405020304" pitchFamily="18" charset="0"/>
              </a:rPr>
              <a:t>eut être sanctionné par le paiement d’une amende forfaitaire (de 150 euros à 450 euros)</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Le paiement de l’amende met fin aux poursuites judiciaires. Le cas échéant un procès peut avoir lieu devant le tribunal correctionnel. L’usager de drogues risque 1 an de prison au maximum et 3 750 euros d’amende.</a:t>
            </a: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&gt;&gt;</a:t>
            </a:r>
            <a:r>
              <a:rPr lang="fr-FR" sz="1800" dirty="0">
                <a:solidFill>
                  <a:srgbClr val="0B6BA8"/>
                </a:solidFill>
                <a:effectLst/>
                <a:latin typeface="Arial" panose="020B0604020202020204" pitchFamily="34" charset="0"/>
                <a:ea typeface="Calibri" panose="020F0502020204030204" pitchFamily="34" charset="0"/>
                <a:cs typeface="Times New Roman" panose="02020603050405020304" pitchFamily="18" charset="0"/>
              </a:rPr>
              <a:t> </a:t>
            </a:r>
            <a:r>
              <a:rPr lang="fr-FR" sz="1400" dirty="0">
                <a:solidFill>
                  <a:srgbClr val="0B6BA8"/>
                </a:solidFill>
                <a:effectLst/>
                <a:ea typeface="Calibri" panose="020F0502020204030204" pitchFamily="34" charset="0"/>
                <a:cs typeface="Times New Roman" panose="02020603050405020304" pitchFamily="18" charset="0"/>
              </a:rPr>
              <a:t>À partir du 1er juillet 2021, </a:t>
            </a:r>
            <a:r>
              <a:rPr lang="fr-FR" sz="1400" i="1" u="sng" dirty="0">
                <a:solidFill>
                  <a:srgbClr val="0B6BA8"/>
                </a:solidFill>
                <a:effectLst/>
                <a:ea typeface="Calibri" panose="020F0502020204030204" pitchFamily="34" charset="0"/>
                <a:cs typeface="Times New Roman" panose="02020603050405020304" pitchFamily="18" charset="0"/>
                <a:hlinkClick r:id="rId2" tooltip="l'amende forfaitaire : Somme à régler dans un délai précis à la suite de certaines infractions relatives notamment à la circulation routière et sans passage par un tribunal. Le montant peut être minoré ou majoré en fonction de la date de paiement."/>
              </a:rPr>
              <a:t>l'amende forfaitaire</a:t>
            </a:r>
            <a:r>
              <a:rPr lang="fr-FR" sz="1400" dirty="0">
                <a:solidFill>
                  <a:srgbClr val="0B6BA8"/>
                </a:solidFill>
                <a:effectLst/>
                <a:ea typeface="Calibri" panose="020F0502020204030204" pitchFamily="34" charset="0"/>
                <a:cs typeface="Times New Roman" panose="02020603050405020304" pitchFamily="18" charset="0"/>
              </a:rPr>
              <a:t> sera inscrite au casier judiciaire en application de </a:t>
            </a:r>
            <a:r>
              <a:rPr lang="fr-FR" sz="1400" u="sng" dirty="0">
                <a:solidFill>
                  <a:srgbClr val="0B6BA8"/>
                </a:solidFill>
                <a:effectLst/>
                <a:ea typeface="Calibri" panose="020F0502020204030204" pitchFamily="34" charset="0"/>
                <a:cs typeface="Times New Roman" panose="02020603050405020304" pitchFamily="18" charset="0"/>
                <a:hlinkClick r:id="rId3" tooltip="la loi du 23 mars 2019 - www.legifrance.gouv.fr - Nouvelle fenêtre"/>
              </a:rPr>
              <a:t>la loi du 23 mars 2019</a:t>
            </a:r>
            <a:r>
              <a:rPr lang="fr-FR" sz="1400" dirty="0">
                <a:solidFill>
                  <a:srgbClr val="0B6BA8"/>
                </a:solidFill>
                <a:effectLst/>
                <a:ea typeface="Calibri" panose="020F0502020204030204" pitchFamily="34" charset="0"/>
                <a:cs typeface="Times New Roman" panose="02020603050405020304" pitchFamily="18" charset="0"/>
              </a:rPr>
              <a:t> .</a:t>
            </a:r>
            <a:endParaRPr lang="fr-FR" sz="1400" dirty="0">
              <a:effectLst/>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ea typeface="Calibri" panose="020F0502020204030204" pitchFamily="34" charset="0"/>
                <a:cs typeface="Times New Roman" panose="02020603050405020304" pitchFamily="18" charset="0"/>
              </a:rPr>
              <a:t>&gt;&gt;</a:t>
            </a:r>
            <a:r>
              <a:rPr lang="fr-FR" sz="1800" u="sng" dirty="0">
                <a:solidFill>
                  <a:srgbClr val="0563C1"/>
                </a:solidFill>
                <a:effectLst/>
                <a:ea typeface="Calibri" panose="020F0502020204030204" pitchFamily="34" charset="0"/>
                <a:cs typeface="Times New Roman" panose="02020603050405020304" pitchFamily="18" charset="0"/>
                <a:hlinkClick r:id="rId4"/>
              </a:rPr>
              <a:t> </a:t>
            </a:r>
            <a:r>
              <a:rPr lang="fr-FR" sz="1400" u="sng" dirty="0">
                <a:solidFill>
                  <a:srgbClr val="0563C1"/>
                </a:solidFill>
                <a:effectLst/>
                <a:ea typeface="Calibri" panose="020F0502020204030204" pitchFamily="34" charset="0"/>
                <a:cs typeface="Times New Roman" panose="02020603050405020304" pitchFamily="18" charset="0"/>
                <a:hlinkClick r:id="rId4"/>
              </a:rPr>
              <a:t>https://www.service-public.fr/particuliers/vosdroits/F33341</a:t>
            </a:r>
            <a:endParaRPr lang="fr-FR" sz="1400" dirty="0">
              <a:effectLst/>
              <a:ea typeface="Calibri" panose="020F0502020204030204" pitchFamily="34" charset="0"/>
              <a:cs typeface="Times New Roman" panose="02020603050405020304" pitchFamily="18" charset="0"/>
            </a:endParaRPr>
          </a:p>
          <a:p>
            <a:pPr>
              <a:lnSpc>
                <a:spcPct val="107000"/>
              </a:lnSpc>
              <a:spcAft>
                <a:spcPts val="800"/>
              </a:spcAft>
            </a:pPr>
            <a:endParaRPr lang="fr-FR"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10262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408639" y="581891"/>
            <a:ext cx="11856098" cy="1077218"/>
          </a:xfrm>
          <a:prstGeom prst="rect">
            <a:avLst/>
          </a:prstGeom>
          <a:noFill/>
        </p:spPr>
        <p:txBody>
          <a:bodyPr wrap="square" rtlCol="0">
            <a:spAutoFit/>
          </a:bodyPr>
          <a:lstStyle/>
          <a:p>
            <a:pPr lvl="0"/>
            <a:r>
              <a:rPr lang="fr-FR" sz="3200" b="1" dirty="0">
                <a:solidFill>
                  <a:srgbClr val="7A2553"/>
                </a:solidFill>
              </a:rPr>
              <a:t>Conséquences judicaires : </a:t>
            </a:r>
          </a:p>
          <a:p>
            <a:pPr lvl="0"/>
            <a:r>
              <a:rPr lang="fr-FR" sz="3200" b="1" dirty="0">
                <a:solidFill>
                  <a:srgbClr val="7A2553"/>
                </a:solidFill>
              </a:rPr>
              <a:t>Cannabis</a:t>
            </a:r>
            <a:endParaRPr lang="fr-FR" sz="3200" dirty="0">
              <a:solidFill>
                <a:srgbClr val="6B6123"/>
              </a:solidFill>
            </a:endParaRPr>
          </a:p>
        </p:txBody>
      </p:sp>
      <p:sp>
        <p:nvSpPr>
          <p:cNvPr id="7" name="ZoneTexte 6">
            <a:extLst>
              <a:ext uri="{FF2B5EF4-FFF2-40B4-BE49-F238E27FC236}">
                <a16:creationId xmlns:a16="http://schemas.microsoft.com/office/drawing/2014/main" id="{C82767FE-1C5F-46DB-9B90-811526EA6E9F}"/>
              </a:ext>
            </a:extLst>
          </p:cNvPr>
          <p:cNvSpPr txBox="1"/>
          <p:nvPr/>
        </p:nvSpPr>
        <p:spPr>
          <a:xfrm>
            <a:off x="520861" y="1752362"/>
            <a:ext cx="11440264" cy="3296159"/>
          </a:xfrm>
          <a:prstGeom prst="rect">
            <a:avLst/>
          </a:prstGeom>
          <a:noFill/>
        </p:spPr>
        <p:txBody>
          <a:bodyPr wrap="square" rtlCol="0">
            <a:spAutoFit/>
          </a:bodyPr>
          <a:lstStyle/>
          <a:p>
            <a:pPr>
              <a:lnSpc>
                <a:spcPct val="107000"/>
              </a:lnSpc>
              <a:spcAft>
                <a:spcPts val="800"/>
              </a:spcAft>
            </a:pPr>
            <a:endParaRPr lang="fr-FR"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b="1" i="0" dirty="0">
                <a:solidFill>
                  <a:srgbClr val="2E2E2E"/>
                </a:solidFill>
                <a:effectLst/>
              </a:rPr>
              <a:t>Loi n°2003-87 du 3 février 2003 relative à la conduite sous l'influence de substances ou plantes classées comme stupéfiants [Loi dite "Loi Marilou"]</a:t>
            </a:r>
          </a:p>
          <a:p>
            <a:pPr>
              <a:lnSpc>
                <a:spcPct val="107000"/>
              </a:lnSpc>
              <a:spcAft>
                <a:spcPts val="800"/>
              </a:spcAft>
            </a:pPr>
            <a:endParaRPr lang="fr-FR" b="1" i="0" dirty="0">
              <a:solidFill>
                <a:srgbClr val="2E2E2E"/>
              </a:solidFill>
              <a:effectLst/>
            </a:endParaRPr>
          </a:p>
          <a:p>
            <a:pPr>
              <a:lnSpc>
                <a:spcPct val="107000"/>
              </a:lnSpc>
              <a:spcAft>
                <a:spcPts val="800"/>
              </a:spcAft>
            </a:pPr>
            <a:r>
              <a:rPr lang="fr-FR" dirty="0">
                <a:solidFill>
                  <a:srgbClr val="2E2E2E"/>
                </a:solidFill>
              </a:rPr>
              <a:t>C</a:t>
            </a:r>
            <a:r>
              <a:rPr lang="fr-FR" b="0" i="0" dirty="0">
                <a:solidFill>
                  <a:srgbClr val="2E2E2E"/>
                </a:solidFill>
                <a:effectLst/>
              </a:rPr>
              <a:t>ette loi généralise le dépistage de stupéfiants en cas d'accidents corporels, autorise les contrôles préventifs et crée un délit de conduite sous l'empire de stupéfiants, délit passible de deux ans de prison.</a:t>
            </a:r>
          </a:p>
          <a:p>
            <a:pPr>
              <a:lnSpc>
                <a:spcPct val="107000"/>
              </a:lnSpc>
              <a:spcAft>
                <a:spcPts val="800"/>
              </a:spcAft>
            </a:pPr>
            <a:endParaRPr lang="fr-FR" b="0" i="0" dirty="0">
              <a:solidFill>
                <a:srgbClr val="2E2E2E"/>
              </a:solidFill>
              <a:effectLst/>
            </a:endParaRPr>
          </a:p>
          <a:p>
            <a:pPr>
              <a:lnSpc>
                <a:spcPct val="107000"/>
              </a:lnSpc>
              <a:spcAft>
                <a:spcPts val="800"/>
              </a:spcAft>
            </a:pPr>
            <a:endParaRPr lang="fr-FR" dirty="0">
              <a:solidFill>
                <a:srgbClr val="2E2E2E"/>
              </a:solidFill>
            </a:endParaRPr>
          </a:p>
          <a:p>
            <a:pPr>
              <a:lnSpc>
                <a:spcPct val="107000"/>
              </a:lnSpc>
              <a:spcAft>
                <a:spcPts val="800"/>
              </a:spcAft>
            </a:pPr>
            <a:endParaRPr lang="fr-FR" b="0" i="0" dirty="0">
              <a:solidFill>
                <a:srgbClr val="2E2E2E"/>
              </a:solidFill>
              <a:effectLst/>
            </a:endParaRPr>
          </a:p>
        </p:txBody>
      </p:sp>
    </p:spTree>
    <p:extLst>
      <p:ext uri="{BB962C8B-B14F-4D97-AF65-F5344CB8AC3E}">
        <p14:creationId xmlns:p14="http://schemas.microsoft.com/office/powerpoint/2010/main" val="29711951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5EE33B8-0607-4554-A6C1-F168BA552013}"/>
              </a:ext>
            </a:extLst>
          </p:cNvPr>
          <p:cNvSpPr txBox="1"/>
          <p:nvPr/>
        </p:nvSpPr>
        <p:spPr>
          <a:xfrm>
            <a:off x="0" y="2844225"/>
            <a:ext cx="12192000" cy="1077218"/>
          </a:xfrm>
          <a:prstGeom prst="rect">
            <a:avLst/>
          </a:prstGeom>
          <a:noFill/>
        </p:spPr>
        <p:txBody>
          <a:bodyPr wrap="square" rtlCol="0">
            <a:spAutoFit/>
          </a:bodyPr>
          <a:lstStyle/>
          <a:p>
            <a:pPr lvl="0" algn="ctr"/>
            <a:r>
              <a:rPr lang="fr-FR" sz="3200" b="1" dirty="0"/>
              <a:t>e) La notion de verre standard</a:t>
            </a:r>
          </a:p>
          <a:p>
            <a:pPr lvl="0" algn="ctr"/>
            <a:endParaRPr lang="fr-FR" sz="3200" dirty="0"/>
          </a:p>
        </p:txBody>
      </p:sp>
    </p:spTree>
    <p:extLst>
      <p:ext uri="{BB962C8B-B14F-4D97-AF65-F5344CB8AC3E}">
        <p14:creationId xmlns:p14="http://schemas.microsoft.com/office/powerpoint/2010/main" val="3651399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408639" y="581891"/>
            <a:ext cx="11856098" cy="584775"/>
          </a:xfrm>
          <a:prstGeom prst="rect">
            <a:avLst/>
          </a:prstGeom>
          <a:noFill/>
        </p:spPr>
        <p:txBody>
          <a:bodyPr wrap="square" rtlCol="0">
            <a:spAutoFit/>
          </a:bodyPr>
          <a:lstStyle/>
          <a:p>
            <a:pPr lvl="0"/>
            <a:r>
              <a:rPr lang="fr-FR" sz="3200" b="1" dirty="0">
                <a:solidFill>
                  <a:srgbClr val="7A2553"/>
                </a:solidFill>
              </a:rPr>
              <a:t>Les équivalences : « verre standard »</a:t>
            </a:r>
          </a:p>
        </p:txBody>
      </p:sp>
      <p:pic>
        <p:nvPicPr>
          <p:cNvPr id="4" name="Image 3">
            <a:extLst>
              <a:ext uri="{FF2B5EF4-FFF2-40B4-BE49-F238E27FC236}">
                <a16:creationId xmlns:a16="http://schemas.microsoft.com/office/drawing/2014/main" id="{A09F0C5F-50C4-476E-AE6A-3C2CC2A72867}"/>
              </a:ext>
            </a:extLst>
          </p:cNvPr>
          <p:cNvPicPr>
            <a:picLocks noChangeAspect="1"/>
          </p:cNvPicPr>
          <p:nvPr/>
        </p:nvPicPr>
        <p:blipFill>
          <a:blip r:embed="rId2"/>
          <a:stretch>
            <a:fillRect/>
          </a:stretch>
        </p:blipFill>
        <p:spPr>
          <a:xfrm>
            <a:off x="2472175" y="2040831"/>
            <a:ext cx="7247649" cy="3265103"/>
          </a:xfrm>
          <a:prstGeom prst="rect">
            <a:avLst/>
          </a:prstGeom>
        </p:spPr>
      </p:pic>
    </p:spTree>
    <p:extLst>
      <p:ext uri="{BB962C8B-B14F-4D97-AF65-F5344CB8AC3E}">
        <p14:creationId xmlns:p14="http://schemas.microsoft.com/office/powerpoint/2010/main" val="31152782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490653" y="419101"/>
            <a:ext cx="11774083" cy="584775"/>
          </a:xfrm>
          <a:prstGeom prst="rect">
            <a:avLst/>
          </a:prstGeom>
          <a:noFill/>
        </p:spPr>
        <p:txBody>
          <a:bodyPr wrap="square" rtlCol="0">
            <a:spAutoFit/>
          </a:bodyPr>
          <a:lstStyle/>
          <a:p>
            <a:pPr lvl="0"/>
            <a:r>
              <a:rPr lang="fr-FR" sz="3200" b="1" dirty="0">
                <a:solidFill>
                  <a:srgbClr val="7A2553"/>
                </a:solidFill>
              </a:rPr>
              <a:t>Nombre de verres « STANDARDS » contenus dans une bouteille</a:t>
            </a:r>
          </a:p>
        </p:txBody>
      </p:sp>
      <p:graphicFrame>
        <p:nvGraphicFramePr>
          <p:cNvPr id="3" name="Group 1">
            <a:extLst>
              <a:ext uri="{FF2B5EF4-FFF2-40B4-BE49-F238E27FC236}">
                <a16:creationId xmlns:a16="http://schemas.microsoft.com/office/drawing/2014/main" id="{D94D4ACC-FDDD-420E-93E8-8C4E42932CDE}"/>
              </a:ext>
            </a:extLst>
          </p:cNvPr>
          <p:cNvGraphicFramePr>
            <a:graphicFrameLocks noGrp="1"/>
          </p:cNvGraphicFramePr>
          <p:nvPr>
            <p:extLst>
              <p:ext uri="{D42A27DB-BD31-4B8C-83A1-F6EECF244321}">
                <p14:modId xmlns:p14="http://schemas.microsoft.com/office/powerpoint/2010/main" val="2201715641"/>
              </p:ext>
            </p:extLst>
          </p:nvPr>
        </p:nvGraphicFramePr>
        <p:xfrm>
          <a:off x="2555081" y="1781175"/>
          <a:ext cx="7081838" cy="4608514"/>
        </p:xfrm>
        <a:graphic>
          <a:graphicData uri="http://schemas.openxmlformats.org/drawingml/2006/table">
            <a:tbl>
              <a:tblPr/>
              <a:tblGrid>
                <a:gridCol w="865188">
                  <a:extLst>
                    <a:ext uri="{9D8B030D-6E8A-4147-A177-3AD203B41FA5}">
                      <a16:colId xmlns:a16="http://schemas.microsoft.com/office/drawing/2014/main" val="274730262"/>
                    </a:ext>
                  </a:extLst>
                </a:gridCol>
                <a:gridCol w="2676525">
                  <a:extLst>
                    <a:ext uri="{9D8B030D-6E8A-4147-A177-3AD203B41FA5}">
                      <a16:colId xmlns:a16="http://schemas.microsoft.com/office/drawing/2014/main" val="1005678050"/>
                    </a:ext>
                  </a:extLst>
                </a:gridCol>
                <a:gridCol w="836612">
                  <a:extLst>
                    <a:ext uri="{9D8B030D-6E8A-4147-A177-3AD203B41FA5}">
                      <a16:colId xmlns:a16="http://schemas.microsoft.com/office/drawing/2014/main" val="35311976"/>
                    </a:ext>
                  </a:extLst>
                </a:gridCol>
                <a:gridCol w="2703513">
                  <a:extLst>
                    <a:ext uri="{9D8B030D-6E8A-4147-A177-3AD203B41FA5}">
                      <a16:colId xmlns:a16="http://schemas.microsoft.com/office/drawing/2014/main" val="1225387008"/>
                    </a:ext>
                  </a:extLst>
                </a:gridCol>
              </a:tblGrid>
              <a:tr h="71596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1000"/>
                        </a:lnSpc>
                        <a:spcBef>
                          <a:spcPts val="3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altLang="fr-FR" sz="1200" b="0" i="0" u="none" strike="noStrike" cap="none" normalizeH="0" baseline="0">
                          <a:ln>
                            <a:noFill/>
                          </a:ln>
                          <a:solidFill>
                            <a:schemeClr val="tx1"/>
                          </a:solidFill>
                          <a:effectLst/>
                          <a:latin typeface="Verdana" panose="020B0604030504040204" pitchFamily="34" charset="0"/>
                          <a:cs typeface="Arial" panose="020B0604020202020204" pitchFamily="34" charset="0"/>
                        </a:rPr>
                        <a:t>1 coupe CHAMPAGNE (10cl)</a:t>
                      </a:r>
                    </a:p>
                  </a:txBody>
                  <a:tcPr marL="90000" marR="90000" marT="46800"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1000"/>
                        </a:lnSpc>
                        <a:spcBef>
                          <a:spcPts val="3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altLang="fr-FR" sz="1200" b="1" i="0" u="none" strike="noStrike" cap="none" normalizeH="0" baseline="0">
                          <a:ln>
                            <a:noFill/>
                          </a:ln>
                          <a:solidFill>
                            <a:schemeClr val="tx1"/>
                          </a:solidFill>
                          <a:effectLst/>
                          <a:latin typeface="Verdana" panose="020B0604030504040204" pitchFamily="34" charset="0"/>
                          <a:cs typeface="Arial" panose="020B0604020202020204" pitchFamily="34" charset="0"/>
                        </a:rPr>
                        <a:t>7.5 </a:t>
                      </a:r>
                      <a:r>
                        <a:rPr kumimoji="0" lang="fr-FR" altLang="fr-FR" sz="1200" b="0" i="0" u="none" strike="noStrike" cap="none" normalizeH="0" baseline="0">
                          <a:ln>
                            <a:noFill/>
                          </a:ln>
                          <a:solidFill>
                            <a:schemeClr val="tx1"/>
                          </a:solidFill>
                          <a:effectLst/>
                          <a:latin typeface="Verdana" panose="020B0604030504040204" pitchFamily="34" charset="0"/>
                          <a:cs typeface="Arial" panose="020B0604020202020204" pitchFamily="34" charset="0"/>
                        </a:rPr>
                        <a:t>verres (bouteille 75cl 12°)</a:t>
                      </a:r>
                    </a:p>
                  </a:txBody>
                  <a:tcPr marL="90000" marR="90000" marT="46800" marB="46800"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74419194"/>
                  </a:ext>
                </a:extLst>
              </a:tr>
              <a:tr h="4857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1000"/>
                        </a:lnSpc>
                        <a:spcBef>
                          <a:spcPts val="3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altLang="fr-FR" sz="1200" b="0" i="0" u="none" strike="noStrike" cap="none" normalizeH="0" baseline="0">
                          <a:ln>
                            <a:noFill/>
                          </a:ln>
                          <a:solidFill>
                            <a:schemeClr val="tx1"/>
                          </a:solidFill>
                          <a:effectLst/>
                          <a:latin typeface="Verdana" panose="020B0604030504040204" pitchFamily="34" charset="0"/>
                          <a:cs typeface="Arial" panose="020B0604020202020204" pitchFamily="34" charset="0"/>
                        </a:rPr>
                        <a:t>1 verre VIN (10cl)</a:t>
                      </a:r>
                    </a:p>
                  </a:txBody>
                  <a:tcPr marL="90000" marR="90000" marT="46800"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1000"/>
                        </a:lnSpc>
                        <a:spcBef>
                          <a:spcPts val="3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altLang="fr-FR" sz="1200" b="1" i="0" u="none" strike="noStrike" cap="none" normalizeH="0" baseline="0">
                          <a:ln>
                            <a:noFill/>
                          </a:ln>
                          <a:solidFill>
                            <a:schemeClr val="tx1"/>
                          </a:solidFill>
                          <a:effectLst/>
                          <a:latin typeface="Verdana" panose="020B0604030504040204" pitchFamily="34" charset="0"/>
                          <a:cs typeface="Arial" panose="020B0604020202020204" pitchFamily="34" charset="0"/>
                        </a:rPr>
                        <a:t>7.5 </a:t>
                      </a:r>
                      <a:r>
                        <a:rPr kumimoji="0" lang="fr-FR" altLang="fr-FR" sz="1200" b="0" i="0" u="none" strike="noStrike" cap="none" normalizeH="0" baseline="0">
                          <a:ln>
                            <a:noFill/>
                          </a:ln>
                          <a:solidFill>
                            <a:schemeClr val="tx1"/>
                          </a:solidFill>
                          <a:effectLst/>
                          <a:latin typeface="Verdana" panose="020B0604030504040204" pitchFamily="34" charset="0"/>
                          <a:cs typeface="Arial" panose="020B0604020202020204" pitchFamily="34" charset="0"/>
                        </a:rPr>
                        <a:t>verres (bouteille 75cl 12°)</a:t>
                      </a:r>
                    </a:p>
                  </a:txBody>
                  <a:tcPr marL="90000" marR="90000" marT="46800" marB="46800"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88904627"/>
                  </a:ext>
                </a:extLst>
              </a:tr>
              <a:tr h="4889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1000"/>
                        </a:lnSpc>
                        <a:spcBef>
                          <a:spcPts val="3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altLang="fr-FR" sz="1200" b="0" i="0" u="none" strike="noStrike" cap="none" normalizeH="0" baseline="0">
                          <a:ln>
                            <a:noFill/>
                          </a:ln>
                          <a:solidFill>
                            <a:schemeClr val="tx1"/>
                          </a:solidFill>
                          <a:effectLst/>
                          <a:latin typeface="Verdana" panose="020B0604030504040204" pitchFamily="34" charset="0"/>
                          <a:cs typeface="Arial" panose="020B0604020202020204" pitchFamily="34" charset="0"/>
                        </a:rPr>
                        <a:t>1 « demi » BIÈRE pression (25cl à 5°)</a:t>
                      </a:r>
                    </a:p>
                  </a:txBody>
                  <a:tcPr marL="90000" marR="90000" marT="46800"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1000"/>
                        </a:lnSpc>
                        <a:spcBef>
                          <a:spcPts val="3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altLang="fr-FR" sz="1200" b="1" i="0" u="none" strike="noStrike" cap="none" normalizeH="0" baseline="0">
                          <a:ln>
                            <a:noFill/>
                          </a:ln>
                          <a:solidFill>
                            <a:schemeClr val="tx1"/>
                          </a:solidFill>
                          <a:effectLst/>
                          <a:latin typeface="Verdana" panose="020B0604030504040204" pitchFamily="34" charset="0"/>
                          <a:cs typeface="Arial" panose="020B0604020202020204" pitchFamily="34" charset="0"/>
                        </a:rPr>
                        <a:t>1.3 </a:t>
                      </a:r>
                      <a:r>
                        <a:rPr kumimoji="0" lang="fr-FR" altLang="fr-FR" sz="1200" b="0" i="0" u="none" strike="noStrike" cap="none" normalizeH="0" baseline="0">
                          <a:ln>
                            <a:noFill/>
                          </a:ln>
                          <a:solidFill>
                            <a:schemeClr val="tx1"/>
                          </a:solidFill>
                          <a:effectLst/>
                          <a:latin typeface="Verdana" panose="020B0604030504040204" pitchFamily="34" charset="0"/>
                          <a:cs typeface="Arial" panose="020B0604020202020204" pitchFamily="34" charset="0"/>
                        </a:rPr>
                        <a:t> verre (cannette 33cl 5°)</a:t>
                      </a:r>
                    </a:p>
                  </a:txBody>
                  <a:tcPr marL="90000" marR="90000" marT="46800" marB="46800"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3002762"/>
                  </a:ext>
                </a:extLst>
              </a:tr>
              <a:tr h="4857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1000"/>
                        </a:lnSpc>
                        <a:spcBef>
                          <a:spcPts val="3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altLang="fr-FR" sz="1200" b="0" i="0" u="none" strike="noStrike" cap="none" normalizeH="0" baseline="0" dirty="0">
                          <a:ln>
                            <a:noFill/>
                          </a:ln>
                          <a:solidFill>
                            <a:schemeClr val="tx1"/>
                          </a:solidFill>
                          <a:effectLst/>
                          <a:latin typeface="Verdana" panose="020B0604030504040204" pitchFamily="34" charset="0"/>
                          <a:cs typeface="Arial" panose="020B0604020202020204" pitchFamily="34" charset="0"/>
                        </a:rPr>
                        <a:t>1/3 d’1 bière « 8.6 »</a:t>
                      </a:r>
                    </a:p>
                  </a:txBody>
                  <a:tcPr marL="90000" marR="90000" marT="46800"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1000"/>
                        </a:lnSpc>
                        <a:spcBef>
                          <a:spcPts val="3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altLang="fr-FR" sz="1200" b="1" i="0" u="none" strike="noStrike" cap="none" normalizeH="0" baseline="0">
                          <a:ln>
                            <a:noFill/>
                          </a:ln>
                          <a:solidFill>
                            <a:schemeClr val="tx1"/>
                          </a:solidFill>
                          <a:effectLst/>
                          <a:latin typeface="Verdana" panose="020B0604030504040204" pitchFamily="34" charset="0"/>
                          <a:cs typeface="Arial" panose="020B0604020202020204" pitchFamily="34" charset="0"/>
                        </a:rPr>
                        <a:t>3.2</a:t>
                      </a:r>
                      <a:r>
                        <a:rPr kumimoji="0" lang="fr-FR" altLang="fr-FR" sz="1200" b="0" i="0" u="none" strike="noStrike" cap="none" normalizeH="0" baseline="0">
                          <a:ln>
                            <a:noFill/>
                          </a:ln>
                          <a:solidFill>
                            <a:schemeClr val="tx1"/>
                          </a:solidFill>
                          <a:effectLst/>
                          <a:latin typeface="Verdana" panose="020B0604030504040204" pitchFamily="34" charset="0"/>
                          <a:cs typeface="Arial" panose="020B0604020202020204" pitchFamily="34" charset="0"/>
                        </a:rPr>
                        <a:t>verres (cannette de 50cl 8°)</a:t>
                      </a:r>
                    </a:p>
                  </a:txBody>
                  <a:tcPr marL="90000" marR="90000" marT="46800" marB="46800"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83609672"/>
                  </a:ext>
                </a:extLst>
              </a:tr>
              <a:tr h="4889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1000"/>
                        </a:lnSpc>
                        <a:spcBef>
                          <a:spcPts val="3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altLang="fr-FR" sz="1200" b="0" i="0" u="none" strike="noStrike" cap="none" normalizeH="0" baseline="0">
                          <a:ln>
                            <a:noFill/>
                          </a:ln>
                          <a:solidFill>
                            <a:schemeClr val="tx1"/>
                          </a:solidFill>
                          <a:effectLst/>
                          <a:latin typeface="Verdana" panose="020B0604030504040204" pitchFamily="34" charset="0"/>
                          <a:cs typeface="Arial" panose="020B0604020202020204" pitchFamily="34" charset="0"/>
                        </a:rPr>
                        <a:t>1 verre WHISKY de 3cl</a:t>
                      </a:r>
                    </a:p>
                  </a:txBody>
                  <a:tcPr marL="90000" marR="90000" marT="46800"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1000"/>
                        </a:lnSpc>
                        <a:spcBef>
                          <a:spcPts val="3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altLang="fr-FR" sz="1200" b="1" i="0" u="none" strike="noStrike" cap="none" normalizeH="0" baseline="0">
                          <a:ln>
                            <a:noFill/>
                          </a:ln>
                          <a:solidFill>
                            <a:schemeClr val="tx1"/>
                          </a:solidFill>
                          <a:effectLst/>
                          <a:latin typeface="Verdana" panose="020B0604030504040204" pitchFamily="34" charset="0"/>
                          <a:cs typeface="Arial" panose="020B0604020202020204" pitchFamily="34" charset="0"/>
                        </a:rPr>
                        <a:t>23 </a:t>
                      </a:r>
                      <a:r>
                        <a:rPr kumimoji="0" lang="fr-FR" altLang="fr-FR" sz="1200" b="0" i="0" u="none" strike="noStrike" cap="none" normalizeH="0" baseline="0">
                          <a:ln>
                            <a:noFill/>
                          </a:ln>
                          <a:solidFill>
                            <a:schemeClr val="tx1"/>
                          </a:solidFill>
                          <a:effectLst/>
                          <a:latin typeface="Verdana" panose="020B0604030504040204" pitchFamily="34" charset="0"/>
                          <a:cs typeface="Arial" panose="020B0604020202020204" pitchFamily="34" charset="0"/>
                        </a:rPr>
                        <a:t>verres (bouteille 70cl 40°) </a:t>
                      </a:r>
                      <a:r>
                        <a:rPr kumimoji="0" lang="fr-FR" altLang="fr-FR" sz="1200" b="1" i="0" u="none" strike="noStrike" cap="none" normalizeH="0" baseline="0">
                          <a:ln>
                            <a:noFill/>
                          </a:ln>
                          <a:solidFill>
                            <a:schemeClr val="tx1"/>
                          </a:solidFill>
                          <a:effectLst/>
                          <a:latin typeface="Verdana" panose="020B0604030504040204" pitchFamily="34" charset="0"/>
                          <a:cs typeface="Arial" panose="020B0604020202020204" pitchFamily="34" charset="0"/>
                        </a:rPr>
                        <a:t>32</a:t>
                      </a:r>
                      <a:r>
                        <a:rPr kumimoji="0" lang="fr-FR" altLang="fr-FR" sz="1200" b="0" i="0" u="none" strike="noStrike" cap="none" normalizeH="0" baseline="0">
                          <a:ln>
                            <a:noFill/>
                          </a:ln>
                          <a:solidFill>
                            <a:schemeClr val="tx1"/>
                          </a:solidFill>
                          <a:effectLst/>
                          <a:latin typeface="Verdana" panose="020B0604030504040204" pitchFamily="34" charset="0"/>
                          <a:cs typeface="Arial" panose="020B0604020202020204" pitchFamily="34" charset="0"/>
                        </a:rPr>
                        <a:t> verres (bouteille 1l)</a:t>
                      </a:r>
                    </a:p>
                  </a:txBody>
                  <a:tcPr marL="90000" marR="90000" marT="46800" marB="46800"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03987356"/>
                  </a:ext>
                </a:extLst>
              </a:tr>
              <a:tr h="4889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1000"/>
                        </a:lnSpc>
                        <a:spcBef>
                          <a:spcPts val="3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altLang="fr-FR" sz="1200" b="0" i="0" u="none" strike="noStrike" cap="none" normalizeH="0" baseline="0">
                          <a:ln>
                            <a:noFill/>
                          </a:ln>
                          <a:solidFill>
                            <a:schemeClr val="tx1"/>
                          </a:solidFill>
                          <a:effectLst/>
                          <a:latin typeface="Verdana" panose="020B0604030504040204" pitchFamily="34" charset="0"/>
                          <a:cs typeface="Arial" panose="020B0604020202020204" pitchFamily="34" charset="0"/>
                        </a:rPr>
                        <a:t>1 verre PASTIS de 2.5 cl</a:t>
                      </a:r>
                    </a:p>
                  </a:txBody>
                  <a:tcPr marL="90000" marR="90000" marT="46800"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1000"/>
                        </a:lnSpc>
                        <a:spcBef>
                          <a:spcPts val="3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altLang="fr-FR" sz="1200" b="1" i="0" u="none" strike="noStrike" cap="none" normalizeH="0" baseline="0">
                          <a:ln>
                            <a:noFill/>
                          </a:ln>
                          <a:solidFill>
                            <a:schemeClr val="tx1"/>
                          </a:solidFill>
                          <a:effectLst/>
                          <a:latin typeface="Verdana" panose="020B0604030504040204" pitchFamily="34" charset="0"/>
                          <a:cs typeface="Arial" panose="020B0604020202020204" pitchFamily="34" charset="0"/>
                        </a:rPr>
                        <a:t>25</a:t>
                      </a:r>
                      <a:r>
                        <a:rPr kumimoji="0" lang="fr-FR" altLang="fr-FR" sz="1200" b="0" i="0" u="none" strike="noStrike" cap="none" normalizeH="0" baseline="0">
                          <a:ln>
                            <a:noFill/>
                          </a:ln>
                          <a:solidFill>
                            <a:schemeClr val="tx1"/>
                          </a:solidFill>
                          <a:effectLst/>
                          <a:latin typeface="Verdana" panose="020B0604030504040204" pitchFamily="34" charset="0"/>
                          <a:cs typeface="Arial" panose="020B0604020202020204" pitchFamily="34" charset="0"/>
                        </a:rPr>
                        <a:t> verres (bouteille 70cl 45°) </a:t>
                      </a:r>
                      <a:r>
                        <a:rPr kumimoji="0" lang="fr-FR" altLang="fr-FR" sz="1200" b="1" i="0" u="none" strike="noStrike" cap="none" normalizeH="0" baseline="0">
                          <a:ln>
                            <a:noFill/>
                          </a:ln>
                          <a:solidFill>
                            <a:schemeClr val="tx1"/>
                          </a:solidFill>
                          <a:effectLst/>
                          <a:latin typeface="Verdana" panose="020B0604030504040204" pitchFamily="34" charset="0"/>
                          <a:cs typeface="Arial" panose="020B0604020202020204" pitchFamily="34" charset="0"/>
                        </a:rPr>
                        <a:t> 36</a:t>
                      </a:r>
                      <a:r>
                        <a:rPr kumimoji="0" lang="fr-FR" altLang="fr-FR" sz="1200" b="0" i="0" u="none" strike="noStrike" cap="none" normalizeH="0" baseline="0">
                          <a:ln>
                            <a:noFill/>
                          </a:ln>
                          <a:solidFill>
                            <a:schemeClr val="tx1"/>
                          </a:solidFill>
                          <a:effectLst/>
                          <a:latin typeface="Verdana" panose="020B0604030504040204" pitchFamily="34" charset="0"/>
                          <a:cs typeface="Arial" panose="020B0604020202020204" pitchFamily="34" charset="0"/>
                        </a:rPr>
                        <a:t> verres (bouteille 1l)</a:t>
                      </a:r>
                    </a:p>
                  </a:txBody>
                  <a:tcPr marL="90000" marR="90000" marT="46800" marB="46800"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83165634"/>
                  </a:ext>
                </a:extLst>
              </a:tr>
              <a:tr h="4841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1000"/>
                        </a:lnSpc>
                        <a:spcBef>
                          <a:spcPts val="3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altLang="fr-FR" sz="1200" b="0" i="0" u="none" strike="noStrike" cap="none" normalizeH="0" baseline="0">
                          <a:ln>
                            <a:noFill/>
                          </a:ln>
                          <a:solidFill>
                            <a:schemeClr val="tx1"/>
                          </a:solidFill>
                          <a:effectLst/>
                          <a:latin typeface="Verdana" panose="020B0604030504040204" pitchFamily="34" charset="0"/>
                          <a:cs typeface="Arial" panose="020B0604020202020204" pitchFamily="34" charset="0"/>
                        </a:rPr>
                        <a:t>1 verre COGNAC de 3 cl</a:t>
                      </a:r>
                    </a:p>
                  </a:txBody>
                  <a:tcPr marL="90000" marR="90000" marT="46800"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1000"/>
                        </a:lnSpc>
                        <a:spcBef>
                          <a:spcPts val="3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altLang="fr-FR" sz="1200" b="1" i="0" u="none" strike="noStrike" cap="none" normalizeH="0" baseline="0">
                          <a:ln>
                            <a:noFill/>
                          </a:ln>
                          <a:solidFill>
                            <a:schemeClr val="tx1"/>
                          </a:solidFill>
                          <a:effectLst/>
                          <a:latin typeface="Verdana" panose="020B0604030504040204" pitchFamily="34" charset="0"/>
                          <a:cs typeface="Arial" panose="020B0604020202020204" pitchFamily="34" charset="0"/>
                        </a:rPr>
                        <a:t>23 </a:t>
                      </a:r>
                      <a:r>
                        <a:rPr kumimoji="0" lang="fr-FR" altLang="fr-FR" sz="1200" b="0" i="0" u="none" strike="noStrike" cap="none" normalizeH="0" baseline="0">
                          <a:ln>
                            <a:noFill/>
                          </a:ln>
                          <a:solidFill>
                            <a:schemeClr val="tx1"/>
                          </a:solidFill>
                          <a:effectLst/>
                          <a:latin typeface="Verdana" panose="020B0604030504040204" pitchFamily="34" charset="0"/>
                          <a:cs typeface="Arial" panose="020B0604020202020204" pitchFamily="34" charset="0"/>
                        </a:rPr>
                        <a:t>verres (bouteille 70 cl 40°)</a:t>
                      </a:r>
                    </a:p>
                  </a:txBody>
                  <a:tcPr marL="90000" marR="90000" marT="46800" marB="46800"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87572739"/>
                  </a:ext>
                </a:extLst>
              </a:tr>
              <a:tr h="4857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1000"/>
                        </a:lnSpc>
                        <a:spcBef>
                          <a:spcPts val="3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altLang="fr-FR" sz="1200" b="0" i="0" u="none" strike="noStrike" cap="none" normalizeH="0" baseline="0">
                          <a:ln>
                            <a:noFill/>
                          </a:ln>
                          <a:solidFill>
                            <a:schemeClr val="tx1"/>
                          </a:solidFill>
                          <a:effectLst/>
                          <a:latin typeface="Verdana" panose="020B0604030504040204" pitchFamily="34" charset="0"/>
                          <a:cs typeface="Arial" panose="020B0604020202020204" pitchFamily="34" charset="0"/>
                        </a:rPr>
                        <a:t>1 verre PORTO de 6 cl</a:t>
                      </a:r>
                    </a:p>
                  </a:txBody>
                  <a:tcPr marL="90000" marR="90000" marT="46800"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1000"/>
                        </a:lnSpc>
                        <a:spcBef>
                          <a:spcPts val="3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altLang="fr-FR" sz="1200" b="1" i="0" u="none" strike="noStrike" cap="none" normalizeH="0" baseline="0">
                          <a:ln>
                            <a:noFill/>
                          </a:ln>
                          <a:solidFill>
                            <a:schemeClr val="tx1"/>
                          </a:solidFill>
                          <a:effectLst/>
                          <a:latin typeface="Verdana" panose="020B0604030504040204" pitchFamily="34" charset="0"/>
                          <a:cs typeface="Arial" panose="020B0604020202020204" pitchFamily="34" charset="0"/>
                        </a:rPr>
                        <a:t>12</a:t>
                      </a:r>
                      <a:r>
                        <a:rPr kumimoji="0" lang="fr-FR" altLang="fr-FR" sz="1200" b="0" i="0" u="none" strike="noStrike" cap="none" normalizeH="0" baseline="0">
                          <a:ln>
                            <a:noFill/>
                          </a:ln>
                          <a:solidFill>
                            <a:schemeClr val="tx1"/>
                          </a:solidFill>
                          <a:effectLst/>
                          <a:latin typeface="Verdana" panose="020B0604030504040204" pitchFamily="34" charset="0"/>
                          <a:cs typeface="Arial" panose="020B0604020202020204" pitchFamily="34" charset="0"/>
                        </a:rPr>
                        <a:t> verres (bouteille 75 cl 20°)</a:t>
                      </a:r>
                    </a:p>
                  </a:txBody>
                  <a:tcPr marL="90000" marR="90000" marT="46800" marB="46800"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5413927"/>
                  </a:ext>
                </a:extLst>
              </a:tr>
              <a:tr h="4841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1000"/>
                        </a:lnSpc>
                        <a:spcBef>
                          <a:spcPts val="3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altLang="fr-FR" sz="1200" b="0" i="0" u="none" strike="noStrike" cap="none" normalizeH="0" baseline="0">
                          <a:ln>
                            <a:noFill/>
                          </a:ln>
                          <a:solidFill>
                            <a:schemeClr val="tx1"/>
                          </a:solidFill>
                          <a:effectLst/>
                          <a:latin typeface="Verdana" panose="020B0604030504040204" pitchFamily="34" charset="0"/>
                          <a:cs typeface="Arial" panose="020B0604020202020204" pitchFamily="34" charset="0"/>
                        </a:rPr>
                        <a:t>1 verre APERITIF de 7 cl</a:t>
                      </a:r>
                    </a:p>
                  </a:txBody>
                  <a:tcPr marL="90000" marR="90000" marT="46800"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1000"/>
                        </a:lnSpc>
                        <a:spcBef>
                          <a:spcPts val="3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altLang="fr-FR" sz="1200" b="1" i="0" u="none" strike="noStrike" cap="none" normalizeH="0" baseline="0" dirty="0">
                          <a:ln>
                            <a:noFill/>
                          </a:ln>
                          <a:solidFill>
                            <a:schemeClr val="tx1"/>
                          </a:solidFill>
                          <a:effectLst/>
                          <a:latin typeface="Verdana" panose="020B0604030504040204" pitchFamily="34" charset="0"/>
                          <a:cs typeface="Arial" panose="020B0604020202020204" pitchFamily="34" charset="0"/>
                        </a:rPr>
                        <a:t>10</a:t>
                      </a:r>
                      <a:r>
                        <a:rPr kumimoji="0" lang="fr-FR" altLang="fr-FR" sz="1200" b="0" i="0" u="none" strike="noStrike" cap="none" normalizeH="0" baseline="0" dirty="0">
                          <a:ln>
                            <a:noFill/>
                          </a:ln>
                          <a:solidFill>
                            <a:schemeClr val="tx1"/>
                          </a:solidFill>
                          <a:effectLst/>
                          <a:latin typeface="Verdana" panose="020B0604030504040204" pitchFamily="34" charset="0"/>
                          <a:cs typeface="Arial" panose="020B0604020202020204" pitchFamily="34" charset="0"/>
                        </a:rPr>
                        <a:t> verres (bouteille 75cl 18°)</a:t>
                      </a:r>
                    </a:p>
                  </a:txBody>
                  <a:tcPr marL="90000" marR="90000" marT="46800" marB="46800"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0550700"/>
                  </a:ext>
                </a:extLst>
              </a:tr>
            </a:tbl>
          </a:graphicData>
        </a:graphic>
      </p:graphicFrame>
      <p:pic>
        <p:nvPicPr>
          <p:cNvPr id="4" name="Picture 125">
            <a:extLst>
              <a:ext uri="{FF2B5EF4-FFF2-40B4-BE49-F238E27FC236}">
                <a16:creationId xmlns:a16="http://schemas.microsoft.com/office/drawing/2014/main" id="{8ACF347D-9C60-4A6F-99F7-0D5FB15044BE}"/>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a:fillRect/>
          </a:stretch>
        </p:blipFill>
        <p:spPr bwMode="auto">
          <a:xfrm>
            <a:off x="2775744" y="1865313"/>
            <a:ext cx="3429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 name="Picture 126">
            <a:extLst>
              <a:ext uri="{FF2B5EF4-FFF2-40B4-BE49-F238E27FC236}">
                <a16:creationId xmlns:a16="http://schemas.microsoft.com/office/drawing/2014/main" id="{3C4F5936-6EC0-4571-9717-19CC3DD68BF0}"/>
              </a:ext>
            </a:extLst>
          </p:cNvPr>
          <p:cNvPicPr>
            <a:picLocks noChangeAspect="1" noChangeArrowheads="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a:fillRect/>
          </a:stretch>
        </p:blipFill>
        <p:spPr bwMode="auto">
          <a:xfrm>
            <a:off x="2788444" y="2501900"/>
            <a:ext cx="3238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Picture 127">
            <a:extLst>
              <a:ext uri="{FF2B5EF4-FFF2-40B4-BE49-F238E27FC236}">
                <a16:creationId xmlns:a16="http://schemas.microsoft.com/office/drawing/2014/main" id="{ACCD737A-CE13-45F6-BDF5-AAFA015BB06E}"/>
              </a:ext>
            </a:extLst>
          </p:cNvPr>
          <p:cNvPicPr>
            <a:picLocks noChangeAspect="1" noChangeArrowheads="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a:fillRect/>
          </a:stretch>
        </p:blipFill>
        <p:spPr bwMode="auto">
          <a:xfrm>
            <a:off x="2788444" y="5957888"/>
            <a:ext cx="3238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 name="Picture 128">
            <a:extLst>
              <a:ext uri="{FF2B5EF4-FFF2-40B4-BE49-F238E27FC236}">
                <a16:creationId xmlns:a16="http://schemas.microsoft.com/office/drawing/2014/main" id="{758D3D3E-D01D-488B-8F7D-1792A12B6906}"/>
              </a:ext>
            </a:extLst>
          </p:cNvPr>
          <p:cNvPicPr>
            <a:picLocks noChangeAspect="1" noChangeArrowheads="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rcRect/>
          <a:stretch>
            <a:fillRect/>
          </a:stretch>
        </p:blipFill>
        <p:spPr bwMode="auto">
          <a:xfrm>
            <a:off x="2788444" y="3017838"/>
            <a:ext cx="304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 name="Picture 129">
            <a:extLst>
              <a:ext uri="{FF2B5EF4-FFF2-40B4-BE49-F238E27FC236}">
                <a16:creationId xmlns:a16="http://schemas.microsoft.com/office/drawing/2014/main" id="{E4A46BD5-0F1B-4F93-B439-8B4C7415BE67}"/>
              </a:ext>
            </a:extLst>
          </p:cNvPr>
          <p:cNvPicPr>
            <a:picLocks noChangeAspect="1" noChangeArrowheads="1"/>
          </p:cNvPicPr>
          <p:nvPr/>
        </p:nvPicPr>
        <p:blipFill>
          <a:blip r:embed="rId8">
            <a:duotone>
              <a:schemeClr val="accent6">
                <a:shade val="45000"/>
                <a:satMod val="135000"/>
              </a:schemeClr>
              <a:prstClr val="white"/>
            </a:duotone>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a:ext>
            </a:extLst>
          </a:blip>
          <a:srcRect/>
          <a:stretch>
            <a:fillRect/>
          </a:stretch>
        </p:blipFill>
        <p:spPr bwMode="auto">
          <a:xfrm>
            <a:off x="2788444" y="4000500"/>
            <a:ext cx="323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 name="Picture 130">
            <a:extLst>
              <a:ext uri="{FF2B5EF4-FFF2-40B4-BE49-F238E27FC236}">
                <a16:creationId xmlns:a16="http://schemas.microsoft.com/office/drawing/2014/main" id="{138203EE-8F8E-4D51-A884-C6E742712B0B}"/>
              </a:ext>
            </a:extLst>
          </p:cNvPr>
          <p:cNvPicPr>
            <a:picLocks noChangeAspect="1" noChangeArrowheads="1"/>
          </p:cNvPicPr>
          <p:nvPr/>
        </p:nvPicPr>
        <p:blipFill>
          <a:blip r:embed="rId10">
            <a:duotone>
              <a:schemeClr val="accent6">
                <a:shade val="45000"/>
                <a:satMod val="135000"/>
              </a:schemeClr>
              <a:prstClr val="white"/>
            </a:duotone>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a:ext>
            </a:extLst>
          </a:blip>
          <a:srcRect/>
          <a:stretch>
            <a:fillRect/>
          </a:stretch>
        </p:blipFill>
        <p:spPr bwMode="auto">
          <a:xfrm>
            <a:off x="2788444" y="4457700"/>
            <a:ext cx="3238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Picture 131">
            <a:extLst>
              <a:ext uri="{FF2B5EF4-FFF2-40B4-BE49-F238E27FC236}">
                <a16:creationId xmlns:a16="http://schemas.microsoft.com/office/drawing/2014/main" id="{85EB0B41-282D-490F-AF56-8BAC9D3BE390}"/>
              </a:ext>
            </a:extLst>
          </p:cNvPr>
          <p:cNvPicPr>
            <a:picLocks noChangeAspect="1" noChangeArrowheads="1"/>
          </p:cNvPicPr>
          <p:nvPr/>
        </p:nvPicPr>
        <p:blipFill>
          <a:blip r:embed="rId12">
            <a:duotone>
              <a:schemeClr val="accent6">
                <a:shade val="45000"/>
                <a:satMod val="135000"/>
              </a:schemeClr>
              <a:prstClr val="white"/>
            </a:duotone>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a:ext>
            </a:extLst>
          </a:blip>
          <a:srcRect/>
          <a:stretch>
            <a:fillRect/>
          </a:stretch>
        </p:blipFill>
        <p:spPr bwMode="auto">
          <a:xfrm>
            <a:off x="2788444" y="4949825"/>
            <a:ext cx="304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2" name="Picture 132">
            <a:extLst>
              <a:ext uri="{FF2B5EF4-FFF2-40B4-BE49-F238E27FC236}">
                <a16:creationId xmlns:a16="http://schemas.microsoft.com/office/drawing/2014/main" id="{68CE8994-D08C-44E9-8CFD-1224B466475B}"/>
              </a:ext>
            </a:extLst>
          </p:cNvPr>
          <p:cNvPicPr>
            <a:picLocks noChangeAspect="1" noChangeArrowheads="1"/>
          </p:cNvPicPr>
          <p:nvPr/>
        </p:nvPicPr>
        <p:blipFill>
          <a:blip r:embed="rId14">
            <a:duotone>
              <a:schemeClr val="accent6">
                <a:shade val="45000"/>
                <a:satMod val="135000"/>
              </a:schemeClr>
              <a:prstClr val="white"/>
            </a:duotone>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a:ext>
            </a:extLst>
          </a:blip>
          <a:srcRect/>
          <a:stretch>
            <a:fillRect/>
          </a:stretch>
        </p:blipFill>
        <p:spPr bwMode="auto">
          <a:xfrm>
            <a:off x="2788444" y="5453063"/>
            <a:ext cx="3238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3" name="Picture 133">
            <a:extLst>
              <a:ext uri="{FF2B5EF4-FFF2-40B4-BE49-F238E27FC236}">
                <a16:creationId xmlns:a16="http://schemas.microsoft.com/office/drawing/2014/main" id="{7B3F92C0-8D83-4896-AA20-AB824A74BBCC}"/>
              </a:ext>
            </a:extLst>
          </p:cNvPr>
          <p:cNvPicPr>
            <a:picLocks noChangeAspect="1" noChangeArrowheads="1"/>
          </p:cNvPicPr>
          <p:nvPr/>
        </p:nvPicPr>
        <p:blipFill>
          <a:blip r:embed="rId16">
            <a:duotone>
              <a:schemeClr val="accent6">
                <a:shade val="45000"/>
                <a:satMod val="135000"/>
              </a:schemeClr>
              <a:prstClr val="white"/>
            </a:duotone>
            <a:extLst>
              <a:ext uri="{BEBA8EAE-BF5A-486C-A8C5-ECC9F3942E4B}">
                <a14:imgProps xmlns:a14="http://schemas.microsoft.com/office/drawing/2010/main">
                  <a14:imgLayer r:embed="rId17">
                    <a14:imgEffect>
                      <a14:saturation sat="0"/>
                    </a14:imgEffect>
                  </a14:imgLayer>
                </a14:imgProps>
              </a:ext>
              <a:ext uri="{28A0092B-C50C-407E-A947-70E740481C1C}">
                <a14:useLocalDpi xmlns:a14="http://schemas.microsoft.com/office/drawing/2010/main"/>
              </a:ext>
            </a:extLst>
          </a:blip>
          <a:srcRect/>
          <a:stretch>
            <a:fillRect/>
          </a:stretch>
        </p:blipFill>
        <p:spPr bwMode="auto">
          <a:xfrm>
            <a:off x="6315869" y="3005138"/>
            <a:ext cx="3238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4" name="Picture 134">
            <a:extLst>
              <a:ext uri="{FF2B5EF4-FFF2-40B4-BE49-F238E27FC236}">
                <a16:creationId xmlns:a16="http://schemas.microsoft.com/office/drawing/2014/main" id="{E3E463EF-65D3-44D4-B65B-EBF06B94D99B}"/>
              </a:ext>
            </a:extLst>
          </p:cNvPr>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6315869" y="3509963"/>
            <a:ext cx="3238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 name="Picture 135">
            <a:extLst>
              <a:ext uri="{FF2B5EF4-FFF2-40B4-BE49-F238E27FC236}">
                <a16:creationId xmlns:a16="http://schemas.microsoft.com/office/drawing/2014/main" id="{A0035F85-AF79-4303-8E19-FB01B9D4A411}"/>
              </a:ext>
            </a:extLst>
          </p:cNvPr>
          <p:cNvPicPr>
            <a:picLocks noChangeAspect="1" noChangeArrowheads="1"/>
          </p:cNvPicPr>
          <p:nvPr/>
        </p:nvPicPr>
        <p:blipFill>
          <a:blip r:embed="rId19">
            <a:duotone>
              <a:schemeClr val="accent6">
                <a:shade val="45000"/>
                <a:satMod val="135000"/>
              </a:schemeClr>
              <a:prstClr val="white"/>
            </a:duotone>
            <a:extLst>
              <a:ext uri="{BEBA8EAE-BF5A-486C-A8C5-ECC9F3942E4B}">
                <a14:imgProps xmlns:a14="http://schemas.microsoft.com/office/drawing/2010/main">
                  <a14:imgLayer r:embed="rId20">
                    <a14:imgEffect>
                      <a14:saturation sat="0"/>
                    </a14:imgEffect>
                  </a14:imgLayer>
                </a14:imgProps>
              </a:ext>
              <a:ext uri="{28A0092B-C50C-407E-A947-70E740481C1C}">
                <a14:useLocalDpi xmlns:a14="http://schemas.microsoft.com/office/drawing/2010/main"/>
              </a:ext>
            </a:extLst>
          </a:blip>
          <a:srcRect/>
          <a:stretch>
            <a:fillRect/>
          </a:stretch>
        </p:blipFill>
        <p:spPr bwMode="auto">
          <a:xfrm>
            <a:off x="6315869" y="1925638"/>
            <a:ext cx="3048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6" name="Picture 136">
            <a:extLst>
              <a:ext uri="{FF2B5EF4-FFF2-40B4-BE49-F238E27FC236}">
                <a16:creationId xmlns:a16="http://schemas.microsoft.com/office/drawing/2014/main" id="{A0887CCE-8C1B-4A55-AEB8-8EFE397E7A6B}"/>
              </a:ext>
            </a:extLst>
          </p:cNvPr>
          <p:cNvPicPr>
            <a:picLocks noChangeAspect="1" noChangeArrowheads="1"/>
          </p:cNvPicPr>
          <p:nvPr/>
        </p:nvPicPr>
        <p:blipFill>
          <a:blip r:embed="rId19">
            <a:duotone>
              <a:schemeClr val="accent6">
                <a:shade val="45000"/>
                <a:satMod val="135000"/>
              </a:schemeClr>
              <a:prstClr val="white"/>
            </a:duotone>
            <a:extLst>
              <a:ext uri="{BEBA8EAE-BF5A-486C-A8C5-ECC9F3942E4B}">
                <a14:imgProps xmlns:a14="http://schemas.microsoft.com/office/drawing/2010/main">
                  <a14:imgLayer r:embed="rId20">
                    <a14:imgEffect>
                      <a14:saturation sat="0"/>
                    </a14:imgEffect>
                  </a14:imgLayer>
                </a14:imgProps>
              </a:ext>
              <a:ext uri="{28A0092B-C50C-407E-A947-70E740481C1C}">
                <a14:useLocalDpi xmlns:a14="http://schemas.microsoft.com/office/drawing/2010/main"/>
              </a:ext>
            </a:extLst>
          </a:blip>
          <a:srcRect/>
          <a:stretch>
            <a:fillRect/>
          </a:stretch>
        </p:blipFill>
        <p:spPr bwMode="auto">
          <a:xfrm>
            <a:off x="6315869" y="2501900"/>
            <a:ext cx="3048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 name="Picture 137">
            <a:extLst>
              <a:ext uri="{FF2B5EF4-FFF2-40B4-BE49-F238E27FC236}">
                <a16:creationId xmlns:a16="http://schemas.microsoft.com/office/drawing/2014/main" id="{A23C541D-CB81-4475-B974-8E1EEA267AC5}"/>
              </a:ext>
            </a:extLst>
          </p:cNvPr>
          <p:cNvPicPr>
            <a:picLocks noChangeAspect="1" noChangeArrowheads="1"/>
          </p:cNvPicPr>
          <p:nvPr/>
        </p:nvPicPr>
        <p:blipFill>
          <a:blip r:embed="rId19">
            <a:duotone>
              <a:schemeClr val="accent6">
                <a:shade val="45000"/>
                <a:satMod val="135000"/>
              </a:schemeClr>
              <a:prstClr val="white"/>
            </a:duotone>
            <a:extLst>
              <a:ext uri="{BEBA8EAE-BF5A-486C-A8C5-ECC9F3942E4B}">
                <a14:imgProps xmlns:a14="http://schemas.microsoft.com/office/drawing/2010/main">
                  <a14:imgLayer r:embed="rId20">
                    <a14:imgEffect>
                      <a14:saturation sat="0"/>
                    </a14:imgEffect>
                  </a14:imgLayer>
                </a14:imgProps>
              </a:ext>
              <a:ext uri="{28A0092B-C50C-407E-A947-70E740481C1C}">
                <a14:useLocalDpi xmlns:a14="http://schemas.microsoft.com/office/drawing/2010/main"/>
              </a:ext>
            </a:extLst>
          </a:blip>
          <a:srcRect/>
          <a:stretch>
            <a:fillRect/>
          </a:stretch>
        </p:blipFill>
        <p:spPr bwMode="auto">
          <a:xfrm>
            <a:off x="6315869" y="4013200"/>
            <a:ext cx="3048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8" name="Picture 138">
            <a:extLst>
              <a:ext uri="{FF2B5EF4-FFF2-40B4-BE49-F238E27FC236}">
                <a16:creationId xmlns:a16="http://schemas.microsoft.com/office/drawing/2014/main" id="{96D7FDC8-3359-41FE-9CC9-754398039DD1}"/>
              </a:ext>
            </a:extLst>
          </p:cNvPr>
          <p:cNvPicPr>
            <a:picLocks noChangeAspect="1" noChangeArrowheads="1"/>
          </p:cNvPicPr>
          <p:nvPr/>
        </p:nvPicPr>
        <p:blipFill>
          <a:blip r:embed="rId19">
            <a:duotone>
              <a:schemeClr val="accent6">
                <a:shade val="45000"/>
                <a:satMod val="135000"/>
              </a:schemeClr>
              <a:prstClr val="white"/>
            </a:duotone>
            <a:extLst>
              <a:ext uri="{BEBA8EAE-BF5A-486C-A8C5-ECC9F3942E4B}">
                <a14:imgProps xmlns:a14="http://schemas.microsoft.com/office/drawing/2010/main">
                  <a14:imgLayer r:embed="rId20">
                    <a14:imgEffect>
                      <a14:saturation sat="0"/>
                    </a14:imgEffect>
                  </a14:imgLayer>
                </a14:imgProps>
              </a:ext>
              <a:ext uri="{28A0092B-C50C-407E-A947-70E740481C1C}">
                <a14:useLocalDpi xmlns:a14="http://schemas.microsoft.com/office/drawing/2010/main"/>
              </a:ext>
            </a:extLst>
          </a:blip>
          <a:srcRect/>
          <a:stretch>
            <a:fillRect/>
          </a:stretch>
        </p:blipFill>
        <p:spPr bwMode="auto">
          <a:xfrm>
            <a:off x="6315869" y="4479925"/>
            <a:ext cx="3048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9" name="Picture 139">
            <a:extLst>
              <a:ext uri="{FF2B5EF4-FFF2-40B4-BE49-F238E27FC236}">
                <a16:creationId xmlns:a16="http://schemas.microsoft.com/office/drawing/2014/main" id="{160C89E8-31BF-4AA0-8B6E-38840F797A38}"/>
              </a:ext>
            </a:extLst>
          </p:cNvPr>
          <p:cNvPicPr>
            <a:picLocks noChangeAspect="1" noChangeArrowheads="1"/>
          </p:cNvPicPr>
          <p:nvPr/>
        </p:nvPicPr>
        <p:blipFill>
          <a:blip r:embed="rId19">
            <a:duotone>
              <a:schemeClr val="accent6">
                <a:shade val="45000"/>
                <a:satMod val="135000"/>
              </a:schemeClr>
              <a:prstClr val="white"/>
            </a:duotone>
            <a:extLst>
              <a:ext uri="{BEBA8EAE-BF5A-486C-A8C5-ECC9F3942E4B}">
                <a14:imgProps xmlns:a14="http://schemas.microsoft.com/office/drawing/2010/main">
                  <a14:imgLayer r:embed="rId20">
                    <a14:imgEffect>
                      <a14:saturation sat="0"/>
                    </a14:imgEffect>
                  </a14:imgLayer>
                </a14:imgProps>
              </a:ext>
              <a:ext uri="{28A0092B-C50C-407E-A947-70E740481C1C}">
                <a14:useLocalDpi xmlns:a14="http://schemas.microsoft.com/office/drawing/2010/main"/>
              </a:ext>
            </a:extLst>
          </a:blip>
          <a:srcRect/>
          <a:stretch>
            <a:fillRect/>
          </a:stretch>
        </p:blipFill>
        <p:spPr bwMode="auto">
          <a:xfrm>
            <a:off x="6315869" y="4949825"/>
            <a:ext cx="3048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 name="Picture 140">
            <a:extLst>
              <a:ext uri="{FF2B5EF4-FFF2-40B4-BE49-F238E27FC236}">
                <a16:creationId xmlns:a16="http://schemas.microsoft.com/office/drawing/2014/main" id="{0496F248-6E6D-42A5-BFE1-BB12C1F981D8}"/>
              </a:ext>
            </a:extLst>
          </p:cNvPr>
          <p:cNvPicPr>
            <a:picLocks noChangeAspect="1" noChangeArrowheads="1"/>
          </p:cNvPicPr>
          <p:nvPr/>
        </p:nvPicPr>
        <p:blipFill>
          <a:blip r:embed="rId19">
            <a:duotone>
              <a:schemeClr val="accent6">
                <a:shade val="45000"/>
                <a:satMod val="135000"/>
              </a:schemeClr>
              <a:prstClr val="white"/>
            </a:duotone>
            <a:extLst>
              <a:ext uri="{BEBA8EAE-BF5A-486C-A8C5-ECC9F3942E4B}">
                <a14:imgProps xmlns:a14="http://schemas.microsoft.com/office/drawing/2010/main">
                  <a14:imgLayer r:embed="rId20">
                    <a14:imgEffect>
                      <a14:saturation sat="0"/>
                    </a14:imgEffect>
                  </a14:imgLayer>
                </a14:imgProps>
              </a:ext>
              <a:ext uri="{28A0092B-C50C-407E-A947-70E740481C1C}">
                <a14:useLocalDpi xmlns:a14="http://schemas.microsoft.com/office/drawing/2010/main"/>
              </a:ext>
            </a:extLst>
          </a:blip>
          <a:srcRect/>
          <a:stretch>
            <a:fillRect/>
          </a:stretch>
        </p:blipFill>
        <p:spPr bwMode="auto">
          <a:xfrm>
            <a:off x="6315869" y="5453063"/>
            <a:ext cx="3048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1" name="Picture 141">
            <a:extLst>
              <a:ext uri="{FF2B5EF4-FFF2-40B4-BE49-F238E27FC236}">
                <a16:creationId xmlns:a16="http://schemas.microsoft.com/office/drawing/2014/main" id="{A4DB3B1A-A3A3-4165-8939-1B295D8D9D3E}"/>
              </a:ext>
            </a:extLst>
          </p:cNvPr>
          <p:cNvPicPr>
            <a:picLocks noChangeAspect="1" noChangeArrowheads="1"/>
          </p:cNvPicPr>
          <p:nvPr/>
        </p:nvPicPr>
        <p:blipFill>
          <a:blip r:embed="rId19">
            <a:duotone>
              <a:schemeClr val="accent6">
                <a:shade val="45000"/>
                <a:satMod val="135000"/>
              </a:schemeClr>
              <a:prstClr val="white"/>
            </a:duotone>
            <a:extLst>
              <a:ext uri="{BEBA8EAE-BF5A-486C-A8C5-ECC9F3942E4B}">
                <a14:imgProps xmlns:a14="http://schemas.microsoft.com/office/drawing/2010/main">
                  <a14:imgLayer r:embed="rId20">
                    <a14:imgEffect>
                      <a14:saturation sat="0"/>
                    </a14:imgEffect>
                  </a14:imgLayer>
                </a14:imgProps>
              </a:ext>
              <a:ext uri="{28A0092B-C50C-407E-A947-70E740481C1C}">
                <a14:useLocalDpi xmlns:a14="http://schemas.microsoft.com/office/drawing/2010/main"/>
              </a:ext>
            </a:extLst>
          </a:blip>
          <a:srcRect/>
          <a:stretch>
            <a:fillRect/>
          </a:stretch>
        </p:blipFill>
        <p:spPr bwMode="auto">
          <a:xfrm>
            <a:off x="6315869" y="5957888"/>
            <a:ext cx="3048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2" name="Text Box 142">
            <a:extLst>
              <a:ext uri="{FF2B5EF4-FFF2-40B4-BE49-F238E27FC236}">
                <a16:creationId xmlns:a16="http://schemas.microsoft.com/office/drawing/2014/main" id="{AE110AA6-DD54-42D6-8A2B-8F1541E87431}"/>
              </a:ext>
            </a:extLst>
          </p:cNvPr>
          <p:cNvSpPr txBox="1">
            <a:spLocks noChangeArrowheads="1"/>
          </p:cNvSpPr>
          <p:nvPr/>
        </p:nvSpPr>
        <p:spPr bwMode="auto">
          <a:xfrm>
            <a:off x="2555082" y="1420813"/>
            <a:ext cx="59039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000000"/>
              </a:buClr>
              <a:buFont typeface="Times New Roman" panose="02020603050405020304" pitchFamily="18" charset="0"/>
              <a:buNone/>
            </a:pPr>
            <a:endParaRPr lang="fr-FR" altLang="fr-FR" sz="1800"/>
          </a:p>
        </p:txBody>
      </p:sp>
      <p:pic>
        <p:nvPicPr>
          <p:cNvPr id="23" name="Picture 143">
            <a:extLst>
              <a:ext uri="{FF2B5EF4-FFF2-40B4-BE49-F238E27FC236}">
                <a16:creationId xmlns:a16="http://schemas.microsoft.com/office/drawing/2014/main" id="{F8F73BAB-BDAD-4A49-B3AE-8DA9DDB4C00C}"/>
              </a:ext>
            </a:extLst>
          </p:cNvPr>
          <p:cNvPicPr>
            <a:picLocks noChangeAspect="1" noChangeArrowheads="1"/>
          </p:cNvPicPr>
          <p:nvPr/>
        </p:nvPicPr>
        <p:blipFill>
          <a:blip r:embed="rId21">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782998" y="1143001"/>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4" name="Text Box 144">
            <a:extLst>
              <a:ext uri="{FF2B5EF4-FFF2-40B4-BE49-F238E27FC236}">
                <a16:creationId xmlns:a16="http://schemas.microsoft.com/office/drawing/2014/main" id="{02CD27F9-0B2F-44E9-80CC-FD257B1F6C77}"/>
              </a:ext>
            </a:extLst>
          </p:cNvPr>
          <p:cNvSpPr txBox="1">
            <a:spLocks noChangeArrowheads="1"/>
          </p:cNvSpPr>
          <p:nvPr/>
        </p:nvSpPr>
        <p:spPr bwMode="auto">
          <a:xfrm>
            <a:off x="3418680" y="1204914"/>
            <a:ext cx="6218237" cy="54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9pPr>
          </a:lstStyle>
          <a:p>
            <a:pPr>
              <a:spcBef>
                <a:spcPts val="625"/>
              </a:spcBef>
              <a:buClr>
                <a:srgbClr val="000000"/>
              </a:buClr>
              <a:buNone/>
            </a:pPr>
            <a:r>
              <a:rPr lang="fr-FR" altLang="fr-FR" sz="1050" b="1" dirty="0">
                <a:solidFill>
                  <a:srgbClr val="000000"/>
                </a:solidFill>
                <a:latin typeface="Verdana" panose="020B0604030504040204" pitchFamily="34" charset="0"/>
                <a:cs typeface="Arial" panose="020B0604020202020204" pitchFamily="34" charset="0"/>
              </a:rPr>
              <a:t>1 verre « standard » ou  une unité d’alcool  ≈ 10 g alcool pur</a:t>
            </a:r>
          </a:p>
          <a:p>
            <a:pPr>
              <a:spcBef>
                <a:spcPts val="625"/>
              </a:spcBef>
              <a:buClr>
                <a:srgbClr val="000000"/>
              </a:buClr>
              <a:buNone/>
            </a:pPr>
            <a:r>
              <a:rPr lang="fr-FR" altLang="fr-FR" sz="1050" b="1" dirty="0">
                <a:solidFill>
                  <a:srgbClr val="000000"/>
                </a:solidFill>
                <a:latin typeface="Verdana" panose="020B0604030504040204" pitchFamily="34" charset="0"/>
                <a:cs typeface="Arial" panose="020B0604020202020204" pitchFamily="34" charset="0"/>
              </a:rPr>
              <a:t>Calcul quantité alcool dans 1 verre </a:t>
            </a:r>
            <a:r>
              <a:rPr lang="fr-FR" altLang="fr-FR" sz="1000" b="1" dirty="0">
                <a:solidFill>
                  <a:srgbClr val="000000"/>
                </a:solidFill>
                <a:latin typeface="Verdana" panose="020B0604030504040204" pitchFamily="34" charset="0"/>
                <a:cs typeface="Arial" panose="020B0604020202020204" pitchFamily="34" charset="0"/>
              </a:rPr>
              <a:t>: </a:t>
            </a:r>
            <a:r>
              <a:rPr lang="fr-FR" altLang="fr-FR" sz="1400" b="1" dirty="0">
                <a:solidFill>
                  <a:srgbClr val="000000"/>
                </a:solidFill>
                <a:latin typeface="Verdana" panose="020B0604030504040204" pitchFamily="34" charset="0"/>
                <a:cs typeface="Arial" panose="020B0604020202020204" pitchFamily="34" charset="0"/>
              </a:rPr>
              <a:t>8 X ° X volume (cl) / 100</a:t>
            </a:r>
          </a:p>
        </p:txBody>
      </p:sp>
      <p:pic>
        <p:nvPicPr>
          <p:cNvPr id="25" name="Picture 145">
            <a:extLst>
              <a:ext uri="{FF2B5EF4-FFF2-40B4-BE49-F238E27FC236}">
                <a16:creationId xmlns:a16="http://schemas.microsoft.com/office/drawing/2014/main" id="{937F7357-1516-4D9E-94CE-93073A6121CF}"/>
              </a:ext>
            </a:extLst>
          </p:cNvPr>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6315869" y="3509963"/>
            <a:ext cx="3238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6" name="Picture 146">
            <a:extLst>
              <a:ext uri="{FF2B5EF4-FFF2-40B4-BE49-F238E27FC236}">
                <a16:creationId xmlns:a16="http://schemas.microsoft.com/office/drawing/2014/main" id="{5058E818-4357-4A87-A726-8B6CC10E019C}"/>
              </a:ext>
            </a:extLst>
          </p:cNvPr>
          <p:cNvPicPr>
            <a:picLocks noChangeAspect="1" noChangeArrowheads="1"/>
          </p:cNvPicPr>
          <p:nvPr/>
        </p:nvPicPr>
        <p:blipFill>
          <a:blip r:embed="rId16">
            <a:duotone>
              <a:schemeClr val="accent6">
                <a:shade val="45000"/>
                <a:satMod val="135000"/>
              </a:schemeClr>
              <a:prstClr val="white"/>
            </a:duotone>
            <a:extLst>
              <a:ext uri="{BEBA8EAE-BF5A-486C-A8C5-ECC9F3942E4B}">
                <a14:imgProps xmlns:a14="http://schemas.microsoft.com/office/drawing/2010/main">
                  <a14:imgLayer r:embed="rId17">
                    <a14:imgEffect>
                      <a14:saturation sat="0"/>
                    </a14:imgEffect>
                  </a14:imgLayer>
                </a14:imgProps>
              </a:ext>
              <a:ext uri="{28A0092B-C50C-407E-A947-70E740481C1C}">
                <a14:useLocalDpi xmlns:a14="http://schemas.microsoft.com/office/drawing/2010/main"/>
              </a:ext>
            </a:extLst>
          </a:blip>
          <a:srcRect/>
          <a:stretch>
            <a:fillRect/>
          </a:stretch>
        </p:blipFill>
        <p:spPr bwMode="auto">
          <a:xfrm>
            <a:off x="6315869" y="3509963"/>
            <a:ext cx="3238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7" name="Picture 147">
            <a:extLst>
              <a:ext uri="{FF2B5EF4-FFF2-40B4-BE49-F238E27FC236}">
                <a16:creationId xmlns:a16="http://schemas.microsoft.com/office/drawing/2014/main" id="{29AF1031-E06B-4C5B-9AE0-2846C3CA004E}"/>
              </a:ext>
            </a:extLst>
          </p:cNvPr>
          <p:cNvPicPr>
            <a:picLocks noChangeAspect="1" noChangeArrowheads="1"/>
          </p:cNvPicPr>
          <p:nvPr/>
        </p:nvPicPr>
        <p:blipFill>
          <a:blip r:embed="rId16">
            <a:duotone>
              <a:schemeClr val="accent6">
                <a:shade val="45000"/>
                <a:satMod val="135000"/>
              </a:schemeClr>
              <a:prstClr val="white"/>
            </a:duotone>
            <a:extLst>
              <a:ext uri="{BEBA8EAE-BF5A-486C-A8C5-ECC9F3942E4B}">
                <a14:imgProps xmlns:a14="http://schemas.microsoft.com/office/drawing/2010/main">
                  <a14:imgLayer r:embed="rId17">
                    <a14:imgEffect>
                      <a14:saturation sat="0"/>
                    </a14:imgEffect>
                  </a14:imgLayer>
                </a14:imgProps>
              </a:ext>
              <a:ext uri="{28A0092B-C50C-407E-A947-70E740481C1C}">
                <a14:useLocalDpi xmlns:a14="http://schemas.microsoft.com/office/drawing/2010/main"/>
              </a:ext>
            </a:extLst>
          </a:blip>
          <a:srcRect/>
          <a:stretch>
            <a:fillRect/>
          </a:stretch>
        </p:blipFill>
        <p:spPr bwMode="auto">
          <a:xfrm>
            <a:off x="2788444" y="3513138"/>
            <a:ext cx="3238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8" name="Text Box 124">
            <a:extLst>
              <a:ext uri="{FF2B5EF4-FFF2-40B4-BE49-F238E27FC236}">
                <a16:creationId xmlns:a16="http://schemas.microsoft.com/office/drawing/2014/main" id="{1252E3E5-9EE4-4859-AC6A-DBB8D3C654F4}"/>
              </a:ext>
            </a:extLst>
          </p:cNvPr>
          <p:cNvSpPr txBox="1">
            <a:spLocks noChangeArrowheads="1"/>
          </p:cNvSpPr>
          <p:nvPr/>
        </p:nvSpPr>
        <p:spPr bwMode="auto">
          <a:xfrm>
            <a:off x="2313781" y="6375400"/>
            <a:ext cx="708183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9pPr>
          </a:lstStyle>
          <a:p>
            <a:pPr algn="ctr">
              <a:spcBef>
                <a:spcPts val="750"/>
              </a:spcBef>
              <a:buClr>
                <a:srgbClr val="000000"/>
              </a:buClr>
              <a:buNone/>
            </a:pPr>
            <a:r>
              <a:rPr lang="fr-FR" altLang="fr-FR" sz="1200" b="1" i="1" dirty="0">
                <a:solidFill>
                  <a:srgbClr val="FF0000"/>
                </a:solidFill>
                <a:latin typeface="Verdana" panose="020B0604030504040204" pitchFamily="34" charset="0"/>
                <a:cs typeface="Arial" panose="020B0604020202020204" pitchFamily="34" charset="0"/>
              </a:rPr>
              <a:t>Elimination en 1 heure ½ minimum d’une dose « standard </a:t>
            </a:r>
            <a:r>
              <a:rPr lang="fr-FR" altLang="fr-FR" sz="1200" i="1" dirty="0">
                <a:solidFill>
                  <a:srgbClr val="FF0000"/>
                </a:solidFill>
                <a:latin typeface="Verdana" panose="020B0604030504040204" pitchFamily="34" charset="0"/>
                <a:cs typeface="Arial" panose="020B0604020202020204" pitchFamily="34" charset="0"/>
              </a:rPr>
              <a:t>»</a:t>
            </a:r>
          </a:p>
          <a:p>
            <a:pPr algn="ctr">
              <a:spcBef>
                <a:spcPts val="750"/>
              </a:spcBef>
              <a:buClr>
                <a:srgbClr val="000000"/>
              </a:buClr>
              <a:buNone/>
            </a:pPr>
            <a:endParaRPr lang="fr-FR" altLang="fr-FR" sz="1200" b="1" dirty="0">
              <a:solidFill>
                <a:srgbClr val="000000"/>
              </a:solidFill>
              <a:latin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0592522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684F562-8C07-4B5A-8B6B-37D70D48B2FD}"/>
              </a:ext>
            </a:extLst>
          </p:cNvPr>
          <p:cNvSpPr txBox="1"/>
          <p:nvPr/>
        </p:nvSpPr>
        <p:spPr>
          <a:xfrm>
            <a:off x="636999" y="2037030"/>
            <a:ext cx="11205596" cy="3477875"/>
          </a:xfrm>
          <a:prstGeom prst="rect">
            <a:avLst/>
          </a:prstGeom>
          <a:noFill/>
        </p:spPr>
        <p:txBody>
          <a:bodyPr wrap="square" rtlCol="0">
            <a:spAutoFit/>
          </a:bodyPr>
          <a:lstStyle/>
          <a:p>
            <a:pPr algn="l"/>
            <a:r>
              <a:rPr lang="fr-FR" b="1" i="0" u="sng" dirty="0">
                <a:effectLst/>
                <a:latin typeface="Calibri" panose="020F0502020204030204" pitchFamily="34" charset="0"/>
                <a:cs typeface="Calibri" panose="020F0502020204030204" pitchFamily="34" charset="0"/>
              </a:rPr>
              <a:t>Recommandation principale :</a:t>
            </a:r>
            <a:br>
              <a:rPr lang="fr-FR" b="0" i="0" dirty="0">
                <a:effectLst/>
                <a:latin typeface="Calibri" panose="020F0502020204030204" pitchFamily="34" charset="0"/>
                <a:cs typeface="Calibri" panose="020F0502020204030204" pitchFamily="34" charset="0"/>
              </a:rPr>
            </a:br>
            <a:r>
              <a:rPr lang="fr-FR" b="0" i="0" dirty="0">
                <a:effectLst/>
                <a:latin typeface="Calibri" panose="020F0502020204030204" pitchFamily="34" charset="0"/>
                <a:cs typeface="Calibri" panose="020F0502020204030204" pitchFamily="34" charset="0"/>
              </a:rPr>
              <a:t>Pour réduire les risques, il est recommandé de limiter sa consommation à deux verres par jour maximum et de ne pas consommer d’alcool tous les jours : maximum 2 verres par jour et pas tous les jours</a:t>
            </a:r>
          </a:p>
          <a:p>
            <a:pPr algn="l"/>
            <a:endParaRPr lang="fr-FR" b="1" i="0" u="sng" dirty="0">
              <a:effectLst/>
              <a:latin typeface="Calibri" panose="020F0502020204030204" pitchFamily="34" charset="0"/>
              <a:cs typeface="Calibri" panose="020F0502020204030204" pitchFamily="34" charset="0"/>
            </a:endParaRPr>
          </a:p>
          <a:p>
            <a:pPr algn="l"/>
            <a:r>
              <a:rPr lang="fr-FR" b="1" i="0" u="sng" dirty="0">
                <a:effectLst/>
                <a:latin typeface="Calibri" panose="020F0502020204030204" pitchFamily="34" charset="0"/>
                <a:cs typeface="Calibri" panose="020F0502020204030204" pitchFamily="34" charset="0"/>
              </a:rPr>
              <a:t>Données complémentaires :</a:t>
            </a:r>
          </a:p>
          <a:p>
            <a:pPr algn="l"/>
            <a:r>
              <a:rPr lang="fr-FR" b="0" i="0" dirty="0">
                <a:effectLst/>
                <a:latin typeface="Calibri" panose="020F0502020204030204" pitchFamily="34" charset="0"/>
                <a:cs typeface="Calibri" panose="020F0502020204030204" pitchFamily="34" charset="0"/>
              </a:rPr>
              <a:t>Les risques liés à la consommation d’alcool pour la santé au cours de la vie augmentent avec la quantité consommée.</a:t>
            </a:r>
            <a:br>
              <a:rPr lang="fr-FR" b="0" i="0" dirty="0">
                <a:effectLst/>
                <a:latin typeface="Calibri" panose="020F0502020204030204" pitchFamily="34" charset="0"/>
                <a:cs typeface="Calibri" panose="020F0502020204030204" pitchFamily="34" charset="0"/>
              </a:rPr>
            </a:br>
            <a:r>
              <a:rPr lang="fr-FR" b="0" i="0" dirty="0">
                <a:effectLst/>
                <a:latin typeface="Calibri" panose="020F0502020204030204" pitchFamily="34" charset="0"/>
                <a:cs typeface="Calibri" panose="020F0502020204030204" pitchFamily="34" charset="0"/>
              </a:rPr>
              <a:t>Si vous consommez de l’alcool, pour limiter les risques pour votre santé au cours de votre vie, il est recommandé de :</a:t>
            </a:r>
          </a:p>
          <a:p>
            <a:pPr algn="l">
              <a:buFont typeface="Arial" panose="020B0604020202020204" pitchFamily="34" charset="0"/>
              <a:buChar char="•"/>
            </a:pPr>
            <a:r>
              <a:rPr lang="fr-FR" b="0" i="0" dirty="0">
                <a:effectLst/>
                <a:latin typeface="Calibri" panose="020F0502020204030204" pitchFamily="34" charset="0"/>
                <a:cs typeface="Calibri" panose="020F0502020204030204" pitchFamily="34" charset="0"/>
              </a:rPr>
              <a:t> ne pas consommer plus de 10 verres standard par semaine et pas plus de 2 verres standard par jour ;</a:t>
            </a:r>
          </a:p>
          <a:p>
            <a:pPr algn="l">
              <a:buFont typeface="Arial" panose="020B0604020202020204" pitchFamily="34" charset="0"/>
              <a:buChar char="•"/>
            </a:pPr>
            <a:r>
              <a:rPr lang="fr-FR" b="0" i="0" dirty="0">
                <a:effectLst/>
                <a:latin typeface="Calibri" panose="020F0502020204030204" pitchFamily="34" charset="0"/>
                <a:cs typeface="Calibri" panose="020F0502020204030204" pitchFamily="34" charset="0"/>
              </a:rPr>
              <a:t> avoir des jours dans la semaine sans consommation</a:t>
            </a:r>
          </a:p>
          <a:p>
            <a:pPr algn="l">
              <a:spcAft>
                <a:spcPts val="1200"/>
              </a:spcAft>
            </a:pPr>
            <a:endParaRPr lang="fr-FR" sz="2000" dirty="0">
              <a:solidFill>
                <a:srgbClr val="000000"/>
              </a:solidFill>
              <a:effectLst/>
              <a:ea typeface="Calibri" panose="020F0502020204030204" pitchFamily="34" charset="0"/>
            </a:endParaRPr>
          </a:p>
          <a:p>
            <a:pPr algn="l">
              <a:spcAft>
                <a:spcPts val="1200"/>
              </a:spcAft>
            </a:pPr>
            <a:r>
              <a:rPr lang="fr-FR" sz="1400" b="0" i="0" dirty="0">
                <a:solidFill>
                  <a:srgbClr val="666666"/>
                </a:solidFill>
                <a:effectLst/>
                <a:latin typeface="Calibri" panose="020F0502020204030204" pitchFamily="34" charset="0"/>
                <a:cs typeface="Calibri" panose="020F0502020204030204" pitchFamily="34" charset="0"/>
              </a:rPr>
              <a:t>Avis d’experts rendu en mai 2017, suite à la saisine de </a:t>
            </a:r>
            <a:r>
              <a:rPr lang="fr-FR" sz="1400" b="0" i="0" u="none" strike="noStrike" dirty="0">
                <a:solidFill>
                  <a:srgbClr val="57A900"/>
                </a:solidFill>
                <a:effectLst/>
                <a:latin typeface="Calibri" panose="020F0502020204030204" pitchFamily="34" charset="0"/>
                <a:cs typeface="Calibri" panose="020F0502020204030204" pitchFamily="34" charset="0"/>
                <a:hlinkClick r:id="rId2"/>
              </a:rPr>
              <a:t>Santé publique France</a:t>
            </a:r>
            <a:r>
              <a:rPr lang="fr-FR" sz="1400" b="0" i="0" dirty="0">
                <a:solidFill>
                  <a:srgbClr val="666666"/>
                </a:solidFill>
                <a:effectLst/>
                <a:latin typeface="Calibri" panose="020F0502020204030204" pitchFamily="34" charset="0"/>
                <a:cs typeface="Calibri" panose="020F0502020204030204" pitchFamily="34" charset="0"/>
              </a:rPr>
              <a:t> et de l’</a:t>
            </a:r>
            <a:r>
              <a:rPr lang="fr-FR" sz="1400" b="0" i="0" u="none" strike="noStrike" dirty="0">
                <a:solidFill>
                  <a:srgbClr val="57A900"/>
                </a:solidFill>
                <a:effectLst/>
                <a:latin typeface="Calibri" panose="020F0502020204030204" pitchFamily="34" charset="0"/>
                <a:cs typeface="Calibri" panose="020F0502020204030204" pitchFamily="34" charset="0"/>
                <a:hlinkClick r:id="rId3"/>
              </a:rPr>
              <a:t>Institut national du cancer</a:t>
            </a:r>
            <a:r>
              <a:rPr lang="fr-FR" sz="1400" b="0" i="0" dirty="0">
                <a:solidFill>
                  <a:srgbClr val="666666"/>
                </a:solidFill>
                <a:effectLst/>
                <a:latin typeface="Calibri" panose="020F0502020204030204" pitchFamily="34" charset="0"/>
                <a:cs typeface="Calibri" panose="020F0502020204030204" pitchFamily="34" charset="0"/>
              </a:rPr>
              <a:t> (</a:t>
            </a:r>
            <a:r>
              <a:rPr lang="fr-FR" sz="1400" b="0" i="0" dirty="0" err="1">
                <a:solidFill>
                  <a:srgbClr val="666666"/>
                </a:solidFill>
                <a:effectLst/>
                <a:latin typeface="Calibri" panose="020F0502020204030204" pitchFamily="34" charset="0"/>
                <a:cs typeface="Calibri" panose="020F0502020204030204" pitchFamily="34" charset="0"/>
              </a:rPr>
              <a:t>INCa</a:t>
            </a:r>
            <a:r>
              <a:rPr lang="fr-FR" sz="1400" b="0" i="0" dirty="0">
                <a:solidFill>
                  <a:srgbClr val="666666"/>
                </a:solidFill>
                <a:effectLst/>
                <a:latin typeface="Calibri" panose="020F0502020204030204" pitchFamily="34" charset="0"/>
                <a:cs typeface="Calibri" panose="020F0502020204030204" pitchFamily="34" charset="0"/>
              </a:rPr>
              <a:t>) par la Mission Interministérielle de lutte contre les drogues et les conduites addictives (</a:t>
            </a:r>
            <a:r>
              <a:rPr lang="fr-FR" sz="1400" b="0" i="0" u="none" strike="noStrike" dirty="0" err="1">
                <a:solidFill>
                  <a:srgbClr val="57A900"/>
                </a:solidFill>
                <a:effectLst/>
                <a:latin typeface="Calibri" panose="020F0502020204030204" pitchFamily="34" charset="0"/>
                <a:cs typeface="Calibri" panose="020F0502020204030204" pitchFamily="34" charset="0"/>
                <a:hlinkClick r:id="rId4"/>
              </a:rPr>
              <a:t>Mildeca</a:t>
            </a:r>
            <a:r>
              <a:rPr lang="fr-FR" sz="1400" b="0" i="0" dirty="0">
                <a:solidFill>
                  <a:srgbClr val="666666"/>
                </a:solidFill>
                <a:effectLst/>
                <a:latin typeface="Calibri" panose="020F0502020204030204" pitchFamily="34" charset="0"/>
                <a:cs typeface="Calibri" panose="020F0502020204030204" pitchFamily="34" charset="0"/>
              </a:rPr>
              <a:t>) et la Direction Générale de la Santé du </a:t>
            </a:r>
            <a:r>
              <a:rPr lang="fr-FR" sz="1400" b="0" i="0" u="none" strike="noStrike" dirty="0">
                <a:solidFill>
                  <a:srgbClr val="57A900"/>
                </a:solidFill>
                <a:effectLst/>
                <a:latin typeface="Calibri" panose="020F0502020204030204" pitchFamily="34" charset="0"/>
                <a:cs typeface="Calibri" panose="020F0502020204030204" pitchFamily="34" charset="0"/>
                <a:hlinkClick r:id="rId5"/>
              </a:rPr>
              <a:t>Ministère de la Santé</a:t>
            </a:r>
            <a:r>
              <a:rPr lang="fr-FR" sz="1400" b="0" i="0" dirty="0">
                <a:solidFill>
                  <a:srgbClr val="666666"/>
                </a:solidFill>
                <a:effectLst/>
                <a:latin typeface="Calibri" panose="020F0502020204030204" pitchFamily="34" charset="0"/>
                <a:cs typeface="Calibri" panose="020F0502020204030204" pitchFamily="34" charset="0"/>
              </a:rPr>
              <a:t> (DGS), le 21 juin 2016</a:t>
            </a:r>
            <a:endParaRPr lang="fr-FR" sz="1400" b="0" i="0" dirty="0">
              <a:solidFill>
                <a:srgbClr val="000000"/>
              </a:solidFill>
              <a:latin typeface="Calibri" panose="020F0502020204030204" pitchFamily="34" charset="0"/>
              <a:cs typeface="Calibri" panose="020F0502020204030204" pitchFamily="34" charset="0"/>
            </a:endParaRPr>
          </a:p>
        </p:txBody>
      </p:sp>
      <p:sp>
        <p:nvSpPr>
          <p:cNvPr id="3" name="ZoneTexte 2">
            <a:extLst>
              <a:ext uri="{FF2B5EF4-FFF2-40B4-BE49-F238E27FC236}">
                <a16:creationId xmlns:a16="http://schemas.microsoft.com/office/drawing/2014/main" id="{D7CAA568-40E6-4FBC-9967-1A786FE79E52}"/>
              </a:ext>
            </a:extLst>
          </p:cNvPr>
          <p:cNvSpPr txBox="1"/>
          <p:nvPr/>
        </p:nvSpPr>
        <p:spPr>
          <a:xfrm>
            <a:off x="534153" y="581891"/>
            <a:ext cx="11730583" cy="584775"/>
          </a:xfrm>
          <a:prstGeom prst="rect">
            <a:avLst/>
          </a:prstGeom>
          <a:noFill/>
        </p:spPr>
        <p:txBody>
          <a:bodyPr wrap="square" rtlCol="0">
            <a:spAutoFit/>
          </a:bodyPr>
          <a:lstStyle/>
          <a:p>
            <a:pPr lvl="0"/>
            <a:r>
              <a:rPr lang="fr-FR" sz="3200" b="1" dirty="0">
                <a:solidFill>
                  <a:srgbClr val="7A2553"/>
                </a:solidFill>
              </a:rPr>
              <a:t>Recommandations de Santé Publique France depuis 2017 :</a:t>
            </a:r>
          </a:p>
        </p:txBody>
      </p:sp>
      <p:sp>
        <p:nvSpPr>
          <p:cNvPr id="4" name="ZoneTexte 3">
            <a:extLst>
              <a:ext uri="{FF2B5EF4-FFF2-40B4-BE49-F238E27FC236}">
                <a16:creationId xmlns:a16="http://schemas.microsoft.com/office/drawing/2014/main" id="{027EB6A7-75DC-454B-8603-953B39D87EDE}"/>
              </a:ext>
            </a:extLst>
          </p:cNvPr>
          <p:cNvSpPr txBox="1"/>
          <p:nvPr/>
        </p:nvSpPr>
        <p:spPr>
          <a:xfrm>
            <a:off x="2930755" y="1343095"/>
            <a:ext cx="6618083" cy="461665"/>
          </a:xfrm>
          <a:prstGeom prst="rect">
            <a:avLst/>
          </a:prstGeom>
          <a:noFill/>
        </p:spPr>
        <p:txBody>
          <a:bodyPr wrap="square" rtlCol="0">
            <a:spAutoFit/>
          </a:bodyPr>
          <a:lstStyle/>
          <a:p>
            <a:pPr algn="ctr"/>
            <a:r>
              <a:rPr lang="fr-FR" sz="2400" b="1" dirty="0"/>
              <a:t>Un message plus ciblé vers les adultes</a:t>
            </a:r>
          </a:p>
        </p:txBody>
      </p:sp>
    </p:spTree>
    <p:extLst>
      <p:ext uri="{BB962C8B-B14F-4D97-AF65-F5344CB8AC3E}">
        <p14:creationId xmlns:p14="http://schemas.microsoft.com/office/powerpoint/2010/main" val="41726261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7CAA568-40E6-4FBC-9967-1A786FE79E52}"/>
              </a:ext>
            </a:extLst>
          </p:cNvPr>
          <p:cNvSpPr txBox="1"/>
          <p:nvPr/>
        </p:nvSpPr>
        <p:spPr>
          <a:xfrm>
            <a:off x="408639" y="581891"/>
            <a:ext cx="11856098" cy="584775"/>
          </a:xfrm>
          <a:prstGeom prst="rect">
            <a:avLst/>
          </a:prstGeom>
          <a:noFill/>
        </p:spPr>
        <p:txBody>
          <a:bodyPr wrap="square" rtlCol="0">
            <a:spAutoFit/>
          </a:bodyPr>
          <a:lstStyle/>
          <a:p>
            <a:pPr lvl="0"/>
            <a:r>
              <a:rPr lang="fr-FR" sz="3200" b="1" dirty="0">
                <a:solidFill>
                  <a:srgbClr val="7A2553"/>
                </a:solidFill>
              </a:rPr>
              <a:t>Recommandations SFA_SFGG</a:t>
            </a:r>
          </a:p>
        </p:txBody>
      </p:sp>
      <p:sp>
        <p:nvSpPr>
          <p:cNvPr id="7" name="ZoneTexte 6">
            <a:extLst>
              <a:ext uri="{FF2B5EF4-FFF2-40B4-BE49-F238E27FC236}">
                <a16:creationId xmlns:a16="http://schemas.microsoft.com/office/drawing/2014/main" id="{478ABA77-1D6C-460F-E21A-3592AE121C0A}"/>
              </a:ext>
            </a:extLst>
          </p:cNvPr>
          <p:cNvSpPr txBox="1"/>
          <p:nvPr/>
        </p:nvSpPr>
        <p:spPr>
          <a:xfrm>
            <a:off x="501679" y="1492538"/>
            <a:ext cx="10094360" cy="3567195"/>
          </a:xfrm>
          <a:prstGeom prst="rect">
            <a:avLst/>
          </a:prstGeom>
          <a:noFill/>
        </p:spPr>
        <p:txBody>
          <a:bodyPr wrap="square">
            <a:spAutoFit/>
          </a:bodyPr>
          <a:lstStyle/>
          <a:p>
            <a:pPr>
              <a:lnSpc>
                <a:spcPct val="107000"/>
              </a:lnSpc>
              <a:spcAft>
                <a:spcPts val="800"/>
              </a:spcAft>
            </a:pPr>
            <a:r>
              <a:rPr lang="fr-FR" sz="1800" b="1" dirty="0">
                <a:solidFill>
                  <a:srgbClr val="7A2553"/>
                </a:solidFill>
                <a:effectLst/>
                <a:latin typeface="Calibri" panose="020F0502020204030204" pitchFamily="34" charset="0"/>
                <a:ea typeface="Calibri" panose="020F0502020204030204" pitchFamily="34" charset="0"/>
                <a:cs typeface="Times New Roman" panose="02020603050405020304" pitchFamily="18" charset="0"/>
              </a:rPr>
              <a:t>Après 65 ans, il est recommandé pour :</a:t>
            </a:r>
          </a:p>
          <a:p>
            <a:pPr marL="342900" lvl="0" indent="-342900">
              <a:lnSpc>
                <a:spcPct val="107000"/>
              </a:lnSpc>
              <a:spcAft>
                <a:spcPts val="800"/>
              </a:spcAft>
              <a:buSzPts val="1000"/>
              <a:buFont typeface="Symbol" panose="05050102010706020507" pitchFamily="18" charset="2"/>
              <a:buChar char=""/>
              <a:tabLst>
                <a:tab pos="457200" algn="l"/>
              </a:tabLst>
            </a:pPr>
            <a:r>
              <a:rPr lang="fr-FR" sz="1800" dirty="0">
                <a:effectLst/>
                <a:latin typeface="Calibri" panose="020F0502020204030204" pitchFamily="34" charset="0"/>
                <a:ea typeface="Calibri" panose="020F0502020204030204" pitchFamily="34" charset="0"/>
                <a:cs typeface="Times New Roman" panose="02020603050405020304" pitchFamily="18" charset="0"/>
              </a:rPr>
              <a:t>Les consommateurs quotidiens</a:t>
            </a:r>
          </a:p>
          <a:p>
            <a:pPr marL="800100" lvl="1" indent="-342900">
              <a:lnSpc>
                <a:spcPct val="107000"/>
              </a:lnSpc>
              <a:spcAft>
                <a:spcPts val="800"/>
              </a:spcAft>
              <a:buSzPts val="1000"/>
              <a:buFont typeface="Symbol" panose="05050102010706020507" pitchFamily="18" charset="2"/>
              <a:buChar char=""/>
              <a:tabLst>
                <a:tab pos="457200" algn="l"/>
              </a:tabLst>
            </a:pPr>
            <a:r>
              <a:rPr lang="fr-FR" dirty="0">
                <a:effectLst/>
                <a:latin typeface="Calibri" panose="020F0502020204030204" pitchFamily="34" charset="0"/>
                <a:ea typeface="Calibri" panose="020F0502020204030204" pitchFamily="34" charset="0"/>
                <a:cs typeface="Times New Roman" panose="02020603050405020304" pitchFamily="18" charset="0"/>
              </a:rPr>
              <a:t>de ne pas dépasser un verre par jour,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Aft>
                <a:spcPts val="800"/>
              </a:spcAft>
              <a:buSzPts val="1000"/>
              <a:buFont typeface="Symbol" panose="05050102010706020507" pitchFamily="18" charset="2"/>
              <a:buChar char=""/>
              <a:tabLst>
                <a:tab pos="457200" algn="l"/>
              </a:tabLst>
            </a:pPr>
            <a:r>
              <a:rPr lang="fr-FR" dirty="0">
                <a:effectLst/>
                <a:latin typeface="Calibri" panose="020F0502020204030204" pitchFamily="34" charset="0"/>
                <a:ea typeface="Calibri" panose="020F0502020204030204" pitchFamily="34" charset="0"/>
                <a:cs typeface="Times New Roman" panose="02020603050405020304" pitchFamily="18" charset="0"/>
              </a:rPr>
              <a:t>d’essayer d’avoir des jours dans la semaine sans consommation. </a:t>
            </a:r>
          </a:p>
          <a:p>
            <a:pPr lvl="1">
              <a:lnSpc>
                <a:spcPct val="107000"/>
              </a:lnSpc>
              <a:spcAft>
                <a:spcPts val="800"/>
              </a:spcAft>
              <a:buSzPts val="1000"/>
              <a:tabLst>
                <a:tab pos="457200" algn="l"/>
              </a:tabLst>
            </a:pP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r-FR" sz="1800" dirty="0">
                <a:effectLst/>
                <a:latin typeface="Calibri" panose="020F0502020204030204" pitchFamily="34" charset="0"/>
                <a:ea typeface="Calibri" panose="020F0502020204030204" pitchFamily="34" charset="0"/>
                <a:cs typeface="Times New Roman" panose="02020603050405020304" pitchFamily="18" charset="0"/>
              </a:rPr>
              <a:t>Les consommateurs occasionnels</a:t>
            </a:r>
          </a:p>
          <a:p>
            <a:pPr marL="800100" lvl="1" indent="-342900">
              <a:lnSpc>
                <a:spcPct val="107000"/>
              </a:lnSpc>
              <a:spcAft>
                <a:spcPts val="800"/>
              </a:spcAft>
              <a:buSzPts val="1000"/>
              <a:buFont typeface="Symbol" panose="05050102010706020507" pitchFamily="18" charset="2"/>
              <a:buChar char=""/>
              <a:tabLst>
                <a:tab pos="457200" algn="l"/>
              </a:tabLst>
            </a:pPr>
            <a:r>
              <a:rPr lang="fr-FR" dirty="0">
                <a:effectLst/>
                <a:latin typeface="Calibri" panose="020F0502020204030204" pitchFamily="34" charset="0"/>
                <a:ea typeface="Calibri" panose="020F0502020204030204" pitchFamily="34" charset="0"/>
                <a:cs typeface="Times New Roman" panose="02020603050405020304" pitchFamily="18" charset="0"/>
              </a:rPr>
              <a:t> de ne pas dépasser 2 verres par occasion,</a:t>
            </a:r>
          </a:p>
          <a:p>
            <a:pPr marL="800100" lvl="1" indent="-342900">
              <a:lnSpc>
                <a:spcPct val="107000"/>
              </a:lnSpc>
              <a:spcAft>
                <a:spcPts val="800"/>
              </a:spcAft>
              <a:buSzPts val="1000"/>
              <a:buFont typeface="Symbol" panose="05050102010706020507" pitchFamily="18" charset="2"/>
              <a:buChar char=""/>
              <a:tabLst>
                <a:tab pos="457200" algn="l"/>
              </a:tabLst>
            </a:pPr>
            <a:r>
              <a:rPr lang="fr-FR" dirty="0">
                <a:effectLst/>
                <a:latin typeface="Calibri" panose="020F0502020204030204" pitchFamily="34" charset="0"/>
                <a:ea typeface="Calibri" panose="020F0502020204030204" pitchFamily="34" charset="0"/>
                <a:cs typeface="Times New Roman" panose="02020603050405020304" pitchFamily="18" charset="0"/>
              </a:rPr>
              <a:t>d’avoir au moins 2 jours sans consommation dans la semaine, </a:t>
            </a:r>
          </a:p>
          <a:p>
            <a:pPr marL="800100" lvl="1" indent="-342900">
              <a:lnSpc>
                <a:spcPct val="107000"/>
              </a:lnSpc>
              <a:spcAft>
                <a:spcPts val="800"/>
              </a:spcAft>
              <a:buSzPts val="1000"/>
              <a:buFont typeface="Symbol" panose="05050102010706020507" pitchFamily="18" charset="2"/>
              <a:buChar char=""/>
              <a:tabLst>
                <a:tab pos="457200" algn="l"/>
              </a:tabLst>
            </a:pPr>
            <a:r>
              <a:rPr lang="fr-FR" dirty="0">
                <a:effectLst/>
                <a:latin typeface="Calibri" panose="020F0502020204030204" pitchFamily="34" charset="0"/>
                <a:ea typeface="Calibri" panose="020F0502020204030204" pitchFamily="34" charset="0"/>
                <a:cs typeface="Times New Roman" panose="02020603050405020304" pitchFamily="18" charset="0"/>
              </a:rPr>
              <a:t>de ne pas dépasser 7 verres par semaine.</a:t>
            </a:r>
          </a:p>
        </p:txBody>
      </p:sp>
      <p:sp>
        <p:nvSpPr>
          <p:cNvPr id="9" name="ZoneTexte 8">
            <a:extLst>
              <a:ext uri="{FF2B5EF4-FFF2-40B4-BE49-F238E27FC236}">
                <a16:creationId xmlns:a16="http://schemas.microsoft.com/office/drawing/2014/main" id="{9D40870B-D97F-98BC-2F50-18953626BBB8}"/>
              </a:ext>
            </a:extLst>
          </p:cNvPr>
          <p:cNvSpPr txBox="1"/>
          <p:nvPr/>
        </p:nvSpPr>
        <p:spPr>
          <a:xfrm>
            <a:off x="408639" y="6014499"/>
            <a:ext cx="11690321"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949594"/>
                </a:solidFill>
                <a:effectLst/>
                <a:uLnTx/>
                <a:uFillTx/>
                <a:latin typeface="Calibri" panose="020F0502020204030204"/>
                <a:ea typeface="+mn-ea"/>
                <a:cs typeface="+mn-cs"/>
              </a:rPr>
              <a:t>Source : 2014-Recommandations SFA-SFGG « Personnes âgées et consommation d’alcool» Alcoologie et Addictologie_36(1):61-72   </a:t>
            </a:r>
            <a:r>
              <a:rPr lang="fr-FR" sz="1100" u="sng" dirty="0">
                <a:solidFill>
                  <a:srgbClr val="949594"/>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www.sfalcoologie.asso.fr/download/AA2014-1-SFA-SeniorsEtAlcool.pdf</a:t>
            </a:r>
            <a:endParaRPr lang="fr-FR" sz="1100" dirty="0">
              <a:solidFill>
                <a:srgbClr val="949594"/>
              </a:solidFill>
            </a:endParaRPr>
          </a:p>
        </p:txBody>
      </p:sp>
    </p:spTree>
    <p:extLst>
      <p:ext uri="{BB962C8B-B14F-4D97-AF65-F5344CB8AC3E}">
        <p14:creationId xmlns:p14="http://schemas.microsoft.com/office/powerpoint/2010/main" val="2466378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82C2F3C7-9031-4074-9034-0682DD99F234}"/>
              </a:ext>
            </a:extLst>
          </p:cNvPr>
          <p:cNvSpPr txBox="1"/>
          <p:nvPr/>
        </p:nvSpPr>
        <p:spPr>
          <a:xfrm>
            <a:off x="408639" y="1525143"/>
            <a:ext cx="11445437" cy="2542363"/>
          </a:xfrm>
          <a:prstGeom prst="rect">
            <a:avLst/>
          </a:prstGeom>
          <a:noFill/>
        </p:spPr>
        <p:txBody>
          <a:bodyPr wrap="square">
            <a:spAutoFit/>
          </a:bodyPr>
          <a:lstStyle/>
          <a:p>
            <a:pPr>
              <a:lnSpc>
                <a:spcPct val="150000"/>
              </a:lnSpc>
            </a:pPr>
            <a:r>
              <a:rPr lang="fr-FR" b="0" i="0" dirty="0">
                <a:solidFill>
                  <a:srgbClr val="202122"/>
                </a:solidFill>
                <a:effectLst/>
                <a:latin typeface="Calibri" panose="020F0502020204030204" pitchFamily="34" charset="0"/>
                <a:cs typeface="Calibri" panose="020F0502020204030204" pitchFamily="34" charset="0"/>
              </a:rPr>
              <a:t>« Un état psychique et parfois physique, résultant de l'interaction entre un organisme vivant et un produit, caractérisé par des réponses comportementales ou autres qui comportent toujours une compulsion à prendre le produit de façon régulière ou périodique pour ressentir ses effets psychiques et parfois éviter l'inconfort de son absence (sevrage). La tolérance peut être présente ou non ».</a:t>
            </a:r>
          </a:p>
          <a:p>
            <a:pPr>
              <a:lnSpc>
                <a:spcPct val="150000"/>
              </a:lnSpc>
            </a:pPr>
            <a:endParaRPr lang="fr-FR" dirty="0"/>
          </a:p>
          <a:p>
            <a:pPr>
              <a:lnSpc>
                <a:spcPct val="150000"/>
              </a:lnSpc>
            </a:pPr>
            <a:endParaRPr lang="fr-FR" dirty="0"/>
          </a:p>
        </p:txBody>
      </p:sp>
      <p:sp>
        <p:nvSpPr>
          <p:cNvPr id="4" name="ZoneTexte 3">
            <a:extLst>
              <a:ext uri="{FF2B5EF4-FFF2-40B4-BE49-F238E27FC236}">
                <a16:creationId xmlns:a16="http://schemas.microsoft.com/office/drawing/2014/main" id="{49C5D7CC-2299-4193-9DA0-FB4975412FB8}"/>
              </a:ext>
            </a:extLst>
          </p:cNvPr>
          <p:cNvSpPr txBox="1"/>
          <p:nvPr/>
        </p:nvSpPr>
        <p:spPr>
          <a:xfrm>
            <a:off x="408639" y="581891"/>
            <a:ext cx="11856098" cy="584775"/>
          </a:xfrm>
          <a:prstGeom prst="rect">
            <a:avLst/>
          </a:prstGeom>
          <a:noFill/>
        </p:spPr>
        <p:txBody>
          <a:bodyPr wrap="square" rtlCol="0">
            <a:spAutoFit/>
          </a:bodyPr>
          <a:lstStyle/>
          <a:p>
            <a:pPr lvl="0"/>
            <a:r>
              <a:rPr lang="fr-FR" sz="3200" b="1" dirty="0">
                <a:solidFill>
                  <a:srgbClr val="7A2553"/>
                </a:solidFill>
              </a:rPr>
              <a:t>Définition de l’addiction par l’OMS</a:t>
            </a:r>
            <a:endParaRPr lang="fr-FR" sz="3200" dirty="0">
              <a:solidFill>
                <a:srgbClr val="6B6123"/>
              </a:solidFill>
            </a:endParaRPr>
          </a:p>
        </p:txBody>
      </p:sp>
    </p:spTree>
    <p:extLst>
      <p:ext uri="{BB962C8B-B14F-4D97-AF65-F5344CB8AC3E}">
        <p14:creationId xmlns:p14="http://schemas.microsoft.com/office/powerpoint/2010/main" val="3463163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17A0ACE5-3E78-427A-956D-6521E4BA4ED9}"/>
              </a:ext>
            </a:extLst>
          </p:cNvPr>
          <p:cNvSpPr txBox="1"/>
          <p:nvPr/>
        </p:nvSpPr>
        <p:spPr>
          <a:xfrm rot="10800000" flipV="1">
            <a:off x="642795" y="336243"/>
            <a:ext cx="10412197" cy="584775"/>
          </a:xfrm>
          <a:prstGeom prst="rect">
            <a:avLst/>
          </a:prstGeom>
          <a:noFill/>
        </p:spPr>
        <p:txBody>
          <a:bodyPr wrap="square" rtlCol="0">
            <a:spAutoFit/>
          </a:bodyPr>
          <a:lstStyle/>
          <a:p>
            <a:pPr lvl="0"/>
            <a:r>
              <a:rPr lang="fr-FR" sz="3200" b="1" dirty="0">
                <a:solidFill>
                  <a:srgbClr val="7A2553"/>
                </a:solidFill>
              </a:rPr>
              <a:t>Recommandations de Santé Publique France depuis 2017 :</a:t>
            </a:r>
          </a:p>
        </p:txBody>
      </p:sp>
      <p:sp>
        <p:nvSpPr>
          <p:cNvPr id="6" name="ZoneTexte 5">
            <a:extLst>
              <a:ext uri="{FF2B5EF4-FFF2-40B4-BE49-F238E27FC236}">
                <a16:creationId xmlns:a16="http://schemas.microsoft.com/office/drawing/2014/main" id="{C7B5F5F8-69C2-4E14-A958-D666220DD564}"/>
              </a:ext>
            </a:extLst>
          </p:cNvPr>
          <p:cNvSpPr txBox="1"/>
          <p:nvPr/>
        </p:nvSpPr>
        <p:spPr>
          <a:xfrm>
            <a:off x="770562" y="1695164"/>
            <a:ext cx="11421438" cy="5786199"/>
          </a:xfrm>
          <a:prstGeom prst="rect">
            <a:avLst/>
          </a:prstGeom>
          <a:noFill/>
        </p:spPr>
        <p:txBody>
          <a:bodyPr wrap="square">
            <a:spAutoFit/>
          </a:bodyPr>
          <a:lstStyle/>
          <a:p>
            <a:pPr algn="l">
              <a:spcAft>
                <a:spcPts val="1200"/>
              </a:spcAft>
            </a:pPr>
            <a:r>
              <a:rPr lang="fr-FR" dirty="0"/>
              <a:t>P</a:t>
            </a:r>
            <a:r>
              <a:rPr lang="fr-FR" b="0" i="0" dirty="0">
                <a:effectLst/>
              </a:rPr>
              <a:t>our </a:t>
            </a:r>
            <a:r>
              <a:rPr lang="fr-FR" b="1" i="0" dirty="0">
                <a:effectLst/>
              </a:rPr>
              <a:t>chaque occasion de consommation</a:t>
            </a:r>
            <a:r>
              <a:rPr lang="fr-FR" b="0" i="0" dirty="0">
                <a:effectLst/>
              </a:rPr>
              <a:t>, il est recommandé de :</a:t>
            </a:r>
          </a:p>
          <a:p>
            <a:pPr marL="742950" lvl="1" indent="-285750">
              <a:spcAft>
                <a:spcPts val="600"/>
              </a:spcAft>
              <a:buFont typeface="Arial" panose="020B0604020202020204" pitchFamily="34" charset="0"/>
              <a:buChar char="•"/>
            </a:pPr>
            <a:r>
              <a:rPr lang="fr-FR" b="0" i="0" dirty="0">
                <a:effectLst/>
              </a:rPr>
              <a:t>Réduire la quantité totale d’alcool bue à chaque occasion,</a:t>
            </a:r>
          </a:p>
          <a:p>
            <a:pPr marL="742950" lvl="1" indent="-285750">
              <a:spcAft>
                <a:spcPts val="600"/>
              </a:spcAft>
              <a:buFont typeface="Arial" panose="020B0604020202020204" pitchFamily="34" charset="0"/>
              <a:buChar char="•"/>
            </a:pPr>
            <a:r>
              <a:rPr lang="fr-FR" b="0" i="0" dirty="0">
                <a:effectLst/>
              </a:rPr>
              <a:t>Boire lentement, en mangeant et en alternant avec de l’eau,</a:t>
            </a:r>
          </a:p>
          <a:p>
            <a:pPr marL="742950" lvl="1" indent="-285750">
              <a:spcAft>
                <a:spcPts val="600"/>
              </a:spcAft>
              <a:buFont typeface="Arial" panose="020B0604020202020204" pitchFamily="34" charset="0"/>
              <a:buChar char="•"/>
            </a:pPr>
            <a:r>
              <a:rPr lang="fr-FR" b="0" i="0" dirty="0">
                <a:effectLst/>
              </a:rPr>
              <a:t>Eviter les lieux et les activités à risque,</a:t>
            </a:r>
          </a:p>
          <a:p>
            <a:pPr marL="742950" lvl="1" indent="-285750">
              <a:spcAft>
                <a:spcPts val="600"/>
              </a:spcAft>
              <a:buFont typeface="Arial" panose="020B0604020202020204" pitchFamily="34" charset="0"/>
              <a:buChar char="•"/>
            </a:pPr>
            <a:r>
              <a:rPr lang="fr-FR" b="0" i="0" dirty="0">
                <a:effectLst/>
              </a:rPr>
              <a:t>Être entouré de personnes de confiance. </a:t>
            </a:r>
            <a:endParaRPr lang="fr-FR" dirty="0"/>
          </a:p>
          <a:p>
            <a:pPr marL="742950" lvl="1" indent="-285750">
              <a:buFont typeface="Arial" panose="020B0604020202020204" pitchFamily="34" charset="0"/>
              <a:buChar char="•"/>
            </a:pPr>
            <a:endParaRPr lang="fr-FR" b="0" i="0" dirty="0">
              <a:effectLst/>
            </a:endParaRPr>
          </a:p>
          <a:p>
            <a:r>
              <a:rPr lang="fr-FR" dirty="0"/>
              <a:t>L’option la plus sûre est </a:t>
            </a:r>
            <a:r>
              <a:rPr lang="fr-FR" b="1" dirty="0"/>
              <a:t>de ne pas consommer d’alcool dans les situations suivantes </a:t>
            </a:r>
            <a:r>
              <a:rPr lang="fr-FR" dirty="0"/>
              <a:t>:</a:t>
            </a:r>
            <a:endParaRPr lang="fr-FR" b="0" i="0" dirty="0">
              <a:effectLst/>
            </a:endParaRPr>
          </a:p>
          <a:p>
            <a:pPr marL="742950" lvl="1" indent="-285750">
              <a:spcAft>
                <a:spcPts val="600"/>
              </a:spcAft>
              <a:buFont typeface="Arial" panose="020B0604020202020204" pitchFamily="34" charset="0"/>
              <a:buChar char="•"/>
            </a:pPr>
            <a:r>
              <a:rPr lang="fr-FR" b="0" i="0" dirty="0">
                <a:effectLst/>
              </a:rPr>
              <a:t>En cas de conduite automobile,</a:t>
            </a:r>
          </a:p>
          <a:p>
            <a:pPr marL="742950" lvl="1" indent="-285750">
              <a:spcAft>
                <a:spcPts val="600"/>
              </a:spcAft>
              <a:buFont typeface="Arial" panose="020B0604020202020204" pitchFamily="34" charset="0"/>
              <a:buChar char="•"/>
            </a:pPr>
            <a:r>
              <a:rPr lang="fr-FR" dirty="0"/>
              <a:t>En cas de manipulation d’outils ou de machines,</a:t>
            </a:r>
          </a:p>
          <a:p>
            <a:pPr marL="742950" lvl="1" indent="-285750">
              <a:spcAft>
                <a:spcPts val="600"/>
              </a:spcAft>
              <a:buFont typeface="Arial" panose="020B0604020202020204" pitchFamily="34" charset="0"/>
              <a:buChar char="•"/>
            </a:pPr>
            <a:r>
              <a:rPr lang="fr-FR" b="0" i="0" dirty="0">
                <a:effectLst/>
              </a:rPr>
              <a:t>En cas de prise de certains médicaments,</a:t>
            </a:r>
          </a:p>
          <a:p>
            <a:pPr marL="742950" lvl="1" indent="-285750">
              <a:spcAft>
                <a:spcPts val="600"/>
              </a:spcAft>
              <a:buFont typeface="Arial" panose="020B0604020202020204" pitchFamily="34" charset="0"/>
              <a:buChar char="•"/>
            </a:pPr>
            <a:r>
              <a:rPr lang="fr-FR" b="0" i="0" dirty="0">
                <a:effectLst/>
              </a:rPr>
              <a:t>En cas d’existence de certaines maladies.</a:t>
            </a:r>
          </a:p>
          <a:p>
            <a:pPr lvl="1">
              <a:spcAft>
                <a:spcPts val="1200"/>
              </a:spcAft>
            </a:pPr>
            <a:endParaRPr lang="fr-FR" sz="1100" b="0" i="0" dirty="0">
              <a:effectLst/>
            </a:endParaRPr>
          </a:p>
          <a:p>
            <a:pPr lvl="1">
              <a:spcAft>
                <a:spcPts val="1200"/>
              </a:spcAft>
            </a:pPr>
            <a:r>
              <a:rPr lang="fr-FR" sz="1100" b="0" i="0" dirty="0">
                <a:effectLst/>
              </a:rPr>
              <a:t>Alcool info service : </a:t>
            </a:r>
            <a:r>
              <a:rPr lang="fr-FR" sz="1100" b="0" i="0" dirty="0">
                <a:effectLst/>
                <a:hlinkClick r:id="rId3"/>
              </a:rPr>
              <a:t>www.alcool-info-service.fr/alcool/consequences alcool/consommation-a-risque</a:t>
            </a:r>
            <a:endParaRPr lang="fr-FR" sz="1100" b="0" i="0" dirty="0">
              <a:effectLst/>
            </a:endParaRPr>
          </a:p>
          <a:p>
            <a:pPr lvl="1">
              <a:spcAft>
                <a:spcPts val="1200"/>
              </a:spcAft>
            </a:pPr>
            <a:endParaRPr lang="fr-FR" sz="2000" dirty="0"/>
          </a:p>
          <a:p>
            <a:pPr lvl="1">
              <a:spcAft>
                <a:spcPts val="1200"/>
              </a:spcAft>
            </a:pPr>
            <a:endParaRPr lang="fr-FR" sz="2000" b="0" i="0" dirty="0">
              <a:effectLst/>
            </a:endParaRPr>
          </a:p>
          <a:p>
            <a:pPr marL="742950" lvl="1" indent="-285750">
              <a:spcAft>
                <a:spcPts val="1200"/>
              </a:spcAft>
              <a:buFont typeface="Arial" panose="020B0604020202020204" pitchFamily="34" charset="0"/>
              <a:buChar char="•"/>
            </a:pPr>
            <a:endParaRPr lang="fr-FR" sz="2000" b="0" i="0" dirty="0">
              <a:effectLst/>
            </a:endParaRPr>
          </a:p>
        </p:txBody>
      </p:sp>
      <p:sp>
        <p:nvSpPr>
          <p:cNvPr id="5" name="ZoneTexte 4">
            <a:extLst>
              <a:ext uri="{FF2B5EF4-FFF2-40B4-BE49-F238E27FC236}">
                <a16:creationId xmlns:a16="http://schemas.microsoft.com/office/drawing/2014/main" id="{B0B172A0-85D4-47D9-B6C8-A2A2200501BF}"/>
              </a:ext>
            </a:extLst>
          </p:cNvPr>
          <p:cNvSpPr txBox="1"/>
          <p:nvPr/>
        </p:nvSpPr>
        <p:spPr>
          <a:xfrm>
            <a:off x="2331622" y="1077259"/>
            <a:ext cx="7034542" cy="461665"/>
          </a:xfrm>
          <a:prstGeom prst="rect">
            <a:avLst/>
          </a:prstGeom>
          <a:noFill/>
        </p:spPr>
        <p:txBody>
          <a:bodyPr wrap="square" rtlCol="0">
            <a:spAutoFit/>
          </a:bodyPr>
          <a:lstStyle/>
          <a:p>
            <a:pPr algn="ctr"/>
            <a:r>
              <a:rPr lang="fr-FR" sz="2400" b="1" dirty="0"/>
              <a:t>Un message à diffuser auprès des séniors</a:t>
            </a:r>
          </a:p>
        </p:txBody>
      </p:sp>
    </p:spTree>
    <p:extLst>
      <p:ext uri="{BB962C8B-B14F-4D97-AF65-F5344CB8AC3E}">
        <p14:creationId xmlns:p14="http://schemas.microsoft.com/office/powerpoint/2010/main" val="918831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58DF5A1-5AE2-4F66-8E85-62FA1CF05BCE}"/>
              </a:ext>
            </a:extLst>
          </p:cNvPr>
          <p:cNvSpPr txBox="1"/>
          <p:nvPr/>
        </p:nvSpPr>
        <p:spPr>
          <a:xfrm>
            <a:off x="3177730" y="5567881"/>
            <a:ext cx="11220258" cy="800219"/>
          </a:xfrm>
          <a:prstGeom prst="rect">
            <a:avLst/>
          </a:prstGeom>
          <a:noFill/>
        </p:spPr>
        <p:txBody>
          <a:bodyPr wrap="square">
            <a:spAutoFit/>
          </a:bodyPr>
          <a:lstStyle/>
          <a:p>
            <a:r>
              <a:rPr lang="fr-FR" sz="1400" b="1" dirty="0">
                <a:solidFill>
                  <a:srgbClr val="0563C1"/>
                </a:solidFill>
                <a:hlinkClick r:id="rId2">
                  <a:extLst>
                    <a:ext uri="{A12FA001-AC4F-418D-AE19-62706E023703}">
                      <ahyp:hlinkClr xmlns:ahyp="http://schemas.microsoft.com/office/drawing/2018/hyperlinkcolor" val="tx"/>
                    </a:ext>
                  </a:extLst>
                </a:hlinkClick>
              </a:rPr>
              <a:t>Alcool-info- service.fr</a:t>
            </a:r>
          </a:p>
          <a:p>
            <a:r>
              <a:rPr lang="fr-FR" sz="1400" dirty="0">
                <a:solidFill>
                  <a:srgbClr val="0563C1"/>
                </a:solidFill>
                <a:hlinkClick r:id="rId2">
                  <a:extLst>
                    <a:ext uri="{A12FA001-AC4F-418D-AE19-62706E023703}">
                      <ahyp:hlinkClr xmlns:ahyp="http://schemas.microsoft.com/office/drawing/2018/hyperlinkcolor" val="tx"/>
                    </a:ext>
                  </a:extLst>
                </a:hlinkClick>
              </a:rPr>
              <a:t>https://www.alcool-info-service.fr/alcool/consequences-alcool/consommation-a-risque</a:t>
            </a:r>
            <a:endParaRPr lang="fr-FR" sz="1400" dirty="0"/>
          </a:p>
          <a:p>
            <a:endParaRPr lang="fr-FR" dirty="0"/>
          </a:p>
        </p:txBody>
      </p:sp>
      <p:pic>
        <p:nvPicPr>
          <p:cNvPr id="5" name="Image 4">
            <a:extLst>
              <a:ext uri="{FF2B5EF4-FFF2-40B4-BE49-F238E27FC236}">
                <a16:creationId xmlns:a16="http://schemas.microsoft.com/office/drawing/2014/main" id="{E9C02870-E9B2-43C1-A75E-2976922B946D}"/>
              </a:ext>
            </a:extLst>
          </p:cNvPr>
          <p:cNvPicPr>
            <a:picLocks noChangeAspect="1"/>
          </p:cNvPicPr>
          <p:nvPr/>
        </p:nvPicPr>
        <p:blipFill>
          <a:blip r:embed="rId3"/>
          <a:stretch>
            <a:fillRect/>
          </a:stretch>
        </p:blipFill>
        <p:spPr>
          <a:xfrm>
            <a:off x="3177730" y="1644558"/>
            <a:ext cx="6089963" cy="3568883"/>
          </a:xfrm>
          <a:prstGeom prst="rect">
            <a:avLst/>
          </a:prstGeom>
        </p:spPr>
      </p:pic>
      <p:sp>
        <p:nvSpPr>
          <p:cNvPr id="4" name="ZoneTexte 3">
            <a:extLst>
              <a:ext uri="{FF2B5EF4-FFF2-40B4-BE49-F238E27FC236}">
                <a16:creationId xmlns:a16="http://schemas.microsoft.com/office/drawing/2014/main" id="{5D6FFBED-D769-47F4-80C3-12F0EA5E0AE5}"/>
              </a:ext>
            </a:extLst>
          </p:cNvPr>
          <p:cNvSpPr txBox="1"/>
          <p:nvPr/>
        </p:nvSpPr>
        <p:spPr>
          <a:xfrm>
            <a:off x="9460374" y="3560304"/>
            <a:ext cx="2299855" cy="369332"/>
          </a:xfrm>
          <a:prstGeom prst="rect">
            <a:avLst/>
          </a:prstGeom>
          <a:noFill/>
        </p:spPr>
        <p:txBody>
          <a:bodyPr wrap="square" rtlCol="0">
            <a:spAutoFit/>
          </a:bodyPr>
          <a:lstStyle/>
          <a:p>
            <a:r>
              <a:rPr lang="fr-FR" dirty="0"/>
              <a:t>Durée : 2’30 mn</a:t>
            </a:r>
          </a:p>
        </p:txBody>
      </p:sp>
      <p:sp>
        <p:nvSpPr>
          <p:cNvPr id="2" name="ZoneTexte 1">
            <a:extLst>
              <a:ext uri="{FF2B5EF4-FFF2-40B4-BE49-F238E27FC236}">
                <a16:creationId xmlns:a16="http://schemas.microsoft.com/office/drawing/2014/main" id="{92161199-6D47-5B27-2760-9334C3B6E342}"/>
              </a:ext>
            </a:extLst>
          </p:cNvPr>
          <p:cNvSpPr txBox="1"/>
          <p:nvPr/>
        </p:nvSpPr>
        <p:spPr>
          <a:xfrm>
            <a:off x="408639" y="581891"/>
            <a:ext cx="11856098" cy="584775"/>
          </a:xfrm>
          <a:prstGeom prst="rect">
            <a:avLst/>
          </a:prstGeom>
          <a:noFill/>
        </p:spPr>
        <p:txBody>
          <a:bodyPr wrap="square" rtlCol="0">
            <a:spAutoFit/>
          </a:bodyPr>
          <a:lstStyle/>
          <a:p>
            <a:pPr lvl="0"/>
            <a:r>
              <a:rPr lang="fr-FR" sz="3200" b="1" dirty="0">
                <a:solidFill>
                  <a:srgbClr val="7A2553"/>
                </a:solidFill>
              </a:rPr>
              <a:t>Références bibliographiques</a:t>
            </a:r>
          </a:p>
        </p:txBody>
      </p:sp>
    </p:spTree>
    <p:extLst>
      <p:ext uri="{BB962C8B-B14F-4D97-AF65-F5344CB8AC3E}">
        <p14:creationId xmlns:p14="http://schemas.microsoft.com/office/powerpoint/2010/main" val="641535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E914267B-87A3-4AFC-A561-FBB74B1B4AD6}"/>
              </a:ext>
            </a:extLst>
          </p:cNvPr>
          <p:cNvSpPr txBox="1"/>
          <p:nvPr/>
        </p:nvSpPr>
        <p:spPr>
          <a:xfrm>
            <a:off x="525446" y="1413363"/>
            <a:ext cx="11622484" cy="3788858"/>
          </a:xfrm>
          <a:prstGeom prst="rect">
            <a:avLst/>
          </a:prstGeom>
          <a:noFill/>
        </p:spPr>
        <p:txBody>
          <a:bodyPr wrap="square">
            <a:spAutoFit/>
          </a:bodyPr>
          <a:lstStyle/>
          <a:p>
            <a:pPr marL="342900" indent="-342900">
              <a:lnSpc>
                <a:spcPct val="150000"/>
              </a:lnSpc>
              <a:buFont typeface="Arial" panose="020B0604020202020204" pitchFamily="34" charset="0"/>
              <a:buChar char="•"/>
            </a:pPr>
            <a:r>
              <a:rPr lang="fr-FR" b="1" i="0" u="none" strike="noStrike" baseline="0" dirty="0">
                <a:solidFill>
                  <a:srgbClr val="000000"/>
                </a:solidFill>
                <a:latin typeface="Calibri" panose="020F0502020204030204" pitchFamily="34" charset="0"/>
              </a:rPr>
              <a:t>Le tabac (nicotine)</a:t>
            </a:r>
          </a:p>
          <a:p>
            <a:pPr marL="342900" indent="-342900">
              <a:lnSpc>
                <a:spcPct val="150000"/>
              </a:lnSpc>
              <a:buFont typeface="Arial" panose="020B0604020202020204" pitchFamily="34" charset="0"/>
              <a:buChar char="•"/>
            </a:pPr>
            <a:r>
              <a:rPr lang="fr-FR" b="1" i="0" u="none" strike="noStrike" baseline="0" dirty="0">
                <a:solidFill>
                  <a:srgbClr val="000000"/>
                </a:solidFill>
                <a:latin typeface="Calibri" panose="020F0502020204030204" pitchFamily="34" charset="0"/>
              </a:rPr>
              <a:t>L’alcool</a:t>
            </a:r>
          </a:p>
          <a:p>
            <a:pPr marL="342900" indent="-342900">
              <a:lnSpc>
                <a:spcPct val="150000"/>
              </a:lnSpc>
              <a:buFont typeface="Arial" panose="020B0604020202020204" pitchFamily="34" charset="0"/>
              <a:buChar char="•"/>
            </a:pPr>
            <a:r>
              <a:rPr lang="fr-FR" b="1" i="0" u="none" strike="noStrike" baseline="0" dirty="0">
                <a:solidFill>
                  <a:srgbClr val="000000"/>
                </a:solidFill>
                <a:latin typeface="Calibri" panose="020F0502020204030204" pitchFamily="34" charset="0"/>
              </a:rPr>
              <a:t>Le cannabis</a:t>
            </a:r>
          </a:p>
          <a:p>
            <a:pPr marL="342900" indent="-342900">
              <a:lnSpc>
                <a:spcPct val="150000"/>
              </a:lnSpc>
              <a:buFont typeface="Arial" panose="020B0604020202020204" pitchFamily="34" charset="0"/>
              <a:buChar char="•"/>
            </a:pPr>
            <a:r>
              <a:rPr lang="fr-FR" b="1" i="0" u="none" strike="noStrike" baseline="0" dirty="0">
                <a:solidFill>
                  <a:srgbClr val="000000"/>
                </a:solidFill>
                <a:latin typeface="Calibri" panose="020F0502020204030204" pitchFamily="34" charset="0"/>
              </a:rPr>
              <a:t>Les opioïdes (naturels et synthétiques)</a:t>
            </a:r>
          </a:p>
          <a:p>
            <a:pPr marL="342900" indent="-342900">
              <a:lnSpc>
                <a:spcPct val="150000"/>
              </a:lnSpc>
              <a:buFont typeface="Arial" panose="020B0604020202020204" pitchFamily="34" charset="0"/>
              <a:buChar char="•"/>
            </a:pPr>
            <a:r>
              <a:rPr lang="fr-FR" b="1" i="0" u="none" strike="noStrike" baseline="0" dirty="0">
                <a:solidFill>
                  <a:srgbClr val="000000"/>
                </a:solidFill>
                <a:latin typeface="Calibri" panose="020F0502020204030204" pitchFamily="34" charset="0"/>
              </a:rPr>
              <a:t>La cocaïne</a:t>
            </a:r>
          </a:p>
          <a:p>
            <a:pPr marL="342900" indent="-342900">
              <a:lnSpc>
                <a:spcPct val="150000"/>
              </a:lnSpc>
              <a:buFont typeface="Arial" panose="020B0604020202020204" pitchFamily="34" charset="0"/>
              <a:buChar char="•"/>
            </a:pPr>
            <a:r>
              <a:rPr lang="fr-FR" b="1" i="0" u="none" strike="noStrike" baseline="0" dirty="0">
                <a:solidFill>
                  <a:srgbClr val="000000"/>
                </a:solidFill>
                <a:latin typeface="Calibri" panose="020F0502020204030204" pitchFamily="34" charset="0"/>
              </a:rPr>
              <a:t>Des anxiolytiques, sédatifs, hypnotiques</a:t>
            </a:r>
          </a:p>
          <a:p>
            <a:pPr marL="342900" indent="-342900">
              <a:lnSpc>
                <a:spcPct val="150000"/>
              </a:lnSpc>
              <a:buFont typeface="Arial" panose="020B0604020202020204" pitchFamily="34" charset="0"/>
              <a:buChar char="•"/>
            </a:pPr>
            <a:r>
              <a:rPr lang="fr-FR" b="1" i="0" u="none" strike="noStrike" baseline="0" dirty="0">
                <a:solidFill>
                  <a:srgbClr val="000000"/>
                </a:solidFill>
                <a:latin typeface="Calibri" panose="020F0502020204030204" pitchFamily="34" charset="0"/>
              </a:rPr>
              <a:t>Certains dérivés de synthèse.</a:t>
            </a:r>
          </a:p>
          <a:p>
            <a:pPr marL="342900" indent="-342900">
              <a:lnSpc>
                <a:spcPct val="150000"/>
              </a:lnSpc>
              <a:buFont typeface="Arial" panose="020B0604020202020204" pitchFamily="34" charset="0"/>
              <a:buChar char="•"/>
            </a:pPr>
            <a:r>
              <a:rPr lang="fr-FR" b="1" i="0" u="none" strike="noStrike" baseline="0" dirty="0">
                <a:solidFill>
                  <a:srgbClr val="000000"/>
                </a:solidFill>
                <a:latin typeface="Calibri" panose="020F0502020204030204" pitchFamily="34" charset="0"/>
              </a:rPr>
              <a:t>Parmi les addictions sans substance, </a:t>
            </a:r>
            <a:r>
              <a:rPr lang="fr-FR" b="1" dirty="0">
                <a:solidFill>
                  <a:srgbClr val="000000"/>
                </a:solidFill>
                <a:latin typeface="Calibri" panose="020F0502020204030204" pitchFamily="34" charset="0"/>
              </a:rPr>
              <a:t>les </a:t>
            </a:r>
            <a:r>
              <a:rPr lang="fr-FR" b="1" i="0" u="none" strike="noStrike" baseline="0" dirty="0">
                <a:solidFill>
                  <a:srgbClr val="000000"/>
                </a:solidFill>
                <a:latin typeface="Calibri" panose="020F0502020204030204" pitchFamily="34" charset="0"/>
              </a:rPr>
              <a:t>jeux de hasard et d’argent </a:t>
            </a:r>
            <a:r>
              <a:rPr lang="fr-FR" b="1" dirty="0">
                <a:solidFill>
                  <a:srgbClr val="000000"/>
                </a:solidFill>
                <a:latin typeface="Calibri" panose="020F0502020204030204" pitchFamily="34" charset="0"/>
              </a:rPr>
              <a:t>, les</a:t>
            </a:r>
            <a:r>
              <a:rPr lang="fr-FR" b="1" i="0" u="none" strike="noStrike" baseline="0" dirty="0">
                <a:solidFill>
                  <a:srgbClr val="000000"/>
                </a:solidFill>
                <a:latin typeface="Calibri" panose="020F0502020204030204" pitchFamily="34" charset="0"/>
              </a:rPr>
              <a:t> jeux vidéo</a:t>
            </a:r>
            <a:r>
              <a:rPr lang="fr-FR" b="1" dirty="0">
                <a:solidFill>
                  <a:srgbClr val="000000"/>
                </a:solidFill>
                <a:latin typeface="Calibri" panose="020F0502020204030204" pitchFamily="34" charset="0"/>
              </a:rPr>
              <a:t> son</a:t>
            </a:r>
            <a:r>
              <a:rPr lang="fr-FR" b="1" i="0" u="none" strike="noStrike" baseline="0" dirty="0">
                <a:solidFill>
                  <a:srgbClr val="000000"/>
                </a:solidFill>
                <a:latin typeface="Calibri" panose="020F0502020204030204" pitchFamily="34" charset="0"/>
              </a:rPr>
              <a:t>t reconnus comme des addictions comportementales dans les classifications diagnostiques internationales (DSM 5 et CIM 11).</a:t>
            </a:r>
          </a:p>
        </p:txBody>
      </p:sp>
      <p:sp>
        <p:nvSpPr>
          <p:cNvPr id="7" name="ZoneTexte 6">
            <a:extLst>
              <a:ext uri="{FF2B5EF4-FFF2-40B4-BE49-F238E27FC236}">
                <a16:creationId xmlns:a16="http://schemas.microsoft.com/office/drawing/2014/main" id="{140B578B-1B77-4D34-91A0-64EEA5068881}"/>
              </a:ext>
            </a:extLst>
          </p:cNvPr>
          <p:cNvSpPr txBox="1"/>
          <p:nvPr/>
        </p:nvSpPr>
        <p:spPr>
          <a:xfrm>
            <a:off x="408639" y="581891"/>
            <a:ext cx="11856098" cy="584775"/>
          </a:xfrm>
          <a:prstGeom prst="rect">
            <a:avLst/>
          </a:prstGeom>
          <a:noFill/>
        </p:spPr>
        <p:txBody>
          <a:bodyPr wrap="square" rtlCol="0">
            <a:spAutoFit/>
          </a:bodyPr>
          <a:lstStyle/>
          <a:p>
            <a:pPr lvl="0"/>
            <a:r>
              <a:rPr lang="fr-FR" sz="3200" b="1" dirty="0">
                <a:solidFill>
                  <a:srgbClr val="7A2553"/>
                </a:solidFill>
              </a:rPr>
              <a:t>Les addictions concernent :</a:t>
            </a:r>
            <a:endParaRPr lang="fr-FR" sz="3200" dirty="0">
              <a:solidFill>
                <a:srgbClr val="FF0000"/>
              </a:solidFill>
            </a:endParaRPr>
          </a:p>
        </p:txBody>
      </p:sp>
    </p:spTree>
    <p:extLst>
      <p:ext uri="{BB962C8B-B14F-4D97-AF65-F5344CB8AC3E}">
        <p14:creationId xmlns:p14="http://schemas.microsoft.com/office/powerpoint/2010/main" val="1988112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E914267B-87A3-4AFC-A561-FBB74B1B4AD6}"/>
              </a:ext>
            </a:extLst>
          </p:cNvPr>
          <p:cNvSpPr txBox="1"/>
          <p:nvPr/>
        </p:nvSpPr>
        <p:spPr>
          <a:xfrm>
            <a:off x="408639" y="1832463"/>
            <a:ext cx="5687361" cy="1754326"/>
          </a:xfrm>
          <a:prstGeom prst="rect">
            <a:avLst/>
          </a:prstGeom>
          <a:noFill/>
        </p:spPr>
        <p:txBody>
          <a:bodyPr wrap="square">
            <a:spAutoFit/>
          </a:bodyPr>
          <a:lstStyle/>
          <a:p>
            <a:pPr algn="ctr">
              <a:lnSpc>
                <a:spcPct val="150000"/>
              </a:lnSpc>
            </a:pPr>
            <a:r>
              <a:rPr lang="fr-FR" b="1" i="0" u="none" strike="noStrike" baseline="0" dirty="0">
                <a:latin typeface="Calibri" panose="020F0502020204030204" pitchFamily="34" charset="0"/>
              </a:rPr>
              <a:t>Le Diagnostic and </a:t>
            </a:r>
            <a:r>
              <a:rPr lang="fr-FR" b="1" i="0" u="none" strike="noStrike" baseline="0" dirty="0" err="1">
                <a:latin typeface="Calibri" panose="020F0502020204030204" pitchFamily="34" charset="0"/>
              </a:rPr>
              <a:t>Statistical</a:t>
            </a:r>
            <a:r>
              <a:rPr lang="fr-FR" b="1" i="0" u="none" strike="noStrike" baseline="0" dirty="0">
                <a:latin typeface="Calibri" panose="020F0502020204030204" pitchFamily="34" charset="0"/>
              </a:rPr>
              <a:t> </a:t>
            </a:r>
            <a:r>
              <a:rPr lang="fr-FR" b="1" i="0" u="none" strike="noStrike" baseline="0" dirty="0" err="1">
                <a:latin typeface="Calibri" panose="020F0502020204030204" pitchFamily="34" charset="0"/>
              </a:rPr>
              <a:t>manual</a:t>
            </a:r>
            <a:r>
              <a:rPr lang="fr-FR" b="1" i="0" u="none" strike="noStrike" baseline="0" dirty="0">
                <a:latin typeface="Calibri" panose="020F0502020204030204" pitchFamily="34" charset="0"/>
              </a:rPr>
              <a:t> of Mental </a:t>
            </a:r>
            <a:r>
              <a:rPr lang="fr-FR" b="1" i="0" u="none" strike="noStrike" baseline="0" dirty="0" err="1">
                <a:latin typeface="Calibri" panose="020F0502020204030204" pitchFamily="34" charset="0"/>
              </a:rPr>
              <a:t>disorders</a:t>
            </a:r>
            <a:r>
              <a:rPr lang="fr-FR" b="1" i="0" u="none" strike="noStrike" baseline="0" dirty="0">
                <a:latin typeface="Calibri" panose="020F0502020204030204" pitchFamily="34" charset="0"/>
              </a:rPr>
              <a:t> (DSM)</a:t>
            </a:r>
          </a:p>
          <a:p>
            <a:r>
              <a:rPr lang="fr-FR" i="0" u="none" strike="noStrike" baseline="0" dirty="0">
                <a:solidFill>
                  <a:srgbClr val="000000"/>
                </a:solidFill>
                <a:latin typeface="Calibri" panose="020F0502020204030204" pitchFamily="34" charset="0"/>
              </a:rPr>
              <a:t>Le diagnostic de l’addiction (ou dépendance) repose sur des critères bien définis, publié par l’association américaine de psychiatrie.</a:t>
            </a:r>
          </a:p>
        </p:txBody>
      </p:sp>
      <p:sp>
        <p:nvSpPr>
          <p:cNvPr id="7" name="ZoneTexte 6">
            <a:extLst>
              <a:ext uri="{FF2B5EF4-FFF2-40B4-BE49-F238E27FC236}">
                <a16:creationId xmlns:a16="http://schemas.microsoft.com/office/drawing/2014/main" id="{140B578B-1B77-4D34-91A0-64EEA5068881}"/>
              </a:ext>
            </a:extLst>
          </p:cNvPr>
          <p:cNvSpPr txBox="1"/>
          <p:nvPr/>
        </p:nvSpPr>
        <p:spPr>
          <a:xfrm>
            <a:off x="408639" y="581891"/>
            <a:ext cx="11783361" cy="1077218"/>
          </a:xfrm>
          <a:prstGeom prst="rect">
            <a:avLst/>
          </a:prstGeom>
          <a:noFill/>
        </p:spPr>
        <p:txBody>
          <a:bodyPr wrap="square" rtlCol="0">
            <a:spAutoFit/>
          </a:bodyPr>
          <a:lstStyle/>
          <a:p>
            <a:pPr lvl="0"/>
            <a:r>
              <a:rPr lang="fr-FR" sz="3200" b="1" dirty="0">
                <a:solidFill>
                  <a:srgbClr val="7A2553"/>
                </a:solidFill>
              </a:rPr>
              <a:t>Pour établir un diagnostic de l’addiction deux outils sont utilisés: DSM V et CIM-11</a:t>
            </a:r>
            <a:endParaRPr lang="fr-FR" sz="3200" b="1" dirty="0">
              <a:solidFill>
                <a:srgbClr val="FF0000"/>
              </a:solidFill>
            </a:endParaRPr>
          </a:p>
        </p:txBody>
      </p:sp>
      <p:sp>
        <p:nvSpPr>
          <p:cNvPr id="5" name="ZoneTexte 4">
            <a:extLst>
              <a:ext uri="{FF2B5EF4-FFF2-40B4-BE49-F238E27FC236}">
                <a16:creationId xmlns:a16="http://schemas.microsoft.com/office/drawing/2014/main" id="{CC8747C5-3EF2-4047-9B8F-F4BB355245A7}"/>
              </a:ext>
            </a:extLst>
          </p:cNvPr>
          <p:cNvSpPr txBox="1"/>
          <p:nvPr/>
        </p:nvSpPr>
        <p:spPr>
          <a:xfrm>
            <a:off x="408639" y="3934415"/>
            <a:ext cx="5864146" cy="1892826"/>
          </a:xfrm>
          <a:prstGeom prst="rect">
            <a:avLst/>
          </a:prstGeom>
          <a:noFill/>
        </p:spPr>
        <p:txBody>
          <a:bodyPr wrap="square">
            <a:spAutoFit/>
          </a:bodyPr>
          <a:lstStyle/>
          <a:p>
            <a:pPr>
              <a:lnSpc>
                <a:spcPct val="150000"/>
              </a:lnSpc>
            </a:pPr>
            <a:r>
              <a:rPr lang="fr-FR" i="0" u="none" strike="noStrike" baseline="0" dirty="0">
                <a:solidFill>
                  <a:srgbClr val="000000"/>
                </a:solidFill>
                <a:latin typeface="Calibri" panose="020F0502020204030204" pitchFamily="34" charset="0"/>
              </a:rPr>
              <a:t>Parmi ces critères, on trouve :</a:t>
            </a:r>
          </a:p>
          <a:p>
            <a:pPr marL="742950" lvl="1" indent="-285750">
              <a:buFont typeface="Arial" panose="020B0604020202020204" pitchFamily="34" charset="0"/>
              <a:buChar char="•"/>
            </a:pPr>
            <a:r>
              <a:rPr lang="fr-FR" b="1" i="0" u="none" strike="noStrike" baseline="0" dirty="0">
                <a:solidFill>
                  <a:srgbClr val="000000"/>
                </a:solidFill>
                <a:latin typeface="Calibri" panose="020F0502020204030204" pitchFamily="34" charset="0"/>
              </a:rPr>
              <a:t>La perte de contrôle de soi, </a:t>
            </a:r>
          </a:p>
          <a:p>
            <a:pPr marL="742950" lvl="1" indent="-285750">
              <a:buFont typeface="Arial" panose="020B0604020202020204" pitchFamily="34" charset="0"/>
              <a:buChar char="•"/>
            </a:pPr>
            <a:r>
              <a:rPr lang="fr-FR" b="1" i="0" u="none" strike="noStrike" baseline="0" dirty="0">
                <a:solidFill>
                  <a:srgbClr val="000000"/>
                </a:solidFill>
                <a:latin typeface="Calibri" panose="020F0502020204030204" pitchFamily="34" charset="0"/>
              </a:rPr>
              <a:t>L’interférence de la consommation sur les activités scolaires ou professionnelles,</a:t>
            </a:r>
          </a:p>
          <a:p>
            <a:pPr marL="742950" lvl="1" indent="-285750">
              <a:buFont typeface="Arial" panose="020B0604020202020204" pitchFamily="34" charset="0"/>
              <a:buChar char="•"/>
            </a:pPr>
            <a:r>
              <a:rPr lang="fr-FR" b="1" i="0" u="none" strike="noStrike" baseline="0" dirty="0">
                <a:solidFill>
                  <a:srgbClr val="000000"/>
                </a:solidFill>
                <a:latin typeface="Calibri" panose="020F0502020204030204" pitchFamily="34" charset="0"/>
              </a:rPr>
              <a:t>La poursuite de la consommation malgré la prise de conscience des troubles qu’elle engendre.</a:t>
            </a:r>
          </a:p>
        </p:txBody>
      </p:sp>
      <p:sp>
        <p:nvSpPr>
          <p:cNvPr id="6" name="ZoneTexte 5">
            <a:extLst>
              <a:ext uri="{FF2B5EF4-FFF2-40B4-BE49-F238E27FC236}">
                <a16:creationId xmlns:a16="http://schemas.microsoft.com/office/drawing/2014/main" id="{31E863B7-C276-4F1C-8D93-10C68C083B55}"/>
              </a:ext>
            </a:extLst>
          </p:cNvPr>
          <p:cNvSpPr txBox="1"/>
          <p:nvPr/>
        </p:nvSpPr>
        <p:spPr>
          <a:xfrm>
            <a:off x="6272785" y="2251563"/>
            <a:ext cx="5687361" cy="1615827"/>
          </a:xfrm>
          <a:prstGeom prst="rect">
            <a:avLst/>
          </a:prstGeom>
          <a:noFill/>
        </p:spPr>
        <p:txBody>
          <a:bodyPr wrap="square">
            <a:spAutoFit/>
          </a:bodyPr>
          <a:lstStyle/>
          <a:p>
            <a:pPr>
              <a:lnSpc>
                <a:spcPct val="150000"/>
              </a:lnSpc>
            </a:pPr>
            <a:r>
              <a:rPr lang="fr-FR" b="1" i="0" u="none" strike="noStrike" baseline="0" dirty="0">
                <a:solidFill>
                  <a:srgbClr val="000000"/>
                </a:solidFill>
                <a:latin typeface="Calibri" panose="020F0502020204030204" pitchFamily="34" charset="0"/>
              </a:rPr>
              <a:t>Troubles liés à une substance :</a:t>
            </a:r>
          </a:p>
          <a:p>
            <a:r>
              <a:rPr lang="fr-FR" i="0" u="none" strike="noStrike" baseline="0" dirty="0">
                <a:solidFill>
                  <a:srgbClr val="000000"/>
                </a:solidFill>
                <a:latin typeface="Calibri" panose="020F0502020204030204" pitchFamily="34" charset="0"/>
              </a:rPr>
              <a:t>Depuis 2013, le DSM V regroupe </a:t>
            </a:r>
            <a:r>
              <a:rPr lang="fr-FR" b="1" i="0" u="none" strike="noStrike" baseline="0" dirty="0">
                <a:solidFill>
                  <a:srgbClr val="000000"/>
                </a:solidFill>
                <a:latin typeface="Calibri" panose="020F0502020204030204" pitchFamily="34" charset="0"/>
              </a:rPr>
              <a:t>la</a:t>
            </a:r>
            <a:r>
              <a:rPr lang="fr-FR" i="0" u="none" strike="noStrike" baseline="0" dirty="0">
                <a:solidFill>
                  <a:srgbClr val="000000"/>
                </a:solidFill>
                <a:latin typeface="Calibri" panose="020F0502020204030204" pitchFamily="34" charset="0"/>
              </a:rPr>
              <a:t> </a:t>
            </a:r>
            <a:r>
              <a:rPr lang="fr-FR" b="1" i="0" u="none" strike="noStrike" baseline="0" dirty="0">
                <a:solidFill>
                  <a:srgbClr val="000000"/>
                </a:solidFill>
                <a:latin typeface="Calibri" panose="020F0502020204030204" pitchFamily="34" charset="0"/>
              </a:rPr>
              <a:t>dépendance</a:t>
            </a:r>
            <a:r>
              <a:rPr lang="fr-FR" i="0" u="none" strike="noStrike" baseline="0" dirty="0">
                <a:solidFill>
                  <a:srgbClr val="000000"/>
                </a:solidFill>
                <a:latin typeface="Calibri" panose="020F0502020204030204" pitchFamily="34" charset="0"/>
              </a:rPr>
              <a:t> et </a:t>
            </a:r>
            <a:r>
              <a:rPr lang="fr-FR" b="1" i="0" u="none" strike="noStrike" baseline="0" dirty="0">
                <a:solidFill>
                  <a:srgbClr val="000000"/>
                </a:solidFill>
                <a:latin typeface="Calibri" panose="020F0502020204030204" pitchFamily="34" charset="0"/>
              </a:rPr>
              <a:t>l’abus</a:t>
            </a:r>
            <a:r>
              <a:rPr lang="fr-FR" i="0" u="none" strike="noStrike" baseline="0" dirty="0">
                <a:solidFill>
                  <a:srgbClr val="000000"/>
                </a:solidFill>
                <a:latin typeface="Calibri" panose="020F0502020204030204" pitchFamily="34" charset="0"/>
              </a:rPr>
              <a:t> sous l’appellation de «</a:t>
            </a:r>
            <a:r>
              <a:rPr lang="fr-FR" b="1" i="0" u="none" strike="noStrike" baseline="0" dirty="0">
                <a:solidFill>
                  <a:srgbClr val="7A2553"/>
                </a:solidFill>
                <a:latin typeface="Calibri" panose="020F0502020204030204" pitchFamily="34" charset="0"/>
              </a:rPr>
              <a:t>troubles liés à une substance</a:t>
            </a:r>
            <a:r>
              <a:rPr lang="fr-FR" i="0" u="none" strike="noStrike" baseline="0" dirty="0">
                <a:solidFill>
                  <a:srgbClr val="000000"/>
                </a:solidFill>
                <a:latin typeface="Calibri" panose="020F0502020204030204" pitchFamily="34" charset="0"/>
              </a:rPr>
              <a:t>».</a:t>
            </a:r>
          </a:p>
          <a:p>
            <a:r>
              <a:rPr lang="fr-FR" i="1" u="none" strike="noStrike" baseline="0" dirty="0">
                <a:solidFill>
                  <a:srgbClr val="000000"/>
                </a:solidFill>
                <a:latin typeface="Calibri" panose="020F0502020204030204" pitchFamily="34" charset="0"/>
              </a:rPr>
              <a:t>Les différents stades présents dans le DSM IV : usage, abus, dépendance ont disparu dans cette nouvelle classification.</a:t>
            </a:r>
          </a:p>
        </p:txBody>
      </p:sp>
    </p:spTree>
    <p:extLst>
      <p:ext uri="{BB962C8B-B14F-4D97-AF65-F5344CB8AC3E}">
        <p14:creationId xmlns:p14="http://schemas.microsoft.com/office/powerpoint/2010/main" val="1971809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82C2F3C7-9031-4074-9034-0682DD99F234}"/>
              </a:ext>
            </a:extLst>
          </p:cNvPr>
          <p:cNvSpPr txBox="1"/>
          <p:nvPr/>
        </p:nvSpPr>
        <p:spPr>
          <a:xfrm>
            <a:off x="408639" y="1525143"/>
            <a:ext cx="11783361" cy="584775"/>
          </a:xfrm>
          <a:prstGeom prst="rect">
            <a:avLst/>
          </a:prstGeom>
          <a:noFill/>
        </p:spPr>
        <p:txBody>
          <a:bodyPr wrap="square">
            <a:spAutoFit/>
          </a:bodyPr>
          <a:lstStyle/>
          <a:p>
            <a:r>
              <a:rPr lang="fr-FR" sz="1600" dirty="0"/>
              <a:t>Mode d’utilisation inadapté d’un produit conduisant  à une altération du fonctionnement ou à une souffrance cliniquement significative, caractérisée par la présence de deux (ou plus) des manifestations suivantes, à un moment quelconque d’une période continue de 12 mois.</a:t>
            </a:r>
          </a:p>
        </p:txBody>
      </p:sp>
      <p:sp>
        <p:nvSpPr>
          <p:cNvPr id="4" name="ZoneTexte 3">
            <a:extLst>
              <a:ext uri="{FF2B5EF4-FFF2-40B4-BE49-F238E27FC236}">
                <a16:creationId xmlns:a16="http://schemas.microsoft.com/office/drawing/2014/main" id="{49C5D7CC-2299-4193-9DA0-FB4975412FB8}"/>
              </a:ext>
            </a:extLst>
          </p:cNvPr>
          <p:cNvSpPr txBox="1"/>
          <p:nvPr/>
        </p:nvSpPr>
        <p:spPr>
          <a:xfrm>
            <a:off x="408639" y="581891"/>
            <a:ext cx="11856098" cy="584775"/>
          </a:xfrm>
          <a:prstGeom prst="rect">
            <a:avLst/>
          </a:prstGeom>
          <a:noFill/>
        </p:spPr>
        <p:txBody>
          <a:bodyPr wrap="square" rtlCol="0">
            <a:spAutoFit/>
          </a:bodyPr>
          <a:lstStyle/>
          <a:p>
            <a:pPr lvl="0"/>
            <a:r>
              <a:rPr lang="fr-FR" sz="3200" b="1" dirty="0">
                <a:solidFill>
                  <a:srgbClr val="7A2553"/>
                </a:solidFill>
              </a:rPr>
              <a:t>Trouble de l’usage selon le DSM V</a:t>
            </a:r>
            <a:endParaRPr lang="fr-FR" sz="3200" b="1" dirty="0">
              <a:solidFill>
                <a:srgbClr val="7A2553"/>
              </a:solidFill>
              <a:highlight>
                <a:srgbClr val="FF0000"/>
              </a:highlight>
            </a:endParaRPr>
          </a:p>
        </p:txBody>
      </p:sp>
      <p:sp>
        <p:nvSpPr>
          <p:cNvPr id="6" name="Espace réservé du contenu 2">
            <a:extLst>
              <a:ext uri="{FF2B5EF4-FFF2-40B4-BE49-F238E27FC236}">
                <a16:creationId xmlns:a16="http://schemas.microsoft.com/office/drawing/2014/main" id="{827AEA0A-0932-420F-848B-C2FD805F3DFD}"/>
              </a:ext>
            </a:extLst>
          </p:cNvPr>
          <p:cNvSpPr txBox="1">
            <a:spLocks/>
          </p:cNvSpPr>
          <p:nvPr/>
        </p:nvSpPr>
        <p:spPr>
          <a:xfrm>
            <a:off x="0" y="2353223"/>
            <a:ext cx="11848728" cy="41103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9263" lvl="2" indent="0">
              <a:lnSpc>
                <a:spcPct val="100000"/>
              </a:lnSpc>
              <a:spcBef>
                <a:spcPts val="0"/>
              </a:spcBef>
              <a:spcAft>
                <a:spcPts val="600"/>
              </a:spcAft>
              <a:buNone/>
            </a:pPr>
            <a:r>
              <a:rPr lang="fr-FR" sz="1800" dirty="0"/>
              <a:t>1. Incapacité de remplir des obligations importantes</a:t>
            </a:r>
          </a:p>
          <a:p>
            <a:pPr marL="449263" lvl="2" indent="0">
              <a:lnSpc>
                <a:spcPct val="100000"/>
              </a:lnSpc>
              <a:spcBef>
                <a:spcPts val="0"/>
              </a:spcBef>
              <a:spcAft>
                <a:spcPts val="600"/>
              </a:spcAft>
              <a:buNone/>
            </a:pPr>
            <a:r>
              <a:rPr lang="fr-FR" sz="1800" dirty="0"/>
              <a:t>2. Usage lorsque physiquement dangereux</a:t>
            </a:r>
          </a:p>
          <a:p>
            <a:pPr marL="449263" lvl="2" indent="0">
              <a:lnSpc>
                <a:spcPct val="100000"/>
              </a:lnSpc>
              <a:spcBef>
                <a:spcPts val="0"/>
              </a:spcBef>
              <a:spcAft>
                <a:spcPts val="600"/>
              </a:spcAft>
              <a:buNone/>
            </a:pPr>
            <a:r>
              <a:rPr lang="fr-FR" sz="1800" dirty="0"/>
              <a:t>3. Problèmes interpersonnels ou sociaux</a:t>
            </a:r>
          </a:p>
          <a:p>
            <a:pPr marL="449263" lvl="2" indent="0">
              <a:lnSpc>
                <a:spcPct val="100000"/>
              </a:lnSpc>
              <a:spcBef>
                <a:spcPts val="0"/>
              </a:spcBef>
              <a:spcAft>
                <a:spcPts val="600"/>
              </a:spcAft>
              <a:buNone/>
            </a:pPr>
            <a:r>
              <a:rPr lang="fr-FR" sz="1800" dirty="0"/>
              <a:t>4. Continuer malgré dommage physique ou psychique</a:t>
            </a:r>
          </a:p>
          <a:p>
            <a:pPr marL="449263" lvl="2" indent="0">
              <a:lnSpc>
                <a:spcPct val="100000"/>
              </a:lnSpc>
              <a:spcBef>
                <a:spcPts val="0"/>
              </a:spcBef>
              <a:spcAft>
                <a:spcPts val="600"/>
              </a:spcAft>
              <a:buNone/>
            </a:pPr>
            <a:r>
              <a:rPr lang="fr-FR" sz="1800" dirty="0"/>
              <a:t>5. Perte de contrôle sur quantité et temps dédié</a:t>
            </a:r>
          </a:p>
          <a:p>
            <a:pPr marL="449263" lvl="2" indent="0">
              <a:lnSpc>
                <a:spcPct val="100000"/>
              </a:lnSpc>
              <a:spcBef>
                <a:spcPts val="0"/>
              </a:spcBef>
              <a:spcAft>
                <a:spcPts val="600"/>
              </a:spcAft>
              <a:buNone/>
            </a:pPr>
            <a:r>
              <a:rPr lang="fr-FR" sz="1800" dirty="0"/>
              <a:t>6. Désir ou efforts persistants pour diminuer</a:t>
            </a:r>
          </a:p>
          <a:p>
            <a:pPr marL="449263" lvl="2" indent="0">
              <a:lnSpc>
                <a:spcPct val="100000"/>
              </a:lnSpc>
              <a:spcBef>
                <a:spcPts val="0"/>
              </a:spcBef>
              <a:spcAft>
                <a:spcPts val="600"/>
              </a:spcAft>
              <a:buNone/>
            </a:pPr>
            <a:r>
              <a:rPr lang="fr-FR" sz="2000" dirty="0"/>
              <a:t>7</a:t>
            </a:r>
            <a:r>
              <a:rPr lang="fr-FR" sz="1800" dirty="0"/>
              <a:t>. Tolérance</a:t>
            </a:r>
          </a:p>
          <a:p>
            <a:pPr marL="449263" lvl="2" indent="0">
              <a:lnSpc>
                <a:spcPct val="100000"/>
              </a:lnSpc>
              <a:spcBef>
                <a:spcPts val="0"/>
              </a:spcBef>
              <a:spcAft>
                <a:spcPts val="600"/>
              </a:spcAft>
              <a:buNone/>
            </a:pPr>
            <a:r>
              <a:rPr lang="fr-FR" sz="1800" dirty="0"/>
              <a:t>8. Sevrage</a:t>
            </a:r>
          </a:p>
          <a:p>
            <a:pPr marL="449263" lvl="2" indent="0">
              <a:lnSpc>
                <a:spcPct val="100000"/>
              </a:lnSpc>
              <a:spcBef>
                <a:spcPts val="0"/>
              </a:spcBef>
              <a:spcAft>
                <a:spcPts val="600"/>
              </a:spcAft>
              <a:buNone/>
            </a:pPr>
            <a:r>
              <a:rPr lang="fr-FR" sz="1800" dirty="0"/>
              <a:t>9. « </a:t>
            </a:r>
            <a:r>
              <a:rPr lang="fr-FR" sz="1800" dirty="0" err="1"/>
              <a:t>Craving</a:t>
            </a:r>
            <a:r>
              <a:rPr lang="fr-FR" sz="1800" dirty="0"/>
              <a:t> », désir impérieux</a:t>
            </a:r>
          </a:p>
          <a:p>
            <a:pPr marL="449263" marR="0" lvl="2" indent="0" fontAlgn="auto">
              <a:lnSpc>
                <a:spcPct val="100000"/>
              </a:lnSpc>
              <a:spcBef>
                <a:spcPts val="0"/>
              </a:spcBef>
              <a:spcAft>
                <a:spcPts val="600"/>
              </a:spcAft>
              <a:buClrTx/>
              <a:buSzTx/>
              <a:buNone/>
              <a:tabLst/>
              <a:defRPr/>
            </a:pPr>
            <a:r>
              <a:rPr lang="fr-FR" sz="1800" dirty="0"/>
              <a:t>10. Beaucoup de temps consacré</a:t>
            </a:r>
          </a:p>
          <a:p>
            <a:pPr marL="449263" marR="0" lvl="2" indent="0" fontAlgn="auto">
              <a:lnSpc>
                <a:spcPct val="100000"/>
              </a:lnSpc>
              <a:spcBef>
                <a:spcPts val="0"/>
              </a:spcBef>
              <a:spcAft>
                <a:spcPts val="600"/>
              </a:spcAft>
              <a:buClrTx/>
              <a:buSzTx/>
              <a:buNone/>
              <a:tabLst/>
              <a:defRPr/>
            </a:pPr>
            <a:r>
              <a:rPr lang="fr-FR" sz="1800" dirty="0"/>
              <a:t>11. Activités réduites au profit de la  consommation</a:t>
            </a:r>
          </a:p>
          <a:p>
            <a:pPr marL="449263" lvl="2" indent="0">
              <a:lnSpc>
                <a:spcPct val="100000"/>
              </a:lnSpc>
              <a:spcBef>
                <a:spcPts val="0"/>
              </a:spcBef>
              <a:spcAft>
                <a:spcPts val="600"/>
              </a:spcAft>
              <a:buNone/>
            </a:pPr>
            <a:endParaRPr lang="fr-FR" sz="1800" dirty="0"/>
          </a:p>
        </p:txBody>
      </p:sp>
      <p:sp>
        <p:nvSpPr>
          <p:cNvPr id="7" name="ZoneTexte 6">
            <a:extLst>
              <a:ext uri="{FF2B5EF4-FFF2-40B4-BE49-F238E27FC236}">
                <a16:creationId xmlns:a16="http://schemas.microsoft.com/office/drawing/2014/main" id="{5ADAF822-D4F9-4DE7-AE3A-B98A7569B8C7}"/>
              </a:ext>
            </a:extLst>
          </p:cNvPr>
          <p:cNvSpPr txBox="1"/>
          <p:nvPr/>
        </p:nvSpPr>
        <p:spPr>
          <a:xfrm>
            <a:off x="6096001" y="3219450"/>
            <a:ext cx="2701770" cy="369332"/>
          </a:xfrm>
          <a:prstGeom prst="rect">
            <a:avLst/>
          </a:prstGeom>
          <a:noFill/>
        </p:spPr>
        <p:txBody>
          <a:bodyPr wrap="square" rtlCol="0">
            <a:spAutoFit/>
          </a:bodyPr>
          <a:lstStyle/>
          <a:p>
            <a:r>
              <a:rPr lang="fr-FR" b="1" dirty="0">
                <a:solidFill>
                  <a:srgbClr val="7A2553"/>
                </a:solidFill>
              </a:rPr>
              <a:t>Signes pertes de contrôle</a:t>
            </a:r>
          </a:p>
        </p:txBody>
      </p:sp>
      <p:sp>
        <p:nvSpPr>
          <p:cNvPr id="8" name="Accolade fermante 7">
            <a:extLst>
              <a:ext uri="{FF2B5EF4-FFF2-40B4-BE49-F238E27FC236}">
                <a16:creationId xmlns:a16="http://schemas.microsoft.com/office/drawing/2014/main" id="{7D6C8560-FB1B-461C-938E-73BF0D847FD0}"/>
              </a:ext>
            </a:extLst>
          </p:cNvPr>
          <p:cNvSpPr/>
          <p:nvPr/>
        </p:nvSpPr>
        <p:spPr>
          <a:xfrm>
            <a:off x="5704922" y="2479275"/>
            <a:ext cx="198728" cy="1980000"/>
          </a:xfrm>
          <a:prstGeom prst="rightBrace">
            <a:avLst>
              <a:gd name="adj1" fmla="val 29532"/>
              <a:gd name="adj2" fmla="val 47828"/>
            </a:avLst>
          </a:prstGeom>
          <a:ln w="28575">
            <a:solidFill>
              <a:srgbClr val="7A25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9" name="ZoneTexte 8">
            <a:extLst>
              <a:ext uri="{FF2B5EF4-FFF2-40B4-BE49-F238E27FC236}">
                <a16:creationId xmlns:a16="http://schemas.microsoft.com/office/drawing/2014/main" id="{80B75934-0ECA-44A2-BAF3-BCCE4215D1CD}"/>
              </a:ext>
            </a:extLst>
          </p:cNvPr>
          <p:cNvSpPr txBox="1"/>
          <p:nvPr/>
        </p:nvSpPr>
        <p:spPr>
          <a:xfrm>
            <a:off x="6131357" y="4835362"/>
            <a:ext cx="3025774" cy="369332"/>
          </a:xfrm>
          <a:prstGeom prst="rect">
            <a:avLst/>
          </a:prstGeom>
          <a:noFill/>
        </p:spPr>
        <p:txBody>
          <a:bodyPr wrap="square">
            <a:spAutoFit/>
          </a:bodyPr>
          <a:lstStyle/>
          <a:p>
            <a:r>
              <a:rPr lang="fr-FR" sz="1800" b="1" dirty="0">
                <a:solidFill>
                  <a:srgbClr val="7A2553"/>
                </a:solidFill>
              </a:rPr>
              <a:t>Signes physiques</a:t>
            </a:r>
          </a:p>
        </p:txBody>
      </p:sp>
      <p:sp>
        <p:nvSpPr>
          <p:cNvPr id="10" name="Accolade fermante 9">
            <a:extLst>
              <a:ext uri="{FF2B5EF4-FFF2-40B4-BE49-F238E27FC236}">
                <a16:creationId xmlns:a16="http://schemas.microsoft.com/office/drawing/2014/main" id="{D6894465-F912-4024-BBB3-BEF952A8AB55}"/>
              </a:ext>
            </a:extLst>
          </p:cNvPr>
          <p:cNvSpPr/>
          <p:nvPr/>
        </p:nvSpPr>
        <p:spPr>
          <a:xfrm>
            <a:off x="5704922" y="4570028"/>
            <a:ext cx="198728" cy="567221"/>
          </a:xfrm>
          <a:prstGeom prst="rightBrace">
            <a:avLst>
              <a:gd name="adj1" fmla="val 29532"/>
              <a:gd name="adj2" fmla="val 49663"/>
            </a:avLst>
          </a:prstGeom>
          <a:ln w="28575">
            <a:solidFill>
              <a:srgbClr val="7A25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1" name="ZoneTexte 10">
            <a:extLst>
              <a:ext uri="{FF2B5EF4-FFF2-40B4-BE49-F238E27FC236}">
                <a16:creationId xmlns:a16="http://schemas.microsoft.com/office/drawing/2014/main" id="{95ED5FF1-F1FD-45C1-8D42-1A57E07E2E62}"/>
              </a:ext>
            </a:extLst>
          </p:cNvPr>
          <p:cNvSpPr txBox="1"/>
          <p:nvPr/>
        </p:nvSpPr>
        <p:spPr>
          <a:xfrm>
            <a:off x="6131357" y="5649472"/>
            <a:ext cx="257896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solidFill>
                  <a:srgbClr val="7A2553"/>
                </a:solidFill>
                <a:effectLst/>
                <a:uLnTx/>
                <a:uFillTx/>
                <a:latin typeface="Calibri" panose="020F0502020204030204"/>
                <a:ea typeface="+mn-ea"/>
                <a:cs typeface="+mn-cs"/>
              </a:rPr>
              <a:t>Focalisation</a:t>
            </a:r>
          </a:p>
        </p:txBody>
      </p:sp>
      <p:sp>
        <p:nvSpPr>
          <p:cNvPr id="12" name="Accolade fermante 11">
            <a:extLst>
              <a:ext uri="{FF2B5EF4-FFF2-40B4-BE49-F238E27FC236}">
                <a16:creationId xmlns:a16="http://schemas.microsoft.com/office/drawing/2014/main" id="{1017E97B-FD61-4160-B2ED-EDA1A6B7C4B6}"/>
              </a:ext>
            </a:extLst>
          </p:cNvPr>
          <p:cNvSpPr/>
          <p:nvPr/>
        </p:nvSpPr>
        <p:spPr>
          <a:xfrm flipV="1">
            <a:off x="5715771" y="5611462"/>
            <a:ext cx="153880" cy="622383"/>
          </a:xfrm>
          <a:prstGeom prst="rightBrace">
            <a:avLst>
              <a:gd name="adj1" fmla="val 29532"/>
              <a:gd name="adj2" fmla="val 51298"/>
            </a:avLst>
          </a:prstGeom>
          <a:ln w="28575">
            <a:solidFill>
              <a:srgbClr val="7A25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60921514-D4D8-4606-85D4-6585A79B0435}"/>
              </a:ext>
            </a:extLst>
          </p:cNvPr>
          <p:cNvSpPr txBox="1"/>
          <p:nvPr/>
        </p:nvSpPr>
        <p:spPr>
          <a:xfrm>
            <a:off x="9488797" y="3567589"/>
            <a:ext cx="2672378" cy="1569660"/>
          </a:xfrm>
          <a:prstGeom prst="rect">
            <a:avLst/>
          </a:prstGeom>
          <a:noFill/>
        </p:spPr>
        <p:txBody>
          <a:bodyPr wrap="square" rtlCol="0">
            <a:spAutoFit/>
          </a:bodyPr>
          <a:lstStyle/>
          <a:p>
            <a:pPr marL="266700" indent="-266700">
              <a:buFont typeface="Wingdings" panose="05000000000000000000" pitchFamily="2" charset="2"/>
              <a:buChar char="q"/>
            </a:pPr>
            <a:r>
              <a:rPr lang="fr-FR" sz="1600" b="1" dirty="0"/>
              <a:t>2 à 3 critères : trouble de l’usage léger</a:t>
            </a:r>
          </a:p>
          <a:p>
            <a:pPr marL="266700" indent="-266700">
              <a:buFont typeface="Wingdings" panose="05000000000000000000" pitchFamily="2" charset="2"/>
              <a:buChar char="q"/>
            </a:pPr>
            <a:r>
              <a:rPr lang="fr-FR" sz="1600" b="1" dirty="0"/>
              <a:t>4 à 5 critères : trouble de l’usage modéré</a:t>
            </a:r>
          </a:p>
          <a:p>
            <a:pPr marL="266700" indent="-266700">
              <a:buFont typeface="Wingdings" panose="05000000000000000000" pitchFamily="2" charset="2"/>
              <a:buChar char="q"/>
            </a:pPr>
            <a:r>
              <a:rPr lang="fr-FR" sz="1600" b="1" dirty="0"/>
              <a:t>6 critères et plus : trouble de l’usage sévère</a:t>
            </a:r>
          </a:p>
        </p:txBody>
      </p:sp>
      <p:sp>
        <p:nvSpPr>
          <p:cNvPr id="14" name="Accolade fermante 13">
            <a:extLst>
              <a:ext uri="{FF2B5EF4-FFF2-40B4-BE49-F238E27FC236}">
                <a16:creationId xmlns:a16="http://schemas.microsoft.com/office/drawing/2014/main" id="{D4B3A359-A852-42F9-A93C-3C578D01C210}"/>
              </a:ext>
            </a:extLst>
          </p:cNvPr>
          <p:cNvSpPr/>
          <p:nvPr/>
        </p:nvSpPr>
        <p:spPr>
          <a:xfrm>
            <a:off x="9022766" y="2353223"/>
            <a:ext cx="198728" cy="3888000"/>
          </a:xfrm>
          <a:prstGeom prst="rightBrace">
            <a:avLst>
              <a:gd name="adj1" fmla="val 29532"/>
              <a:gd name="adj2" fmla="val 47828"/>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 name="Accolade fermante 1">
            <a:extLst>
              <a:ext uri="{FF2B5EF4-FFF2-40B4-BE49-F238E27FC236}">
                <a16:creationId xmlns:a16="http://schemas.microsoft.com/office/drawing/2014/main" id="{AD6D352F-745B-D35A-A068-27B3E84BB375}"/>
              </a:ext>
            </a:extLst>
          </p:cNvPr>
          <p:cNvSpPr/>
          <p:nvPr/>
        </p:nvSpPr>
        <p:spPr>
          <a:xfrm>
            <a:off x="5718153" y="5189690"/>
            <a:ext cx="153880" cy="369332"/>
          </a:xfrm>
          <a:prstGeom prst="rightBrace">
            <a:avLst>
              <a:gd name="adj1" fmla="val 29532"/>
              <a:gd name="adj2" fmla="val 49663"/>
            </a:avLst>
          </a:prstGeom>
          <a:ln w="28575">
            <a:solidFill>
              <a:srgbClr val="7A25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5" name="ZoneTexte 14">
            <a:extLst>
              <a:ext uri="{FF2B5EF4-FFF2-40B4-BE49-F238E27FC236}">
                <a16:creationId xmlns:a16="http://schemas.microsoft.com/office/drawing/2014/main" id="{A7929ACD-069B-DE35-05C1-13296E6CCE3F}"/>
              </a:ext>
            </a:extLst>
          </p:cNvPr>
          <p:cNvSpPr txBox="1"/>
          <p:nvPr/>
        </p:nvSpPr>
        <p:spPr>
          <a:xfrm>
            <a:off x="6133569" y="5158488"/>
            <a:ext cx="6131168" cy="369332"/>
          </a:xfrm>
          <a:prstGeom prst="rect">
            <a:avLst/>
          </a:prstGeom>
          <a:noFill/>
        </p:spPr>
        <p:txBody>
          <a:bodyPr wrap="square">
            <a:spAutoFit/>
          </a:bodyPr>
          <a:lstStyle/>
          <a:p>
            <a:r>
              <a:rPr lang="fr-FR" sz="1800" b="1" dirty="0">
                <a:solidFill>
                  <a:srgbClr val="7A2553"/>
                </a:solidFill>
              </a:rPr>
              <a:t>Nouveau critère</a:t>
            </a:r>
            <a:endParaRPr lang="fr-FR" dirty="0"/>
          </a:p>
        </p:txBody>
      </p:sp>
    </p:spTree>
    <p:extLst>
      <p:ext uri="{BB962C8B-B14F-4D97-AF65-F5344CB8AC3E}">
        <p14:creationId xmlns:p14="http://schemas.microsoft.com/office/powerpoint/2010/main" val="651603248"/>
      </p:ext>
    </p:extLst>
  </p:cSld>
  <p:clrMapOvr>
    <a:masterClrMapping/>
  </p:clrMapOvr>
</p:sld>
</file>

<file path=ppt/theme/theme1.xml><?xml version="1.0" encoding="utf-8"?>
<a:theme xmlns:a="http://schemas.openxmlformats.org/drawingml/2006/main" name="2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pulsio" id="{49A0550A-1D18-4F2A-894E-EA15BE535624}" vid="{CC5BB21E-9BF2-4058-A1D5-082FF41251E8}"/>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PPT_pulsio</Template>
  <TotalTime>87</TotalTime>
  <Words>5992</Words>
  <Application>Microsoft Office PowerPoint</Application>
  <PresentationFormat>Grand écran</PresentationFormat>
  <Paragraphs>632</Paragraphs>
  <Slides>61</Slides>
  <Notes>16</Notes>
  <HiddenSlides>0</HiddenSlides>
  <MMClips>0</MMClips>
  <ScaleCrop>false</ScaleCrop>
  <HeadingPairs>
    <vt:vector size="6" baseType="variant">
      <vt:variant>
        <vt:lpstr>Polices utilisées</vt:lpstr>
      </vt:variant>
      <vt:variant>
        <vt:i4>15</vt:i4>
      </vt:variant>
      <vt:variant>
        <vt:lpstr>Thème</vt:lpstr>
      </vt:variant>
      <vt:variant>
        <vt:i4>2</vt:i4>
      </vt:variant>
      <vt:variant>
        <vt:lpstr>Titres des diapositives</vt:lpstr>
      </vt:variant>
      <vt:variant>
        <vt:i4>61</vt:i4>
      </vt:variant>
    </vt:vector>
  </HeadingPairs>
  <TitlesOfParts>
    <vt:vector size="78" baseType="lpstr">
      <vt:lpstr>Arial</vt:lpstr>
      <vt:lpstr>Calibri</vt:lpstr>
      <vt:lpstr>Calibri Light</vt:lpstr>
      <vt:lpstr>Comic Sans MS</vt:lpstr>
      <vt:lpstr>Courier New</vt:lpstr>
      <vt:lpstr>Didact Gothic</vt:lpstr>
      <vt:lpstr>Helvetica Neue</vt:lpstr>
      <vt:lpstr>marianne-light</vt:lpstr>
      <vt:lpstr>Nunito Sans</vt:lpstr>
      <vt:lpstr>rival-sans</vt:lpstr>
      <vt:lpstr>Symbol</vt:lpstr>
      <vt:lpstr>Times New Roman</vt:lpstr>
      <vt:lpstr>var(--stack-b)</vt:lpstr>
      <vt:lpstr>Verdana</vt:lpstr>
      <vt:lpstr>Wingdings</vt:lpstr>
      <vt:lpstr>2_Conception personnalisée</vt:lpstr>
      <vt:lpstr>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Dépendance à une substance d’après CIM11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virgi</dc:creator>
  <cp:lastModifiedBy>Fabienne You</cp:lastModifiedBy>
  <cp:revision>418</cp:revision>
  <cp:lastPrinted>2021-12-29T10:56:09Z</cp:lastPrinted>
  <dcterms:created xsi:type="dcterms:W3CDTF">2019-05-06T07:53:20Z</dcterms:created>
  <dcterms:modified xsi:type="dcterms:W3CDTF">2023-01-23T10:45:19Z</dcterms:modified>
</cp:coreProperties>
</file>