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1"/>
  </p:notesMasterIdLst>
  <p:handoutMasterIdLst>
    <p:handoutMasterId r:id="rId32"/>
  </p:handoutMasterIdLst>
  <p:sldIdLst>
    <p:sldId id="803" r:id="rId2"/>
    <p:sldId id="703" r:id="rId3"/>
    <p:sldId id="924" r:id="rId4"/>
    <p:sldId id="916" r:id="rId5"/>
    <p:sldId id="913" r:id="rId6"/>
    <p:sldId id="925" r:id="rId7"/>
    <p:sldId id="927" r:id="rId8"/>
    <p:sldId id="967" r:id="rId9"/>
    <p:sldId id="969" r:id="rId10"/>
    <p:sldId id="964" r:id="rId11"/>
    <p:sldId id="953" r:id="rId12"/>
    <p:sldId id="975" r:id="rId13"/>
    <p:sldId id="954" r:id="rId14"/>
    <p:sldId id="976" r:id="rId15"/>
    <p:sldId id="955" r:id="rId16"/>
    <p:sldId id="956" r:id="rId17"/>
    <p:sldId id="966" r:id="rId18"/>
    <p:sldId id="957" r:id="rId19"/>
    <p:sldId id="965" r:id="rId20"/>
    <p:sldId id="960" r:id="rId21"/>
    <p:sldId id="958" r:id="rId22"/>
    <p:sldId id="959" r:id="rId23"/>
    <p:sldId id="931" r:id="rId24"/>
    <p:sldId id="961" r:id="rId25"/>
    <p:sldId id="962" r:id="rId26"/>
    <p:sldId id="963" r:id="rId27"/>
    <p:sldId id="968" r:id="rId28"/>
    <p:sldId id="974" r:id="rId29"/>
    <p:sldId id="970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629C56-A109-ACC8-3530-A75F93A90CE4}" name="Pascale Chauvin-Grelier" initials="PC" userId="S::pascale.chauvin-grelier@srae-addicto-pdl.fr::db50cf69-935c-4962-9228-212f94f534b0" providerId="AD"/>
  <p188:author id="{1963C890-2386-6402-A902-0669A04F8AA5}" name="Fabienne You" initials="FY" userId="S::fabienne.you@srae-addicto-pdl.fr::33802db6-30c6-4786-ac39-6d43bff1652a" providerId="AD"/>
  <p188:author id="{E4D946D3-EDBC-386F-0683-35D00D55FD51}" name="Emmanuelle Le Borgne" initials="ELB" userId="S::emmanuelle.leborgne@srae-addicto-pdl.fr::ecfe4deb-88ec-4c68-ad8f-953a334d0b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6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3" name="Solen Pelé" initials="SP" lastIdx="3" clrIdx="2">
    <p:extLst>
      <p:ext uri="{19B8F6BF-5375-455C-9EA6-DF929625EA0E}">
        <p15:presenceInfo xmlns:p15="http://schemas.microsoft.com/office/powerpoint/2012/main" userId="S::solen.pele@srae-addicto-pdl.fr::fccd0dbb-3f20-411f-b6ce-224677dc41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775"/>
    <a:srgbClr val="7A2553"/>
    <a:srgbClr val="D7D8D7"/>
    <a:srgbClr val="6B6123"/>
    <a:srgbClr val="665F2D"/>
    <a:srgbClr val="A49735"/>
    <a:srgbClr val="CECBC9"/>
    <a:srgbClr val="CEC794"/>
    <a:srgbClr val="949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A06CA-5254-44E3-9953-A8BC18B23352}" v="30" dt="2022-08-11T12:26:41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95" autoAdjust="0"/>
    <p:restoredTop sz="87646" autoAdjust="0"/>
  </p:normalViewPr>
  <p:slideViewPr>
    <p:cSldViewPr snapToGrid="0">
      <p:cViewPr varScale="1">
        <p:scale>
          <a:sx n="103" d="100"/>
          <a:sy n="103" d="100"/>
        </p:scale>
        <p:origin x="72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hauvin-Grelier" userId="db50cf69-935c-4962-9228-212f94f534b0" providerId="ADAL" clId="{CFBFDE7B-5FF5-4E4A-AD60-8F1D21F24188}"/>
    <pc:docChg chg="addSld modSld">
      <pc:chgData name="Pascale Chauvin-Grelier" userId="db50cf69-935c-4962-9228-212f94f534b0" providerId="ADAL" clId="{CFBFDE7B-5FF5-4E4A-AD60-8F1D21F24188}" dt="2022-08-11T14:50:22.010" v="24" actId="255"/>
      <pc:docMkLst>
        <pc:docMk/>
      </pc:docMkLst>
      <pc:sldChg chg="addSp modSp new mod">
        <pc:chgData name="Pascale Chauvin-Grelier" userId="db50cf69-935c-4962-9228-212f94f534b0" providerId="ADAL" clId="{CFBFDE7B-5FF5-4E4A-AD60-8F1D21F24188}" dt="2022-08-11T14:32:26.106" v="16" actId="14100"/>
        <pc:sldMkLst>
          <pc:docMk/>
          <pc:sldMk cId="4173707707" sldId="973"/>
        </pc:sldMkLst>
        <pc:spChg chg="add mod">
          <ac:chgData name="Pascale Chauvin-Grelier" userId="db50cf69-935c-4962-9228-212f94f534b0" providerId="ADAL" clId="{CFBFDE7B-5FF5-4E4A-AD60-8F1D21F24188}" dt="2022-08-11T14:29:10.825" v="2" actId="1076"/>
          <ac:spMkLst>
            <pc:docMk/>
            <pc:sldMk cId="4173707707" sldId="973"/>
            <ac:spMk id="3" creationId="{462D1F28-BFE9-17BC-4F9A-F8B06A1B20B1}"/>
          </ac:spMkLst>
        </pc:spChg>
        <pc:spChg chg="add mod">
          <ac:chgData name="Pascale Chauvin-Grelier" userId="db50cf69-935c-4962-9228-212f94f534b0" providerId="ADAL" clId="{CFBFDE7B-5FF5-4E4A-AD60-8F1D21F24188}" dt="2022-08-11T14:29:26.857" v="4" actId="1076"/>
          <ac:spMkLst>
            <pc:docMk/>
            <pc:sldMk cId="4173707707" sldId="973"/>
            <ac:spMk id="5" creationId="{6B7DCC6D-E243-65E8-273F-5F2189E06E99}"/>
          </ac:spMkLst>
        </pc:spChg>
        <pc:spChg chg="add mod">
          <ac:chgData name="Pascale Chauvin-Grelier" userId="db50cf69-935c-4962-9228-212f94f534b0" providerId="ADAL" clId="{CFBFDE7B-5FF5-4E4A-AD60-8F1D21F24188}" dt="2022-08-11T14:30:04.442" v="7" actId="14100"/>
          <ac:spMkLst>
            <pc:docMk/>
            <pc:sldMk cId="4173707707" sldId="973"/>
            <ac:spMk id="7" creationId="{A9BA3484-0185-9F94-A83A-B01506CBFE1E}"/>
          </ac:spMkLst>
        </pc:spChg>
        <pc:spChg chg="add mod">
          <ac:chgData name="Pascale Chauvin-Grelier" userId="db50cf69-935c-4962-9228-212f94f534b0" providerId="ADAL" clId="{CFBFDE7B-5FF5-4E4A-AD60-8F1D21F24188}" dt="2022-08-11T14:30:43.449" v="10" actId="14100"/>
          <ac:spMkLst>
            <pc:docMk/>
            <pc:sldMk cId="4173707707" sldId="973"/>
            <ac:spMk id="9" creationId="{EDB9BB62-8054-1AFD-5706-BFFB9DCB2455}"/>
          </ac:spMkLst>
        </pc:spChg>
        <pc:spChg chg="add mod">
          <ac:chgData name="Pascale Chauvin-Grelier" userId="db50cf69-935c-4962-9228-212f94f534b0" providerId="ADAL" clId="{CFBFDE7B-5FF5-4E4A-AD60-8F1D21F24188}" dt="2022-08-11T14:31:27.569" v="13" actId="14100"/>
          <ac:spMkLst>
            <pc:docMk/>
            <pc:sldMk cId="4173707707" sldId="973"/>
            <ac:spMk id="11" creationId="{288909C9-3198-F9C9-1594-AD040CAAFDCA}"/>
          </ac:spMkLst>
        </pc:spChg>
        <pc:spChg chg="add mod">
          <ac:chgData name="Pascale Chauvin-Grelier" userId="db50cf69-935c-4962-9228-212f94f534b0" providerId="ADAL" clId="{CFBFDE7B-5FF5-4E4A-AD60-8F1D21F24188}" dt="2022-08-11T14:32:26.106" v="16" actId="14100"/>
          <ac:spMkLst>
            <pc:docMk/>
            <pc:sldMk cId="4173707707" sldId="973"/>
            <ac:spMk id="13" creationId="{CD5F4555-86A8-2C56-53B4-5F73243964E1}"/>
          </ac:spMkLst>
        </pc:spChg>
      </pc:sldChg>
      <pc:sldChg chg="addSp modSp new mod">
        <pc:chgData name="Pascale Chauvin-Grelier" userId="db50cf69-935c-4962-9228-212f94f534b0" providerId="ADAL" clId="{CFBFDE7B-5FF5-4E4A-AD60-8F1D21F24188}" dt="2022-08-11T14:50:22.010" v="24" actId="255"/>
        <pc:sldMkLst>
          <pc:docMk/>
          <pc:sldMk cId="3524942731" sldId="974"/>
        </pc:sldMkLst>
        <pc:spChg chg="add mod">
          <ac:chgData name="Pascale Chauvin-Grelier" userId="db50cf69-935c-4962-9228-212f94f534b0" providerId="ADAL" clId="{CFBFDE7B-5FF5-4E4A-AD60-8F1D21F24188}" dt="2022-08-11T14:50:22.010" v="24" actId="255"/>
          <ac:spMkLst>
            <pc:docMk/>
            <pc:sldMk cId="3524942731" sldId="974"/>
            <ac:spMk id="3" creationId="{87098406-8BD3-DDB1-1AEA-1BEFFF2F6E2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B62F12B-CD02-48BC-95FC-CAAAE42BC7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83436F-15E4-4944-84EA-3B5124D3CA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28/12/2021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90162-C38A-46F4-99AD-CFC595A764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A2660A-2F6F-4237-8983-1B461C91A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9C2B-3C65-4C93-8EFE-4A10F3F7B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8221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28/12/2021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333628-C209-4FDD-AA4B-31BD9B3964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2A8D44-8380-424F-B6E0-01F180420B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90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79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10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82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30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93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86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12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79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6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5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28/12/2021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39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4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95447CF-0F03-478B-9BA0-3B9C809216CE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de travail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032A92-CA3E-40F8-9D4F-9FEDA0F209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0F49BEA-1223-486E-A2A0-76D6C2677B2B}"/>
              </a:ext>
            </a:extLst>
          </p:cNvPr>
          <p:cNvSpPr txBox="1">
            <a:spLocks/>
          </p:cNvSpPr>
          <p:nvPr userDrawn="1"/>
        </p:nvSpPr>
        <p:spPr>
          <a:xfrm>
            <a:off x="10878532" y="6587836"/>
            <a:ext cx="1313467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Octobre 2022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ur-les-personnes-agees.gouv.fr/preserver-son-autonomie-s-informer-et-anticiper/preserver-son-autonomie-et-sa-sante/tabagisme-des-personnes-agees-il-ny-a-pas-dage-pour-arreter-de-fum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27076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urbienvieillir.fr/le-mot-du-medecin-la-consommation-de-tabac-et-dalcoo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-respiratoire.com/sans-tabac-des-os-plus-solides/" TargetMode="External"/><Relationship Id="rId2" Type="http://schemas.openxmlformats.org/officeDocument/2006/relationships/hyperlink" Target="https://www.inserm.fr/dossier/osteoporos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91431-74C4-47D3-A99D-F2A92DAC44D9}"/>
              </a:ext>
            </a:extLst>
          </p:cNvPr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 auprès des séniors »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0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85775" y="1780981"/>
            <a:ext cx="113953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Les personnes âgées de plus de 65 ans sont celles qui ont la probabilité la plus élevée de rapporter une consommation quotidienne (29 % chez les 65-75 ans). </a:t>
            </a:r>
          </a:p>
          <a:p>
            <a:endParaRPr lang="fr-FR" dirty="0"/>
          </a:p>
          <a:p>
            <a:r>
              <a:rPr lang="fr-FR" dirty="0"/>
              <a:t>Cette consommation pose des problèmes spécifiques, notamment en raison de la présence de comorbidités et de traitements médicamenteux. </a:t>
            </a:r>
          </a:p>
          <a:p>
            <a:pPr algn="l"/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Seuils repères de consommation d’alcool dépassés par les séniors :</a:t>
            </a:r>
          </a:p>
          <a:p>
            <a:pPr algn="l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14 % des femmes et 37 % des hommes dans ce groupe d’âge dépassent les repères de consommation problématique (plus de 2 verres d’alcool par jour ou plus de 5 jours de consommation par semaine)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</a:p>
          <a:p>
            <a:pPr algn="l"/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NB Recommandations pour &gt; 65 ans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1" dirty="0">
                <a:solidFill>
                  <a:srgbClr val="000000"/>
                </a:solidFill>
                <a:effectLst/>
                <a:latin typeface="+mj-lt"/>
              </a:rPr>
              <a:t> consommateurs quotidiens : ne pas dépasser un verre par jour et essayer d’avoir des jours dans la semaine sans consommation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1" dirty="0">
                <a:solidFill>
                  <a:srgbClr val="000000"/>
                </a:solidFill>
                <a:effectLst/>
                <a:latin typeface="+mj-lt"/>
              </a:rPr>
              <a:t> consommateurs occasionnels, ne pas dépasser 2 verres par occasion, d’avoir au moins 2 jours sans consommation dans la semaine et de ne pas dépasser </a:t>
            </a:r>
            <a:br>
              <a:rPr lang="fr-FR" sz="1400" b="0" i="1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fr-FR" sz="1400" b="0" i="1" dirty="0">
                <a:solidFill>
                  <a:srgbClr val="000000"/>
                </a:solidFill>
                <a:effectLst/>
                <a:latin typeface="+mj-lt"/>
              </a:rPr>
              <a:t>7 verres par semaine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fr-FR" sz="1400" b="0" i="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(2)</a:t>
            </a:r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d’alcool 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485775" y="5552408"/>
            <a:ext cx="1139539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</a:p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1) 2021-05/INSERM-expertise collective-réduction des dommages associés à la consommation d’alcool</a:t>
            </a:r>
          </a:p>
          <a:p>
            <a:pPr algn="l"/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2) 2022-03/CNSA-portail national information pour personnes âgées et leurs proches « Consommation d’alcool: avec l’âge, des risques accrus pour la santé </a:t>
            </a:r>
            <a:r>
              <a:rPr lang="fr-FR" sz="1100" b="0" i="0" dirty="0">
                <a:solidFill>
                  <a:srgbClr val="7C7775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1000" b="0" i="0" u="sng" dirty="0">
                <a:solidFill>
                  <a:srgbClr val="7C7775"/>
                </a:solidFill>
                <a:latin typeface="+mj-lt"/>
              </a:rPr>
              <a:t>www.pour-les-personnes-agees.gouv.fr/preserver-son-autonomie-s-informer-et-anticiper/preserver-son-autonomie-et-sa-sante/consommation-dalcool-avec-lage-des-risques-accrus-pour-la-sante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7C777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9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751457"/>
            <a:ext cx="115100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Fréquences de consommation :</a:t>
            </a:r>
          </a:p>
          <a:p>
            <a:pPr algn="l"/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consommation quotidienne est un marqueur générationnel et de genre.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En 2017, l</a:t>
            </a:r>
            <a:r>
              <a:rPr lang="fr-FR" sz="1800" b="0" i="0" u="none" strike="noStrike" baseline="0" dirty="0"/>
              <a:t>a part des consommateurs quotidiens augmentait avec l’âge passant de moins de 2 % chez les 18-45 ans, jusqu’à 20,0 % chez les 61-75 ans.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800" b="0" i="0" u="none" strike="noStrike" baseline="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Les hommes (tous âges confondus) présentaient des fréquences de consommation supérieures à celles des femmes.</a:t>
            </a:r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d’alcool en France et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615635" y="6166210"/>
            <a:ext cx="7352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–Alcool- Janvier 2020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513183" y="1536013"/>
            <a:ext cx="11476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Fréquences de consommation </a:t>
            </a:r>
            <a:r>
              <a:rPr lang="fr-FR" b="1" dirty="0"/>
              <a:t>d’alcool au cours des 12 derniers mois des adultes de 18-75 ans en France métropolitaine et Pays de la Loire, et selon le sexe et l'âge pour la région Pays de la Loire, 2017.</a:t>
            </a:r>
            <a:endParaRPr lang="fr-FR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d’alcool en France et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615820" y="6276108"/>
            <a:ext cx="7352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–Alcool- Janvier 2020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F4926F-82FE-F5EA-F320-ED9774BB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68" y="2354603"/>
            <a:ext cx="6676282" cy="39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687908"/>
            <a:ext cx="113047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Fréquences des alcoolisations ponctuelles importantes :</a:t>
            </a:r>
          </a:p>
          <a:p>
            <a:pPr algn="l"/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En 2017, 8,5% des</a:t>
            </a:r>
            <a:r>
              <a:rPr lang="fr-FR" sz="1800" b="0" i="0" u="none" strike="noStrike" baseline="0" dirty="0"/>
              <a:t> 61-75 ans présentaient une API une fois par mois.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800" b="0" i="0" u="none" strike="noStrike" baseline="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800" b="0" i="0" u="none" strike="noStrike" baseline="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Les hommes (tous âges confondus) présentaient des fréquences d’API supérieures à celles des femmes.</a:t>
            </a:r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d’alcool en France et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09D0BC-EF3E-227B-30E6-68F6F9C7F54A}"/>
              </a:ext>
            </a:extLst>
          </p:cNvPr>
          <p:cNvSpPr txBox="1"/>
          <p:nvPr/>
        </p:nvSpPr>
        <p:spPr>
          <a:xfrm>
            <a:off x="615635" y="6166210"/>
            <a:ext cx="7352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–Alcool- Janvier 2020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3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687908"/>
            <a:ext cx="1136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/>
              <a:t>Fréquence des Alcoolisations ponctuelles importantes (API) au cours des 12 derniers mois des adultes de 18-75 ans en France métropolitaine et Pays de la Loire, et selon le sexe et l’âge pour la région Pays de la Loire, 2017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d’alcool en France et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09D0BC-EF3E-227B-30E6-68F6F9C7F54A}"/>
              </a:ext>
            </a:extLst>
          </p:cNvPr>
          <p:cNvSpPr txBox="1"/>
          <p:nvPr/>
        </p:nvSpPr>
        <p:spPr>
          <a:xfrm>
            <a:off x="615635" y="6166210"/>
            <a:ext cx="7352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–Alcool- Janvier 2020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06ECFA-30F3-B653-B0E2-48327458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2" y="2473102"/>
            <a:ext cx="6905071" cy="36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1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687908"/>
            <a:ext cx="1144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Nombre de verres consommés en moyenne par semaine par les 18-75 ans au cours des 12 derniers mois en France métropolitaine et Pays de la Loire, et selon le sexe et l’âge pour la région Pays de la Loire.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d’alcool en France et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3ED89F-3EE9-721A-7FB6-32ADD9DF6074}"/>
              </a:ext>
            </a:extLst>
          </p:cNvPr>
          <p:cNvSpPr txBox="1"/>
          <p:nvPr/>
        </p:nvSpPr>
        <p:spPr>
          <a:xfrm>
            <a:off x="615635" y="6166210"/>
            <a:ext cx="7352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–Alcool- Janvier 2020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7B92F6-2B63-672A-FE70-E2914F1D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2925922"/>
            <a:ext cx="6706493" cy="32402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5F90C87-7419-0CCF-D131-911264E7D9BF}"/>
              </a:ext>
            </a:extLst>
          </p:cNvPr>
          <p:cNvSpPr txBox="1"/>
          <p:nvPr/>
        </p:nvSpPr>
        <p:spPr>
          <a:xfrm>
            <a:off x="7520473" y="3125755"/>
            <a:ext cx="447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/>
              <a:t>2017 </a:t>
            </a:r>
            <a:r>
              <a:rPr lang="fr-FR">
                <a:ea typeface="Calibri" panose="020F0502020204030204" pitchFamily="34" charset="0"/>
                <a:cs typeface="Calibri" panose="020F0502020204030204" pitchFamily="34" charset="0"/>
              </a:rPr>
              <a:t>La quantité consommée est plus importante chez les &gt; 61 ans et chez les hommes (tous âges confondus).</a:t>
            </a:r>
            <a:endParaRPr lang="fr-FR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38259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687908"/>
            <a:ext cx="465364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Taux de passage aux urgences en lien direct avec l’alcool.</a:t>
            </a:r>
          </a:p>
          <a:p>
            <a:pPr algn="l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Les passages étaient plus nombreux en 2017 chez les hommes.</a:t>
            </a:r>
            <a:endParaRPr lang="fr-FR" sz="1800" b="0" i="0" u="none" strike="noStrike" baseline="0" dirty="0"/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Impact alcool sur passage aux urgences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9B2560B-50B1-4254-0161-8FEB00970924}"/>
              </a:ext>
            </a:extLst>
          </p:cNvPr>
          <p:cNvGrpSpPr/>
          <p:nvPr/>
        </p:nvGrpSpPr>
        <p:grpSpPr>
          <a:xfrm>
            <a:off x="5004302" y="1790154"/>
            <a:ext cx="6105798" cy="4376056"/>
            <a:chOff x="5004302" y="1790154"/>
            <a:chExt cx="6105798" cy="4376056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00362CE-5C64-8090-BF04-F0B40F2CCEAB}"/>
                </a:ext>
              </a:extLst>
            </p:cNvPr>
            <p:cNvSpPr txBox="1"/>
            <p:nvPr/>
          </p:nvSpPr>
          <p:spPr>
            <a:xfrm>
              <a:off x="5004302" y="5427546"/>
              <a:ext cx="61057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2060"/>
                  </a:solidFill>
                  <a:latin typeface="+mj-lt"/>
                </a:rPr>
                <a:t>Taux bruts de passage aux urgences en lien direct avec l’alcool (%) selon l’âge et le sexe parmi les passages toutes causes dans la région Pays de la Loire en 2017</a:t>
              </a:r>
            </a:p>
            <a:p>
              <a:pPr algn="ctr"/>
              <a:endParaRPr lang="fr-FR" sz="1400" b="1" dirty="0">
                <a:solidFill>
                  <a:srgbClr val="002060"/>
                </a:solidFill>
                <a:latin typeface="+mj-lt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10FB255E-3953-F4F3-61E7-6CFA1B3917E1}"/>
                </a:ext>
              </a:extLst>
            </p:cNvPr>
            <p:cNvGrpSpPr/>
            <p:nvPr/>
          </p:nvGrpSpPr>
          <p:grpSpPr>
            <a:xfrm>
              <a:off x="5133474" y="1790154"/>
              <a:ext cx="5469361" cy="3020509"/>
              <a:chOff x="6242806" y="2591039"/>
              <a:chExt cx="4353672" cy="1934541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7328D532-7A36-529E-BA9A-B73265D76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8528" y="2591039"/>
                <a:ext cx="3537950" cy="1926822"/>
              </a:xfrm>
              <a:prstGeom prst="rect">
                <a:avLst/>
              </a:prstGeom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EDF7FA03-AC4E-9307-DF10-C811FA603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2806" y="2658631"/>
                <a:ext cx="636831" cy="1866949"/>
              </a:xfrm>
              <a:prstGeom prst="rect">
                <a:avLst/>
              </a:prstGeom>
            </p:spPr>
          </p:pic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5341D8D-83BB-8BB9-8F5B-F223FBAE2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7882" y="4749330"/>
              <a:ext cx="3298638" cy="359258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6E64B239-F99E-CB6D-CCBA-4A9B92A60F76}"/>
              </a:ext>
            </a:extLst>
          </p:cNvPr>
          <p:cNvSpPr txBox="1"/>
          <p:nvPr/>
        </p:nvSpPr>
        <p:spPr>
          <a:xfrm>
            <a:off x="615635" y="6166210"/>
            <a:ext cx="7352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–Alcool- Janvier 2020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9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687908"/>
            <a:ext cx="1143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Prévalence du mésusage d’alcool chez personnes âgées en institution</a:t>
            </a:r>
          </a:p>
          <a:p>
            <a:pPr algn="l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établissement d’hébergement pour personnes âgées dépendantes (EHPAD), dans une étude réalisée chez des personnes âgées de plus de 75 ans en Loire-Atlantique, sur 107 personnes vivants en institution 15 % déclaraient consommer 3 verres et plus par jour 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Mésusage d’alcool en EHPAD en Loire Atlantique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615635" y="5857452"/>
            <a:ext cx="10483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 : </a:t>
            </a:r>
            <a:r>
              <a:rPr lang="fr-FR" sz="1100" dirty="0">
                <a:solidFill>
                  <a:srgbClr val="7C777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Chambonnet JY, Vallier S. Risque alcool chez les personnes de plus de 75 an en Loire-Atlantique. Revue Francophone de Gériatrie et de gérontologie 2006 ; 13(121) : 10-17</a:t>
            </a:r>
            <a:endParaRPr lang="fr-FR" sz="1100" dirty="0">
              <a:solidFill>
                <a:srgbClr val="7C77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9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2" y="1687908"/>
            <a:ext cx="115617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Evolution du tabagisme favorable en France sauf chez les 65-75 ans:</a:t>
            </a:r>
          </a:p>
          <a:p>
            <a:pPr algn="l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En France (données 2019), le tabagisme connaît une baisse, à l’exclusion des 65-75 ans dont la prévalence demeure stable autour de 10 %.</a:t>
            </a:r>
          </a:p>
          <a:p>
            <a:pPr algn="l"/>
            <a:endParaRPr lang="fr-F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b="0" i="0" u="none" strike="noStrike" baseline="0" dirty="0">
                <a:cs typeface="Calibri" panose="020F0502020204030204" pitchFamily="34" charset="0"/>
              </a:rPr>
              <a:t>C’est l’une des principales causes de morbi-mortalité à cet âge.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 pitchFamily="34" charset="0"/>
              </a:rPr>
              <a:t>70 % des décès attribuables surviennent chez les &gt; 60 ans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 pitchFamily="34" charset="0"/>
              </a:rPr>
              <a:t>à 70 ans : 81 % des hommes et 87 % des femmes non-fumeurs sont encore vivants, contre 55 % des fumeurs et 68 % des fumeuses.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 pitchFamily="34" charset="0"/>
              </a:rPr>
              <a:t>le tabagisme est un facteur de risque de mortalité post-opératoire en chirurgie cardiaque chez le sujet âgé </a:t>
            </a:r>
            <a:br>
              <a:rPr lang="fr-FR" dirty="0">
                <a:cs typeface="Calibri" panose="020F0502020204030204" pitchFamily="34" charset="0"/>
              </a:rPr>
            </a:br>
            <a:r>
              <a:rPr lang="fr-FR" dirty="0">
                <a:cs typeface="Calibri" panose="020F0502020204030204" pitchFamily="34" charset="0"/>
              </a:rPr>
              <a:t>(mortalité 14,8 % versus 2,1 % chez le non-fumeur)</a:t>
            </a:r>
          </a:p>
          <a:p>
            <a:pPr algn="l"/>
            <a:endParaRPr lang="fr-FR" sz="1800" b="0" i="0" u="none" strike="noStrike" baseline="0" dirty="0"/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</a:rPr>
              <a:t>Selon </a:t>
            </a:r>
            <a:r>
              <a:rPr lang="fr-FR" dirty="0">
                <a:solidFill>
                  <a:srgbClr val="000000"/>
                </a:solidFill>
              </a:rPr>
              <a:t>le B</a:t>
            </a:r>
            <a:r>
              <a:rPr lang="fr-FR" b="0" i="0" dirty="0">
                <a:effectLst/>
              </a:rPr>
              <a:t>aromètre </a:t>
            </a:r>
            <a:r>
              <a:rPr lang="fr-FR" dirty="0"/>
              <a:t>S</a:t>
            </a:r>
            <a:r>
              <a:rPr lang="fr-FR" b="0" i="0" dirty="0">
                <a:effectLst/>
              </a:rPr>
              <a:t>anté </a:t>
            </a:r>
            <a:r>
              <a:rPr lang="fr-FR" dirty="0"/>
              <a:t>P</a:t>
            </a:r>
            <a:r>
              <a:rPr lang="fr-FR" b="0" i="0" dirty="0">
                <a:effectLst/>
              </a:rPr>
              <a:t>ublique France </a:t>
            </a:r>
            <a:r>
              <a:rPr lang="fr-FR" b="0" i="0" dirty="0">
                <a:solidFill>
                  <a:srgbClr val="000000"/>
                </a:solidFill>
                <a:effectLst/>
              </a:rPr>
              <a:t>en 2020, la prévalence du tabagisme parmi les personnes de 76-85 ans n’était plus que de 4,8 % et de 4,1 % pour le tabagisme quotidien alors que 31,8 % des personnes âgées de 18 à 75 ans déclaraient fumer du tabac et 25,5 % fumaient quotidiennement.</a:t>
            </a:r>
            <a:endParaRPr lang="fr-FR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de tabac en France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479833" y="5853087"/>
            <a:ext cx="11308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</a:p>
          <a:p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BEH N°12–Journée Mondiale Sans Tabac- mai 2022</a:t>
            </a:r>
          </a:p>
          <a:p>
            <a:r>
              <a:rPr lang="fr-FR" sz="1100" dirty="0">
                <a:solidFill>
                  <a:srgbClr val="7C777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Tabagisme des personnes âgées </a:t>
            </a:r>
            <a:r>
              <a:rPr lang="fr-FR" sz="1100" dirty="0">
                <a:solidFill>
                  <a:srgbClr val="7C777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www.pour-les-personnes-agees.gouv.fr/preserver-son-autonomie-s-informer-et-anticiper/preserver-son-autonomie-et-sa-sante/tabagisme-des-personnes-agees-il-ny-a-pas-dage-pour-arreter-de-fumer</a:t>
            </a:r>
            <a:endParaRPr lang="fr-FR" sz="1100" b="0" i="0" u="none" strike="noStrike" baseline="0" dirty="0">
              <a:solidFill>
                <a:srgbClr val="7C7775"/>
              </a:solidFill>
            </a:endParaRPr>
          </a:p>
          <a:p>
            <a:endParaRPr lang="fr-FR" sz="1100" dirty="0">
              <a:solidFill>
                <a:srgbClr val="7C77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735427" y="2016966"/>
            <a:ext cx="10961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i="0" dirty="0">
                <a:solidFill>
                  <a:srgbClr val="202020"/>
                </a:solidFill>
                <a:effectLst/>
              </a:rPr>
              <a:t>Parmi une cohorte &gt; 30 000 patients admis pour COVID-19 dans hôpitaux aux USA (janvier 2020 à mars 2021) le tabagisme était associé à un risque plus élevé de COVID-19 sévère, d’accidents cardio-vasculaires et de mortalité : 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02020"/>
                </a:solidFill>
              </a:rPr>
              <a:t>L</a:t>
            </a:r>
            <a:r>
              <a:rPr lang="fr-FR" b="0" i="0" dirty="0">
                <a:solidFill>
                  <a:srgbClr val="202020"/>
                </a:solidFill>
                <a:effectLst/>
              </a:rPr>
              <a:t>e tabagisme était un facteur de risque de décès plus important (OR de 1,23) chez &gt; de 60 ans 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202020"/>
                </a:solidFill>
                <a:effectLst/>
              </a:rPr>
              <a:t>Le risque était légèrement plus élevé chez les femmes (tous âges confondus) 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202020"/>
                </a:solidFill>
                <a:effectLst/>
              </a:rPr>
              <a:t>Un effet additif du tabagisme sur les vulnérabilités ou les comorbidités existantes</a:t>
            </a:r>
            <a:r>
              <a:rPr lang="fr-FR" dirty="0">
                <a:solidFill>
                  <a:srgbClr val="202020"/>
                </a:solidFill>
              </a:rPr>
              <a:t> (</a:t>
            </a:r>
            <a:r>
              <a:rPr lang="fr-FR" b="0" i="0" dirty="0">
                <a:solidFill>
                  <a:srgbClr val="202020"/>
                </a:solidFill>
                <a:effectLst/>
              </a:rPr>
              <a:t>obésité, diabète ou insuffisance rénale chronique</a:t>
            </a:r>
            <a:r>
              <a:rPr lang="fr-FR" dirty="0">
                <a:solidFill>
                  <a:srgbClr val="202020"/>
                </a:solidFill>
              </a:rPr>
              <a:t>) a été repéré.</a:t>
            </a:r>
            <a:endParaRPr lang="fr-FR" sz="1800" b="0" i="0" u="none" strike="noStrike" baseline="0" dirty="0"/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 de tabac &amp; Covid19 ( étude USA)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735427" y="5722283"/>
            <a:ext cx="11139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Source; 2022_07_ </a:t>
            </a:r>
            <a:r>
              <a:rPr lang="fr-FR" sz="1100" dirty="0" err="1">
                <a:solidFill>
                  <a:srgbClr val="7C7775"/>
                </a:solidFill>
              </a:rPr>
              <a:t>Poudel</a:t>
            </a:r>
            <a:r>
              <a:rPr lang="fr-FR" sz="1100" dirty="0">
                <a:solidFill>
                  <a:srgbClr val="7C7775"/>
                </a:solidFill>
              </a:rPr>
              <a:t> R, Daniels LB, </a:t>
            </a:r>
            <a:r>
              <a:rPr lang="fr-FR" sz="1100" dirty="0" err="1">
                <a:solidFill>
                  <a:srgbClr val="7C7775"/>
                </a:solidFill>
              </a:rPr>
              <a:t>DeFilippis</a:t>
            </a:r>
            <a:r>
              <a:rPr lang="fr-FR" sz="1100" dirty="0">
                <a:solidFill>
                  <a:srgbClr val="7C7775"/>
                </a:solidFill>
              </a:rPr>
              <a:t> AP, </a:t>
            </a:r>
            <a:r>
              <a:rPr lang="fr-FR" sz="1100" dirty="0" err="1">
                <a:solidFill>
                  <a:srgbClr val="7C7775"/>
                </a:solidFill>
              </a:rPr>
              <a:t>Hamburg</a:t>
            </a:r>
            <a:r>
              <a:rPr lang="fr-FR" sz="1100" dirty="0">
                <a:solidFill>
                  <a:srgbClr val="7C7775"/>
                </a:solidFill>
              </a:rPr>
              <a:t> NM, Khan Y, Keith RJ, et al. (2022) Smoking </a:t>
            </a:r>
            <a:r>
              <a:rPr lang="fr-FR" sz="1100" dirty="0" err="1">
                <a:solidFill>
                  <a:srgbClr val="7C7775"/>
                </a:solidFill>
              </a:rPr>
              <a:t>is</a:t>
            </a:r>
            <a:r>
              <a:rPr lang="fr-FR" sz="1100" dirty="0">
                <a:solidFill>
                  <a:srgbClr val="7C7775"/>
                </a:solidFill>
              </a:rPr>
              <a:t> </a:t>
            </a:r>
            <a:r>
              <a:rPr lang="fr-FR" sz="1100" dirty="0" err="1">
                <a:solidFill>
                  <a:srgbClr val="7C7775"/>
                </a:solidFill>
              </a:rPr>
              <a:t>associated</a:t>
            </a:r>
            <a:r>
              <a:rPr lang="fr-FR" sz="1100" dirty="0">
                <a:solidFill>
                  <a:srgbClr val="7C7775"/>
                </a:solidFill>
              </a:rPr>
              <a:t> </a:t>
            </a:r>
            <a:r>
              <a:rPr lang="fr-FR" sz="1100" dirty="0" err="1">
                <a:solidFill>
                  <a:srgbClr val="7C7775"/>
                </a:solidFill>
              </a:rPr>
              <a:t>with</a:t>
            </a:r>
            <a:r>
              <a:rPr lang="fr-FR" sz="1100" dirty="0">
                <a:solidFill>
                  <a:srgbClr val="7C7775"/>
                </a:solidFill>
              </a:rPr>
              <a:t> </a:t>
            </a:r>
            <a:r>
              <a:rPr lang="fr-FR" sz="1100" dirty="0" err="1">
                <a:solidFill>
                  <a:srgbClr val="7C7775"/>
                </a:solidFill>
              </a:rPr>
              <a:t>increased</a:t>
            </a:r>
            <a:r>
              <a:rPr lang="fr-FR" sz="1100" dirty="0">
                <a:solidFill>
                  <a:srgbClr val="7C7775"/>
                </a:solidFill>
              </a:rPr>
              <a:t> </a:t>
            </a:r>
            <a:r>
              <a:rPr lang="fr-FR" sz="1100" dirty="0" err="1">
                <a:solidFill>
                  <a:srgbClr val="7C7775"/>
                </a:solidFill>
              </a:rPr>
              <a:t>risk</a:t>
            </a:r>
            <a:r>
              <a:rPr lang="fr-FR" sz="1100" dirty="0">
                <a:solidFill>
                  <a:srgbClr val="7C7775"/>
                </a:solidFill>
              </a:rPr>
              <a:t> of </a:t>
            </a:r>
            <a:r>
              <a:rPr lang="fr-FR" sz="1100" dirty="0" err="1">
                <a:solidFill>
                  <a:srgbClr val="7C7775"/>
                </a:solidFill>
              </a:rPr>
              <a:t>cardiovascular</a:t>
            </a:r>
            <a:r>
              <a:rPr lang="fr-FR" sz="1100" dirty="0">
                <a:solidFill>
                  <a:srgbClr val="7C7775"/>
                </a:solidFill>
              </a:rPr>
              <a:t> </a:t>
            </a:r>
            <a:r>
              <a:rPr lang="fr-FR" sz="1100" dirty="0" err="1">
                <a:solidFill>
                  <a:srgbClr val="7C7775"/>
                </a:solidFill>
              </a:rPr>
              <a:t>events</a:t>
            </a:r>
            <a:r>
              <a:rPr lang="fr-FR" sz="1100" dirty="0">
                <a:solidFill>
                  <a:srgbClr val="7C7775"/>
                </a:solidFill>
              </a:rPr>
              <a:t>, </a:t>
            </a:r>
            <a:r>
              <a:rPr lang="fr-FR" sz="1100" dirty="0" err="1">
                <a:solidFill>
                  <a:srgbClr val="7C7775"/>
                </a:solidFill>
              </a:rPr>
              <a:t>disease</a:t>
            </a:r>
            <a:r>
              <a:rPr lang="fr-FR" sz="1100" dirty="0">
                <a:solidFill>
                  <a:srgbClr val="7C7775"/>
                </a:solidFill>
              </a:rPr>
              <a:t> </a:t>
            </a:r>
            <a:r>
              <a:rPr lang="fr-FR" sz="1100" dirty="0" err="1">
                <a:solidFill>
                  <a:srgbClr val="7C7775"/>
                </a:solidFill>
              </a:rPr>
              <a:t>severity</a:t>
            </a:r>
            <a:r>
              <a:rPr lang="fr-FR" sz="1100" dirty="0">
                <a:solidFill>
                  <a:srgbClr val="7C7775"/>
                </a:solidFill>
              </a:rPr>
              <a:t>, and </a:t>
            </a:r>
            <a:r>
              <a:rPr lang="fr-FR" sz="1100" dirty="0" err="1">
                <a:solidFill>
                  <a:srgbClr val="7C7775"/>
                </a:solidFill>
              </a:rPr>
              <a:t>mortality</a:t>
            </a:r>
            <a:r>
              <a:rPr lang="fr-FR" sz="1100" dirty="0">
                <a:solidFill>
                  <a:srgbClr val="7C7775"/>
                </a:solidFill>
              </a:rPr>
              <a:t> </a:t>
            </a:r>
            <a:r>
              <a:rPr lang="fr-FR" sz="1100" dirty="0" err="1">
                <a:solidFill>
                  <a:srgbClr val="7C7775"/>
                </a:solidFill>
              </a:rPr>
              <a:t>among</a:t>
            </a:r>
            <a:r>
              <a:rPr lang="fr-FR" sz="1100" dirty="0">
                <a:solidFill>
                  <a:srgbClr val="7C7775"/>
                </a:solidFill>
              </a:rPr>
              <a:t> patients </a:t>
            </a:r>
            <a:r>
              <a:rPr lang="fr-FR" sz="1100" dirty="0" err="1">
                <a:solidFill>
                  <a:srgbClr val="7C7775"/>
                </a:solidFill>
              </a:rPr>
              <a:t>hospitalized</a:t>
            </a:r>
            <a:r>
              <a:rPr lang="fr-FR" sz="1100" dirty="0">
                <a:solidFill>
                  <a:srgbClr val="7C7775"/>
                </a:solidFill>
              </a:rPr>
              <a:t> for SARSCoV-2 infections. </a:t>
            </a:r>
            <a:r>
              <a:rPr lang="fr-FR" sz="1100" dirty="0" err="1">
                <a:solidFill>
                  <a:srgbClr val="7C7775"/>
                </a:solidFill>
              </a:rPr>
              <a:t>PLoS</a:t>
            </a:r>
            <a:r>
              <a:rPr lang="fr-FR" sz="1100" dirty="0">
                <a:solidFill>
                  <a:srgbClr val="7C7775"/>
                </a:solidFill>
              </a:rPr>
              <a:t> ONE 17(7): e0270763. </a:t>
            </a:r>
            <a:r>
              <a:rPr lang="fr-FR" sz="1100" dirty="0">
                <a:solidFill>
                  <a:srgbClr val="7C777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https://doi.org/10.1371/journal.pone.0270763</a:t>
            </a:r>
            <a:endParaRPr lang="fr-FR" sz="1100" dirty="0">
              <a:solidFill>
                <a:srgbClr val="7C7775"/>
              </a:solidFill>
            </a:endParaRPr>
          </a:p>
          <a:p>
            <a:endParaRPr lang="fr-FR" sz="1100" dirty="0">
              <a:solidFill>
                <a:srgbClr val="7C77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8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7833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2 :</a:t>
            </a:r>
          </a:p>
          <a:p>
            <a:pPr lvl="1">
              <a:lnSpc>
                <a:spcPct val="150000"/>
              </a:lnSpc>
              <a:tabLst>
                <a:tab pos="446088" algn="l"/>
              </a:tabLst>
            </a:pPr>
            <a:r>
              <a:rPr lang="fr-FR" sz="3200" b="1" dirty="0"/>
              <a:t>SE SENTIR LEGITIME POUR REPERER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Travail sur l’expression des freins et des leviers au repérage par les professionnels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Sensibiliser les professionnels à la nécessité de repérer au travers de données épidémiologiques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687908"/>
            <a:ext cx="41159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Statut tabagique :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En 2017, un ligérien sur dix âgé &gt; 60 ans fumait du tabac.</a:t>
            </a:r>
            <a:endParaRPr lang="fr-FR" sz="1800" b="0" i="0" u="none" strike="noStrike" baseline="0" dirty="0"/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de tabac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479833" y="6253479"/>
            <a:ext cx="6319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–Tabac- Janvier 2019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0362CE-5C64-8090-BF04-F0B40F2CCEAB}"/>
              </a:ext>
            </a:extLst>
          </p:cNvPr>
          <p:cNvSpPr txBox="1"/>
          <p:nvPr/>
        </p:nvSpPr>
        <p:spPr>
          <a:xfrm>
            <a:off x="5071233" y="5871980"/>
            <a:ext cx="596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0" u="none" strike="noStrike" baseline="0" dirty="0">
                <a:solidFill>
                  <a:srgbClr val="002060"/>
                </a:solidFill>
                <a:latin typeface="+mj-lt"/>
              </a:rPr>
              <a:t>Statut tabagique des 18-75 ans en Pays de la Loire selon le sexe et l’âge, 2017</a:t>
            </a:r>
            <a:endParaRPr lang="fr-FR" sz="14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B5FDF1B-1D55-4DF8-5FC3-F4BDE170CDDE}"/>
              </a:ext>
            </a:extLst>
          </p:cNvPr>
          <p:cNvGrpSpPr/>
          <p:nvPr/>
        </p:nvGrpSpPr>
        <p:grpSpPr>
          <a:xfrm>
            <a:off x="4830453" y="1639132"/>
            <a:ext cx="6210300" cy="4191959"/>
            <a:chOff x="5662948" y="2549682"/>
            <a:chExt cx="4360019" cy="326160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18091F1-4E91-E15F-B62E-B29E84774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2948" y="2624819"/>
              <a:ext cx="533414" cy="2607197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F3DDACB-6ECD-7383-FFB0-C6D8C6B59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8138" y="2549682"/>
              <a:ext cx="3744829" cy="301904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67DA478-CBE6-ED8C-DC35-9F5C6D0E6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5274" y="5528248"/>
              <a:ext cx="4087693" cy="283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94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687908"/>
            <a:ext cx="48284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Niveau de dépendance des fumeurs quotidiens :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En 2017, ¼ des fumeurs quotidiens &gt;60 ans de la région présentaient un fort niveau de dépendance*.</a:t>
            </a:r>
            <a:endParaRPr lang="fr-FR" sz="1800" b="0" i="0" u="none" strike="noStrike" baseline="0" dirty="0"/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de tabac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526577" y="6291368"/>
            <a:ext cx="7507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–Tabac- Janvier 2019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0362CE-5C64-8090-BF04-F0B40F2CCEAB}"/>
              </a:ext>
            </a:extLst>
          </p:cNvPr>
          <p:cNvSpPr txBox="1"/>
          <p:nvPr/>
        </p:nvSpPr>
        <p:spPr>
          <a:xfrm>
            <a:off x="5759532" y="5891259"/>
            <a:ext cx="62988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0" u="none" strike="noStrike" baseline="0" dirty="0">
                <a:solidFill>
                  <a:srgbClr val="002060"/>
                </a:solidFill>
                <a:latin typeface="+mj-lt"/>
              </a:rPr>
              <a:t>Niveaux de dépendance des fumeurs quotidiens de 18 à 75 ans en Pays de la Loire selon le sexe et l’âge, 2017</a:t>
            </a:r>
            <a:endParaRPr lang="fr-FR" sz="14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FD690D5-572E-013B-CD66-69E50973FB08}"/>
              </a:ext>
            </a:extLst>
          </p:cNvPr>
          <p:cNvGrpSpPr/>
          <p:nvPr/>
        </p:nvGrpSpPr>
        <p:grpSpPr>
          <a:xfrm>
            <a:off x="5277696" y="1685895"/>
            <a:ext cx="6914304" cy="4132240"/>
            <a:chOff x="4662060" y="1803953"/>
            <a:chExt cx="6914304" cy="413224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18091F1-4E91-E15F-B62E-B29E84774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1700" y="1886310"/>
              <a:ext cx="759781" cy="3350888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34AC2F3-A135-DFDA-F9A5-7563CCF12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1481" y="1803953"/>
              <a:ext cx="5412419" cy="395260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44D40CE-FB45-227F-3153-4F1BF7D2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2060" y="5722749"/>
              <a:ext cx="6914304" cy="213444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B3DC2BC-7694-6384-6AA3-49E5FB5A1042}"/>
              </a:ext>
            </a:extLst>
          </p:cNvPr>
          <p:cNvSpPr txBox="1"/>
          <p:nvPr/>
        </p:nvSpPr>
        <p:spPr>
          <a:xfrm>
            <a:off x="526576" y="3234070"/>
            <a:ext cx="48007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*La dépendance au tabac est estimée par le score HSI ou «</a:t>
            </a:r>
            <a:r>
              <a:rPr lang="fr-FR" sz="1400" b="0" i="1" u="none" strike="noStrike" baseline="0" dirty="0" err="1">
                <a:solidFill>
                  <a:srgbClr val="000000"/>
                </a:solidFill>
                <a:latin typeface="+mj-lt"/>
              </a:rPr>
              <a:t>Heaviness</a:t>
            </a:r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 of Smoking  Index». Les niveaux de dépendances </a:t>
            </a:r>
            <a:r>
              <a:rPr lang="fr-FR" sz="1400" i="1" dirty="0">
                <a:solidFill>
                  <a:srgbClr val="000000"/>
                </a:solidFill>
                <a:latin typeface="+mj-lt"/>
              </a:rPr>
              <a:t>s</a:t>
            </a:r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ont classés de la façon suivante :</a:t>
            </a:r>
          </a:p>
          <a:p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•</a:t>
            </a:r>
            <a:r>
              <a:rPr lang="fr-FR" sz="1400" b="1" i="1" u="none" strike="noStrike" baseline="0" dirty="0">
                <a:solidFill>
                  <a:srgbClr val="000000"/>
                </a:solidFill>
                <a:latin typeface="+mj-lt"/>
              </a:rPr>
              <a:t>De 0 à 1 </a:t>
            </a:r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: pas de dépendance (physiologique) ou signes de dépendance faible à la nicotine</a:t>
            </a:r>
          </a:p>
          <a:p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•</a:t>
            </a:r>
            <a:r>
              <a:rPr lang="fr-FR" sz="1400" b="1" i="1" u="none" strike="noStrike" baseline="0" dirty="0">
                <a:solidFill>
                  <a:srgbClr val="000000"/>
                </a:solidFill>
                <a:latin typeface="+mj-lt"/>
              </a:rPr>
              <a:t>De 2 à 3 </a:t>
            </a:r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: signes de dépendance moyenne à la nicotine</a:t>
            </a:r>
          </a:p>
          <a:p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•</a:t>
            </a:r>
            <a:r>
              <a:rPr lang="fr-FR" sz="1400" b="1" i="1" u="none" strike="noStrike" baseline="0" dirty="0">
                <a:solidFill>
                  <a:srgbClr val="000000"/>
                </a:solidFill>
                <a:latin typeface="+mj-lt"/>
              </a:rPr>
              <a:t>De 4 à 6 </a:t>
            </a:r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: signes de dépendance forte à la nicotine</a:t>
            </a:r>
          </a:p>
        </p:txBody>
      </p:sp>
    </p:spTree>
    <p:extLst>
      <p:ext uri="{BB962C8B-B14F-4D97-AF65-F5344CB8AC3E}">
        <p14:creationId xmlns:p14="http://schemas.microsoft.com/office/powerpoint/2010/main" val="24807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1687908"/>
            <a:ext cx="4911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Tentative et envie d’arrêter :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En 2017, 62% des fumeurs quotidiens de la région &gt; 60 ans avaient envie d’arrêter</a:t>
            </a:r>
            <a:endParaRPr lang="fr-FR" sz="1800" b="0" i="0" u="none" strike="noStrike" baseline="0" dirty="0"/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79833" y="535553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de tabac en Pays de la Loire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615636" y="6151839"/>
            <a:ext cx="10190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 </a:t>
            </a:r>
            <a:r>
              <a:rPr lang="fr-FR" sz="1100" b="0" i="0" u="none" strike="noStrike" baseline="0" dirty="0">
                <a:solidFill>
                  <a:srgbClr val="7C7775"/>
                </a:solidFill>
              </a:rPr>
              <a:t>Santé publique France – Bulletin de santé publique –Tabac- Janvier 2019 – Pays de la Loire</a:t>
            </a:r>
            <a:endParaRPr lang="fr-FR" sz="1100" dirty="0">
              <a:solidFill>
                <a:srgbClr val="7C7775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0362CE-5C64-8090-BF04-F0B40F2CCEAB}"/>
              </a:ext>
            </a:extLst>
          </p:cNvPr>
          <p:cNvSpPr txBox="1"/>
          <p:nvPr/>
        </p:nvSpPr>
        <p:spPr>
          <a:xfrm>
            <a:off x="5610985" y="5613230"/>
            <a:ext cx="5785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0" u="none" strike="noStrike" baseline="0" dirty="0">
                <a:solidFill>
                  <a:srgbClr val="002060"/>
                </a:solidFill>
                <a:latin typeface="+mj-lt"/>
              </a:rPr>
              <a:t>Tentatives d’arrêt dans l’année et envie d’arrêter de fumer chez les fumeurs quotidiens de 18 à 75 ans en Pays de la Loire selon le sexe et l’âge, 2017</a:t>
            </a:r>
            <a:endParaRPr lang="fr-FR" sz="14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C359757-C5A1-53D9-DE3D-5DA0B754D95C}"/>
              </a:ext>
            </a:extLst>
          </p:cNvPr>
          <p:cNvGrpSpPr/>
          <p:nvPr/>
        </p:nvGrpSpPr>
        <p:grpSpPr>
          <a:xfrm>
            <a:off x="5129556" y="1642586"/>
            <a:ext cx="6411183" cy="3932869"/>
            <a:chOff x="5141431" y="1865528"/>
            <a:chExt cx="6411183" cy="3932869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1BFFA01-32C3-46BA-001C-F1F079078F68}"/>
                </a:ext>
              </a:extLst>
            </p:cNvPr>
            <p:cNvGrpSpPr/>
            <p:nvPr/>
          </p:nvGrpSpPr>
          <p:grpSpPr>
            <a:xfrm>
              <a:off x="5288173" y="1865528"/>
              <a:ext cx="5748190" cy="3514361"/>
              <a:chOff x="5701532" y="1915632"/>
              <a:chExt cx="5748190" cy="3514361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C8CD657C-C1F9-5E81-AB2B-16EB38303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7881" y="1995055"/>
                <a:ext cx="5041841" cy="3434938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E6FEBED-5ED5-7C5B-29B0-5995DEBD3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1532" y="1915632"/>
                <a:ext cx="788936" cy="3148437"/>
              </a:xfrm>
              <a:prstGeom prst="rect">
                <a:avLst/>
              </a:prstGeom>
            </p:spPr>
          </p:pic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F397102-5342-684B-A317-27E50336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1431" y="5414075"/>
              <a:ext cx="6411183" cy="384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7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86887" y="581891"/>
            <a:ext cx="1177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Cannabis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2767FE-1C5F-46DB-9B90-811526EA6E9F}"/>
              </a:ext>
            </a:extLst>
          </p:cNvPr>
          <p:cNvSpPr txBox="1"/>
          <p:nvPr/>
        </p:nvSpPr>
        <p:spPr>
          <a:xfrm>
            <a:off x="632773" y="1923812"/>
            <a:ext cx="11109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Eurocrat"/>
              </a:rPr>
              <a:t>Peu d’informations</a:t>
            </a:r>
          </a:p>
          <a:p>
            <a:pPr algn="l"/>
            <a:r>
              <a:rPr lang="fr-FR" sz="1800" b="0" i="0" u="none" strike="noStrike" baseline="0" dirty="0">
                <a:latin typeface="Eurocrat"/>
              </a:rPr>
              <a:t>L’exploitation des données du baromètre santé 2017 ne va pas au-delà des 55-64 ans </a:t>
            </a:r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5BAF24-DDD6-41D6-A9F6-8535DBC47DCC}"/>
              </a:ext>
            </a:extLst>
          </p:cNvPr>
          <p:cNvSpPr txBox="1"/>
          <p:nvPr/>
        </p:nvSpPr>
        <p:spPr>
          <a:xfrm>
            <a:off x="643448" y="6145304"/>
            <a:ext cx="1090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C77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: OFDT _2018_Tendance 128: Les niveaux d’usage des drogues illicites cannabis en France en 2017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FDFB97F-BCDF-C921-07B1-1212A47BB774}"/>
              </a:ext>
            </a:extLst>
          </p:cNvPr>
          <p:cNvGrpSpPr/>
          <p:nvPr/>
        </p:nvGrpSpPr>
        <p:grpSpPr>
          <a:xfrm>
            <a:off x="3383470" y="2569455"/>
            <a:ext cx="5425060" cy="3706654"/>
            <a:chOff x="4502711" y="2382239"/>
            <a:chExt cx="5425060" cy="370665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93DBA43-F9CF-0AB8-360A-E1D29F356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2711" y="2498020"/>
              <a:ext cx="5425060" cy="359087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74B9F65-9497-161F-C213-12639488ED64}"/>
                </a:ext>
              </a:extLst>
            </p:cNvPr>
            <p:cNvSpPr txBox="1"/>
            <p:nvPr/>
          </p:nvSpPr>
          <p:spPr>
            <a:xfrm>
              <a:off x="4836218" y="2382239"/>
              <a:ext cx="5091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2060"/>
                  </a:solidFill>
                  <a:latin typeface="+mj-lt"/>
                </a:rPr>
                <a:t>Proportion d’usagers dans l’année et d’usagers réguliers de cannabis par sexe et groupe d’âge en 2017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23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82767FE-1C5F-46DB-9B90-811526EA6E9F}"/>
              </a:ext>
            </a:extLst>
          </p:cNvPr>
          <p:cNvSpPr txBox="1"/>
          <p:nvPr/>
        </p:nvSpPr>
        <p:spPr>
          <a:xfrm>
            <a:off x="541361" y="1871724"/>
            <a:ext cx="115477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Eurocrat"/>
              </a:rPr>
              <a:t>Substance illicite dont l’usage est générationnel, peu exploré dans les populations &gt; 64 ans.</a:t>
            </a:r>
          </a:p>
          <a:p>
            <a:pPr algn="l"/>
            <a:r>
              <a:rPr lang="fr-FR" dirty="0">
                <a:latin typeface="Eurocrat"/>
              </a:rPr>
              <a:t>Pourtant l’observation des 30 dernières années montre un vieillissement des usagers, une partie des premières générations d’usagers n’a pas abandonné l’usage de cannabis en vieillissant.</a:t>
            </a:r>
            <a:endParaRPr lang="fr-FR" sz="1800" b="0" i="0" u="none" strike="noStrike" baseline="0" dirty="0">
              <a:latin typeface="Eurocrat"/>
            </a:endParaRPr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5BAF24-DDD6-41D6-A9F6-8535DBC47DCC}"/>
              </a:ext>
            </a:extLst>
          </p:cNvPr>
          <p:cNvSpPr txBox="1"/>
          <p:nvPr/>
        </p:nvSpPr>
        <p:spPr>
          <a:xfrm>
            <a:off x="633975" y="6284527"/>
            <a:ext cx="1090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C77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: OFDT _2021_Note de synthèse n° 2021-06: Les niveaux d’usage de cannabis en France en 2020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22EABC4-60D2-48DB-ADC8-3D57BDA80BF5}"/>
              </a:ext>
            </a:extLst>
          </p:cNvPr>
          <p:cNvGrpSpPr/>
          <p:nvPr/>
        </p:nvGrpSpPr>
        <p:grpSpPr>
          <a:xfrm>
            <a:off x="633975" y="2802509"/>
            <a:ext cx="11048404" cy="3565933"/>
            <a:chOff x="654123" y="2795451"/>
            <a:chExt cx="11048404" cy="356593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D9BD8684-954B-3ED9-7F13-514C772694A0}"/>
                </a:ext>
              </a:extLst>
            </p:cNvPr>
            <p:cNvGrpSpPr/>
            <p:nvPr/>
          </p:nvGrpSpPr>
          <p:grpSpPr>
            <a:xfrm>
              <a:off x="884742" y="2795451"/>
              <a:ext cx="10817785" cy="2980270"/>
              <a:chOff x="884742" y="2795451"/>
              <a:chExt cx="10817785" cy="298027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364CDDB4-4974-40D0-661C-CE1C79B1A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4742" y="2795451"/>
                <a:ext cx="5082724" cy="2888825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F8DF7847-AF3A-62AA-C14F-15EE0908A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36688" y="2886896"/>
                <a:ext cx="5365839" cy="288882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74B9F65-9497-161F-C213-12639488ED64}"/>
                </a:ext>
              </a:extLst>
            </p:cNvPr>
            <p:cNvSpPr txBox="1"/>
            <p:nvPr/>
          </p:nvSpPr>
          <p:spPr>
            <a:xfrm>
              <a:off x="654123" y="5838164"/>
              <a:ext cx="11048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i="0" u="none" strike="noStrike" baseline="0" dirty="0">
                  <a:solidFill>
                    <a:srgbClr val="002060"/>
                  </a:solidFill>
                  <a:latin typeface="+mj-lt"/>
                </a:rPr>
                <a:t>Évolution de la part des expérimentateurs et des usagers actuels dans la population française (20-64 ans)</a:t>
              </a:r>
            </a:p>
            <a:p>
              <a:pPr algn="ctr"/>
              <a:r>
                <a:rPr lang="fr-FR" sz="1400" b="1" i="0" u="none" strike="noStrike" baseline="0" dirty="0">
                  <a:solidFill>
                    <a:srgbClr val="002060"/>
                  </a:solidFill>
                  <a:latin typeface="+mj-lt"/>
                </a:rPr>
                <a:t>entre 1992 et 2020 _ </a:t>
              </a:r>
              <a:r>
                <a:rPr lang="fr-FR" sz="1400" b="1" i="1" u="none" strike="noStrike" baseline="0" dirty="0">
                  <a:solidFill>
                    <a:srgbClr val="002060"/>
                  </a:solidFill>
                  <a:latin typeface="+mj-lt"/>
                </a:rPr>
                <a:t>Baromètres santé de Santé publique France, Insee – exploitation OFDT</a:t>
              </a:r>
              <a:endParaRPr lang="fr-FR" sz="14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CFFF1A1B-E636-910C-0FF1-3F93B4107549}"/>
              </a:ext>
            </a:extLst>
          </p:cNvPr>
          <p:cNvSpPr txBox="1"/>
          <p:nvPr/>
        </p:nvSpPr>
        <p:spPr>
          <a:xfrm>
            <a:off x="486887" y="581891"/>
            <a:ext cx="1177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Cannabis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8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Bénéfices à l’arrêt des consommations :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Alcool-Tabac (Cannabis)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2767FE-1C5F-46DB-9B90-811526EA6E9F}"/>
              </a:ext>
            </a:extLst>
          </p:cNvPr>
          <p:cNvSpPr txBox="1"/>
          <p:nvPr/>
        </p:nvSpPr>
        <p:spPr>
          <a:xfrm>
            <a:off x="392087" y="2057397"/>
            <a:ext cx="5463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/>
              <a:t>Les fumeurs (tabac) consomment plus souvent d’autres substances psychoactives. </a:t>
            </a:r>
          </a:p>
          <a:p>
            <a:pPr algn="l"/>
            <a:endParaRPr lang="fr-FR" sz="1800" b="1" i="0" u="none" strike="noStrike" baseline="0" dirty="0"/>
          </a:p>
          <a:p>
            <a:pPr algn="l"/>
            <a:r>
              <a:rPr lang="fr-FR" sz="1800" b="0" i="0" u="none" strike="noStrike" baseline="0" dirty="0"/>
              <a:t>Le fait que les fumeurs soient assez fréquemment </a:t>
            </a:r>
            <a:r>
              <a:rPr lang="fr-FR" sz="1800" b="0" i="0" u="none" strike="noStrike" baseline="0" dirty="0" err="1"/>
              <a:t>polyconsommateurs</a:t>
            </a:r>
            <a:r>
              <a:rPr lang="fr-FR" sz="1800" b="0" i="0" u="none" strike="noStrike" baseline="0" dirty="0"/>
              <a:t> montre qu’il peut être nécessaire de prendre en charge simultanément l’ensemble des consommations.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5BAF24-DDD6-41D6-A9F6-8535DBC47DCC}"/>
              </a:ext>
            </a:extLst>
          </p:cNvPr>
          <p:cNvSpPr txBox="1"/>
          <p:nvPr/>
        </p:nvSpPr>
        <p:spPr>
          <a:xfrm>
            <a:off x="514020" y="6145304"/>
            <a:ext cx="1090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C77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:  BEH N°14-2020_05__JMST 2020</a:t>
            </a: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D557DAE6-0AFD-CD92-FFA0-00F7FD62F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511383"/>
              </p:ext>
            </p:extLst>
          </p:nvPr>
        </p:nvGraphicFramePr>
        <p:xfrm>
          <a:off x="6226430" y="2059123"/>
          <a:ext cx="5573483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8791">
                  <a:extLst>
                    <a:ext uri="{9D8B030D-6E8A-4147-A177-3AD203B41FA5}">
                      <a16:colId xmlns:a16="http://schemas.microsoft.com/office/drawing/2014/main" val="2727686412"/>
                    </a:ext>
                  </a:extLst>
                </a:gridCol>
                <a:gridCol w="1805049">
                  <a:extLst>
                    <a:ext uri="{9D8B030D-6E8A-4147-A177-3AD203B41FA5}">
                      <a16:colId xmlns:a16="http://schemas.microsoft.com/office/drawing/2014/main" val="248206686"/>
                    </a:ext>
                  </a:extLst>
                </a:gridCol>
                <a:gridCol w="1919643">
                  <a:extLst>
                    <a:ext uri="{9D8B030D-6E8A-4147-A177-3AD203B41FA5}">
                      <a16:colId xmlns:a16="http://schemas.microsoft.com/office/drawing/2014/main" val="336758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Consommations </a:t>
                      </a:r>
                    </a:p>
                    <a:p>
                      <a:pPr algn="ctr"/>
                      <a:r>
                        <a:rPr lang="fr-FR" dirty="0"/>
                        <a:t>associées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Fumeurs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Non-fumeurs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2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Alcool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8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24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Autres SPA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3725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476F34A-9FB9-3B0B-0BDC-2EA908CD13A3}"/>
              </a:ext>
            </a:extLst>
          </p:cNvPr>
          <p:cNvSpPr txBox="1"/>
          <p:nvPr/>
        </p:nvSpPr>
        <p:spPr>
          <a:xfrm>
            <a:off x="6336688" y="3787556"/>
            <a:ext cx="429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Données baromètre Santé 2017</a:t>
            </a:r>
          </a:p>
        </p:txBody>
      </p:sp>
    </p:spTree>
    <p:extLst>
      <p:ext uri="{BB962C8B-B14F-4D97-AF65-F5344CB8AC3E}">
        <p14:creationId xmlns:p14="http://schemas.microsoft.com/office/powerpoint/2010/main" val="149307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Bénéfices à l’arrêt des consommations :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Alcool-Tabac (Cannabis)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5BAF24-DDD6-41D6-A9F6-8535DBC47DCC}"/>
              </a:ext>
            </a:extLst>
          </p:cNvPr>
          <p:cNvSpPr txBox="1"/>
          <p:nvPr/>
        </p:nvSpPr>
        <p:spPr>
          <a:xfrm>
            <a:off x="426736" y="6106667"/>
            <a:ext cx="1090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C77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: BEH N°14-2020_05__JMST 2020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DBD5428-1E0A-CB8D-9DC0-5D72B04B6775}"/>
              </a:ext>
            </a:extLst>
          </p:cNvPr>
          <p:cNvGrpSpPr/>
          <p:nvPr/>
        </p:nvGrpSpPr>
        <p:grpSpPr>
          <a:xfrm>
            <a:off x="408639" y="1315682"/>
            <a:ext cx="11783361" cy="5183400"/>
            <a:chOff x="408639" y="1315682"/>
            <a:chExt cx="11783361" cy="518340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82767FE-1C5F-46DB-9B90-811526EA6E9F}"/>
                </a:ext>
              </a:extLst>
            </p:cNvPr>
            <p:cNvSpPr txBox="1"/>
            <p:nvPr/>
          </p:nvSpPr>
          <p:spPr>
            <a:xfrm>
              <a:off x="408639" y="2444814"/>
              <a:ext cx="673239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b="1" i="0" u="none" strike="noStrike" baseline="0" dirty="0"/>
                <a:t>Le tabagisme est responsable d’une part considérable des hospitalisations pour une MCV (maladie cardio vasculaire) en France</a:t>
              </a:r>
            </a:p>
            <a:p>
              <a:pPr algn="l"/>
              <a:r>
                <a:rPr lang="fr-FR" sz="1800" b="0" i="0" u="none" strike="noStrike" baseline="0" dirty="0"/>
                <a:t>1 séjour/4 chez les 65-75 ans  </a:t>
              </a:r>
            </a:p>
            <a:p>
              <a:pPr algn="l"/>
              <a:r>
                <a: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fr-FR" dirty="0">
                  <a:ea typeface="Calibri" panose="020F0502020204030204" pitchFamily="34" charset="0"/>
                  <a:cs typeface="Times New Roman" panose="02020603050405020304" pitchFamily="18" charset="0"/>
                </a:rPr>
                <a:t> séjour/5 chez les &gt; 80 ans  </a:t>
              </a:r>
            </a:p>
            <a:p>
              <a:pPr algn="l"/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/>
              <a:r>
                <a:rPr lang="fr-FR" sz="1800" b="1" i="1" u="none" strike="noStrike" baseline="0" dirty="0"/>
                <a:t>6 000 séjours </a:t>
              </a:r>
              <a:r>
                <a:rPr lang="fr-FR" sz="1800" b="0" i="1" u="none" strike="noStrike" baseline="0" dirty="0"/>
                <a:t>hospitaliers pour MCV auraient pu être évités en 2015 si le nombre de fumeurs actifs avait été diminué de 10 %.</a:t>
              </a:r>
            </a:p>
            <a:p>
              <a:pPr algn="l"/>
              <a:r>
                <a:rPr lang="fr-FR" sz="1800" b="1" i="1" u="none" strike="noStrike" baseline="0" dirty="0"/>
                <a:t>26 000 </a:t>
              </a:r>
              <a:r>
                <a:rPr lang="fr-FR" sz="1800" b="0" i="1" u="none" strike="noStrike" baseline="0" dirty="0"/>
                <a:t>si la prévalence du tabagisme </a:t>
              </a:r>
              <a:r>
                <a:rPr lang="fr-FR" sz="1800" b="1" i="1" u="none" strike="noStrike" baseline="0" dirty="0"/>
                <a:t>avait été inférieure à 20 %. </a:t>
              </a:r>
              <a:r>
                <a:rPr lang="fr-FR" b="1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C6704B0-703B-E1B2-3152-505BC8B0348A}"/>
                </a:ext>
              </a:extLst>
            </p:cNvPr>
            <p:cNvGrpSpPr/>
            <p:nvPr/>
          </p:nvGrpSpPr>
          <p:grpSpPr>
            <a:xfrm>
              <a:off x="7333699" y="1315682"/>
              <a:ext cx="4858301" cy="5183400"/>
              <a:chOff x="7815075" y="1263386"/>
              <a:chExt cx="4858301" cy="5183400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AC22DF01-B194-41C7-0545-C3E5EBF31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15075" y="1263386"/>
                <a:ext cx="3998141" cy="5052595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6BE4542-F680-2886-7B2E-EE68D33FAF87}"/>
                  </a:ext>
                </a:extLst>
              </p:cNvPr>
              <p:cNvSpPr txBox="1"/>
              <p:nvPr/>
            </p:nvSpPr>
            <p:spPr>
              <a:xfrm>
                <a:off x="8377147" y="6185176"/>
                <a:ext cx="42962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Données baromètre Santé 2014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466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Bénéfices à l’arrêt des consommations :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Alcool-Tabac (Cannabis)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5BAF24-DDD6-41D6-A9F6-8535DBC47DCC}"/>
              </a:ext>
            </a:extLst>
          </p:cNvPr>
          <p:cNvSpPr txBox="1"/>
          <p:nvPr/>
        </p:nvSpPr>
        <p:spPr>
          <a:xfrm>
            <a:off x="643448" y="5915869"/>
            <a:ext cx="10905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C77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: </a:t>
            </a:r>
          </a:p>
          <a:p>
            <a:pPr>
              <a:defRPr/>
            </a:pPr>
            <a:r>
              <a:rPr kumimoji="0" lang="fr-FR" sz="1100" b="0" i="0" u="none" strike="noStrike" kern="1200" cap="none" spc="0" normalizeH="0" baseline="30000" noProof="0" dirty="0">
                <a:ln>
                  <a:noFill/>
                </a:ln>
                <a:solidFill>
                  <a:srgbClr val="7C77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</a:t>
            </a:r>
            <a:r>
              <a:rPr lang="fr-FR" sz="1100" u="sng" kern="18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https://www.pourbienvieillir.fr/le-mot-du-medecin-la-consommation-de-tabac-et-dalcool</a:t>
            </a:r>
            <a:endParaRPr lang="fr-FR" sz="1100" dirty="0">
              <a:solidFill>
                <a:srgbClr val="7C777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30000" noProof="0" dirty="0">
                <a:ln>
                  <a:noFill/>
                </a:ln>
                <a:solidFill>
                  <a:srgbClr val="7C77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C77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2014-Recommandations SFA-SFGG « Personnes âgées et consommation d’alcool »_Alcoologie et Addictologie_36(1):61-12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2767FE-1C5F-46DB-9B90-811526EA6E9F}"/>
              </a:ext>
            </a:extLst>
          </p:cNvPr>
          <p:cNvSpPr txBox="1"/>
          <p:nvPr/>
        </p:nvSpPr>
        <p:spPr>
          <a:xfrm>
            <a:off x="418798" y="2229370"/>
            <a:ext cx="116465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/>
              <a:t>L’arrêt du tabac après 60 ans diminue de 25% le risque de mortalité </a:t>
            </a:r>
            <a:r>
              <a:rPr lang="fr-FR" b="1" baseline="30000" dirty="0"/>
              <a:t>(1)</a:t>
            </a:r>
            <a:r>
              <a:rPr lang="fr-FR" b="1" dirty="0"/>
              <a:t>.</a:t>
            </a:r>
            <a:endParaRPr lang="fr-FR" sz="1800" b="1" i="0" u="none" strike="noStrike" baseline="0" dirty="0"/>
          </a:p>
          <a:p>
            <a:pPr algn="l"/>
            <a:r>
              <a:rPr lang="fr-FR" sz="1800" b="0" i="0" u="none" strike="noStrike" baseline="0" dirty="0"/>
              <a:t>Le risque de cancer du poumon décroît au bout de 2 ans et devient le même que celui d’un non-fumeur au bout de 5 ans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800" b="1" i="1" u="none" strike="noStrike" baseline="0" dirty="0"/>
              <a:t>L’arrêt de l’alcool apporte un mieux-être </a:t>
            </a:r>
            <a:r>
              <a:rPr lang="fr-FR" sz="1800" b="1" i="1" u="none" strike="noStrike" baseline="30000" dirty="0"/>
              <a:t>(1) </a:t>
            </a:r>
            <a:r>
              <a:rPr lang="fr-FR" b="1" i="1" dirty="0"/>
              <a:t>:</a:t>
            </a:r>
            <a:endParaRPr lang="fr-FR" sz="1800" b="1" i="1" u="none" strike="noStrike" baseline="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meilleur appétit,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sommeil plus réparateur,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disparition des carences nutritionnelles,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atténuation des problèmes de mémoire.</a:t>
            </a:r>
          </a:p>
          <a:p>
            <a:pPr algn="l"/>
            <a:endParaRPr lang="fr-FR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fr-FR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troubles cognitifs modérés avec retentissement dans le quotidien concerneraient 50 à 80 % des alcoolodépendants adultes, leur caractère réversible justifie leur repérage et prise en soin.</a:t>
            </a:r>
            <a:r>
              <a:rPr lang="fr-FR" b="1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955733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51411"/>
            <a:ext cx="11856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Bénéfices à l’arrêt des consommations :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Alcool-Tabac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Focus sur l’ostéoporose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2767FE-1C5F-46DB-9B90-811526EA6E9F}"/>
              </a:ext>
            </a:extLst>
          </p:cNvPr>
          <p:cNvSpPr txBox="1"/>
          <p:nvPr/>
        </p:nvSpPr>
        <p:spPr>
          <a:xfrm>
            <a:off x="408639" y="2151551"/>
            <a:ext cx="11419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>
                <a:effectLst/>
              </a:rPr>
              <a:t>Autour de l’âge de 65 ans, on estime que 39 % des femmes souffrent d’ostéoporose. </a:t>
            </a:r>
            <a:r>
              <a:rPr lang="fr-FR" b="0" i="0" dirty="0">
                <a:effectLst/>
              </a:rPr>
              <a:t>Chez celles âgées de 80 ans et plus, cette proportion monte à 70 %. </a:t>
            </a:r>
          </a:p>
          <a:p>
            <a:r>
              <a:rPr lang="fr-FR" b="0" i="0" dirty="0">
                <a:effectLst/>
              </a:rPr>
              <a:t>La maladie augmentant considérablement le risque de fractures, pas moins de 377 000 fractures dues à l’ostéoporose sont à déplorer chaque année en France.</a:t>
            </a:r>
          </a:p>
          <a:p>
            <a:endParaRPr lang="fr-FR" b="0" i="0" dirty="0">
              <a:effectLst/>
            </a:endParaRPr>
          </a:p>
          <a:p>
            <a:r>
              <a:rPr lang="fr-FR" b="0" i="0" dirty="0">
                <a:effectLst/>
              </a:rPr>
              <a:t>Chez l’homme, la </a:t>
            </a:r>
            <a:r>
              <a:rPr lang="fr-FR" b="1" i="0" dirty="0">
                <a:effectLst/>
              </a:rPr>
              <a:t>consommation excessive d’alcool et de tabac</a:t>
            </a:r>
            <a:r>
              <a:rPr lang="fr-FR" b="0" i="0" dirty="0">
                <a:effectLst/>
              </a:rPr>
              <a:t> est un autre facteur de risque. </a:t>
            </a:r>
          </a:p>
          <a:p>
            <a:endParaRPr lang="fr-FR" b="0" i="0" dirty="0">
              <a:effectLst/>
            </a:endParaRPr>
          </a:p>
          <a:p>
            <a:r>
              <a:rPr lang="fr-FR" b="0" i="0" dirty="0">
                <a:effectLst/>
              </a:rPr>
              <a:t>Le tabagisme et la consommation excessive d’alcool sont, quant à eux, à proscrire car ils favorisent la perte osseuse. </a:t>
            </a:r>
            <a:r>
              <a:rPr lang="fr-FR" b="0" i="0" baseline="30000" dirty="0">
                <a:effectLst/>
              </a:rPr>
              <a:t>(1)</a:t>
            </a:r>
          </a:p>
          <a:p>
            <a:endParaRPr lang="fr-FR" dirty="0"/>
          </a:p>
          <a:p>
            <a:r>
              <a:rPr lang="fr-FR" b="0" i="0" dirty="0">
                <a:effectLst/>
              </a:rPr>
              <a:t>Tabagisme : une analyse combinant les résultats d’études portant sur près de 60 000 personnes au Canada, aux États-Unis, en Australie et au Japon, révèle qu’il multiplie par 1,5 le risque de fracture de hanche </a:t>
            </a:r>
            <a:r>
              <a:rPr lang="fr-FR" b="0" i="0" baseline="30000" dirty="0">
                <a:effectLst/>
              </a:rPr>
              <a:t>(2)</a:t>
            </a:r>
            <a:r>
              <a:rPr lang="fr-FR" b="0" i="0" dirty="0">
                <a:effectLst/>
              </a:rPr>
              <a:t>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2FA863-1265-D6D8-491F-0568002705A8}"/>
              </a:ext>
            </a:extLst>
          </p:cNvPr>
          <p:cNvSpPr txBox="1"/>
          <p:nvPr/>
        </p:nvSpPr>
        <p:spPr>
          <a:xfrm>
            <a:off x="408639" y="5919281"/>
            <a:ext cx="610325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</a:rPr>
              <a:t>Sources:</a:t>
            </a:r>
          </a:p>
          <a:p>
            <a:r>
              <a:rPr lang="fr-FR" sz="1100" baseline="30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 </a:t>
            </a:r>
            <a:r>
              <a:rPr lang="fr-FR" sz="1100" dirty="0">
                <a:solidFill>
                  <a:srgbClr val="7C777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https://www.inserm.fr/dossier/osteoporose/</a:t>
            </a:r>
            <a:endParaRPr lang="fr-FR" sz="1100" dirty="0">
              <a:solidFill>
                <a:srgbClr val="7C7775"/>
              </a:solidFill>
            </a:endParaRPr>
          </a:p>
          <a:p>
            <a:r>
              <a:rPr lang="fr-FR" sz="1100" baseline="300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2) </a:t>
            </a:r>
            <a:r>
              <a:rPr lang="fr-FR" sz="1100" i="0" dirty="0">
                <a:solidFill>
                  <a:srgbClr val="7C7775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https://sante-respiratoire.com/sans-tabac-des-os-plus-solides/</a:t>
            </a:r>
            <a:endParaRPr lang="fr-FR" sz="1100" i="0" dirty="0">
              <a:solidFill>
                <a:srgbClr val="7C7775"/>
              </a:solidFill>
              <a:effectLst/>
            </a:endParaRPr>
          </a:p>
          <a:p>
            <a:endParaRPr lang="fr-FR" sz="1100" i="0" dirty="0">
              <a:solidFill>
                <a:srgbClr val="7C7775"/>
              </a:solidFill>
              <a:effectLst/>
            </a:endParaRPr>
          </a:p>
          <a:p>
            <a:endParaRPr lang="fr-FR" sz="1100" dirty="0">
              <a:solidFill>
                <a:srgbClr val="7C77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0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985F314-0A9D-E6F8-BCE0-A16388C30424}"/>
              </a:ext>
            </a:extLst>
          </p:cNvPr>
          <p:cNvSpPr txBox="1"/>
          <p:nvPr/>
        </p:nvSpPr>
        <p:spPr>
          <a:xfrm>
            <a:off x="408638" y="1909587"/>
            <a:ext cx="115854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A2553"/>
                </a:solidFill>
              </a:rPr>
              <a:t>RPIB :</a:t>
            </a:r>
          </a:p>
          <a:p>
            <a:r>
              <a:rPr lang="fr-FR" dirty="0"/>
              <a:t>Une revue systématique a testé l’efficacité de mesures pour diminuer la consommation excessive d’alcool chez les personnes âgées (Kelly et coll., 2018). Malgré l’hétérogénéité des 8 études retenues, les effets étaient significatifs et montraient notamment que des interventions brèves pouvaient avoir un effet positif.</a:t>
            </a:r>
          </a:p>
          <a:p>
            <a:endParaRPr lang="fr-FR" dirty="0"/>
          </a:p>
          <a:p>
            <a:r>
              <a:rPr lang="fr-FR" dirty="0"/>
              <a:t>Ainsi, nous recommandons de prioriser les efforts d’implémentation du dépistage de la consommation d’alcool à risque et de l’intervention brève à large échelle. »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B36822-B49A-3DE4-AC6E-53AA2AE3868C}"/>
              </a:ext>
            </a:extLst>
          </p:cNvPr>
          <p:cNvSpPr txBox="1"/>
          <p:nvPr/>
        </p:nvSpPr>
        <p:spPr>
          <a:xfrm>
            <a:off x="408638" y="5983721"/>
            <a:ext cx="691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5A5A5A"/>
                </a:solidFill>
                <a:latin typeface="Calibri" panose="020F0502020204030204" pitchFamily="34" charset="0"/>
              </a:rPr>
              <a:t>Source: </a:t>
            </a:r>
          </a:p>
          <a:p>
            <a:r>
              <a:rPr lang="fr-FR" sz="1100" dirty="0">
                <a:solidFill>
                  <a:srgbClr val="5A5A5A"/>
                </a:solidFill>
                <a:latin typeface="Calibri" panose="020F0502020204030204" pitchFamily="34" charset="0"/>
              </a:rPr>
              <a:t>1) 2021-05/INSERM-expertise collective-réduction des dommages associés à la consommation d’alcool</a:t>
            </a:r>
          </a:p>
          <a:p>
            <a:pPr algn="l"/>
            <a:endParaRPr lang="fr-FR" sz="1000" dirty="0">
              <a:solidFill>
                <a:srgbClr val="5A5A5A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3A1492-891C-7444-F1C4-AEA44A1F8341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Intérêt du RPIB : </a:t>
            </a:r>
          </a:p>
        </p:txBody>
      </p:sp>
    </p:spTree>
    <p:extLst>
      <p:ext uri="{BB962C8B-B14F-4D97-AF65-F5344CB8AC3E}">
        <p14:creationId xmlns:p14="http://schemas.microsoft.com/office/powerpoint/2010/main" val="222994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lphaLcParenR"/>
            </a:pPr>
            <a:r>
              <a:rPr lang="fr-FR" sz="3200" b="1" dirty="0"/>
              <a:t>Travail sur l’expression des freins et des leviers </a:t>
            </a:r>
            <a:br>
              <a:rPr lang="fr-FR" sz="3200" b="1" dirty="0"/>
            </a:br>
            <a:r>
              <a:rPr lang="fr-FR" sz="3200" b="1" dirty="0"/>
              <a:t>au repérage par les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343091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08638" y="1687908"/>
            <a:ext cx="11572079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Permet d’échanger sur ce qui fait qu’un professionnel repère ou ne repère pas l’usage de substances psychoactives</a:t>
            </a:r>
          </a:p>
          <a:p>
            <a:endParaRPr lang="fr-FR" dirty="0"/>
          </a:p>
          <a:p>
            <a:r>
              <a:rPr lang="fr-FR" b="1" dirty="0">
                <a:solidFill>
                  <a:srgbClr val="7A2553"/>
                </a:solidFill>
              </a:rPr>
              <a:t>OBJECTIFS</a:t>
            </a:r>
            <a:r>
              <a:rPr lang="fr-FR" dirty="0">
                <a:solidFill>
                  <a:srgbClr val="6B6123"/>
                </a:solidFill>
              </a:rPr>
              <a:t> :</a:t>
            </a:r>
          </a:p>
          <a:p>
            <a:endParaRPr lang="fr-F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Lever la résistance au repérage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Se sentir à l’aise pour aborder l’usage des consommations et pratiquer le RPIB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Sensibiliser les professionnels à la nécessité de repérer au travers de données épidémiologiques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Travail sur l’expression des freins au repérage par les professionnels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9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1598A11-FFF0-423B-B4C8-FCF33EC35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6681">
            <a:off x="7419989" y="2983345"/>
            <a:ext cx="4540347" cy="338367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14267B-87A3-4AFC-A561-FBB74B1B4AD6}"/>
              </a:ext>
            </a:extLst>
          </p:cNvPr>
          <p:cNvSpPr txBox="1"/>
          <p:nvPr/>
        </p:nvSpPr>
        <p:spPr>
          <a:xfrm>
            <a:off x="525446" y="1413363"/>
            <a:ext cx="11622484" cy="184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Brainstorming </a:t>
            </a:r>
            <a:r>
              <a:rPr lang="fr-FR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/ Métaplan</a:t>
            </a: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i="1" u="none" strike="noStrike" baseline="0" dirty="0">
                <a:latin typeface="Calibri" panose="020F0502020204030204" pitchFamily="34" charset="0"/>
              </a:rPr>
              <a:t>A l’aide de post-it de deux couleurs différentes faites exprimer les freins et les leviers :</a:t>
            </a:r>
          </a:p>
          <a:p>
            <a:pPr lvl="1">
              <a:lnSpc>
                <a:spcPct val="150000"/>
              </a:lnSpc>
            </a:pP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« Qu’est-ce qui fait qu’un professionnel repère ou ne repère pas ? »</a:t>
            </a:r>
          </a:p>
          <a:p>
            <a:pPr lvl="1">
              <a:lnSpc>
                <a:spcPct val="150000"/>
              </a:lnSpc>
            </a:pPr>
            <a:r>
              <a:rPr lang="fr-FR" b="0" i="1" u="none" strike="noStrike" baseline="0" dirty="0">
                <a:latin typeface="Calibri" panose="020F0502020204030204" pitchFamily="34" charset="0"/>
              </a:rPr>
              <a:t>Puis échanger en groupe sur les freins et les leviers envisageables 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0B578B-1B77-4D34-91A0-64EEA5068881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Outils d’animation :</a:t>
            </a:r>
            <a:endParaRPr lang="fr-FR" sz="3200" dirty="0">
              <a:solidFill>
                <a:srgbClr val="6B6123"/>
              </a:solidFill>
            </a:endParaRPr>
          </a:p>
        </p:txBody>
      </p:sp>
      <p:pic>
        <p:nvPicPr>
          <p:cNvPr id="5" name="Graphique 4" descr="Épingle avec un remplissage uni">
            <a:extLst>
              <a:ext uri="{FF2B5EF4-FFF2-40B4-BE49-F238E27FC236}">
                <a16:creationId xmlns:a16="http://schemas.microsoft.com/office/drawing/2014/main" id="{EBC324A0-E4F4-4D3B-BDCC-562472F4B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73457">
            <a:off x="9495974" y="2196753"/>
            <a:ext cx="914400" cy="914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4309AB-76E7-4816-B027-20A019B767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8" r="5180"/>
          <a:stretch/>
        </p:blipFill>
        <p:spPr>
          <a:xfrm rot="21105911">
            <a:off x="1482275" y="3666930"/>
            <a:ext cx="3252396" cy="262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Graphique 10" descr="Épingle avec un remplissage uni">
            <a:extLst>
              <a:ext uri="{FF2B5EF4-FFF2-40B4-BE49-F238E27FC236}">
                <a16:creationId xmlns:a16="http://schemas.microsoft.com/office/drawing/2014/main" id="{B811987F-E629-4114-AAEA-BC70A866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73457">
            <a:off x="2777611" y="31139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b) </a:t>
            </a: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Sensibiliser les professionnels à la nécessité de repérer au travers</a:t>
            </a:r>
          </a:p>
          <a:p>
            <a:pPr lvl="0" algn="ctr"/>
            <a:r>
              <a:rPr lang="fr-FR" sz="3200" b="1" dirty="0"/>
              <a:t> des données épidémiologiques</a:t>
            </a:r>
          </a:p>
        </p:txBody>
      </p:sp>
    </p:spTree>
    <p:extLst>
      <p:ext uri="{BB962C8B-B14F-4D97-AF65-F5344CB8AC3E}">
        <p14:creationId xmlns:p14="http://schemas.microsoft.com/office/powerpoint/2010/main" val="373413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2" y="1687908"/>
            <a:ext cx="115597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i="0" u="none" strike="noStrike" baseline="0" dirty="0"/>
              <a:t>Typologie spécifique des produits consommés</a:t>
            </a:r>
          </a:p>
          <a:p>
            <a:pPr algn="l"/>
            <a:r>
              <a:rPr lang="fr-FR" b="0" i="0" u="none" strike="noStrike" baseline="0" dirty="0"/>
              <a:t>Ce sont surtout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/>
              <a:t>l’alcool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/>
              <a:t>les médicaments psychoactifs (benzodiazépines essentiellement) ou antalgiques (opioïdes)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/>
              <a:t>puis le tabac à moindre titre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/>
              <a:t>et les substances illicites de manière presque anecdotique</a:t>
            </a:r>
          </a:p>
          <a:p>
            <a:pPr algn="l"/>
            <a:r>
              <a:rPr lang="fr-FR" dirty="0"/>
              <a:t>Place particulière du cannabis :</a:t>
            </a:r>
            <a:endParaRPr lang="fr-FR" b="0" i="0" u="none" strike="noStrike" baseline="0" dirty="0"/>
          </a:p>
          <a:p>
            <a:pPr marL="285750" indent="-28575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(surtout thérapeutique) attendu par des douloureux chroniques ou personnes présentant des souffrances psychiques durables liées au vieillissement.</a:t>
            </a:r>
          </a:p>
          <a:p>
            <a:r>
              <a:rPr lang="fr-FR" b="1" i="0" u="none" strike="noStrike" baseline="0" dirty="0"/>
              <a:t>Typologie spécifique des ivresses</a:t>
            </a:r>
          </a:p>
          <a:p>
            <a:pPr algn="l"/>
            <a:r>
              <a:rPr lang="fr-FR" sz="1800" b="0" i="0" u="none" strike="noStrike" baseline="0" dirty="0">
                <a:latin typeface="BlissPro-Light"/>
              </a:rPr>
              <a:t>Les ivresses du sujet âgé sont d’abord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>
                <a:latin typeface="BlissPro-Light"/>
              </a:rPr>
              <a:t>alcooliques </a:t>
            </a:r>
            <a:endParaRPr lang="fr-FR" i="1" dirty="0">
              <a:latin typeface="BlissPro-LightItal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>
                <a:latin typeface="BlissPro-Light"/>
              </a:rPr>
              <a:t>parfois </a:t>
            </a:r>
            <a:r>
              <a:rPr lang="fr-FR" b="0" i="0" u="none" strike="noStrike" baseline="0" dirty="0" err="1">
                <a:latin typeface="BlissPro-Light"/>
              </a:rPr>
              <a:t>benzodiazépiniques</a:t>
            </a:r>
            <a:r>
              <a:rPr lang="fr-FR" b="0" i="0" u="none" strike="noStrike" baseline="0" dirty="0">
                <a:latin typeface="BlissPro-Light"/>
              </a:rPr>
              <a:t> </a:t>
            </a:r>
            <a:endParaRPr lang="fr-FR" i="1" dirty="0">
              <a:latin typeface="BlissPro-LightItal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>
                <a:latin typeface="BlissPro-Light"/>
              </a:rPr>
              <a:t>très rarement cannabiques</a:t>
            </a:r>
            <a:endParaRPr lang="fr-FR" b="1" i="0" u="none" strike="noStrike" baseline="0" dirty="0"/>
          </a:p>
          <a:p>
            <a:pPr algn="l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Usages de SPA chez les séniors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466725" y="6062809"/>
            <a:ext cx="782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Source:</a:t>
            </a:r>
          </a:p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 2021-Le Courrier des Addictions-Vol XXIII-n°2-P,Menecier « Vieillesse, substances psychoactives et psychopathologie »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7C777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1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9833" y="2172021"/>
            <a:ext cx="11245442" cy="251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est classique de distinguer deux formes d’alcoolisme du sujet âgé </a:t>
            </a:r>
            <a:r>
              <a:rPr lang="fr-FR" sz="1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 (2)</a:t>
            </a:r>
          </a:p>
          <a:p>
            <a:pPr algn="l"/>
            <a:endParaRPr lang="fr-FR" b="1" i="0" u="none" strike="noStrike" baseline="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alcoolisme ancien </a:t>
            </a:r>
            <a:r>
              <a:rPr lang="fr-FR" sz="1800" dirty="0">
                <a:solidFill>
                  <a:srgbClr val="7A25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ayant débuté avant 60 ans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qui se pérennise dans la vieillesse. Il s’agirait plutôt de buveurs excessifs anciens ayant augmenté leur consommation en raison de facteurs environnementaux 	négatifs. Cette forme s’observe dans 2/3 des cas.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alcoolisme à début </a:t>
            </a:r>
            <a:r>
              <a:rPr lang="fr-FR" sz="1800" dirty="0">
                <a:solidFill>
                  <a:srgbClr val="7A25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tardif survenant après 60 ans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se retrouve dans 1/3 des cas. Il est réactionnel à des facteurs situationnels tel que l’isolement, la mise à la retraite, l’existence d’une maladie invalidante et/ou douloureuse, la présence au domicile d’un conjoint infirme ou grabataire et la non intégration à la vie institutionnelle 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endParaRPr lang="fr-FR" sz="14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Spécificités des troubles liés à l’usage d’alcool chez les séniors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479833" y="5170092"/>
            <a:ext cx="11388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Sources :</a:t>
            </a:r>
          </a:p>
          <a:p>
            <a:pPr marL="228600" indent="-228600">
              <a:buAutoNum type="arabicParenBoth"/>
            </a:pPr>
            <a:r>
              <a:rPr lang="en-US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Dufour M, Fuller RK. Alcohol in the elderly. </a:t>
            </a:r>
            <a:r>
              <a:rPr lang="fr-FR" sz="1100" dirty="0" err="1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</a:t>
            </a: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100" dirty="0" err="1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Medecine</a:t>
            </a: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1995; 46 : 123- 132</a:t>
            </a:r>
          </a:p>
          <a:p>
            <a:pPr marL="228600" indent="-228600">
              <a:buAutoNum type="arabicParenBoth"/>
            </a:pP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Clement JP, </a:t>
            </a:r>
            <a:r>
              <a:rPr lang="fr-FR" sz="1100" dirty="0" err="1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Bourlot</a:t>
            </a: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Alcoolisme et conduits addictives du sujet âgé. Psychiatrie du sujet âgé, Flammarion </a:t>
            </a:r>
            <a:r>
              <a:rPr lang="fr-FR" sz="1100" dirty="0" err="1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Médecinesciences</a:t>
            </a: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1999 : 257-270</a:t>
            </a:r>
          </a:p>
          <a:p>
            <a:pPr marL="228600" indent="-228600">
              <a:buAutoNum type="arabicParenBoth"/>
            </a:pP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 C. Alcoolisme et addictions en gériatrie. La Revue de Gériatrie 2003 ; 28 (9) : 741- 743</a:t>
            </a:r>
            <a:endParaRPr lang="fr-FR" sz="1100" dirty="0">
              <a:solidFill>
                <a:srgbClr val="7C7775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7C777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473279" y="2236548"/>
            <a:ext cx="11245442" cy="192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Difficultés à repérer la cause « alcoolisation » devant une manifestation fréquente en gériatrie</a:t>
            </a:r>
          </a:p>
          <a:p>
            <a:pPr algn="l"/>
            <a:endParaRPr lang="fr-F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Chez le sujet âgé, certaines manifestions peuvent ne pas être reconnues comme suites d’alcoolisations (malaises, chutes, confusions..) et d’autant plus s’il s’agit d’une femme âgée.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L’ivresse alcoolique est une des premières complications du mésusage d’alcool qui amène les aînés dans les services d’urgence.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Données épidémiologiques :  </a:t>
            </a:r>
          </a:p>
          <a:p>
            <a:pPr lvl="0"/>
            <a:r>
              <a:rPr lang="fr-FR" sz="3200" b="1" dirty="0">
                <a:solidFill>
                  <a:srgbClr val="7A2553"/>
                </a:solidFill>
              </a:rPr>
              <a:t>Spécificités des troubles liés à l’usage d’alcool chez les séniors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D7D57-0C92-4301-A865-C4B26C60293B}"/>
              </a:ext>
            </a:extLst>
          </p:cNvPr>
          <p:cNvSpPr txBox="1"/>
          <p:nvPr/>
        </p:nvSpPr>
        <p:spPr>
          <a:xfrm>
            <a:off x="479833" y="5170092"/>
            <a:ext cx="782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C7775"/>
                </a:solidFill>
                <a:latin typeface="Calibri" panose="020F0502020204030204" pitchFamily="34" charset="0"/>
              </a:rPr>
              <a:t>Source :</a:t>
            </a:r>
          </a:p>
          <a:p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2017_ Soins Gérontologie N°123- P. </a:t>
            </a:r>
            <a:r>
              <a:rPr lang="fr-FR" sz="1100" dirty="0" err="1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Menecier</a:t>
            </a: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 </a:t>
            </a:r>
            <a:r>
              <a:rPr lang="fr-FR" sz="1100" dirty="0" err="1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Rotheval</a:t>
            </a:r>
            <a:r>
              <a:rPr lang="fr-FR" sz="1100" dirty="0">
                <a:solidFill>
                  <a:srgbClr val="7C77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L’ivresse alcoolique dans la vieillesse »</a:t>
            </a:r>
          </a:p>
          <a:p>
            <a:pPr algn="l"/>
            <a:endParaRPr lang="fr-FR" sz="1000" dirty="0">
              <a:solidFill>
                <a:srgbClr val="7C777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47526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2893</Words>
  <Application>Microsoft Office PowerPoint</Application>
  <PresentationFormat>Grand écran</PresentationFormat>
  <Paragraphs>278</Paragraphs>
  <Slides>29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BlissPro-Light</vt:lpstr>
      <vt:lpstr>BlissPro-LightItalic</vt:lpstr>
      <vt:lpstr>Calibri</vt:lpstr>
      <vt:lpstr>Calibri Light</vt:lpstr>
      <vt:lpstr>Eurocrat</vt:lpstr>
      <vt:lpstr>roboto</vt:lpstr>
      <vt:lpstr>Wingdings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Fabienne You</cp:lastModifiedBy>
  <cp:revision>345</cp:revision>
  <dcterms:created xsi:type="dcterms:W3CDTF">2019-05-06T07:53:20Z</dcterms:created>
  <dcterms:modified xsi:type="dcterms:W3CDTF">2023-01-23T10:31:10Z</dcterms:modified>
</cp:coreProperties>
</file>