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710" r:id="rId2"/>
    <p:sldMasterId id="2147483698" r:id="rId3"/>
  </p:sldMasterIdLst>
  <p:notesMasterIdLst>
    <p:notesMasterId r:id="rId10"/>
  </p:notesMasterIdLst>
  <p:handoutMasterIdLst>
    <p:handoutMasterId r:id="rId11"/>
  </p:handoutMasterIdLst>
  <p:sldIdLst>
    <p:sldId id="268" r:id="rId4"/>
    <p:sldId id="703" r:id="rId5"/>
    <p:sldId id="915" r:id="rId6"/>
    <p:sldId id="914" r:id="rId7"/>
    <p:sldId id="916" r:id="rId8"/>
    <p:sldId id="913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D946D3-EDBC-386F-0683-35D00D55FD51}" name="Emmanuelle Le Borgne" initials="ELB" userId="S::emmanuelle.leborgne@srae-addicto-pdl.fr::ecfe4deb-88ec-4c68-ad8f-953a334d0bf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ienne You" initials="FY" lastIdx="15" clrIdx="0">
    <p:extLst>
      <p:ext uri="{19B8F6BF-5375-455C-9EA6-DF929625EA0E}">
        <p15:presenceInfo xmlns:p15="http://schemas.microsoft.com/office/powerpoint/2012/main" userId="Fabienne You" providerId="None"/>
      </p:ext>
    </p:extLst>
  </p:cmAuthor>
  <p:cmAuthor id="2" name="Fabienne You" initials="FY [2]" lastIdx="3" clrIdx="1">
    <p:extLst>
      <p:ext uri="{19B8F6BF-5375-455C-9EA6-DF929625EA0E}">
        <p15:presenceInfo xmlns:p15="http://schemas.microsoft.com/office/powerpoint/2012/main" userId="S::fabienne.you@srae-addicto-pdl.fr::33802db6-30c6-4786-ac39-6d43bff1652a" providerId="AD"/>
      </p:ext>
    </p:extLst>
  </p:cmAuthor>
  <p:cmAuthor id="3" name="Nicole Stenger" initials="NS" lastIdx="1" clrIdx="2">
    <p:extLst>
      <p:ext uri="{19B8F6BF-5375-455C-9EA6-DF929625EA0E}">
        <p15:presenceInfo xmlns:p15="http://schemas.microsoft.com/office/powerpoint/2012/main" userId="5684e4f9b4e056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2553"/>
    <a:srgbClr val="FFFFFF"/>
    <a:srgbClr val="A49735"/>
    <a:srgbClr val="6B6123"/>
    <a:srgbClr val="665F2D"/>
    <a:srgbClr val="7C7775"/>
    <a:srgbClr val="CECBC9"/>
    <a:srgbClr val="D7D8D7"/>
    <a:srgbClr val="CEC794"/>
    <a:srgbClr val="949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BED465-3CD8-4B28-B12B-4520A2F7E356}" v="1" dt="2022-08-09T14:14:46.9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0717" autoAdjust="0"/>
  </p:normalViewPr>
  <p:slideViewPr>
    <p:cSldViewPr snapToGrid="0">
      <p:cViewPr varScale="1">
        <p:scale>
          <a:sx n="100" d="100"/>
          <a:sy n="100" d="100"/>
        </p:scale>
        <p:origin x="966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9" d="100"/>
        <a:sy n="159" d="100"/>
      </p:scale>
      <p:origin x="0" y="-2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microsoft.com/office/2018/10/relationships/authors" Target="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scale Chauvin-Grelier" userId="db50cf69-935c-4962-9228-212f94f534b0" providerId="ADAL" clId="{27BED465-3CD8-4B28-B12B-4520A2F7E356}"/>
    <pc:docChg chg="custSel modSld modMainMaster">
      <pc:chgData name="Pascale Chauvin-Grelier" userId="db50cf69-935c-4962-9228-212f94f534b0" providerId="ADAL" clId="{27BED465-3CD8-4B28-B12B-4520A2F7E356}" dt="2022-08-10T07:18:30.782" v="138" actId="20577"/>
      <pc:docMkLst>
        <pc:docMk/>
      </pc:docMkLst>
      <pc:sldChg chg="modSp mod">
        <pc:chgData name="Pascale Chauvin-Grelier" userId="db50cf69-935c-4962-9228-212f94f534b0" providerId="ADAL" clId="{27BED465-3CD8-4B28-B12B-4520A2F7E356}" dt="2022-08-09T14:21:46.070" v="93" actId="20577"/>
        <pc:sldMkLst>
          <pc:docMk/>
          <pc:sldMk cId="2381382839" sldId="913"/>
        </pc:sldMkLst>
        <pc:spChg chg="mod">
          <ac:chgData name="Pascale Chauvin-Grelier" userId="db50cf69-935c-4962-9228-212f94f534b0" providerId="ADAL" clId="{27BED465-3CD8-4B28-B12B-4520A2F7E356}" dt="2022-08-09T14:21:46.070" v="93" actId="20577"/>
          <ac:spMkLst>
            <pc:docMk/>
            <pc:sldMk cId="2381382839" sldId="913"/>
            <ac:spMk id="4" creationId="{E914267B-87A3-4AFC-A561-FBB74B1B4AD6}"/>
          </ac:spMkLst>
        </pc:spChg>
      </pc:sldChg>
      <pc:sldChg chg="modSp mod">
        <pc:chgData name="Pascale Chauvin-Grelier" userId="db50cf69-935c-4962-9228-212f94f534b0" providerId="ADAL" clId="{27BED465-3CD8-4B28-B12B-4520A2F7E356}" dt="2022-08-10T07:18:30.782" v="138" actId="20577"/>
        <pc:sldMkLst>
          <pc:docMk/>
          <pc:sldMk cId="415926212" sldId="914"/>
        </pc:sldMkLst>
        <pc:spChg chg="mod">
          <ac:chgData name="Pascale Chauvin-Grelier" userId="db50cf69-935c-4962-9228-212f94f534b0" providerId="ADAL" clId="{27BED465-3CD8-4B28-B12B-4520A2F7E356}" dt="2022-08-10T07:18:30.782" v="138" actId="20577"/>
          <ac:spMkLst>
            <pc:docMk/>
            <pc:sldMk cId="415926212" sldId="914"/>
            <ac:spMk id="3" creationId="{54D9AC52-B6ED-4563-AA19-E83D8667CE3A}"/>
          </ac:spMkLst>
        </pc:spChg>
      </pc:sldChg>
      <pc:sldChg chg="modSp mod">
        <pc:chgData name="Pascale Chauvin-Grelier" userId="db50cf69-935c-4962-9228-212f94f534b0" providerId="ADAL" clId="{27BED465-3CD8-4B28-B12B-4520A2F7E356}" dt="2022-08-09T14:18:21.717" v="32" actId="255"/>
        <pc:sldMkLst>
          <pc:docMk/>
          <pc:sldMk cId="1966709573" sldId="916"/>
        </pc:sldMkLst>
        <pc:spChg chg="mod">
          <ac:chgData name="Pascale Chauvin-Grelier" userId="db50cf69-935c-4962-9228-212f94f534b0" providerId="ADAL" clId="{27BED465-3CD8-4B28-B12B-4520A2F7E356}" dt="2022-08-09T14:18:06.439" v="30" actId="255"/>
          <ac:spMkLst>
            <pc:docMk/>
            <pc:sldMk cId="1966709573" sldId="916"/>
            <ac:spMk id="2" creationId="{B74E7224-7EA8-4434-8CCE-CC35148C3FFF}"/>
          </ac:spMkLst>
        </pc:spChg>
        <pc:spChg chg="mod">
          <ac:chgData name="Pascale Chauvin-Grelier" userId="db50cf69-935c-4962-9228-212f94f534b0" providerId="ADAL" clId="{27BED465-3CD8-4B28-B12B-4520A2F7E356}" dt="2022-08-09T14:18:21.717" v="32" actId="255"/>
          <ac:spMkLst>
            <pc:docMk/>
            <pc:sldMk cId="1966709573" sldId="916"/>
            <ac:spMk id="3" creationId="{0C50E51D-0B10-455F-9BA6-ADBD18C36833}"/>
          </ac:spMkLst>
        </pc:spChg>
      </pc:sldChg>
      <pc:sldMasterChg chg="modSldLayout">
        <pc:chgData name="Pascale Chauvin-Grelier" userId="db50cf69-935c-4962-9228-212f94f534b0" providerId="ADAL" clId="{27BED465-3CD8-4B28-B12B-4520A2F7E356}" dt="2022-08-09T14:16:08.446" v="27" actId="478"/>
        <pc:sldMasterMkLst>
          <pc:docMk/>
          <pc:sldMasterMk cId="3072532382" sldId="2147483682"/>
        </pc:sldMasterMkLst>
        <pc:sldLayoutChg chg="addSp delSp modSp mod">
          <pc:chgData name="Pascale Chauvin-Grelier" userId="db50cf69-935c-4962-9228-212f94f534b0" providerId="ADAL" clId="{27BED465-3CD8-4B28-B12B-4520A2F7E356}" dt="2022-08-09T14:16:08.446" v="27" actId="478"/>
          <pc:sldLayoutMkLst>
            <pc:docMk/>
            <pc:sldMasterMk cId="3072532382" sldId="2147483682"/>
            <pc:sldLayoutMk cId="760781767" sldId="2147483697"/>
          </pc:sldLayoutMkLst>
          <pc:spChg chg="mod">
            <ac:chgData name="Pascale Chauvin-Grelier" userId="db50cf69-935c-4962-9228-212f94f534b0" providerId="ADAL" clId="{27BED465-3CD8-4B28-B12B-4520A2F7E356}" dt="2022-08-09T14:14:20.014" v="25" actId="1076"/>
            <ac:spMkLst>
              <pc:docMk/>
              <pc:sldMasterMk cId="3072532382" sldId="2147483682"/>
              <pc:sldLayoutMk cId="760781767" sldId="2147483697"/>
              <ac:spMk id="2" creationId="{9513C9FA-3E33-4565-A2E1-A5E525683F98}"/>
            </ac:spMkLst>
          </pc:spChg>
          <pc:spChg chg="mod">
            <ac:chgData name="Pascale Chauvin-Grelier" userId="db50cf69-935c-4962-9228-212f94f534b0" providerId="ADAL" clId="{27BED465-3CD8-4B28-B12B-4520A2F7E356}" dt="2022-08-09T14:14:02.886" v="24" actId="1076"/>
            <ac:spMkLst>
              <pc:docMk/>
              <pc:sldMasterMk cId="3072532382" sldId="2147483682"/>
              <pc:sldLayoutMk cId="760781767" sldId="2147483697"/>
              <ac:spMk id="4" creationId="{D1785CC0-C111-4591-B608-613A4BA4DA5D}"/>
            </ac:spMkLst>
          </pc:spChg>
          <pc:spChg chg="add del">
            <ac:chgData name="Pascale Chauvin-Grelier" userId="db50cf69-935c-4962-9228-212f94f534b0" providerId="ADAL" clId="{27BED465-3CD8-4B28-B12B-4520A2F7E356}" dt="2022-08-09T14:14:46.970" v="26" actId="11529"/>
            <ac:spMkLst>
              <pc:docMk/>
              <pc:sldMasterMk cId="3072532382" sldId="2147483682"/>
              <pc:sldLayoutMk cId="760781767" sldId="2147483697"/>
              <ac:spMk id="5" creationId="{73897306-0F8E-03B6-5A25-2096A781C52B}"/>
            </ac:spMkLst>
          </pc:spChg>
          <pc:spChg chg="add del mod">
            <ac:chgData name="Pascale Chauvin-Grelier" userId="db50cf69-935c-4962-9228-212f94f534b0" providerId="ADAL" clId="{27BED465-3CD8-4B28-B12B-4520A2F7E356}" dt="2022-08-09T14:16:08.446" v="27" actId="478"/>
            <ac:spMkLst>
              <pc:docMk/>
              <pc:sldMasterMk cId="3072532382" sldId="2147483682"/>
              <pc:sldLayoutMk cId="760781767" sldId="2147483697"/>
              <ac:spMk id="6" creationId="{81F578A6-FB01-A957-166C-889D3733F7B9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6098DD2-3036-4181-A8DC-19EECC7AF0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5F0ADA6-35AC-4858-9251-3E7F04BCE6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r-FR"/>
              <a:t>27/12/2021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6FAB425-5BA6-4291-AB45-2AE83B10AA1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/>
              <a:t>Septembre 2022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67E9CD3-D37F-411B-B506-B63A121D7F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C3698-5994-42CC-8867-EB75AFB613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366725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r-FR"/>
              <a:t>27/12/2021</a:t>
            </a:r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/>
              <a:t>Septembre 2022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06041-7AB3-45EA-9A11-E8D7CE559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50630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E51D55B-7DEE-4E50-B786-AF74B3B0B12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r-FR"/>
              <a:t>Septembre 2022</a:t>
            </a:r>
          </a:p>
        </p:txBody>
      </p:sp>
    </p:spTree>
    <p:extLst>
      <p:ext uri="{BB962C8B-B14F-4D97-AF65-F5344CB8AC3E}">
        <p14:creationId xmlns:p14="http://schemas.microsoft.com/office/powerpoint/2010/main" val="2330088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902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0A8DE9-B1F9-0ABA-2CA8-08D957AC6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0B404B-1F0F-8E20-AF94-9D396F797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90219FE-785E-A390-FBCD-33D45BA90B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C9401C5-CF32-EDF0-33C0-FDD7BEDB4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A615A-DCD8-4893-92F8-A168EEBA31A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3E4A78-5CDD-895F-DF63-4B298C239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139B7FC-BD76-AA78-B0CD-D7E08CAAD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2E0B8-DF71-49FE-A289-561981F630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952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E2231A-6F2E-3145-4461-472954558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11119EF-DB5F-D3DD-7DFB-092EB6778E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8B78C72-9D03-103B-DA96-47E4B37DC9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B24821A-6EE1-E088-F164-15D55CC59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A615A-DCD8-4893-92F8-A168EEBA31A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22A2017-D4EE-6A8D-676E-BEB6B683B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CA9326E-22EA-0338-708C-C1C478BB2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2E0B8-DF71-49FE-A289-561981F630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623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077F21-E216-0DE4-A5B9-8004157AB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04D25C9-9403-CFBD-CBF9-BABCE785F3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F2FD8E3-2998-FF5C-3475-DD544BE99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A615A-DCD8-4893-92F8-A168EEBA31A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A238BF6-9055-2AA2-E592-D3C497488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76AE186-50E7-6C90-B331-F5BDA99A2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2E0B8-DF71-49FE-A289-561981F630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1451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F946BB1-3076-A8CD-DC7A-C8589749B2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4FAD134-CB94-6BB0-BDF9-078FB4DBEE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7838D17-6C5B-FDC6-7E85-C09E70B16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A615A-DCD8-4893-92F8-A168EEBA31A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A65DC0-2E85-79FF-E03A-003649237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E6F956C-09E1-CDF7-9DB2-E806E9DA1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2E0B8-DF71-49FE-A289-561981F630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97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75DF0C-A837-4C9C-9AF2-93581BDF50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31B6D35-66BD-457D-AF82-7C17B7795D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497942-D4A0-47D7-A773-197299BAB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F3DBAD-CC96-4E88-B261-CFE54128C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3AEDC8-59AE-4267-96E9-A2361DEAD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00293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3A1F2-4E1B-4821-AA5E-80B5FBDB6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88E3E33-277B-45A5-AFA5-E048E326D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1474DE-59EF-4307-8B92-CA0FEA13B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D43082-6A57-4385-8F34-8091CCEDD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D1559C-6670-40CC-B173-CDE8E67FE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7810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D7D16-658D-440B-82F6-C0DB239C3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E3603F3-380D-4599-A0F1-E7BE39FF0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FAE3262-FEF0-41BF-BDAB-D0BFBC7D4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4607021-DCD7-44C1-8384-C55F48511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34DBFD2-A074-42CB-B33B-707FC6891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154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2E1970-14F3-4E62-81E0-BE1371C33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689C22-0012-4165-872B-C85CFEC426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48AEE9C-4E5B-45AC-BB9F-E03F720FDC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3BD7038-A33C-4894-A5C8-D2433F602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7262B6B-69AC-4074-AD6B-8D5A0D2F6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D981D10-9229-4BD2-AB0E-A43F7251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21348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2748AF-A4A5-443E-970C-C93F45C10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0C400F-A9F8-462D-8498-8386482DC6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C2D08BB-4E6A-4C96-BABF-BE55B6E5D2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D87F33C-7086-494E-B27A-4D70F0355F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27DDB9C-8A81-426C-8FAF-6338A5BA03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0D293D1-5880-42F1-839B-5EB000C7F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7205351-781B-4AE6-8C99-520AFE5F1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36AC558-5DBE-42BD-A159-17658869A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95524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11FBDC-5192-4C1B-807D-2CE705CE0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A4EABC7-11E5-4122-9E82-704E4F706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5BE171E-093A-431C-9575-733511A9E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9ACBE1C-D4D7-4C09-A1C2-C98D5DF32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349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13C9FA-3E33-4565-A2E1-A5E525683F98}"/>
              </a:ext>
            </a:extLst>
          </p:cNvPr>
          <p:cNvSpPr txBox="1">
            <a:spLocks/>
          </p:cNvSpPr>
          <p:nvPr userDrawn="1"/>
        </p:nvSpPr>
        <p:spPr>
          <a:xfrm>
            <a:off x="1" y="5802384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68F29CF-275C-466F-BDAF-18FCED44BF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D1785CC0-C111-4591-B608-613A4BA4DA5D}"/>
              </a:ext>
            </a:extLst>
          </p:cNvPr>
          <p:cNvSpPr txBox="1">
            <a:spLocks/>
          </p:cNvSpPr>
          <p:nvPr userDrawn="1"/>
        </p:nvSpPr>
        <p:spPr>
          <a:xfrm>
            <a:off x="10969603" y="5937465"/>
            <a:ext cx="997526" cy="2701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7817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5AAF725-4248-43F6-9F7F-B4ED0491D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029AE17-E6B5-47D5-96A2-AF9B95C9F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763F8E6-F8F9-4C43-94A4-6EC555BCA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0290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A68EBD-00E0-4A69-87E1-EFB823E24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02751D-73F6-480B-9690-09C56C3DF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8797E6-CB1C-47B2-A556-635897B43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8B54331-5A1D-46C5-A49E-B13737E21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F6EDA65-4C99-4EDF-B7F5-23A47057E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47219E5-E3B3-4E4A-950F-3D203AF01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4124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15DC70-122C-4FC0-B5C9-BACE7561E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12555A9-5F20-4E47-888F-5933AFF45A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6807972-D20E-4AB7-B924-33917482ED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0B72C12-9B5A-48E9-BEF1-D271F2E43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4948F5A-A4F7-40F4-B753-6B6209F7E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6FC5B2-AB17-4EF7-A64A-F8DEA08F0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03019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78897A-1A63-4A9D-92DE-BD90A2D04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72F2C9B-91AB-4B64-B354-4A880EF6B3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77391D-AFEE-4483-AA35-FC61BA831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0C1BCEA-0B3B-4074-9273-346FB887D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8B20F6-A971-451D-8150-EBFDB2010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19613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2924A62-73A4-4F5A-81C9-B334D4207A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553C891-8865-4A7B-B4C3-26A176362D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B1462D-AE4C-415B-ACF4-B81C92AFF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357CC4A-9A8D-4ACD-901A-905F4FD92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2FBE54-DF45-4F08-A274-D986859E4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461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52D78B-A9E4-2782-075F-FC864C74C7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1FA909A-BFD2-C49B-F106-214BF3F342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6CBD9F-8642-04DB-ABF8-662325191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A615A-DCD8-4893-92F8-A168EEBA31A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1F3461A-7518-9A35-E61E-614B579F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A94390-39E0-3C5A-384A-5439FA362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2E0B8-DF71-49FE-A289-561981F630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8725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763069-8019-A44A-EA5A-F68D0AE24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F2943A-E9DF-188B-1377-D5851FA75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98F6B5-1CAC-15CC-86CA-28FD2FD5E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A615A-DCD8-4893-92F8-A168EEBA31A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1E71C4C-8819-6450-5D2F-0940E3EE8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5A80FEC-4BC1-5E78-FF71-07E558059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2E0B8-DF71-49FE-A289-561981F630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8733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16DBC5-A2B3-7A7A-C0A6-7FCAFC0F0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F146A89-0969-6AEC-BF8B-E4F9425F4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DD0F56-8931-020E-42C5-6ADD89E6B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A615A-DCD8-4893-92F8-A168EEBA31A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4053838-6147-0682-D29E-3338FF904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38D7F9-BD75-1772-112E-84F088970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2E0B8-DF71-49FE-A289-561981F630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9896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7D070D-2401-4817-56FF-0ED6D0FB6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7C175B-1812-3B64-8CB8-FAB50AF6AF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4D25C8B-D518-98ED-C7F3-ED8696668A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3760FCE-468F-94E2-5D16-016F32DAA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A615A-DCD8-4893-92F8-A168EEBA31A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BFB8782-CACA-6CCB-944A-F05176732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416D751-DF50-D183-3801-63A3DF921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2E0B8-DF71-49FE-A289-561981F630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6158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30CDE3-CF4E-9E9C-9C5A-7D2572E75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587F30A-B614-46C7-6C5B-8F3EE7366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4337E43-18D5-9114-D38A-0F4EB17C76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DEB5D4C-D73C-6751-1A9A-B8A4EA1FBA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B859234-73F0-84DE-AB09-5BFCE08F60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62A13E5-B74C-6C31-53B5-FBDB822AC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A615A-DCD8-4893-92F8-A168EEBA31A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186290A-C72F-3727-4414-88CECACB8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4E93DB4-CFE9-4C13-7F34-85A6A15BD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2E0B8-DF71-49FE-A289-561981F630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7865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A97EE7-A72C-61F4-83E7-A6812D48E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E76195-DF8C-F042-D9E0-61F4494D1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A615A-DCD8-4893-92F8-A168EEBA31A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2C30F8-79C6-3A97-0912-EF9B07B3E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F0D3B1-C7F0-1D83-3F51-6A49AE385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2E0B8-DF71-49FE-A289-561981F630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4739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04CA2B3-AF6D-37E4-1C61-DF657A36A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A615A-DCD8-4893-92F8-A168EEBA31A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3AA3B45-F018-F7A5-62A2-FDB8AEBCA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3EC1F7C-A954-F2C2-1A41-C144A650B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2E0B8-DF71-49FE-A289-561981F630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617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BF8AA6F0-6FE3-4D36-8C44-9F40590D2D69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Travail collaboratif issu du groupe régional formation coordonné par la SRAE addictologie des Pays de la Loire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A543B08-5241-44F7-B7C1-D0A33DA53F4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E9606ED5-FEA9-4A38-B2FB-B5C5083BC144}"/>
              </a:ext>
            </a:extLst>
          </p:cNvPr>
          <p:cNvSpPr txBox="1">
            <a:spLocks/>
          </p:cNvSpPr>
          <p:nvPr userDrawn="1"/>
        </p:nvSpPr>
        <p:spPr>
          <a:xfrm>
            <a:off x="10784264" y="6587836"/>
            <a:ext cx="1407735" cy="2701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	Octobre 2022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3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7" r:id="rId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F5A0DEA-2EFF-F12E-F09F-66DBA231E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746570-4A92-4661-52BB-2AFC9FB8B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B6150E6-E3B2-5CEA-2E89-AC8C1B568C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A615A-DCD8-4893-92F8-A168EEBA31A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030A62-93A3-BBB5-3158-D937B8E85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2E0B8-DF71-49FE-A289-561981F630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423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BE90749-68D4-4D79-8871-091F24280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FDA270-5F6C-4709-8761-25A793759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DDB00E-97A5-47BF-8CF1-47EA33A4D0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21F9A-EAF8-4062-B525-9FE92DC0088F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D78EED-2CD5-47BE-97C3-9F27DA15FA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92AD7B-3347-4154-94FC-E9259E7286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336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340248" y="1178511"/>
            <a:ext cx="11511504" cy="45009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cap="small" dirty="0">
              <a:latin typeface="+mn-lt"/>
            </a:endParaRPr>
          </a:p>
          <a:p>
            <a:pPr algn="ctr"/>
            <a:r>
              <a:rPr lang="fr-FR" b="1" cap="small" dirty="0">
                <a:latin typeface="+mn-lt"/>
              </a:rPr>
              <a:t>Support de Formation</a:t>
            </a:r>
          </a:p>
          <a:p>
            <a:pPr algn="ctr"/>
            <a:r>
              <a:rPr lang="fr-FR" b="1" cap="small" dirty="0">
                <a:latin typeface="+mn-lt"/>
              </a:rPr>
              <a:t> </a:t>
            </a:r>
            <a:br>
              <a:rPr lang="fr-FR" b="1" cap="small" dirty="0">
                <a:latin typeface="+mn-lt"/>
              </a:rPr>
            </a:br>
            <a:r>
              <a:rPr lang="fr-FR" sz="3200" b="1" cap="small" dirty="0">
                <a:latin typeface="+mn-lt"/>
              </a:rPr>
              <a:t>« Le repérage précoce et l’intervention brève</a:t>
            </a:r>
          </a:p>
          <a:p>
            <a:pPr algn="ctr"/>
            <a:r>
              <a:rPr lang="fr-FR" sz="3200" b="1" cap="small" dirty="0">
                <a:latin typeface="+mn-lt"/>
              </a:rPr>
              <a:t> Alcool-tabac-cannabis auprès </a:t>
            </a:r>
            <a:r>
              <a:rPr lang="fr-FR" sz="3200" b="1" cap="small">
                <a:latin typeface="+mn-lt"/>
              </a:rPr>
              <a:t>des séniors </a:t>
            </a:r>
            <a:r>
              <a:rPr lang="fr-FR" sz="3200" b="1" cap="small" dirty="0">
                <a:latin typeface="+mn-lt"/>
              </a:rPr>
              <a:t>»</a:t>
            </a: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6934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B11078-C7F7-4BCF-B212-87249B6A13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F19C75-642C-4C24-9499-F5C1B8E8CB2E}"/>
              </a:ext>
            </a:extLst>
          </p:cNvPr>
          <p:cNvSpPr txBox="1"/>
          <p:nvPr/>
        </p:nvSpPr>
        <p:spPr>
          <a:xfrm>
            <a:off x="408639" y="581891"/>
            <a:ext cx="11856098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Module 1 :</a:t>
            </a:r>
          </a:p>
          <a:p>
            <a:pPr lvl="1">
              <a:spcAft>
                <a:spcPts val="1800"/>
              </a:spcAft>
              <a:tabLst>
                <a:tab pos="446088" algn="l"/>
              </a:tabLst>
            </a:pPr>
            <a:r>
              <a:rPr lang="fr-FR" sz="3200" b="1" dirty="0"/>
              <a:t>Acquérir un langage commun à propos de l’addiction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Travail sur les représentations</a:t>
            </a:r>
          </a:p>
        </p:txBody>
      </p:sp>
    </p:spTree>
    <p:extLst>
      <p:ext uri="{BB962C8B-B14F-4D97-AF65-F5344CB8AC3E}">
        <p14:creationId xmlns:p14="http://schemas.microsoft.com/office/powerpoint/2010/main" val="154217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B96233-CE4B-4AA4-9D87-A6962940D572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a) Travail sur les représentations et les fausses idées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4269249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4D9AC52-B6ED-4563-AA19-E83D8667CE3A}"/>
              </a:ext>
            </a:extLst>
          </p:cNvPr>
          <p:cNvSpPr txBox="1"/>
          <p:nvPr/>
        </p:nvSpPr>
        <p:spPr>
          <a:xfrm>
            <a:off x="408639" y="1582340"/>
            <a:ext cx="11162190" cy="475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Travail nécessaire en début de formation afin de faire émerger les représentations des professionnels et celles qu’ils perçoivent des séniors* (</a:t>
            </a:r>
            <a:r>
              <a:rPr lang="fr-FR" dirty="0">
                <a:cs typeface="Times New Roman" panose="02020603050405020304" pitchFamily="18" charset="0"/>
              </a:rPr>
              <a:t>l</a:t>
            </a:r>
            <a:r>
              <a:rPr lang="fr-F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 personnes à partir de 65 ans et toute personne dépendante)</a:t>
            </a:r>
            <a:r>
              <a:rPr lang="fr-FR" dirty="0"/>
              <a:t>.</a:t>
            </a:r>
          </a:p>
          <a:p>
            <a:r>
              <a:rPr lang="fr-FR" dirty="0"/>
              <a:t>Il pourra être utile d’y revenir durant la formation</a:t>
            </a:r>
          </a:p>
          <a:p>
            <a:endParaRPr lang="fr-FR" dirty="0"/>
          </a:p>
          <a:p>
            <a:r>
              <a:rPr lang="fr-FR" b="1" dirty="0">
                <a:solidFill>
                  <a:srgbClr val="7A2553"/>
                </a:solidFill>
              </a:rPr>
              <a:t>OBJECTIFS </a:t>
            </a:r>
            <a:r>
              <a:rPr lang="fr-FR" b="1" dirty="0"/>
              <a:t>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Adopter un langage commun à propos de l’addiction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Permettre de lever les résistances par la compréhension :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/>
              <a:t>des interactions entre représentations sociétales, séniors et professionnels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/>
              <a:t>du maintien d’un comportement malgré les connaissances des risques ou le vécu de conséquences négatives</a:t>
            </a:r>
          </a:p>
          <a:p>
            <a:r>
              <a:rPr lang="fr-FR"/>
              <a:t>*</a:t>
            </a:r>
            <a:r>
              <a:rPr lang="fr-FR" sz="1200" b="0" i="1" u="none" strike="noStrike" baseline="0">
                <a:solidFill>
                  <a:srgbClr val="000000"/>
                </a:solidFill>
              </a:rPr>
              <a:t>L’OMS a </a:t>
            </a:r>
            <a:r>
              <a:rPr lang="fr-FR" sz="1200" b="0" i="1" u="none" strike="noStrike" baseline="0" dirty="0">
                <a:solidFill>
                  <a:srgbClr val="000000"/>
                </a:solidFill>
              </a:rPr>
              <a:t>choisi l’âge de 65 ans pour définir les politiques de santé destinées aux personnes âgées.</a:t>
            </a:r>
          </a:p>
          <a:p>
            <a:r>
              <a:rPr lang="fr-FR" sz="1200" b="0" i="1" u="none" strike="noStrike" baseline="0" dirty="0">
                <a:solidFill>
                  <a:srgbClr val="23978C"/>
                </a:solidFill>
              </a:rPr>
              <a:t> </a:t>
            </a:r>
            <a:r>
              <a:rPr lang="fr-FR" sz="1200" b="0" i="1" u="none" strike="noStrike" baseline="0" dirty="0">
                <a:solidFill>
                  <a:srgbClr val="000000"/>
                </a:solidFill>
              </a:rPr>
              <a:t>L’âge de 60 ans est retenu pour la mise en place de l’allocation pour l’autonomie (APA) et la possibilité d’accueil en EHPAD (Établissement d’hébergement pour personnes âgées dépendantes).</a:t>
            </a:r>
            <a:endParaRPr lang="fr-FR" sz="1200" i="1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BF013A0-6739-4719-8F65-E44F3A119C4E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Travail sur les représentations et les fausses idées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26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4E7224-7EA8-4434-8CCE-CC35148C3FFF}"/>
              </a:ext>
            </a:extLst>
          </p:cNvPr>
          <p:cNvSpPr txBox="1"/>
          <p:nvPr/>
        </p:nvSpPr>
        <p:spPr>
          <a:xfrm>
            <a:off x="372862" y="381740"/>
            <a:ext cx="11514338" cy="3671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3200" b="1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POUR COMPRENDRE :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fr-F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quoi une représentation ?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 Perception, image mentale, etc., dont le contenu se rapporte à un objet, à une situation, à une scène, etc., du monde dans lequel vit le sujet. » </a:t>
            </a:r>
            <a:r>
              <a:rPr lang="fr-FR" sz="14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 L’activité de représentation par le sujet recouvre toutes les connaissances liées à son histoire, son vécu, ses relations avec les autres mais aussi l’aspect culturel provenant de son groupe social de référence » </a:t>
            </a:r>
            <a:r>
              <a:rPr lang="fr-FR" sz="14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endParaRPr lang="fr-FR" sz="1400" baseline="300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C50E51D-0B10-455F-9BA6-ADBD18C36833}"/>
              </a:ext>
            </a:extLst>
          </p:cNvPr>
          <p:cNvSpPr txBox="1"/>
          <p:nvPr/>
        </p:nvSpPr>
        <p:spPr>
          <a:xfrm>
            <a:off x="585627" y="5568593"/>
            <a:ext cx="11003622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fr-FR" sz="14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La notion de représentation - définition dans le champ de la psychologie - Larousse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fr-FR" sz="14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notion de représentation sociale/Cadre de sante.com – jeudi 23 janvier 2003 par Marc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Catanas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709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3A6EC71-7733-4B1A-A7C6-548C9CFE7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42636">
            <a:off x="9513896" y="1755718"/>
            <a:ext cx="2402862" cy="2364477"/>
          </a:xfrm>
          <a:prstGeom prst="snip2DiagRect">
            <a:avLst>
              <a:gd name="adj1" fmla="val 13203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914267B-87A3-4AFC-A561-FBB74B1B4AD6}"/>
              </a:ext>
            </a:extLst>
          </p:cNvPr>
          <p:cNvSpPr txBox="1"/>
          <p:nvPr/>
        </p:nvSpPr>
        <p:spPr>
          <a:xfrm>
            <a:off x="552260" y="1573078"/>
            <a:ext cx="1159566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Métaplan ou carte mentale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Q</a:t>
            </a: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uiz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Texte lacunaire</a:t>
            </a:r>
          </a:p>
          <a:p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       </a:t>
            </a:r>
            <a:endParaRPr lang="fr-FR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P</a:t>
            </a: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hoto-expression</a:t>
            </a:r>
            <a: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b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(vigilance animation qui prend du temps et ne peut pas être adaptée à un format court)</a:t>
            </a:r>
          </a:p>
          <a:p>
            <a:endParaRPr lang="fr-FR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T</a:t>
            </a: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ravail en sous groupes sur une phrase </a:t>
            </a:r>
            <a: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telle que par exemple :</a:t>
            </a:r>
          </a:p>
          <a:p>
            <a:pPr lvl="1"/>
            <a: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b="0" i="1" u="none" strike="noStrike" baseline="0" dirty="0">
                <a:solidFill>
                  <a:srgbClr val="7A2553"/>
                </a:solidFill>
                <a:latin typeface="Calibri" panose="020F0502020204030204" pitchFamily="34" charset="0"/>
              </a:rPr>
              <a:t>« </a:t>
            </a:r>
            <a:r>
              <a:rPr lang="fr-FR" i="1" dirty="0">
                <a:solidFill>
                  <a:srgbClr val="7A2553"/>
                </a:solidFill>
                <a:latin typeface="Calibri" panose="020F0502020204030204" pitchFamily="34" charset="0"/>
              </a:rPr>
              <a:t>La vieillesse est synonyme de sagesse plutôt que d’excès</a:t>
            </a:r>
            <a:r>
              <a:rPr lang="fr-FR" b="0" i="1" u="none" strike="noStrike" baseline="0" dirty="0">
                <a:solidFill>
                  <a:srgbClr val="7A2553"/>
                </a:solidFill>
                <a:latin typeface="Calibri" panose="020F0502020204030204" pitchFamily="34" charset="0"/>
              </a:rPr>
              <a:t> </a:t>
            </a:r>
            <a:r>
              <a:rPr lang="fr-FR" b="0" i="1" u="none" strike="noStrike" baseline="0">
                <a:solidFill>
                  <a:srgbClr val="7A2553"/>
                </a:solidFill>
                <a:latin typeface="Calibri" panose="020F0502020204030204" pitchFamily="34" charset="0"/>
              </a:rPr>
              <a:t>» </a:t>
            </a:r>
          </a:p>
          <a:p>
            <a:pPr lvl="1"/>
            <a:r>
              <a:rPr lang="fr-FR" b="0" i="1" u="none" strike="noStrike" baseline="0">
                <a:latin typeface="Calibri" panose="020F0502020204030204" pitchFamily="34" charset="0"/>
              </a:rPr>
              <a:t>ou</a:t>
            </a:r>
            <a:r>
              <a:rPr lang="fr-FR" b="0" i="1" u="none" strike="noStrike" baseline="0">
                <a:solidFill>
                  <a:srgbClr val="7A2553"/>
                </a:solidFill>
                <a:latin typeface="Calibri" panose="020F0502020204030204" pitchFamily="34" charset="0"/>
              </a:rPr>
              <a:t> </a:t>
            </a:r>
            <a:br>
              <a:rPr lang="fr-FR" b="0" i="1" u="none" strike="noStrike" baseline="0" dirty="0">
                <a:solidFill>
                  <a:srgbClr val="7A2553"/>
                </a:solidFill>
                <a:latin typeface="Calibri" panose="020F0502020204030204" pitchFamily="34" charset="0"/>
              </a:rPr>
            </a:br>
            <a:r>
              <a:rPr lang="fr-FR" b="0" i="1" u="none" strike="noStrike" baseline="0" dirty="0">
                <a:solidFill>
                  <a:srgbClr val="7A2553"/>
                </a:solidFill>
                <a:latin typeface="Calibri" panose="020F0502020204030204" pitchFamily="34" charset="0"/>
              </a:rPr>
              <a:t>« Pourquoi </a:t>
            </a:r>
            <a:r>
              <a:rPr lang="fr-FR" sz="1800" i="1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leur enlever le seul plaisir qui leur reste </a:t>
            </a:r>
            <a:r>
              <a:rPr lang="fr-FR" b="0" i="1" u="none" strike="noStrike" baseline="0" dirty="0">
                <a:solidFill>
                  <a:srgbClr val="7A2553"/>
                </a:solidFill>
                <a:latin typeface="Calibri" panose="020F0502020204030204" pitchFamily="34" charset="0"/>
              </a:rPr>
              <a:t>? »</a:t>
            </a:r>
          </a:p>
          <a:p>
            <a:pPr lvl="1"/>
            <a:r>
              <a:rPr lang="fr-FR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Puis brainstorming avec un rapporteur dans chaque groupe.</a:t>
            </a:r>
            <a:endParaRPr lang="fr-FR" i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D817154-71D4-41FF-87DE-B128DBA5F5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8" r="5180"/>
          <a:stretch/>
        </p:blipFill>
        <p:spPr>
          <a:xfrm>
            <a:off x="4343462" y="764470"/>
            <a:ext cx="3252396" cy="26284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40B578B-1B77-4D34-91A0-64EEA5068881}"/>
              </a:ext>
            </a:extLst>
          </p:cNvPr>
          <p:cNvSpPr txBox="1"/>
          <p:nvPr/>
        </p:nvSpPr>
        <p:spPr>
          <a:xfrm>
            <a:off x="552260" y="572837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Outils d’animation :</a:t>
            </a:r>
            <a:endParaRPr lang="fr-FR" sz="3200" dirty="0">
              <a:solidFill>
                <a:srgbClr val="6B6123"/>
              </a:solidFill>
            </a:endParaRPr>
          </a:p>
        </p:txBody>
      </p:sp>
      <p:pic>
        <p:nvPicPr>
          <p:cNvPr id="5" name="Graphique 4" descr="Épingle avec un remplissage uni">
            <a:extLst>
              <a:ext uri="{FF2B5EF4-FFF2-40B4-BE49-F238E27FC236}">
                <a16:creationId xmlns:a16="http://schemas.microsoft.com/office/drawing/2014/main" id="{EBC324A0-E4F4-4D3B-BDCC-562472F4B5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3873457">
            <a:off x="5638798" y="211454"/>
            <a:ext cx="914400" cy="914400"/>
          </a:xfrm>
          <a:prstGeom prst="rect">
            <a:avLst/>
          </a:prstGeom>
        </p:spPr>
      </p:pic>
      <p:pic>
        <p:nvPicPr>
          <p:cNvPr id="9" name="Graphique 8" descr="Épingle avec un remplissage uni">
            <a:extLst>
              <a:ext uri="{FF2B5EF4-FFF2-40B4-BE49-F238E27FC236}">
                <a16:creationId xmlns:a16="http://schemas.microsoft.com/office/drawing/2014/main" id="{8D585604-2B30-4697-AFD7-306D46D0A0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3103626">
            <a:off x="10472580" y="97934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382839"/>
      </p:ext>
    </p:extLst>
  </p:cSld>
  <p:clrMapOvr>
    <a:masterClrMapping/>
  </p:clrMapOvr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pulsio" id="{49A0550A-1D18-4F2A-894E-EA15BE535624}" vid="{CC5BB21E-9BF2-4058-A1D5-082FF41251E8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PPT_pulsio</Template>
  <TotalTime>0</TotalTime>
  <Words>389</Words>
  <Application>Microsoft Office PowerPoint</Application>
  <PresentationFormat>Grand écran</PresentationFormat>
  <Paragraphs>48</Paragraphs>
  <Slides>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</vt:i4>
      </vt:variant>
    </vt:vector>
  </HeadingPairs>
  <TitlesOfParts>
    <vt:vector size="14" baseType="lpstr">
      <vt:lpstr>Arial</vt:lpstr>
      <vt:lpstr>Arial</vt:lpstr>
      <vt:lpstr>Calibri</vt:lpstr>
      <vt:lpstr>Calibri Light</vt:lpstr>
      <vt:lpstr>Wingdings</vt:lpstr>
      <vt:lpstr>2_Conception personnalisée</vt:lpstr>
      <vt:lpstr>1_Conception personnalisée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</dc:creator>
  <cp:lastModifiedBy>Virginie ZAOLO</cp:lastModifiedBy>
  <cp:revision>306</cp:revision>
  <dcterms:created xsi:type="dcterms:W3CDTF">2019-05-06T07:53:20Z</dcterms:created>
  <dcterms:modified xsi:type="dcterms:W3CDTF">2022-10-24T10:12:55Z</dcterms:modified>
</cp:coreProperties>
</file>