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3"/>
  </p:notesMasterIdLst>
  <p:handoutMasterIdLst>
    <p:handoutMasterId r:id="rId34"/>
  </p:handoutMasterIdLst>
  <p:sldIdLst>
    <p:sldId id="803" r:id="rId2"/>
    <p:sldId id="917" r:id="rId3"/>
    <p:sldId id="925" r:id="rId4"/>
    <p:sldId id="914" r:id="rId5"/>
    <p:sldId id="968" r:id="rId6"/>
    <p:sldId id="980" r:id="rId7"/>
    <p:sldId id="981" r:id="rId8"/>
    <p:sldId id="989" r:id="rId9"/>
    <p:sldId id="984" r:id="rId10"/>
    <p:sldId id="985" r:id="rId11"/>
    <p:sldId id="986" r:id="rId12"/>
    <p:sldId id="997" r:id="rId13"/>
    <p:sldId id="988" r:id="rId14"/>
    <p:sldId id="996" r:id="rId15"/>
    <p:sldId id="998" r:id="rId16"/>
    <p:sldId id="963" r:id="rId17"/>
    <p:sldId id="992" r:id="rId18"/>
    <p:sldId id="397" r:id="rId19"/>
    <p:sldId id="991" r:id="rId20"/>
    <p:sldId id="961" r:id="rId21"/>
    <p:sldId id="962" r:id="rId22"/>
    <p:sldId id="966" r:id="rId23"/>
    <p:sldId id="926" r:id="rId24"/>
    <p:sldId id="918" r:id="rId25"/>
    <p:sldId id="590" r:id="rId26"/>
    <p:sldId id="927" r:id="rId27"/>
    <p:sldId id="916" r:id="rId28"/>
    <p:sldId id="919" r:id="rId29"/>
    <p:sldId id="990" r:id="rId30"/>
    <p:sldId id="993" r:id="rId31"/>
    <p:sldId id="994" r:id="rId32"/>
  </p:sldIdLst>
  <p:sldSz cx="12192000" cy="6858000"/>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3C890-2386-6402-A902-0669A04F8AA5}" name="Fabienne You" initials="FY" userId="S::fabienne.you@srae-addicto-pdl.fr::33802db6-30c6-4786-ac39-6d43bff1652a" providerId="AD"/>
  <p188:author id="{BBCA08B1-FF99-05A3-1151-8DEEF37BC571}" name="Virginie ZAOLO" initials="VZ" userId="S::virginie.zaolo@srae-addicto-pdl.fr::d590909f-4a9e-4d93-b7ac-0d15bd3a9e8a" providerId="AD"/>
  <p188:author id="{E4D946D3-EDBC-386F-0683-35D00D55FD51}" name="Emmanuelle Le Borgne" initials="ELB" userId="S::emmanuelle.leborgne@srae-addicto-pdl.fr::ecfe4deb-88ec-4c68-ad8f-953a334d0b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bienne You" initials="FY" lastIdx="15" clrIdx="0">
    <p:extLst>
      <p:ext uri="{19B8F6BF-5375-455C-9EA6-DF929625EA0E}">
        <p15:presenceInfo xmlns:p15="http://schemas.microsoft.com/office/powerpoint/2012/main" userId="Fabienne You" providerId="None"/>
      </p:ext>
    </p:extLst>
  </p:cmAuthor>
  <p:cmAuthor id="2" name="Fabienne You" initials="FY [2]" lastIdx="7" clrIdx="1">
    <p:extLst>
      <p:ext uri="{19B8F6BF-5375-455C-9EA6-DF929625EA0E}">
        <p15:presenceInfo xmlns:p15="http://schemas.microsoft.com/office/powerpoint/2012/main" userId="S::fabienne.you@srae-addicto-pdl.fr::33802db6-30c6-4786-ac39-6d43bff1652a" providerId="AD"/>
      </p:ext>
    </p:extLst>
  </p:cmAuthor>
  <p:cmAuthor id="3" name="Emmanuelle Le Borgne" initials="ELB" lastIdx="3" clrIdx="2">
    <p:extLst>
      <p:ext uri="{19B8F6BF-5375-455C-9EA6-DF929625EA0E}">
        <p15:presenceInfo xmlns:p15="http://schemas.microsoft.com/office/powerpoint/2012/main" userId="S::emmanuelle.leborgne@srae-addicto-pdl.fr::ecfe4deb-88ec-4c68-ad8f-953a334d0bf4" providerId="AD"/>
      </p:ext>
    </p:extLst>
  </p:cmAuthor>
  <p:cmAuthor id="4" name="Solen Pelé" initials="SP" lastIdx="3" clrIdx="3">
    <p:extLst>
      <p:ext uri="{19B8F6BF-5375-455C-9EA6-DF929625EA0E}">
        <p15:presenceInfo xmlns:p15="http://schemas.microsoft.com/office/powerpoint/2012/main" userId="S::solen.pele@srae-addicto-pdl.fr::fccd0dbb-3f20-411f-b6ce-224677dc41e5" providerId="AD"/>
      </p:ext>
    </p:extLst>
  </p:cmAuthor>
  <p:cmAuthor id="5" name="Virginie ZAOLO" initials="VZ" lastIdx="1" clrIdx="4">
    <p:extLst>
      <p:ext uri="{19B8F6BF-5375-455C-9EA6-DF929625EA0E}">
        <p15:presenceInfo xmlns:p15="http://schemas.microsoft.com/office/powerpoint/2012/main" userId="S::virginie.zaolo@srae-addicto-pdl.fr::d590909f-4a9e-4d93-b7ac-0d15bd3a9e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2C"/>
    <a:srgbClr val="7A2553"/>
    <a:srgbClr val="A49735"/>
    <a:srgbClr val="949594"/>
    <a:srgbClr val="665F2D"/>
    <a:srgbClr val="CEC794"/>
    <a:srgbClr val="6B6123"/>
    <a:srgbClr val="CECBC9"/>
    <a:srgbClr val="D7D8D7"/>
    <a:srgbClr val="7C77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86839" autoAdjust="0"/>
  </p:normalViewPr>
  <p:slideViewPr>
    <p:cSldViewPr snapToGrid="0">
      <p:cViewPr varScale="1">
        <p:scale>
          <a:sx n="95" d="100"/>
          <a:sy n="95" d="100"/>
        </p:scale>
        <p:origin x="744" y="84"/>
      </p:cViewPr>
      <p:guideLst/>
    </p:cSldViewPr>
  </p:slideViewPr>
  <p:notesTextViewPr>
    <p:cViewPr>
      <p:scale>
        <a:sx n="3" d="2"/>
        <a:sy n="3" d="2"/>
      </p:scale>
      <p:origin x="0" y="0"/>
    </p:cViewPr>
  </p:notesTextViewPr>
  <p:sorterViewPr>
    <p:cViewPr>
      <p:scale>
        <a:sx n="159" d="100"/>
        <a:sy n="159" d="100"/>
      </p:scale>
      <p:origin x="0" y="-2032"/>
    </p:cViewPr>
  </p:sorterViewPr>
  <p:notesViewPr>
    <p:cSldViewPr snapToGrid="0">
      <p:cViewPr varScale="1">
        <p:scale>
          <a:sx n="77" d="100"/>
          <a:sy n="77" d="100"/>
        </p:scale>
        <p:origin x="40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29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C86A04D5-3A39-4672-BCE6-A2DAA8383C55}" type="datetimeFigureOut">
              <a:rPr lang="fr-FR" smtClean="0"/>
              <a:t>23/02/2023</a:t>
            </a:fld>
            <a:endParaRPr lang="fr-FR"/>
          </a:p>
        </p:txBody>
      </p:sp>
      <p:sp>
        <p:nvSpPr>
          <p:cNvPr id="4" name="Espace réservé de l'image des diapositives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48D06041-7AB3-45EA-9A11-E8D7CE559A55}" type="slidenum">
              <a:rPr lang="fr-FR" smtClean="0"/>
              <a:t>‹N°›</a:t>
            </a:fld>
            <a:endParaRPr lang="fr-FR"/>
          </a:p>
        </p:txBody>
      </p:sp>
    </p:spTree>
    <p:extLst>
      <p:ext uri="{BB962C8B-B14F-4D97-AF65-F5344CB8AC3E}">
        <p14:creationId xmlns:p14="http://schemas.microsoft.com/office/powerpoint/2010/main" val="14635063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3008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86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64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90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itre - Textes - Gr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F276-B75D-5345-AFF9-16DEE691C86D}"/>
              </a:ext>
            </a:extLst>
          </p:cNvPr>
          <p:cNvSpPr>
            <a:spLocks noGrp="1"/>
          </p:cNvSpPr>
          <p:nvPr>
            <p:ph type="title" hasCustomPrompt="1"/>
          </p:nvPr>
        </p:nvSpPr>
        <p:spPr>
          <a:xfrm>
            <a:off x="1735200" y="998544"/>
            <a:ext cx="9918000" cy="558799"/>
          </a:xfrm>
        </p:spPr>
        <p:txBody>
          <a:bodyPr lIns="0" tIns="0" rIns="0" bIns="0" anchor="t" anchorCtr="0">
            <a:noAutofit/>
          </a:bodyPr>
          <a:lstStyle>
            <a:lvl1pPr>
              <a:lnSpc>
                <a:spcPct val="100000"/>
              </a:lnSpc>
              <a:defRPr sz="3500" b="0" i="0">
                <a:latin typeface="Calibri" panose="020F0502020204030204" pitchFamily="34" charset="0"/>
                <a:cs typeface="Calibri" panose="020F0502020204030204" pitchFamily="34" charset="0"/>
              </a:defRPr>
            </a:lvl1pPr>
          </a:lstStyle>
          <a:p>
            <a:r>
              <a:rPr lang="fr-FR" dirty="0"/>
              <a:t>Titre de la partie principale</a:t>
            </a:r>
          </a:p>
        </p:txBody>
      </p:sp>
      <p:sp>
        <p:nvSpPr>
          <p:cNvPr id="3" name="Espace réservé du texte 2">
            <a:extLst>
              <a:ext uri="{FF2B5EF4-FFF2-40B4-BE49-F238E27FC236}">
                <a16:creationId xmlns:a16="http://schemas.microsoft.com/office/drawing/2014/main" id="{156FB0E1-9AA5-F34C-9674-AFBE9752E954}"/>
              </a:ext>
            </a:extLst>
          </p:cNvPr>
          <p:cNvSpPr>
            <a:spLocks noGrp="1"/>
          </p:cNvSpPr>
          <p:nvPr>
            <p:ph type="body" idx="1" hasCustomPrompt="1"/>
          </p:nvPr>
        </p:nvSpPr>
        <p:spPr>
          <a:xfrm>
            <a:off x="1735200" y="1698486"/>
            <a:ext cx="9918000" cy="462823"/>
          </a:xfrm>
        </p:spPr>
        <p:txBody>
          <a:bodyPr lIns="0" tIns="0" rIns="0" bIns="0">
            <a:noAutofit/>
          </a:bodyPr>
          <a:lstStyle>
            <a:lvl1pPr marL="0" indent="0">
              <a:lnSpc>
                <a:spcPct val="100000"/>
              </a:lnSpc>
              <a:buNone/>
              <a:defRPr sz="3000" b="1" i="0">
                <a:solidFill>
                  <a:schemeClr val="accent3"/>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niveau 2</a:t>
            </a:r>
          </a:p>
        </p:txBody>
      </p:sp>
      <p:sp>
        <p:nvSpPr>
          <p:cNvPr id="4" name="Espace réservé de la date 3">
            <a:extLst>
              <a:ext uri="{FF2B5EF4-FFF2-40B4-BE49-F238E27FC236}">
                <a16:creationId xmlns:a16="http://schemas.microsoft.com/office/drawing/2014/main" id="{06B983E4-D510-7E4F-B7BA-4BE9EE1FC068}"/>
              </a:ext>
            </a:extLst>
          </p:cNvPr>
          <p:cNvSpPr>
            <a:spLocks noGrp="1"/>
          </p:cNvSpPr>
          <p:nvPr>
            <p:ph type="dt" sz="half" idx="10"/>
          </p:nvPr>
        </p:nvSpPr>
        <p:spPr/>
        <p:txBody>
          <a:bodyPr/>
          <a:lstStyle>
            <a:lvl1pPr>
              <a:defRPr/>
            </a:lvl1pPr>
          </a:lstStyle>
          <a:p>
            <a:endParaRPr lang="fr-FR" dirty="0"/>
          </a:p>
        </p:txBody>
      </p:sp>
      <p:sp>
        <p:nvSpPr>
          <p:cNvPr id="5" name="Espace réservé du pied de page 4">
            <a:extLst>
              <a:ext uri="{FF2B5EF4-FFF2-40B4-BE49-F238E27FC236}">
                <a16:creationId xmlns:a16="http://schemas.microsoft.com/office/drawing/2014/main" id="{FB7452B5-70D3-7C47-907D-F965981A48A1}"/>
              </a:ext>
            </a:extLst>
          </p:cNvPr>
          <p:cNvSpPr>
            <a:spLocks noGrp="1"/>
          </p:cNvSpPr>
          <p:nvPr>
            <p:ph type="ftr" sz="quarter" idx="11"/>
          </p:nvPr>
        </p:nvSpPr>
        <p:spPr/>
        <p:txBody>
          <a:bodyPr/>
          <a:lstStyle>
            <a:lvl1pPr>
              <a:defRPr/>
            </a:lvl1pPr>
          </a:lstStyle>
          <a:p>
            <a:endParaRPr lang="fr-FR" dirty="0"/>
          </a:p>
        </p:txBody>
      </p:sp>
      <p:sp>
        <p:nvSpPr>
          <p:cNvPr id="6" name="Espace réservé du numéro de diapositive 5">
            <a:extLst>
              <a:ext uri="{FF2B5EF4-FFF2-40B4-BE49-F238E27FC236}">
                <a16:creationId xmlns:a16="http://schemas.microsoft.com/office/drawing/2014/main" id="{91BAE5A9-D6C9-1644-9786-F9D561A85A36}"/>
              </a:ext>
            </a:extLst>
          </p:cNvPr>
          <p:cNvSpPr>
            <a:spLocks noGrp="1"/>
          </p:cNvSpPr>
          <p:nvPr>
            <p:ph type="sldNum" sz="quarter" idx="12"/>
          </p:nvPr>
        </p:nvSpPr>
        <p:spPr/>
        <p:txBody>
          <a:bodyPr/>
          <a:lstStyle/>
          <a:p>
            <a:fld id="{545DF0CA-4DB1-3547-92CA-B81B9E818829}" type="slidenum">
              <a:rPr lang="fr-FR" smtClean="0"/>
              <a:t>‹N°›</a:t>
            </a:fld>
            <a:endParaRPr lang="fr-FR"/>
          </a:p>
        </p:txBody>
      </p:sp>
      <p:sp>
        <p:nvSpPr>
          <p:cNvPr id="8" name="Espace réservé du texte 7">
            <a:extLst>
              <a:ext uri="{FF2B5EF4-FFF2-40B4-BE49-F238E27FC236}">
                <a16:creationId xmlns:a16="http://schemas.microsoft.com/office/drawing/2014/main" id="{1536C537-7F98-5643-86D3-1003B360D295}"/>
              </a:ext>
            </a:extLst>
          </p:cNvPr>
          <p:cNvSpPr>
            <a:spLocks noGrp="1"/>
          </p:cNvSpPr>
          <p:nvPr>
            <p:ph type="body" sz="quarter" idx="13" hasCustomPrompt="1"/>
          </p:nvPr>
        </p:nvSpPr>
        <p:spPr>
          <a:xfrm>
            <a:off x="1735200" y="2299286"/>
            <a:ext cx="9918000" cy="286896"/>
          </a:xfrm>
        </p:spPr>
        <p:txBody>
          <a:bodyPr lIns="0" tIns="0" rIns="0" bIns="0">
            <a:noAutofit/>
          </a:bodyPr>
          <a:lstStyle>
            <a:lvl1pPr marL="0" indent="0">
              <a:lnSpc>
                <a:spcPct val="100000"/>
              </a:lnSpc>
              <a:buNone/>
              <a:defRPr sz="2000" b="1" i="0" cap="all" spc="60" baseline="0">
                <a:solidFill>
                  <a:schemeClr val="accent4"/>
                </a:solidFill>
                <a:latin typeface="Calibri" panose="020F0502020204030204" pitchFamily="34" charset="0"/>
                <a:cs typeface="Calibri" panose="020F0502020204030204" pitchFamily="34" charset="0"/>
              </a:defRPr>
            </a:lvl1pPr>
            <a:lvl2pPr marL="457200" indent="0">
              <a:buNone/>
              <a:defRPr b="1" i="0">
                <a:solidFill>
                  <a:schemeClr val="accent4"/>
                </a:solidFill>
                <a:latin typeface="Calibri" panose="020F0502020204030204" pitchFamily="34" charset="0"/>
                <a:cs typeface="Calibri" panose="020F0502020204030204" pitchFamily="34" charset="0"/>
              </a:defRPr>
            </a:lvl2pPr>
            <a:lvl3pPr marL="914400" indent="0">
              <a:buNone/>
              <a:defRPr b="1" i="0">
                <a:solidFill>
                  <a:schemeClr val="accent4"/>
                </a:solidFill>
                <a:latin typeface="Calibri" panose="020F0502020204030204" pitchFamily="34" charset="0"/>
                <a:cs typeface="Calibri" panose="020F0502020204030204" pitchFamily="34" charset="0"/>
              </a:defRPr>
            </a:lvl3pPr>
            <a:lvl4pPr marL="1371600" indent="0">
              <a:buNone/>
              <a:defRPr b="1" i="0">
                <a:solidFill>
                  <a:schemeClr val="accent4"/>
                </a:solidFill>
                <a:latin typeface="Calibri" panose="020F0502020204030204" pitchFamily="34" charset="0"/>
                <a:cs typeface="Calibri" panose="020F0502020204030204" pitchFamily="34" charset="0"/>
              </a:defRPr>
            </a:lvl4pPr>
            <a:lvl5pPr marL="1828800" indent="0">
              <a:buNone/>
              <a:defRPr b="1" i="0">
                <a:solidFill>
                  <a:schemeClr val="accent4"/>
                </a:solidFill>
                <a:latin typeface="Calibri" panose="020F0502020204030204" pitchFamily="34" charset="0"/>
                <a:cs typeface="Calibri" panose="020F0502020204030204" pitchFamily="34" charset="0"/>
              </a:defRPr>
            </a:lvl5pPr>
          </a:lstStyle>
          <a:p>
            <a:pPr lvl="0"/>
            <a:r>
              <a:rPr lang="fr-FR" dirty="0"/>
              <a:t>Titre de niveau 3</a:t>
            </a:r>
          </a:p>
        </p:txBody>
      </p:sp>
      <p:sp>
        <p:nvSpPr>
          <p:cNvPr id="10" name="Espace réservé du texte 9">
            <a:extLst>
              <a:ext uri="{FF2B5EF4-FFF2-40B4-BE49-F238E27FC236}">
                <a16:creationId xmlns:a16="http://schemas.microsoft.com/office/drawing/2014/main" id="{A1CB203A-399A-5A44-9220-28F599C6DE68}"/>
              </a:ext>
            </a:extLst>
          </p:cNvPr>
          <p:cNvSpPr>
            <a:spLocks noGrp="1"/>
          </p:cNvSpPr>
          <p:nvPr>
            <p:ph type="body" sz="quarter" idx="14" hasCustomPrompt="1"/>
          </p:nvPr>
        </p:nvSpPr>
        <p:spPr>
          <a:xfrm>
            <a:off x="1735200" y="2788807"/>
            <a:ext cx="9918000" cy="194541"/>
          </a:xfrm>
        </p:spPr>
        <p:txBody>
          <a:bodyPr lIns="0" tIns="0" rIns="0" bIns="0">
            <a:noAutofit/>
          </a:bodyPr>
          <a:lstStyle>
            <a:lvl1pPr marL="0" indent="0">
              <a:buNone/>
              <a:defRPr sz="1500" b="0" i="1">
                <a:solidFill>
                  <a:schemeClr val="bg2"/>
                </a:solidFill>
                <a:latin typeface="Calibri" panose="020F0502020204030204" pitchFamily="34" charset="0"/>
                <a:cs typeface="Calibri" panose="020F0502020204030204" pitchFamily="34" charset="0"/>
              </a:defRPr>
            </a:lvl1pPr>
            <a:lvl2pPr marL="457200" indent="0">
              <a:buNone/>
              <a:defRPr sz="1500" b="0" i="1">
                <a:solidFill>
                  <a:schemeClr val="bg2"/>
                </a:solidFill>
                <a:latin typeface="Calibri" panose="020F0502020204030204" pitchFamily="34" charset="0"/>
                <a:cs typeface="Calibri" panose="020F0502020204030204" pitchFamily="34" charset="0"/>
              </a:defRPr>
            </a:lvl2pPr>
            <a:lvl3pPr marL="914400" indent="0">
              <a:buNone/>
              <a:defRPr sz="1500" b="0" i="1">
                <a:solidFill>
                  <a:schemeClr val="bg2"/>
                </a:solidFill>
                <a:latin typeface="Calibri" panose="020F0502020204030204" pitchFamily="34" charset="0"/>
                <a:cs typeface="Calibri" panose="020F0502020204030204" pitchFamily="34" charset="0"/>
              </a:defRPr>
            </a:lvl3pPr>
            <a:lvl4pPr marL="1371600" indent="0">
              <a:buNone/>
              <a:defRPr sz="1500" b="0" i="1">
                <a:solidFill>
                  <a:schemeClr val="bg2"/>
                </a:solidFill>
                <a:latin typeface="Calibri" panose="020F0502020204030204" pitchFamily="34" charset="0"/>
                <a:cs typeface="Calibri" panose="020F0502020204030204" pitchFamily="34" charset="0"/>
              </a:defRPr>
            </a:lvl4pPr>
            <a:lvl5pPr marL="1828800" indent="0">
              <a:buNone/>
              <a:defRPr sz="1500" b="0" i="1">
                <a:solidFill>
                  <a:schemeClr val="bg2"/>
                </a:solidFill>
                <a:latin typeface="Calibri" panose="020F0502020204030204" pitchFamily="34" charset="0"/>
                <a:cs typeface="Calibri" panose="020F0502020204030204" pitchFamily="34" charset="0"/>
              </a:defRPr>
            </a:lvl5pPr>
          </a:lstStyle>
          <a:p>
            <a:pPr lvl="0"/>
            <a:r>
              <a:rPr lang="fr-FR" dirty="0"/>
              <a:t>Titre de niveau 4</a:t>
            </a:r>
          </a:p>
        </p:txBody>
      </p:sp>
      <p:sp>
        <p:nvSpPr>
          <p:cNvPr id="12" name="Espace réservé du texte 11">
            <a:extLst>
              <a:ext uri="{FF2B5EF4-FFF2-40B4-BE49-F238E27FC236}">
                <a16:creationId xmlns:a16="http://schemas.microsoft.com/office/drawing/2014/main" id="{89DC61C7-88BC-E648-989C-90FDA13D63E1}"/>
              </a:ext>
            </a:extLst>
          </p:cNvPr>
          <p:cNvSpPr>
            <a:spLocks noGrp="1"/>
          </p:cNvSpPr>
          <p:nvPr>
            <p:ph type="body" sz="quarter" idx="15" hasCustomPrompt="1"/>
          </p:nvPr>
        </p:nvSpPr>
        <p:spPr>
          <a:xfrm>
            <a:off x="1735200" y="3145699"/>
            <a:ext cx="9918000" cy="2813485"/>
          </a:xfrm>
        </p:spPr>
        <p:txBody>
          <a:bodyPr lIns="0" tIns="0" rIns="0" bIns="0">
            <a:noAutofit/>
          </a:bodyPr>
          <a:lstStyle>
            <a:lvl1pPr marL="0" indent="0">
              <a:lnSpc>
                <a:spcPct val="100000"/>
              </a:lnSpc>
              <a:spcBef>
                <a:spcPts val="0"/>
              </a:spcBef>
              <a:spcAft>
                <a:spcPts val="1600"/>
              </a:spcAft>
              <a:buNone/>
              <a:defRPr sz="1400" b="0" i="0" baseline="0">
                <a:solidFill>
                  <a:schemeClr val="tx2">
                    <a:lumMod val="50000"/>
                  </a:schemeClr>
                </a:solidFill>
                <a:latin typeface="Calibri" panose="020F0502020204030204" pitchFamily="34" charset="0"/>
                <a:cs typeface="Calibri" panose="020F0502020204030204" pitchFamily="34" charset="0"/>
              </a:defRPr>
            </a:lvl1pPr>
            <a:lvl2pPr marL="457200" indent="0">
              <a:buNone/>
              <a:defRPr b="0" i="0">
                <a:latin typeface="Calibri" panose="020F0502020204030204" pitchFamily="34" charset="0"/>
                <a:cs typeface="Calibri" panose="020F0502020204030204" pitchFamily="34" charset="0"/>
              </a:defRPr>
            </a:lvl2pPr>
            <a:lvl3pPr marL="914400" indent="0">
              <a:buNone/>
              <a:defRPr b="0" i="0">
                <a:latin typeface="Calibri" panose="020F0502020204030204" pitchFamily="34" charset="0"/>
                <a:cs typeface="Calibri" panose="020F0502020204030204" pitchFamily="34" charset="0"/>
              </a:defRPr>
            </a:lvl3pPr>
            <a:lvl4pPr marL="1371600" indent="0">
              <a:buNone/>
              <a:defRPr b="0" i="0">
                <a:latin typeface="Calibri" panose="020F0502020204030204" pitchFamily="34" charset="0"/>
                <a:cs typeface="Calibri" panose="020F0502020204030204" pitchFamily="34" charset="0"/>
              </a:defRPr>
            </a:lvl4pPr>
            <a:lvl5pPr marL="1828800" indent="0">
              <a:buNone/>
              <a:defRPr b="0" i="0">
                <a:latin typeface="Calibri" panose="020F0502020204030204" pitchFamily="34" charset="0"/>
                <a:cs typeface="Calibri" panose="020F0502020204030204" pitchFamily="34" charset="0"/>
              </a:defRPr>
            </a:lvl5pPr>
          </a:lstStyle>
          <a:p>
            <a:r>
              <a:rPr lang="fr-FR" dirty="0"/>
              <a:t>Corps de texte - </a:t>
            </a:r>
            <a:r>
              <a:rPr lang="fr-FR" dirty="0" err="1">
                <a:effectLst/>
                <a:latin typeface="Calibri" panose="020F0502020204030204" pitchFamily="34" charset="0"/>
              </a:rPr>
              <a:t>Borepudit</a:t>
            </a:r>
            <a:r>
              <a:rPr lang="fr-FR" dirty="0">
                <a:effectLst/>
                <a:latin typeface="Calibri" panose="020F0502020204030204" pitchFamily="34" charset="0"/>
              </a:rPr>
              <a:t> as </a:t>
            </a:r>
            <a:r>
              <a:rPr lang="fr-FR" dirty="0" err="1">
                <a:effectLst/>
                <a:latin typeface="Calibri" panose="020F0502020204030204" pitchFamily="34" charset="0"/>
              </a:rPr>
              <a:t>isit</a:t>
            </a:r>
            <a:r>
              <a:rPr lang="fr-FR" dirty="0">
                <a:effectLst/>
                <a:latin typeface="Calibri" panose="020F0502020204030204" pitchFamily="34" charset="0"/>
              </a:rPr>
              <a:t> </a:t>
            </a:r>
            <a:r>
              <a:rPr lang="fr-FR" dirty="0" err="1">
                <a:effectLst/>
                <a:latin typeface="Calibri" panose="020F0502020204030204" pitchFamily="34" charset="0"/>
              </a:rPr>
              <a:t>utem</a:t>
            </a:r>
            <a:r>
              <a:rPr lang="fr-FR" dirty="0">
                <a:effectLst/>
                <a:latin typeface="Calibri" panose="020F0502020204030204" pitchFamily="34" charset="0"/>
              </a:rPr>
              <a:t> </a:t>
            </a:r>
            <a:r>
              <a:rPr lang="fr-FR" dirty="0" err="1">
                <a:effectLst/>
                <a:latin typeface="Calibri" panose="020F0502020204030204" pitchFamily="34" charset="0"/>
              </a:rPr>
              <a:t>nitat</a:t>
            </a:r>
            <a:r>
              <a:rPr lang="fr-FR" dirty="0">
                <a:effectLst/>
                <a:latin typeface="Calibri" panose="020F0502020204030204" pitchFamily="34" charset="0"/>
              </a:rPr>
              <a:t> </a:t>
            </a:r>
            <a:r>
              <a:rPr lang="fr-FR" dirty="0" err="1">
                <a:effectLst/>
                <a:latin typeface="Calibri" panose="020F0502020204030204" pitchFamily="34" charset="0"/>
              </a:rPr>
              <a:t>veliandi</a:t>
            </a:r>
            <a:r>
              <a:rPr lang="fr-FR" dirty="0">
                <a:effectLst/>
                <a:latin typeface="Calibri" panose="020F0502020204030204" pitchFamily="34" charset="0"/>
              </a:rPr>
              <a:t> </a:t>
            </a:r>
            <a:r>
              <a:rPr lang="fr-FR" dirty="0" err="1">
                <a:effectLst/>
                <a:latin typeface="Calibri" panose="020F0502020204030204" pitchFamily="34" charset="0"/>
              </a:rPr>
              <a:t>dolum</a:t>
            </a:r>
            <a:r>
              <a:rPr lang="fr-FR" dirty="0">
                <a:effectLst/>
                <a:latin typeface="Calibri" panose="020F0502020204030204" pitchFamily="34" charset="0"/>
              </a:rPr>
              <a:t> </a:t>
            </a:r>
            <a:r>
              <a:rPr lang="fr-FR" dirty="0" err="1">
                <a:effectLst/>
                <a:latin typeface="Calibri" panose="020F0502020204030204" pitchFamily="34" charset="0"/>
              </a:rPr>
              <a:t>erferum</a:t>
            </a:r>
            <a:r>
              <a:rPr lang="fr-FR" dirty="0">
                <a:effectLst/>
                <a:latin typeface="Calibri" panose="020F0502020204030204" pitchFamily="34" charset="0"/>
              </a:rPr>
              <a:t> </a:t>
            </a:r>
            <a:r>
              <a:rPr lang="fr-FR" dirty="0" err="1">
                <a:effectLst/>
                <a:latin typeface="Calibri" panose="020F0502020204030204" pitchFamily="34" charset="0"/>
              </a:rPr>
              <a:t>deriatem</a:t>
            </a:r>
            <a:r>
              <a:rPr lang="fr-FR" dirty="0">
                <a:effectLst/>
                <a:latin typeface="Calibri" panose="020F0502020204030204" pitchFamily="34" charset="0"/>
              </a:rPr>
              <a:t> </a:t>
            </a:r>
            <a:r>
              <a:rPr lang="fr-FR" dirty="0" err="1">
                <a:effectLst/>
                <a:latin typeface="Calibri" panose="020F0502020204030204" pitchFamily="34" charset="0"/>
              </a:rPr>
              <a:t>rentias</a:t>
            </a:r>
            <a:r>
              <a:rPr lang="fr-FR" dirty="0">
                <a:effectLst/>
                <a:latin typeface="Calibri" panose="020F0502020204030204" pitchFamily="34" charset="0"/>
              </a:rPr>
              <a:t> volo </a:t>
            </a:r>
            <a:r>
              <a:rPr lang="fr-FR" dirty="0" err="1">
                <a:effectLst/>
                <a:latin typeface="Calibri" panose="020F0502020204030204" pitchFamily="34" charset="0"/>
              </a:rPr>
              <a:t>im</a:t>
            </a:r>
            <a:r>
              <a:rPr lang="fr-FR" dirty="0">
                <a:effectLst/>
                <a:latin typeface="Calibri" panose="020F0502020204030204" pitchFamily="34" charset="0"/>
              </a:rPr>
              <a:t> </a:t>
            </a:r>
            <a:r>
              <a:rPr lang="fr-FR" dirty="0" err="1">
                <a:effectLst/>
                <a:latin typeface="Calibri" panose="020F0502020204030204" pitchFamily="34" charset="0"/>
              </a:rPr>
              <a:t>consedi</a:t>
            </a:r>
            <a:r>
              <a:rPr lang="fr-FR" dirty="0">
                <a:effectLst/>
                <a:latin typeface="Calibri" panose="020F0502020204030204" pitchFamily="34" charset="0"/>
              </a:rPr>
              <a:t> </a:t>
            </a:r>
            <a:r>
              <a:rPr lang="fr-FR" dirty="0" err="1">
                <a:effectLst/>
                <a:latin typeface="Calibri" panose="020F0502020204030204" pitchFamily="34" charset="0"/>
              </a:rPr>
              <a:t>tibus</a:t>
            </a:r>
            <a:r>
              <a:rPr lang="fr-FR" dirty="0">
                <a:effectLst/>
                <a:latin typeface="Calibri" panose="020F0502020204030204" pitchFamily="34" charset="0"/>
              </a:rPr>
              <a:t>, que </a:t>
            </a:r>
            <a:r>
              <a:rPr lang="fr-FR" dirty="0" err="1">
                <a:effectLst/>
                <a:latin typeface="Calibri" panose="020F0502020204030204" pitchFamily="34" charset="0"/>
              </a:rPr>
              <a:t>event</a:t>
            </a:r>
            <a:r>
              <a:rPr lang="fr-FR" dirty="0">
                <a:effectLst/>
                <a:latin typeface="Calibri" panose="020F0502020204030204" pitchFamily="34" charset="0"/>
              </a:rPr>
              <a:t>, </a:t>
            </a:r>
            <a:r>
              <a:rPr lang="fr-FR" dirty="0" err="1">
                <a:effectLst/>
                <a:latin typeface="Calibri" panose="020F0502020204030204" pitchFamily="34" charset="0"/>
              </a:rPr>
              <a:t>simendae</a:t>
            </a:r>
            <a:r>
              <a:rPr lang="fr-FR" dirty="0">
                <a:effectLst/>
                <a:latin typeface="Calibri" panose="020F0502020204030204" pitchFamily="34" charset="0"/>
              </a:rPr>
              <a:t> con </a:t>
            </a:r>
            <a:r>
              <a:rPr lang="fr-FR" dirty="0" err="1">
                <a:effectLst/>
                <a:latin typeface="Calibri" panose="020F0502020204030204" pitchFamily="34" charset="0"/>
              </a:rPr>
              <a:t>comnim</a:t>
            </a:r>
            <a:r>
              <a:rPr lang="fr-FR" dirty="0">
                <a:effectLst/>
                <a:latin typeface="Calibri" panose="020F0502020204030204" pitchFamily="34" charset="0"/>
              </a:rPr>
              <a:t> </a:t>
            </a:r>
            <a:r>
              <a:rPr lang="fr-FR" dirty="0" err="1">
                <a:effectLst/>
                <a:latin typeface="Calibri" panose="020F0502020204030204" pitchFamily="34" charset="0"/>
              </a:rPr>
              <a:t>ducia</a:t>
            </a:r>
            <a:r>
              <a:rPr lang="fr-FR" dirty="0">
                <a:effectLst/>
                <a:latin typeface="Calibri" panose="020F0502020204030204" pitchFamily="34" charset="0"/>
              </a:rPr>
              <a:t> quid que </a:t>
            </a:r>
            <a:r>
              <a:rPr lang="fr-FR" dirty="0" err="1">
                <a:effectLst/>
                <a:latin typeface="Calibri" panose="020F0502020204030204" pitchFamily="34" charset="0"/>
              </a:rPr>
              <a:t>sequam</a:t>
            </a:r>
            <a:r>
              <a:rPr lang="fr-FR" dirty="0">
                <a:effectLst/>
                <a:latin typeface="Calibri" panose="020F0502020204030204" pitchFamily="34" charset="0"/>
              </a:rPr>
              <a:t> </a:t>
            </a:r>
            <a:r>
              <a:rPr lang="fr-FR" dirty="0" err="1">
                <a:effectLst/>
                <a:latin typeface="Calibri" panose="020F0502020204030204" pitchFamily="34" charset="0"/>
              </a:rPr>
              <a:t>fuga</a:t>
            </a:r>
            <a:r>
              <a:rPr lang="fr-FR" dirty="0">
                <a:effectLst/>
                <a:latin typeface="Calibri" panose="020F0502020204030204" pitchFamily="34" charset="0"/>
              </a:rPr>
              <a:t>. </a:t>
            </a:r>
            <a:r>
              <a:rPr lang="fr-FR" dirty="0" err="1">
                <a:effectLst/>
                <a:latin typeface="Calibri" panose="020F0502020204030204" pitchFamily="34" charset="0"/>
              </a:rPr>
              <a:t>Ent</a:t>
            </a:r>
            <a:r>
              <a:rPr lang="fr-FR" dirty="0">
                <a:effectLst/>
                <a:latin typeface="Calibri" panose="020F0502020204030204" pitchFamily="34" charset="0"/>
              </a:rPr>
              <a:t>, </a:t>
            </a:r>
            <a:r>
              <a:rPr lang="fr-FR" dirty="0" err="1">
                <a:effectLst/>
                <a:latin typeface="Calibri" panose="020F0502020204030204" pitchFamily="34" charset="0"/>
              </a:rPr>
              <a:t>simposae</a:t>
            </a:r>
            <a:r>
              <a:rPr lang="fr-FR" dirty="0">
                <a:effectLst/>
                <a:latin typeface="Calibri" panose="020F0502020204030204" pitchFamily="34" charset="0"/>
              </a:rPr>
              <a:t> </a:t>
            </a:r>
            <a:r>
              <a:rPr lang="fr-FR" dirty="0" err="1">
                <a:effectLst/>
                <a:latin typeface="Calibri" panose="020F0502020204030204" pitchFamily="34" charset="0"/>
              </a:rPr>
              <a:t>sit</a:t>
            </a:r>
            <a:r>
              <a:rPr lang="fr-FR" dirty="0">
                <a:effectLst/>
                <a:latin typeface="Calibri" panose="020F0502020204030204" pitchFamily="34" charset="0"/>
              </a:rPr>
              <a:t> </a:t>
            </a:r>
            <a:r>
              <a:rPr lang="fr-FR" dirty="0" err="1">
                <a:effectLst/>
                <a:latin typeface="Calibri" panose="020F0502020204030204" pitchFamily="34" charset="0"/>
              </a:rPr>
              <a:t>alique</a:t>
            </a:r>
            <a:r>
              <a:rPr lang="fr-FR" dirty="0">
                <a:effectLst/>
                <a:latin typeface="Calibri" panose="020F0502020204030204" pitchFamily="34" charset="0"/>
              </a:rPr>
              <a:t> </a:t>
            </a:r>
            <a:r>
              <a:rPr lang="fr-FR" dirty="0" err="1">
                <a:effectLst/>
                <a:latin typeface="Calibri" panose="020F0502020204030204" pitchFamily="34" charset="0"/>
              </a:rPr>
              <a:t>venihic</a:t>
            </a:r>
            <a:r>
              <a:rPr lang="fr-FR" dirty="0">
                <a:effectLst/>
                <a:latin typeface="Calibri" panose="020F0502020204030204" pitchFamily="34" charset="0"/>
              </a:rPr>
              <a:t> </a:t>
            </a:r>
            <a:r>
              <a:rPr lang="fr-FR" dirty="0" err="1">
                <a:effectLst/>
                <a:latin typeface="Calibri" panose="020F0502020204030204" pitchFamily="34" charset="0"/>
              </a:rPr>
              <a:t>ienduntusae</a:t>
            </a:r>
            <a:r>
              <a:rPr lang="fr-FR" dirty="0">
                <a:effectLst/>
                <a:latin typeface="Calibri" panose="020F0502020204030204" pitchFamily="34" charset="0"/>
              </a:rPr>
              <a:t> </a:t>
            </a:r>
            <a:r>
              <a:rPr lang="fr-FR" dirty="0" err="1">
                <a:effectLst/>
                <a:latin typeface="Calibri" panose="020F0502020204030204" pitchFamily="34" charset="0"/>
              </a:rPr>
              <a:t>rerio</a:t>
            </a:r>
            <a:r>
              <a:rPr lang="fr-FR" dirty="0">
                <a:effectLst/>
                <a:latin typeface="Calibri" panose="020F0502020204030204" pitchFamily="34" charset="0"/>
              </a:rPr>
              <a:t> </a:t>
            </a:r>
            <a:r>
              <a:rPr lang="fr-FR" dirty="0" err="1">
                <a:effectLst/>
                <a:latin typeface="Calibri" panose="020F0502020204030204" pitchFamily="34" charset="0"/>
              </a:rPr>
              <a:t>volor</a:t>
            </a:r>
            <a:r>
              <a:rPr lang="fr-FR" dirty="0">
                <a:effectLst/>
                <a:latin typeface="Calibri" panose="020F0502020204030204" pitchFamily="34" charset="0"/>
              </a:rPr>
              <a:t> arum </a:t>
            </a:r>
            <a:r>
              <a:rPr lang="fr-FR" dirty="0" err="1">
                <a:effectLst/>
                <a:latin typeface="Calibri" panose="020F0502020204030204" pitchFamily="34" charset="0"/>
              </a:rPr>
              <a:t>quidus</a:t>
            </a:r>
            <a:r>
              <a:rPr lang="fr-FR" dirty="0">
                <a:effectLst/>
                <a:latin typeface="Calibri" panose="020F0502020204030204" pitchFamily="34" charset="0"/>
              </a:rPr>
              <a:t>, </a:t>
            </a:r>
            <a:r>
              <a:rPr lang="fr-FR" dirty="0" err="1">
                <a:effectLst/>
                <a:latin typeface="Calibri" panose="020F0502020204030204" pitchFamily="34" charset="0"/>
              </a:rPr>
              <a:t>voloritione</a:t>
            </a:r>
            <a:r>
              <a:rPr lang="fr-FR" dirty="0">
                <a:effectLst/>
                <a:latin typeface="Calibri" panose="020F0502020204030204" pitchFamily="34" charset="0"/>
              </a:rPr>
              <a:t> </a:t>
            </a:r>
            <a:r>
              <a:rPr lang="fr-FR" dirty="0" err="1">
                <a:effectLst/>
                <a:latin typeface="Calibri" panose="020F0502020204030204" pitchFamily="34" charset="0"/>
              </a:rPr>
              <a:t>voluptur</a:t>
            </a:r>
            <a:r>
              <a:rPr lang="fr-FR" dirty="0">
                <a:effectLst/>
                <a:latin typeface="Calibri" panose="020F0502020204030204" pitchFamily="34" charset="0"/>
              </a:rPr>
              <a:t> </a:t>
            </a:r>
            <a:r>
              <a:rPr lang="fr-FR" dirty="0" err="1">
                <a:effectLst/>
                <a:latin typeface="Calibri" panose="020F0502020204030204" pitchFamily="34" charset="0"/>
              </a:rPr>
              <a:t>maximaximus</a:t>
            </a:r>
            <a:r>
              <a:rPr lang="fr-FR" dirty="0">
                <a:effectLst/>
                <a:latin typeface="Calibri" panose="020F0502020204030204" pitchFamily="34" charset="0"/>
              </a:rPr>
              <a:t> </a:t>
            </a:r>
            <a:r>
              <a:rPr lang="fr-FR" dirty="0" err="1">
                <a:effectLst/>
                <a:latin typeface="Calibri" panose="020F0502020204030204" pitchFamily="34" charset="0"/>
              </a:rPr>
              <a:t>eate</a:t>
            </a:r>
            <a:r>
              <a:rPr lang="fr-FR" dirty="0">
                <a:effectLst/>
                <a:latin typeface="Calibri" panose="020F0502020204030204" pitchFamily="34" charset="0"/>
              </a:rPr>
              <a:t> </a:t>
            </a:r>
            <a:r>
              <a:rPr lang="fr-FR" dirty="0" err="1">
                <a:effectLst/>
                <a:latin typeface="Calibri" panose="020F0502020204030204" pitchFamily="34" charset="0"/>
              </a:rPr>
              <a:t>magnis</a:t>
            </a:r>
            <a:r>
              <a:rPr lang="fr-FR" dirty="0">
                <a:effectLst/>
                <a:latin typeface="Calibri" panose="020F0502020204030204" pitchFamily="34" charset="0"/>
              </a:rPr>
              <a:t> rate </a:t>
            </a:r>
            <a:r>
              <a:rPr lang="fr-FR" dirty="0" err="1">
                <a:effectLst/>
                <a:latin typeface="Calibri" panose="020F0502020204030204" pitchFamily="34" charset="0"/>
              </a:rPr>
              <a:t>volut</a:t>
            </a:r>
            <a:r>
              <a:rPr lang="fr-FR" dirty="0">
                <a:effectLst/>
                <a:latin typeface="Calibri" panose="020F0502020204030204" pitchFamily="34" charset="0"/>
              </a:rPr>
              <a: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volorest</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rae</a:t>
            </a:r>
            <a:r>
              <a:rPr lang="fr-FR" dirty="0">
                <a:effectLst/>
                <a:latin typeface="Calibri" panose="020F0502020204030204" pitchFamily="34" charset="0"/>
              </a:rPr>
              <a:t> </a:t>
            </a:r>
            <a:r>
              <a:rPr lang="fr-FR" dirty="0" err="1">
                <a:effectLst/>
                <a:latin typeface="Calibri" panose="020F0502020204030204" pitchFamily="34" charset="0"/>
              </a:rPr>
              <a:t>quam</a:t>
            </a:r>
            <a:r>
              <a:rPr lang="fr-FR" dirty="0">
                <a:effectLst/>
                <a:latin typeface="Calibri" panose="020F0502020204030204" pitchFamily="34" charset="0"/>
              </a:rPr>
              <a:t> </a:t>
            </a:r>
            <a:r>
              <a:rPr lang="fr-FR" dirty="0" err="1">
                <a:effectLst/>
                <a:latin typeface="Calibri" panose="020F0502020204030204" pitchFamily="34" charset="0"/>
              </a:rPr>
              <a:t>quati</a:t>
            </a:r>
            <a:r>
              <a:rPr lang="fr-FR" dirty="0">
                <a:effectLst/>
                <a:latin typeface="Calibri" panose="020F0502020204030204" pitchFamily="34" charset="0"/>
              </a:rPr>
              <a:t> ut </a:t>
            </a:r>
            <a:r>
              <a:rPr lang="fr-FR" dirty="0" err="1">
                <a:effectLst/>
                <a:latin typeface="Calibri" panose="020F0502020204030204" pitchFamily="34" charset="0"/>
              </a:rPr>
              <a:t>haribuscim</a:t>
            </a:r>
            <a:r>
              <a:rPr lang="fr-FR" dirty="0">
                <a:effectLst/>
                <a:latin typeface="Calibri" panose="020F0502020204030204" pitchFamily="34" charset="0"/>
              </a:rPr>
              <a:t> </a:t>
            </a:r>
            <a:r>
              <a:rPr lang="fr-FR" dirty="0" err="1">
                <a:effectLst/>
                <a:latin typeface="Calibri" panose="020F0502020204030204" pitchFamily="34" charset="0"/>
              </a:rPr>
              <a:t>soluptaquam</a:t>
            </a:r>
            <a:r>
              <a:rPr lang="fr-FR" dirty="0">
                <a:effectLst/>
                <a:latin typeface="Calibri" panose="020F0502020204030204" pitchFamily="34" charset="0"/>
              </a:rPr>
              <a:t> </a:t>
            </a:r>
            <a:r>
              <a:rPr lang="fr-FR" dirty="0" err="1">
                <a:effectLst/>
                <a:latin typeface="Calibri" panose="020F0502020204030204" pitchFamily="34" charset="0"/>
              </a:rPr>
              <a:t>audae</a:t>
            </a:r>
            <a:r>
              <a:rPr lang="fr-FR" dirty="0">
                <a:effectLst/>
                <a:latin typeface="Calibri" panose="020F0502020204030204" pitchFamily="34" charset="0"/>
              </a:rPr>
              <a:t>. </a:t>
            </a:r>
          </a:p>
          <a:p>
            <a:r>
              <a:rPr lang="fr-FR" dirty="0" err="1">
                <a:effectLst/>
                <a:latin typeface="Calibri" panose="020F0502020204030204" pitchFamily="34" charset="0"/>
              </a:rPr>
              <a:t>Osam</a:t>
            </a:r>
            <a:r>
              <a:rPr lang="fr-FR" dirty="0">
                <a:effectLst/>
                <a:latin typeface="Calibri" panose="020F0502020204030204" pitchFamily="34" charset="0"/>
              </a:rPr>
              <a:t> que </a:t>
            </a:r>
            <a:r>
              <a:rPr lang="fr-FR" dirty="0" err="1">
                <a:effectLst/>
                <a:latin typeface="Calibri" panose="020F0502020204030204" pitchFamily="34" charset="0"/>
              </a:rPr>
              <a:t>prorit</a:t>
            </a:r>
            <a:r>
              <a:rPr lang="fr-FR" dirty="0">
                <a:effectLst/>
                <a:latin typeface="Calibri" panose="020F0502020204030204" pitchFamily="34" charset="0"/>
              </a:rPr>
              <a:t> </a:t>
            </a:r>
            <a:r>
              <a:rPr lang="fr-FR" dirty="0" err="1">
                <a:effectLst/>
                <a:latin typeface="Calibri" panose="020F0502020204030204" pitchFamily="34" charset="0"/>
              </a:rPr>
              <a:t>rero</a:t>
            </a:r>
            <a:r>
              <a:rPr lang="fr-FR" dirty="0">
                <a:effectLst/>
                <a:latin typeface="Calibri" panose="020F0502020204030204" pitchFamily="34" charset="0"/>
              </a:rPr>
              <a:t> et </a:t>
            </a:r>
            <a:r>
              <a:rPr lang="fr-FR" dirty="0" err="1">
                <a:effectLst/>
                <a:latin typeface="Calibri" panose="020F0502020204030204" pitchFamily="34" charset="0"/>
              </a:rPr>
              <a:t>aute</a:t>
            </a:r>
            <a:r>
              <a:rPr lang="fr-FR" dirty="0">
                <a:effectLst/>
                <a:latin typeface="Calibri" panose="020F0502020204030204" pitchFamily="34" charset="0"/>
              </a:rPr>
              <a:t> </a:t>
            </a:r>
            <a:r>
              <a:rPr lang="fr-FR" dirty="0" err="1">
                <a:effectLst/>
                <a:latin typeface="Calibri" panose="020F0502020204030204" pitchFamily="34" charset="0"/>
              </a:rPr>
              <a:t>offictur</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porruptatur</a:t>
            </a:r>
            <a:r>
              <a:rPr lang="fr-FR" dirty="0">
                <a:effectLst/>
                <a:latin typeface="Calibri" panose="020F0502020204030204" pitchFamily="34" charset="0"/>
              </a:rPr>
              <a:t> </a:t>
            </a:r>
            <a:r>
              <a:rPr lang="fr-FR" dirty="0" err="1">
                <a:effectLst/>
                <a:latin typeface="Calibri" panose="020F0502020204030204" pitchFamily="34" charset="0"/>
              </a:rPr>
              <a:t>abore</a:t>
            </a:r>
            <a:r>
              <a:rPr lang="fr-FR" dirty="0">
                <a:effectLst/>
                <a:latin typeface="Calibri" panose="020F0502020204030204" pitchFamily="34" charset="0"/>
              </a:rPr>
              <a:t> </a:t>
            </a:r>
            <a:r>
              <a:rPr lang="fr-FR" dirty="0" err="1">
                <a:effectLst/>
                <a:latin typeface="Calibri" panose="020F0502020204030204" pitchFamily="34" charset="0"/>
              </a:rPr>
              <a:t>volut</a:t>
            </a:r>
            <a:r>
              <a:rPr lang="fr-FR" dirty="0">
                <a:effectLst/>
                <a:latin typeface="Calibri" panose="020F0502020204030204" pitchFamily="34" charset="0"/>
              </a:rPr>
              <a:t> </a:t>
            </a:r>
            <a:r>
              <a:rPr lang="fr-FR" dirty="0" err="1">
                <a:effectLst/>
                <a:latin typeface="Calibri" panose="020F0502020204030204" pitchFamily="34" charset="0"/>
              </a:rPr>
              <a:t>quae</a:t>
            </a:r>
            <a:r>
              <a:rPr lang="fr-FR" dirty="0">
                <a:effectLst/>
                <a:latin typeface="Calibri" panose="020F0502020204030204" pitchFamily="34" charset="0"/>
              </a:rPr>
              <a:t> </a:t>
            </a:r>
            <a:r>
              <a:rPr lang="fr-FR" dirty="0" err="1">
                <a:effectLst/>
                <a:latin typeface="Calibri" panose="020F0502020204030204" pitchFamily="34" charset="0"/>
              </a:rPr>
              <a:t>simaxim</a:t>
            </a:r>
            <a:r>
              <a:rPr lang="fr-FR" dirty="0">
                <a:effectLst/>
                <a:latin typeface="Calibri" panose="020F0502020204030204" pitchFamily="34" charset="0"/>
              </a:rPr>
              <a:t> </a:t>
            </a:r>
            <a:r>
              <a:rPr lang="fr-FR" dirty="0" err="1">
                <a:effectLst/>
                <a:latin typeface="Calibri" panose="020F0502020204030204" pitchFamily="34" charset="0"/>
              </a:rPr>
              <a:t>aximaximpore</a:t>
            </a:r>
            <a:r>
              <a:rPr lang="fr-FR" dirty="0">
                <a:effectLst/>
                <a:latin typeface="Calibri" panose="020F0502020204030204" pitchFamily="34" charset="0"/>
              </a:rPr>
              <a:t> </a:t>
            </a:r>
            <a:r>
              <a:rPr lang="fr-FR" dirty="0" err="1">
                <a:effectLst/>
                <a:latin typeface="Calibri" panose="020F0502020204030204" pitchFamily="34" charset="0"/>
              </a:rPr>
              <a:t>magnatur</a:t>
            </a:r>
            <a:r>
              <a:rPr lang="fr-FR" dirty="0">
                <a:effectLst/>
                <a:latin typeface="Calibri" panose="020F0502020204030204" pitchFamily="34" charset="0"/>
              </a:rPr>
              <a:t> si </a:t>
            </a:r>
            <a:r>
              <a:rPr lang="fr-FR" dirty="0" err="1">
                <a:effectLst/>
                <a:latin typeface="Calibri" panose="020F0502020204030204" pitchFamily="34" charset="0"/>
              </a:rPr>
              <a:t>odigeni</a:t>
            </a:r>
            <a:r>
              <a:rPr lang="fr-FR" dirty="0">
                <a:effectLst/>
                <a:latin typeface="Calibri" panose="020F0502020204030204" pitchFamily="34" charset="0"/>
              </a:rPr>
              <a:t> </a:t>
            </a:r>
            <a:r>
              <a:rPr lang="fr-FR" dirty="0" err="1">
                <a:effectLst/>
                <a:latin typeface="Calibri" panose="020F0502020204030204" pitchFamily="34" charset="0"/>
              </a:rPr>
              <a:t>hitatur</a:t>
            </a:r>
            <a:r>
              <a:rPr lang="fr-FR" dirty="0">
                <a:effectLst/>
                <a:latin typeface="Calibri" panose="020F0502020204030204" pitchFamily="34" charset="0"/>
              </a:rPr>
              <a: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omnimagnam</a:t>
            </a:r>
            <a:r>
              <a:rPr lang="fr-FR" dirty="0">
                <a:effectLst/>
                <a:latin typeface="Calibri" panose="020F0502020204030204" pitchFamily="34" charset="0"/>
              </a:rPr>
              <a:t> </a:t>
            </a:r>
            <a:r>
              <a:rPr lang="fr-FR" dirty="0" err="1">
                <a:effectLst/>
                <a:latin typeface="Calibri" panose="020F0502020204030204" pitchFamily="34" charset="0"/>
              </a:rPr>
              <a:t>apedic</a:t>
            </a:r>
            <a:r>
              <a:rPr lang="fr-FR" dirty="0">
                <a:effectLst/>
                <a:latin typeface="Calibri" panose="020F0502020204030204" pitchFamily="34" charset="0"/>
              </a:rPr>
              <a:t> to </a:t>
            </a:r>
            <a:r>
              <a:rPr lang="fr-FR" dirty="0" err="1">
                <a:effectLst/>
                <a:latin typeface="Calibri" panose="020F0502020204030204" pitchFamily="34" charset="0"/>
              </a:rPr>
              <a:t>officimus</a:t>
            </a:r>
            <a:r>
              <a:rPr lang="fr-FR" dirty="0">
                <a:effectLst/>
                <a:latin typeface="Calibri" panose="020F0502020204030204" pitchFamily="34" charset="0"/>
              </a:rPr>
              <a:t> </a:t>
            </a:r>
            <a:r>
              <a:rPr lang="fr-FR" dirty="0" err="1">
                <a:effectLst/>
                <a:latin typeface="Calibri" panose="020F0502020204030204" pitchFamily="34" charset="0"/>
              </a:rPr>
              <a:t>dundebis</a:t>
            </a:r>
            <a:r>
              <a:rPr lang="fr-FR" dirty="0">
                <a:effectLst/>
                <a:latin typeface="Calibri" panose="020F0502020204030204" pitchFamily="34" charset="0"/>
              </a:rPr>
              <a:t> </a:t>
            </a:r>
            <a:r>
              <a:rPr lang="fr-FR" dirty="0" err="1">
                <a:effectLst/>
                <a:latin typeface="Calibri" panose="020F0502020204030204" pitchFamily="34" charset="0"/>
              </a:rPr>
              <a:t>endae</a:t>
            </a:r>
            <a:r>
              <a:rPr lang="fr-FR" dirty="0">
                <a:effectLst/>
                <a:latin typeface="Calibri" panose="020F0502020204030204" pitchFamily="34" charset="0"/>
              </a:rPr>
              <a:t> es </a:t>
            </a:r>
            <a:r>
              <a:rPr lang="fr-FR" dirty="0" err="1">
                <a:effectLst/>
                <a:latin typeface="Calibri" panose="020F0502020204030204" pitchFamily="34" charset="0"/>
              </a:rPr>
              <a:t>apiciis</a:t>
            </a:r>
            <a:r>
              <a:rPr lang="fr-FR" dirty="0">
                <a:effectLst/>
                <a:latin typeface="Calibri" panose="020F0502020204030204" pitchFamily="34" charset="0"/>
              </a:rPr>
              <a:t> es </a:t>
            </a:r>
            <a:r>
              <a:rPr lang="fr-FR" dirty="0" err="1">
                <a:effectLst/>
                <a:latin typeface="Calibri" panose="020F0502020204030204" pitchFamily="34" charset="0"/>
              </a:rPr>
              <a:t>doluptae</a:t>
            </a:r>
            <a:r>
              <a:rPr lang="fr-FR" dirty="0">
                <a:effectLst/>
                <a:latin typeface="Calibri" panose="020F0502020204030204" pitchFamily="34" charset="0"/>
              </a:rPr>
              <a:t> nus, </a:t>
            </a:r>
            <a:r>
              <a:rPr lang="fr-FR" dirty="0" err="1">
                <a:effectLst/>
                <a:latin typeface="Calibri" panose="020F0502020204030204" pitchFamily="34" charset="0"/>
              </a:rPr>
              <a:t>comnimus</a:t>
            </a:r>
            <a:r>
              <a:rPr lang="fr-FR" dirty="0">
                <a:effectLst/>
                <a:latin typeface="Calibri" panose="020F0502020204030204" pitchFamily="34" charset="0"/>
              </a:rPr>
              <a:t> </a:t>
            </a:r>
            <a:r>
              <a:rPr lang="fr-FR" dirty="0" err="1">
                <a:effectLst/>
                <a:latin typeface="Calibri" panose="020F0502020204030204" pitchFamily="34" charset="0"/>
              </a:rPr>
              <a:t>moluptatas</a:t>
            </a:r>
            <a:r>
              <a:rPr lang="fr-FR" dirty="0">
                <a:effectLst/>
                <a:latin typeface="Calibri" panose="020F0502020204030204" pitchFamily="34" charset="0"/>
              </a:rPr>
              <a:t> </a:t>
            </a:r>
            <a:r>
              <a:rPr lang="fr-FR" dirty="0" err="1">
                <a:effectLst/>
                <a:latin typeface="Calibri" panose="020F0502020204030204" pitchFamily="34" charset="0"/>
              </a:rPr>
              <a:t>atiorestis</a:t>
            </a:r>
            <a:r>
              <a:rPr lang="fr-FR" dirty="0">
                <a:effectLst/>
                <a:latin typeface="Calibri" panose="020F0502020204030204" pitchFamily="34" charset="0"/>
              </a:rPr>
              <a:t> </a:t>
            </a:r>
            <a:r>
              <a:rPr lang="fr-FR" dirty="0" err="1">
                <a:effectLst/>
                <a:latin typeface="Calibri" panose="020F0502020204030204" pitchFamily="34" charset="0"/>
              </a:rPr>
              <a:t>dollant</a:t>
            </a:r>
            <a:r>
              <a:rPr lang="fr-FR" dirty="0">
                <a:effectLst/>
                <a:latin typeface="Calibri" panose="020F0502020204030204" pitchFamily="34" charset="0"/>
              </a:rPr>
              <a:t> </a:t>
            </a:r>
            <a:r>
              <a:rPr lang="fr-FR" dirty="0" err="1">
                <a:effectLst/>
                <a:latin typeface="Calibri" panose="020F0502020204030204" pitchFamily="34" charset="0"/>
              </a:rPr>
              <a:t>quibus</a:t>
            </a:r>
            <a:r>
              <a:rPr lang="fr-FR" dirty="0">
                <a:effectLst/>
                <a:latin typeface="Calibri" panose="020F0502020204030204" pitchFamily="34" charset="0"/>
              </a:rPr>
              <a:t> </a:t>
            </a:r>
            <a:r>
              <a:rPr lang="fr-FR" dirty="0" err="1">
                <a:effectLst/>
                <a:latin typeface="Calibri" panose="020F0502020204030204" pitchFamily="34" charset="0"/>
              </a:rPr>
              <a:t>ipsamus</a:t>
            </a:r>
            <a:r>
              <a:rPr lang="fr-FR" dirty="0">
                <a:effectLst/>
                <a:latin typeface="Calibri" panose="020F0502020204030204" pitchFamily="34" charset="0"/>
              </a:rPr>
              <a:t> </a:t>
            </a:r>
            <a:r>
              <a:rPr lang="fr-FR" dirty="0" err="1">
                <a:effectLst/>
                <a:latin typeface="Calibri" panose="020F0502020204030204" pitchFamily="34" charset="0"/>
              </a:rPr>
              <a:t>alic</a:t>
            </a:r>
            <a:r>
              <a:rPr lang="fr-FR" dirty="0">
                <a:effectLst/>
                <a:latin typeface="Calibri" panose="020F0502020204030204" pitchFamily="34" charset="0"/>
              </a:rPr>
              <a:t> </a:t>
            </a:r>
            <a:r>
              <a:rPr lang="fr-FR" dirty="0" err="1">
                <a:effectLst/>
                <a:latin typeface="Calibri" panose="020F0502020204030204" pitchFamily="34" charset="0"/>
              </a:rPr>
              <a:t>toreped</a:t>
            </a:r>
            <a:r>
              <a:rPr lang="fr-FR" dirty="0">
                <a:effectLst/>
                <a:latin typeface="Calibri" panose="020F0502020204030204" pitchFamily="34" charset="0"/>
              </a:rPr>
              <a:t> </a:t>
            </a:r>
            <a:r>
              <a:rPr lang="fr-FR" dirty="0" err="1">
                <a:effectLst/>
                <a:latin typeface="Calibri" panose="020F0502020204030204" pitchFamily="34" charset="0"/>
              </a:rPr>
              <a:t>quianducia</a:t>
            </a:r>
            <a:r>
              <a:rPr lang="fr-FR" dirty="0">
                <a:effectLst/>
                <a:latin typeface="Calibri" panose="020F0502020204030204" pitchFamily="34" charset="0"/>
              </a:rPr>
              <a:t> </a:t>
            </a:r>
            <a:r>
              <a:rPr lang="fr-FR" dirty="0" err="1">
                <a:effectLst/>
                <a:latin typeface="Calibri" panose="020F0502020204030204" pitchFamily="34" charset="0"/>
              </a:rPr>
              <a:t>conecep</a:t>
            </a:r>
            <a:r>
              <a:rPr lang="fr-FR" dirty="0">
                <a:effectLst/>
                <a:latin typeface="Calibri" panose="020F0502020204030204" pitchFamily="34" charset="0"/>
              </a:rPr>
              <a:t> </a:t>
            </a:r>
            <a:r>
              <a:rPr lang="fr-FR" dirty="0" err="1">
                <a:effectLst/>
                <a:latin typeface="Calibri" panose="020F0502020204030204" pitchFamily="34" charset="0"/>
              </a:rPr>
              <a:t>udament</a:t>
            </a:r>
            <a:r>
              <a:rPr lang="fr-FR" dirty="0">
                <a:effectLst/>
                <a:latin typeface="Calibri" panose="020F0502020204030204" pitchFamily="34" charset="0"/>
              </a:rPr>
              <a:t> </a:t>
            </a:r>
            <a:r>
              <a:rPr lang="fr-FR" dirty="0" err="1">
                <a:effectLst/>
                <a:latin typeface="Calibri" panose="020F0502020204030204" pitchFamily="34" charset="0"/>
              </a:rPr>
              <a:t>eostem</a:t>
            </a:r>
            <a:r>
              <a:rPr lang="fr-FR" dirty="0">
                <a:effectLst/>
                <a:latin typeface="Calibri" panose="020F0502020204030204" pitchFamily="34" charset="0"/>
              </a:rPr>
              <a:t> </a:t>
            </a:r>
            <a:r>
              <a:rPr lang="fr-FR" dirty="0" err="1">
                <a:effectLst/>
                <a:latin typeface="Calibri" panose="020F0502020204030204" pitchFamily="34" charset="0"/>
              </a:rPr>
              <a:t>quodiam</a:t>
            </a:r>
            <a:r>
              <a:rPr lang="fr-FR" dirty="0">
                <a:effectLst/>
                <a:latin typeface="Calibri" panose="020F0502020204030204" pitchFamily="34" charset="0"/>
              </a:rPr>
              <a:t> </a:t>
            </a:r>
            <a:r>
              <a:rPr lang="fr-FR" dirty="0" err="1">
                <a:effectLst/>
                <a:latin typeface="Calibri" panose="020F0502020204030204" pitchFamily="34" charset="0"/>
              </a:rPr>
              <a:t>voluptaspit</a:t>
            </a:r>
            <a:r>
              <a:rPr lang="fr-FR" dirty="0">
                <a:effectLst/>
                <a:latin typeface="Calibri" panose="020F0502020204030204" pitchFamily="34" charset="0"/>
              </a:rPr>
              <a:t> in </a:t>
            </a:r>
            <a:r>
              <a:rPr lang="fr-FR" dirty="0" err="1">
                <a:effectLst/>
                <a:latin typeface="Calibri" panose="020F0502020204030204" pitchFamily="34" charset="0"/>
              </a:rPr>
              <a:t>endant</a:t>
            </a:r>
            <a:r>
              <a:rPr lang="fr-FR" dirty="0">
                <a:effectLst/>
                <a:latin typeface="Calibri" panose="020F0502020204030204" pitchFamily="34" charset="0"/>
              </a:rPr>
              <a:t>.</a:t>
            </a:r>
          </a:p>
          <a:p>
            <a:r>
              <a:rPr lang="fr-FR" dirty="0">
                <a:effectLst/>
                <a:latin typeface="Calibri" panose="020F0502020204030204" pitchFamily="34" charset="0"/>
              </a:rPr>
              <a:t>On es </a:t>
            </a:r>
            <a:r>
              <a:rPr lang="fr-FR" dirty="0" err="1">
                <a:effectLst/>
                <a:latin typeface="Calibri" panose="020F0502020204030204" pitchFamily="34" charset="0"/>
              </a:rPr>
              <a:t>plandant</a:t>
            </a:r>
            <a:r>
              <a:rPr lang="fr-FR" dirty="0">
                <a:effectLst/>
                <a:latin typeface="Calibri" panose="020F0502020204030204" pitchFamily="34" charset="0"/>
              </a:rPr>
              <a:t> vit </a:t>
            </a:r>
            <a:r>
              <a:rPr lang="fr-FR" dirty="0" err="1">
                <a:effectLst/>
                <a:latin typeface="Calibri" panose="020F0502020204030204" pitchFamily="34" charset="0"/>
              </a:rPr>
              <a:t>andaniasi</a:t>
            </a:r>
            <a:r>
              <a:rPr lang="fr-FR" dirty="0">
                <a:effectLst/>
                <a:latin typeface="Calibri" panose="020F0502020204030204" pitchFamily="34" charset="0"/>
              </a:rPr>
              <a:t> qui </a:t>
            </a:r>
            <a:r>
              <a:rPr lang="fr-FR" dirty="0" err="1">
                <a:effectLst/>
                <a:latin typeface="Calibri" panose="020F0502020204030204" pitchFamily="34" charset="0"/>
              </a:rPr>
              <a:t>omnim</a:t>
            </a:r>
            <a:r>
              <a:rPr lang="fr-FR" dirty="0">
                <a:effectLst/>
                <a:latin typeface="Calibri" panose="020F0502020204030204" pitchFamily="34" charset="0"/>
              </a:rPr>
              <a:t> </a:t>
            </a:r>
            <a:r>
              <a:rPr lang="fr-FR" dirty="0" err="1">
                <a:effectLst/>
                <a:latin typeface="Calibri" panose="020F0502020204030204" pitchFamily="34" charset="0"/>
              </a:rPr>
              <a:t>hil</a:t>
            </a:r>
            <a:r>
              <a:rPr lang="fr-FR" dirty="0">
                <a:effectLst/>
                <a:latin typeface="Calibri" panose="020F0502020204030204" pitchFamily="34" charset="0"/>
              </a:rPr>
              <a:t> </a:t>
            </a:r>
            <a:r>
              <a:rPr lang="fr-FR" dirty="0" err="1">
                <a:effectLst/>
                <a:latin typeface="Calibri" panose="020F0502020204030204" pitchFamily="34" charset="0"/>
              </a:rPr>
              <a:t>eosam</a:t>
            </a:r>
            <a:r>
              <a:rPr lang="fr-FR" dirty="0">
                <a:effectLst/>
                <a:latin typeface="Calibri" panose="020F0502020204030204" pitchFamily="34" charset="0"/>
              </a:rPr>
              <a:t>, </a:t>
            </a:r>
            <a:r>
              <a:rPr lang="fr-FR" dirty="0" err="1">
                <a:effectLst/>
                <a:latin typeface="Calibri" panose="020F0502020204030204" pitchFamily="34" charset="0"/>
              </a:rPr>
              <a:t>sitius</a:t>
            </a:r>
            <a:r>
              <a:rPr lang="fr-FR" dirty="0">
                <a:effectLst/>
                <a:latin typeface="Calibri" panose="020F0502020204030204" pitchFamily="34" charset="0"/>
              </a:rPr>
              <a:t>, </a:t>
            </a:r>
            <a:r>
              <a:rPr lang="fr-FR" dirty="0" err="1">
                <a:effectLst/>
                <a:latin typeface="Calibri" panose="020F0502020204030204" pitchFamily="34" charset="0"/>
              </a:rPr>
              <a:t>samus</a:t>
            </a:r>
            <a:r>
              <a:rPr lang="fr-FR" dirty="0">
                <a:effectLst/>
                <a:latin typeface="Calibri" panose="020F0502020204030204" pitchFamily="34" charset="0"/>
              </a:rPr>
              <a:t> </a:t>
            </a:r>
            <a:r>
              <a:rPr lang="fr-FR" dirty="0" err="1">
                <a:effectLst/>
                <a:latin typeface="Calibri" panose="020F0502020204030204" pitchFamily="34" charset="0"/>
              </a:rPr>
              <a:t>doluptatem</a:t>
            </a:r>
            <a:r>
              <a:rPr lang="fr-FR" dirty="0">
                <a:effectLst/>
                <a:latin typeface="Calibri" panose="020F0502020204030204" pitchFamily="34" charset="0"/>
              </a:rPr>
              <a:t> id </a:t>
            </a:r>
            <a:r>
              <a:rPr lang="fr-FR" dirty="0" err="1">
                <a:effectLst/>
                <a:latin typeface="Calibri" panose="020F0502020204030204" pitchFamily="34" charset="0"/>
              </a:rPr>
              <a:t>magnim</a:t>
            </a:r>
            <a:r>
              <a:rPr lang="fr-FR" dirty="0">
                <a:effectLst/>
                <a:latin typeface="Calibri" panose="020F0502020204030204" pitchFamily="34" charset="0"/>
              </a:rPr>
              <a:t> et </a:t>
            </a:r>
            <a:r>
              <a:rPr lang="fr-FR" dirty="0" err="1">
                <a:effectLst/>
                <a:latin typeface="Calibri" panose="020F0502020204030204" pitchFamily="34" charset="0"/>
              </a:rPr>
              <a:t>eos</a:t>
            </a:r>
            <a:r>
              <a:rPr lang="fr-FR" dirty="0">
                <a:effectLst/>
                <a:latin typeface="Calibri" panose="020F0502020204030204" pitchFamily="34" charset="0"/>
              </a:rPr>
              <a:t> </a:t>
            </a:r>
            <a:r>
              <a:rPr lang="fr-FR" dirty="0" err="1">
                <a:effectLst/>
                <a:latin typeface="Calibri" panose="020F0502020204030204" pitchFamily="34" charset="0"/>
              </a:rPr>
              <a:t>maio</a:t>
            </a:r>
            <a:r>
              <a:rPr lang="fr-FR" dirty="0">
                <a:effectLst/>
                <a:latin typeface="Calibri" panose="020F0502020204030204" pitchFamily="34" charset="0"/>
              </a:rPr>
              <a:t> et, </a:t>
            </a:r>
            <a:r>
              <a:rPr lang="fr-FR" dirty="0" err="1">
                <a:effectLst/>
                <a:latin typeface="Calibri" panose="020F0502020204030204" pitchFamily="34" charset="0"/>
              </a:rPr>
              <a:t>vention</a:t>
            </a:r>
            <a:r>
              <a:rPr lang="fr-FR" dirty="0">
                <a:effectLst/>
                <a:latin typeface="Calibri" panose="020F0502020204030204" pitchFamily="34" charset="0"/>
              </a:rPr>
              <a:t> </a:t>
            </a:r>
            <a:r>
              <a:rPr lang="fr-FR" dirty="0" err="1">
                <a:effectLst/>
                <a:latin typeface="Calibri" panose="020F0502020204030204" pitchFamily="34" charset="0"/>
              </a:rPr>
              <a:t>perae</a:t>
            </a:r>
            <a:r>
              <a:rPr lang="fr-FR" dirty="0">
                <a:effectLst/>
                <a:latin typeface="Calibri" panose="020F0502020204030204" pitchFamily="34" charset="0"/>
              </a:rPr>
              <a:t> </a:t>
            </a:r>
            <a:r>
              <a:rPr lang="fr-FR" dirty="0" err="1">
                <a:effectLst/>
                <a:latin typeface="Calibri" panose="020F0502020204030204" pitchFamily="34" charset="0"/>
              </a:rPr>
              <a:t>natemposam</a:t>
            </a:r>
            <a:r>
              <a:rPr lang="fr-FR" dirty="0">
                <a:effectLst/>
                <a:latin typeface="Calibri" panose="020F0502020204030204" pitchFamily="34" charset="0"/>
              </a:rPr>
              <a:t> ra </a:t>
            </a:r>
            <a:r>
              <a:rPr lang="fr-FR" dirty="0" err="1">
                <a:effectLst/>
                <a:latin typeface="Calibri" panose="020F0502020204030204" pitchFamily="34" charset="0"/>
              </a:rPr>
              <a:t>dunt</a:t>
            </a:r>
            <a:r>
              <a:rPr lang="fr-FR" dirty="0">
                <a:effectLst/>
                <a:latin typeface="Calibri" panose="020F0502020204030204" pitchFamily="34" charset="0"/>
              </a:rPr>
              <a:t> </a:t>
            </a:r>
            <a:r>
              <a:rPr lang="fr-FR" dirty="0" err="1">
                <a:effectLst/>
                <a:latin typeface="Calibri" panose="020F0502020204030204" pitchFamily="34" charset="0"/>
              </a:rPr>
              <a:t>dolut</a:t>
            </a:r>
            <a:r>
              <a:rPr lang="fr-FR" dirty="0">
                <a:effectLst/>
                <a:latin typeface="Calibri" panose="020F0502020204030204" pitchFamily="34" charset="0"/>
              </a:rPr>
              <a:t> qui </a:t>
            </a:r>
            <a:r>
              <a:rPr lang="fr-FR" dirty="0" err="1">
                <a:effectLst/>
                <a:latin typeface="Calibri" panose="020F0502020204030204" pitchFamily="34" charset="0"/>
              </a:rPr>
              <a:t>aliqui</a:t>
            </a:r>
            <a:r>
              <a:rPr lang="fr-FR" dirty="0">
                <a:effectLst/>
                <a:latin typeface="Calibri" panose="020F0502020204030204" pitchFamily="34" charset="0"/>
              </a:rPr>
              <a:t> </a:t>
            </a:r>
            <a:r>
              <a:rPr lang="fr-FR" dirty="0" err="1">
                <a:effectLst/>
                <a:latin typeface="Calibri" panose="020F0502020204030204" pitchFamily="34" charset="0"/>
              </a:rPr>
              <a:t>comnis</a:t>
            </a:r>
            <a:r>
              <a:rPr lang="fr-FR" dirty="0">
                <a:effectLst/>
                <a:latin typeface="Calibri" panose="020F0502020204030204" pitchFamily="34" charset="0"/>
              </a:rPr>
              <a:t> et que </a:t>
            </a:r>
            <a:r>
              <a:rPr lang="fr-FR" dirty="0" err="1">
                <a:effectLst/>
                <a:latin typeface="Calibri" panose="020F0502020204030204" pitchFamily="34" charset="0"/>
              </a:rPr>
              <a:t>reic</a:t>
            </a:r>
            <a:r>
              <a:rPr lang="fr-FR" dirty="0">
                <a:effectLst/>
                <a:latin typeface="Calibri" panose="020F0502020204030204" pitchFamily="34" charset="0"/>
              </a:rPr>
              <a:t> </a:t>
            </a:r>
            <a:r>
              <a:rPr lang="fr-FR" dirty="0" err="1">
                <a:effectLst/>
                <a:latin typeface="Calibri" panose="020F0502020204030204" pitchFamily="34" charset="0"/>
              </a:rPr>
              <a:t>tempor</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lam</a:t>
            </a:r>
            <a:r>
              <a:rPr lang="fr-FR" dirty="0">
                <a:effectLst/>
                <a:latin typeface="Calibri" panose="020F0502020204030204" pitchFamily="34" charset="0"/>
              </a:rPr>
              <a:t>, </a:t>
            </a:r>
            <a:r>
              <a:rPr lang="fr-FR" dirty="0" err="1">
                <a:effectLst/>
                <a:latin typeface="Calibri" panose="020F0502020204030204" pitchFamily="34" charset="0"/>
              </a:rPr>
              <a:t>vel</a:t>
            </a:r>
            <a:r>
              <a:rPr lang="fr-FR" dirty="0">
                <a:effectLst/>
                <a:latin typeface="Calibri" panose="020F0502020204030204" pitchFamily="34" charset="0"/>
              </a:rPr>
              <a:t> </a:t>
            </a:r>
            <a:r>
              <a:rPr lang="fr-FR" dirty="0" err="1">
                <a:effectLst/>
                <a:latin typeface="Calibri" panose="020F0502020204030204" pitchFamily="34" charset="0"/>
              </a:rPr>
              <a:t>eossundebit</a:t>
            </a:r>
            <a:r>
              <a:rPr lang="fr-FR" dirty="0">
                <a:effectLst/>
                <a:latin typeface="Calibri" panose="020F0502020204030204" pitchFamily="34" charset="0"/>
              </a:rPr>
              <a:t> quia </a:t>
            </a:r>
            <a:r>
              <a:rPr lang="fr-FR" dirty="0" err="1">
                <a:effectLst/>
                <a:latin typeface="Calibri" panose="020F0502020204030204" pitchFamily="34" charset="0"/>
              </a:rPr>
              <a:t>nonsequi</a:t>
            </a:r>
            <a:r>
              <a:rPr lang="fr-FR" dirty="0">
                <a:effectLst/>
                <a:latin typeface="Calibri" panose="020F0502020204030204" pitchFamily="34" charset="0"/>
              </a:rPr>
              <a:t> </a:t>
            </a:r>
            <a:r>
              <a:rPr lang="fr-FR" dirty="0" err="1">
                <a:effectLst/>
                <a:latin typeface="Calibri" panose="020F0502020204030204" pitchFamily="34" charset="0"/>
              </a:rPr>
              <a:t>quamus</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dis es que que </a:t>
            </a:r>
            <a:r>
              <a:rPr lang="fr-FR" dirty="0" err="1">
                <a:effectLst/>
                <a:latin typeface="Calibri" panose="020F0502020204030204" pitchFamily="34" charset="0"/>
              </a:rPr>
              <a:t>optatibusda</a:t>
            </a:r>
            <a:r>
              <a:rPr lang="fr-FR" dirty="0">
                <a:effectLst/>
                <a:latin typeface="Calibri" panose="020F0502020204030204" pitchFamily="34" charset="0"/>
              </a:rPr>
              <a:t> </a:t>
            </a:r>
            <a:r>
              <a:rPr lang="fr-FR" dirty="0" err="1">
                <a:effectLst/>
                <a:latin typeface="Calibri" panose="020F0502020204030204" pitchFamily="34" charset="0"/>
              </a:rPr>
              <a:t>conse</a:t>
            </a:r>
            <a:r>
              <a:rPr lang="fr-FR" dirty="0">
                <a:effectLst/>
                <a:latin typeface="Calibri" panose="020F0502020204030204" pitchFamily="34" charset="0"/>
              </a:rPr>
              <a:t> la </a:t>
            </a:r>
            <a:r>
              <a:rPr lang="fr-FR" dirty="0" err="1">
                <a:effectLst/>
                <a:latin typeface="Calibri" panose="020F0502020204030204" pitchFamily="34" charset="0"/>
              </a:rPr>
              <a:t>volor</a:t>
            </a:r>
            <a:r>
              <a:rPr lang="fr-FR" dirty="0">
                <a:effectLst/>
                <a:latin typeface="Calibri" panose="020F0502020204030204" pitchFamily="34" charset="0"/>
              </a:rPr>
              <a:t> si ut </a:t>
            </a:r>
            <a:r>
              <a:rPr lang="fr-FR" dirty="0" err="1">
                <a:effectLst/>
                <a:latin typeface="Calibri" panose="020F0502020204030204" pitchFamily="34" charset="0"/>
              </a:rPr>
              <a:t>exere</a:t>
            </a:r>
            <a:r>
              <a:rPr lang="fr-FR" dirty="0">
                <a:effectLst/>
                <a:latin typeface="Calibri" panose="020F0502020204030204" pitchFamily="34" charset="0"/>
              </a:rPr>
              <a:t> nem quia </a:t>
            </a:r>
            <a:r>
              <a:rPr lang="fr-FR" dirty="0" err="1">
                <a:effectLst/>
                <a:latin typeface="Calibri" panose="020F0502020204030204" pitchFamily="34" charset="0"/>
              </a:rPr>
              <a:t>velest</a:t>
            </a:r>
            <a:r>
              <a:rPr lang="fr-FR" dirty="0">
                <a:effectLst/>
                <a:latin typeface="Calibri" panose="020F0502020204030204" pitchFamily="34" charset="0"/>
              </a:rPr>
              <a:t>, et </a:t>
            </a:r>
            <a:r>
              <a:rPr lang="fr-FR" dirty="0" err="1">
                <a:effectLst/>
                <a:latin typeface="Calibri" panose="020F0502020204030204" pitchFamily="34" charset="0"/>
              </a:rPr>
              <a:t>velitiis</a:t>
            </a:r>
            <a:r>
              <a:rPr lang="fr-FR" dirty="0">
                <a:effectLst/>
                <a:latin typeface="Calibri" panose="020F0502020204030204" pitchFamily="34" charset="0"/>
              </a:rPr>
              <a:t> </a:t>
            </a:r>
            <a:r>
              <a:rPr lang="fr-FR" dirty="0" err="1">
                <a:effectLst/>
                <a:latin typeface="Calibri" panose="020F0502020204030204" pitchFamily="34" charset="0"/>
              </a:rPr>
              <a:t>ea</a:t>
            </a:r>
            <a:r>
              <a:rPr lang="fr-FR" dirty="0">
                <a:effectLst/>
                <a:latin typeface="Calibri" panose="020F0502020204030204" pitchFamily="34" charset="0"/>
              </a:rPr>
              <a:t> </a:t>
            </a:r>
            <a:r>
              <a:rPr lang="fr-FR" dirty="0" err="1">
                <a:effectLst/>
                <a:latin typeface="Calibri" panose="020F0502020204030204" pitchFamily="34" charset="0"/>
              </a:rPr>
              <a:t>nis</a:t>
            </a:r>
            <a:r>
              <a:rPr lang="fr-FR" dirty="0">
                <a:effectLst/>
                <a:latin typeface="Calibri" panose="020F0502020204030204" pitchFamily="34" charset="0"/>
              </a:rPr>
              <a:t> non </a:t>
            </a:r>
            <a:r>
              <a:rPr lang="fr-FR" dirty="0" err="1">
                <a:effectLst/>
                <a:latin typeface="Calibri" panose="020F0502020204030204" pitchFamily="34" charset="0"/>
              </a:rPr>
              <a:t>rerfere</a:t>
            </a:r>
            <a:r>
              <a:rPr lang="fr-FR" dirty="0">
                <a:effectLst/>
                <a:latin typeface="Calibri" panose="020F0502020204030204" pitchFamily="34" charset="0"/>
              </a:rPr>
              <a:t> </a:t>
            </a:r>
            <a:r>
              <a:rPr lang="fr-FR" dirty="0" err="1">
                <a:effectLst/>
                <a:latin typeface="Calibri" panose="020F0502020204030204" pitchFamily="34" charset="0"/>
              </a:rPr>
              <a:t>puditibus</a:t>
            </a:r>
            <a:r>
              <a:rPr lang="fr-FR" dirty="0">
                <a:effectLst/>
                <a:latin typeface="Calibri" panose="020F0502020204030204" pitchFamily="34" charset="0"/>
              </a:rPr>
              <a:t>, </a:t>
            </a:r>
            <a:r>
              <a:rPr lang="fr-FR" dirty="0" err="1">
                <a:effectLst/>
                <a:latin typeface="Calibri" panose="020F0502020204030204" pitchFamily="34" charset="0"/>
              </a:rPr>
              <a:t>simolestibus</a:t>
            </a:r>
            <a:r>
              <a:rPr lang="fr-FR" dirty="0">
                <a:effectLst/>
                <a:latin typeface="Calibri" panose="020F0502020204030204" pitchFamily="34" charset="0"/>
              </a:rPr>
              <a:t> </a:t>
            </a:r>
            <a:r>
              <a:rPr lang="fr-FR" dirty="0" err="1">
                <a:effectLst/>
                <a:latin typeface="Calibri" panose="020F0502020204030204" pitchFamily="34" charset="0"/>
              </a:rPr>
              <a:t>dolecep</a:t>
            </a:r>
            <a:r>
              <a:rPr lang="fr-FR" dirty="0">
                <a:effectLst/>
                <a:latin typeface="Calibri" panose="020F0502020204030204" pitchFamily="34" charset="0"/>
              </a:rPr>
              <a:t> </a:t>
            </a:r>
            <a:r>
              <a:rPr lang="fr-FR" dirty="0" err="1">
                <a:effectLst/>
                <a:latin typeface="Calibri" panose="020F0502020204030204" pitchFamily="34" charset="0"/>
              </a:rPr>
              <a:t>udanda</a:t>
            </a:r>
            <a:r>
              <a:rPr lang="fr-FR" dirty="0">
                <a:effectLst/>
                <a:latin typeface="Calibri" panose="020F0502020204030204" pitchFamily="34" charset="0"/>
              </a:rPr>
              <a:t> </a:t>
            </a:r>
            <a:r>
              <a:rPr lang="fr-FR" dirty="0" err="1">
                <a:effectLst/>
                <a:latin typeface="Calibri" panose="020F0502020204030204" pitchFamily="34" charset="0"/>
              </a:rPr>
              <a:t>ium</a:t>
            </a:r>
            <a:r>
              <a:rPr lang="fr-FR" dirty="0">
                <a:effectLst/>
                <a:latin typeface="Calibri" panose="020F0502020204030204" pitchFamily="34" charset="0"/>
              </a:rPr>
              <a:t> </a:t>
            </a:r>
            <a:r>
              <a:rPr lang="fr-FR" dirty="0" err="1">
                <a:effectLst/>
                <a:latin typeface="Calibri" panose="020F0502020204030204" pitchFamily="34" charset="0"/>
              </a:rPr>
              <a:t>conseque</a:t>
            </a:r>
            <a:r>
              <a:rPr lang="fr-FR" dirty="0">
                <a:effectLst/>
                <a:latin typeface="Calibri" panose="020F0502020204030204" pitchFamily="34" charset="0"/>
              </a:rPr>
              <a:t> </a:t>
            </a:r>
            <a:r>
              <a:rPr lang="fr-FR" dirty="0" err="1">
                <a:effectLst/>
                <a:latin typeface="Calibri" panose="020F0502020204030204" pitchFamily="34" charset="0"/>
              </a:rPr>
              <a:t>sim</a:t>
            </a:r>
            <a:r>
              <a:rPr lang="fr-FR" dirty="0">
                <a:effectLst/>
                <a:latin typeface="Calibri" panose="020F0502020204030204" pitchFamily="34" charset="0"/>
              </a:rPr>
              <a:t> </a:t>
            </a:r>
            <a:r>
              <a:rPr lang="fr-FR" dirty="0" err="1">
                <a:effectLst/>
                <a:latin typeface="Calibri" panose="020F0502020204030204" pitchFamily="34" charset="0"/>
              </a:rPr>
              <a:t>fugitec</a:t>
            </a:r>
            <a:r>
              <a:rPr lang="fr-FR" dirty="0">
                <a:effectLst/>
                <a:latin typeface="Calibri" panose="020F0502020204030204" pitchFamily="34" charset="0"/>
              </a:rPr>
              <a:t> </a:t>
            </a:r>
            <a:r>
              <a:rPr lang="fr-FR" dirty="0" err="1">
                <a:effectLst/>
                <a:latin typeface="Calibri" panose="020F0502020204030204" pitchFamily="34" charset="0"/>
              </a:rPr>
              <a:t>temperatur</a:t>
            </a:r>
            <a:r>
              <a:rPr lang="fr-FR" dirty="0">
                <a:effectLst/>
                <a:latin typeface="Calibri" panose="020F0502020204030204" pitchFamily="34" charset="0"/>
              </a:rPr>
              <a:t> </a:t>
            </a:r>
            <a:r>
              <a:rPr lang="fr-FR" dirty="0" err="1">
                <a:effectLst/>
                <a:latin typeface="Calibri" panose="020F0502020204030204" pitchFamily="34" charset="0"/>
              </a:rPr>
              <a:t>am</a:t>
            </a:r>
            <a:r>
              <a:rPr lang="fr-FR" dirty="0">
                <a:effectLst/>
                <a:latin typeface="Calibri" panose="020F0502020204030204" pitchFamily="34" charset="0"/>
              </a:rPr>
              <a:t>, </a:t>
            </a:r>
            <a:r>
              <a:rPr lang="fr-FR" dirty="0" err="1">
                <a:effectLst/>
                <a:latin typeface="Calibri" panose="020F0502020204030204" pitchFamily="34" charset="0"/>
              </a:rPr>
              <a:t>inum</a:t>
            </a:r>
            <a:r>
              <a:rPr lang="fr-FR" dirty="0">
                <a:effectLst/>
                <a:latin typeface="Calibri" panose="020F0502020204030204" pitchFamily="34" charset="0"/>
              </a:rPr>
              <a:t> que </a:t>
            </a:r>
            <a:r>
              <a:rPr lang="fr-FR" dirty="0" err="1">
                <a:effectLst/>
                <a:latin typeface="Calibri" panose="020F0502020204030204" pitchFamily="34" charset="0"/>
              </a:rPr>
              <a:t>pra</a:t>
            </a:r>
            <a:r>
              <a:rPr lang="fr-FR" dirty="0">
                <a:effectLst/>
                <a:latin typeface="Calibri" panose="020F0502020204030204" pitchFamily="34" charset="0"/>
              </a:rPr>
              <a:t> </a:t>
            </a:r>
            <a:r>
              <a:rPr lang="fr-FR" dirty="0" err="1">
                <a:effectLst/>
                <a:latin typeface="Calibri" panose="020F0502020204030204" pitchFamily="34" charset="0"/>
              </a:rPr>
              <a:t>suntotat</a:t>
            </a:r>
            <a:r>
              <a:rPr lang="fr-FR" dirty="0">
                <a:effectLst/>
                <a:latin typeface="Calibri" panose="020F0502020204030204" pitchFamily="34" charset="0"/>
              </a:rPr>
              <a:t> </a:t>
            </a:r>
            <a:r>
              <a:rPr lang="fr-FR" dirty="0" err="1">
                <a:effectLst/>
                <a:latin typeface="Calibri" panose="020F0502020204030204" pitchFamily="34" charset="0"/>
              </a:rPr>
              <a:t>lant</a:t>
            </a:r>
            <a:r>
              <a:rPr lang="fr-FR" dirty="0">
                <a:effectLst/>
                <a:latin typeface="Calibri" panose="020F0502020204030204" pitchFamily="34" charset="0"/>
              </a:rPr>
              <a:t> </a:t>
            </a:r>
            <a:r>
              <a:rPr lang="fr-FR" dirty="0" err="1">
                <a:effectLst/>
                <a:latin typeface="Calibri" panose="020F0502020204030204" pitchFamily="34" charset="0"/>
              </a:rPr>
              <a:t>omnitia</a:t>
            </a:r>
            <a:r>
              <a:rPr lang="fr-FR" dirty="0">
                <a:effectLst/>
                <a:latin typeface="Calibri" panose="020F0502020204030204" pitchFamily="34" charset="0"/>
              </a:rPr>
              <a:t> net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voloren</a:t>
            </a:r>
            <a:r>
              <a:rPr lang="fr-FR" dirty="0">
                <a:effectLst/>
                <a:latin typeface="Calibri" panose="020F0502020204030204" pitchFamily="34" charset="0"/>
              </a:rPr>
              <a:t> </a:t>
            </a:r>
            <a:r>
              <a:rPr lang="fr-FR" dirty="0" err="1">
                <a:effectLst/>
                <a:latin typeface="Calibri" panose="020F0502020204030204" pitchFamily="34" charset="0"/>
              </a:rPr>
              <a:t>deliquam</a:t>
            </a:r>
            <a:r>
              <a:rPr lang="fr-FR" dirty="0">
                <a:effectLst/>
                <a:latin typeface="Calibri" panose="020F0502020204030204" pitchFamily="34" charset="0"/>
              </a:rPr>
              <a:t>, tem. </a:t>
            </a:r>
            <a:r>
              <a:rPr lang="fr-FR" dirty="0" err="1">
                <a:effectLst/>
                <a:latin typeface="Calibri" panose="020F0502020204030204" pitchFamily="34" charset="0"/>
              </a:rPr>
              <a:t>Pel</a:t>
            </a:r>
            <a:r>
              <a:rPr lang="fr-FR" dirty="0">
                <a:effectLst/>
                <a:latin typeface="Calibri" panose="020F0502020204030204" pitchFamily="34" charset="0"/>
              </a:rPr>
              <a:t> </a:t>
            </a:r>
            <a:r>
              <a:rPr lang="fr-FR" dirty="0" err="1">
                <a:effectLst/>
                <a:latin typeface="Calibri" panose="020F0502020204030204" pitchFamily="34" charset="0"/>
              </a:rPr>
              <a:t>im</a:t>
            </a:r>
            <a:r>
              <a:rPr lang="fr-FR" dirty="0">
                <a:effectLst/>
                <a:latin typeface="Calibri" panose="020F0502020204030204" pitchFamily="34" charset="0"/>
              </a:rPr>
              <a:t> </a:t>
            </a:r>
            <a:r>
              <a:rPr lang="fr-FR" dirty="0" err="1">
                <a:effectLst/>
                <a:latin typeface="Calibri" panose="020F0502020204030204" pitchFamily="34" charset="0"/>
              </a:rPr>
              <a:t>quasperem</a:t>
            </a:r>
            <a:r>
              <a:rPr lang="fr-FR" dirty="0">
                <a:effectLst/>
                <a:latin typeface="Calibri" panose="020F0502020204030204" pitchFamily="34" charset="0"/>
              </a:rPr>
              <a:t>. </a:t>
            </a:r>
            <a:r>
              <a:rPr lang="fr-FR" dirty="0" err="1">
                <a:effectLst/>
                <a:latin typeface="Calibri" panose="020F0502020204030204" pitchFamily="34" charset="0"/>
              </a:rPr>
              <a:t>Itatempor</a:t>
            </a:r>
            <a:r>
              <a:rPr lang="fr-FR" dirty="0">
                <a:effectLst/>
                <a:latin typeface="Calibri" panose="020F0502020204030204" pitchFamily="34" charset="0"/>
              </a:rPr>
              <a:t> recta </a:t>
            </a:r>
            <a:r>
              <a:rPr lang="fr-FR" dirty="0" err="1">
                <a:effectLst/>
                <a:latin typeface="Calibri" panose="020F0502020204030204" pitchFamily="34" charset="0"/>
              </a:rPr>
              <a:t>sum</a:t>
            </a:r>
            <a:r>
              <a:rPr lang="fr-FR" dirty="0">
                <a:effectLst/>
                <a:latin typeface="Calibri" panose="020F0502020204030204" pitchFamily="34" charset="0"/>
              </a:rPr>
              <a:t> </a:t>
            </a:r>
            <a:r>
              <a:rPr lang="fr-FR" dirty="0" err="1">
                <a:effectLst/>
                <a:latin typeface="Calibri" panose="020F0502020204030204" pitchFamily="34" charset="0"/>
              </a:rPr>
              <a:t>reperunt</a:t>
            </a:r>
            <a:r>
              <a:rPr lang="fr-FR" dirty="0">
                <a:effectLst/>
                <a:latin typeface="Calibri" panose="020F0502020204030204" pitchFamily="34" charset="0"/>
              </a:rPr>
              <a:t> es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latque</a:t>
            </a:r>
            <a:r>
              <a:rPr lang="fr-FR" dirty="0">
                <a:effectLst/>
                <a:latin typeface="Calibri" panose="020F0502020204030204" pitchFamily="34" charset="0"/>
              </a:rPr>
              <a:t> </a:t>
            </a:r>
            <a:r>
              <a:rPr lang="fr-FR" dirty="0" err="1">
                <a:effectLst/>
                <a:latin typeface="Calibri" panose="020F0502020204030204" pitchFamily="34" charset="0"/>
              </a:rPr>
              <a:t>nobis</a:t>
            </a:r>
            <a:r>
              <a:rPr lang="fr-FR" dirty="0">
                <a:effectLst/>
                <a:latin typeface="Calibri" panose="020F0502020204030204" pitchFamily="34" charset="0"/>
              </a:rPr>
              <a:t> </a:t>
            </a:r>
            <a:r>
              <a:rPr lang="fr-FR" dirty="0" err="1">
                <a:effectLst/>
                <a:latin typeface="Calibri" panose="020F0502020204030204" pitchFamily="34" charset="0"/>
              </a:rPr>
              <a:t>asi</a:t>
            </a:r>
            <a:r>
              <a:rPr lang="fr-FR" dirty="0">
                <a:effectLst/>
                <a:latin typeface="Calibri" panose="020F0502020204030204" pitchFamily="34" charset="0"/>
              </a:rPr>
              <a:t> </a:t>
            </a:r>
            <a:r>
              <a:rPr lang="fr-FR" dirty="0" err="1">
                <a:effectLst/>
                <a:latin typeface="Calibri" panose="020F0502020204030204" pitchFamily="34" charset="0"/>
              </a:rPr>
              <a:t>accuscia</a:t>
            </a:r>
            <a:r>
              <a:rPr lang="fr-FR" dirty="0">
                <a:effectLst/>
                <a:latin typeface="Calibri" panose="020F0502020204030204" pitchFamily="34" charset="0"/>
              </a:rPr>
              <a:t> a </a:t>
            </a:r>
            <a:r>
              <a:rPr lang="fr-FR" dirty="0" err="1">
                <a:effectLst/>
                <a:latin typeface="Calibri" panose="020F0502020204030204" pitchFamily="34" charset="0"/>
              </a:rPr>
              <a:t>adi</a:t>
            </a:r>
            <a:r>
              <a:rPr lang="fr-FR" dirty="0">
                <a:effectLst/>
                <a:latin typeface="Calibri" panose="020F0502020204030204" pitchFamily="34" charset="0"/>
              </a:rPr>
              <a:t> cum </a:t>
            </a:r>
            <a:r>
              <a:rPr lang="fr-FR" dirty="0" err="1">
                <a:effectLst/>
                <a:latin typeface="Calibri" panose="020F0502020204030204" pitchFamily="34" charset="0"/>
              </a:rPr>
              <a:t>volupta</a:t>
            </a:r>
            <a:r>
              <a:rPr lang="fr-FR" dirty="0">
                <a:effectLst/>
                <a:latin typeface="Calibri" panose="020F0502020204030204" pitchFamily="34" charset="0"/>
              </a:rPr>
              <a:t> quo </a:t>
            </a:r>
            <a:r>
              <a:rPr lang="fr-FR" dirty="0" err="1">
                <a:effectLst/>
                <a:latin typeface="Calibri" panose="020F0502020204030204" pitchFamily="34" charset="0"/>
              </a:rPr>
              <a:t>occat</a:t>
            </a:r>
            <a:r>
              <a:rPr lang="fr-FR" dirty="0">
                <a:effectLst/>
                <a:latin typeface="Calibri" panose="020F0502020204030204" pitchFamily="34" charset="0"/>
              </a:rPr>
              <a:t> ut </a:t>
            </a:r>
            <a:r>
              <a:rPr lang="fr-FR" dirty="0" err="1">
                <a:effectLst/>
                <a:latin typeface="Calibri" panose="020F0502020204030204" pitchFamily="34" charset="0"/>
              </a:rPr>
              <a:t>fugia</a:t>
            </a:r>
            <a:r>
              <a:rPr lang="fr-FR" dirty="0">
                <a:effectLst/>
                <a:latin typeface="Calibri" panose="020F0502020204030204" pitchFamily="34" charset="0"/>
              </a:rPr>
              <a:t>.</a:t>
            </a:r>
          </a:p>
        </p:txBody>
      </p:sp>
      <p:pic>
        <p:nvPicPr>
          <p:cNvPr id="11" name="Image 10">
            <a:extLst>
              <a:ext uri="{FF2B5EF4-FFF2-40B4-BE49-F238E27FC236}">
                <a16:creationId xmlns:a16="http://schemas.microsoft.com/office/drawing/2014/main" id="{CA554ED0-D022-0545-97F1-B5F59946F8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824400"/>
            <a:ext cx="812800" cy="850900"/>
          </a:xfrm>
          <a:prstGeom prst="rect">
            <a:avLst/>
          </a:prstGeom>
        </p:spPr>
      </p:pic>
      <p:pic>
        <p:nvPicPr>
          <p:cNvPr id="13" name="Picture 2">
            <a:extLst>
              <a:ext uri="{FF2B5EF4-FFF2-40B4-BE49-F238E27FC236}">
                <a16:creationId xmlns:a16="http://schemas.microsoft.com/office/drawing/2014/main" id="{32CEB221-7D2E-4655-8D72-F59FF3A4AB21}"/>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330"/>
          <a:stretch/>
        </p:blipFill>
        <p:spPr bwMode="auto">
          <a:xfrm>
            <a:off x="60385" y="1749639"/>
            <a:ext cx="1621766" cy="4242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766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24F7029-206D-4C34-9E66-E1B16D8419C6}"/>
              </a:ext>
            </a:extLst>
          </p:cNvPr>
          <p:cNvSpPr txBox="1">
            <a:spLocks/>
          </p:cNvSpPr>
          <p:nvPr userDrawn="1"/>
        </p:nvSpPr>
        <p:spPr>
          <a:xfrm>
            <a:off x="0" y="6587836"/>
            <a:ext cx="12191999" cy="2701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Travail collaboratif issu du groupe régional formation coordonné par la SRAE addictologie des Pays de la Loire</a:t>
            </a:r>
          </a:p>
          <a:p>
            <a:pPr algn="ctr"/>
            <a:endParaRPr lang="fr-FR" sz="1200" b="1" i="1" dirty="0">
              <a:solidFill>
                <a:srgbClr val="7A2553"/>
              </a:solidFill>
              <a:latin typeface="+mn-lt"/>
            </a:endParaRPr>
          </a:p>
          <a:p>
            <a:pPr algn="ctr"/>
            <a:endParaRPr lang="fr-FR" sz="1200" b="1" i="1" dirty="0">
              <a:solidFill>
                <a:srgbClr val="6B6123"/>
              </a:solidFill>
            </a:endParaRPr>
          </a:p>
        </p:txBody>
      </p:sp>
      <p:pic>
        <p:nvPicPr>
          <p:cNvPr id="8" name="Image 7">
            <a:extLst>
              <a:ext uri="{FF2B5EF4-FFF2-40B4-BE49-F238E27FC236}">
                <a16:creationId xmlns:a16="http://schemas.microsoft.com/office/drawing/2014/main" id="{CB4C0CA0-89CF-4F10-83AC-CF1208C22EB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66256" y="6319791"/>
            <a:ext cx="511921" cy="517426"/>
          </a:xfrm>
          <a:prstGeom prst="rect">
            <a:avLst/>
          </a:prstGeom>
        </p:spPr>
      </p:pic>
      <p:sp>
        <p:nvSpPr>
          <p:cNvPr id="9" name="Titre 1">
            <a:extLst>
              <a:ext uri="{FF2B5EF4-FFF2-40B4-BE49-F238E27FC236}">
                <a16:creationId xmlns:a16="http://schemas.microsoft.com/office/drawing/2014/main" id="{4F14574F-5E47-4A74-BC1C-79DF77B37208}"/>
              </a:ext>
            </a:extLst>
          </p:cNvPr>
          <p:cNvSpPr txBox="1">
            <a:spLocks/>
          </p:cNvSpPr>
          <p:nvPr userDrawn="1"/>
        </p:nvSpPr>
        <p:spPr>
          <a:xfrm>
            <a:off x="10925666" y="6587836"/>
            <a:ext cx="1266333" cy="270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	Décembre 2021</a:t>
            </a:r>
          </a:p>
          <a:p>
            <a:pPr algn="ctr"/>
            <a:endParaRPr lang="fr-FR" sz="1200" b="1" i="1" dirty="0">
              <a:solidFill>
                <a:srgbClr val="7A2553"/>
              </a:solidFill>
              <a:latin typeface="+mn-lt"/>
            </a:endParaRPr>
          </a:p>
          <a:p>
            <a:pPr algn="ctr"/>
            <a:endParaRPr lang="fr-FR" sz="1200" b="1" i="1" dirty="0">
              <a:solidFill>
                <a:srgbClr val="6B6123"/>
              </a:solidFill>
            </a:endParaRPr>
          </a:p>
        </p:txBody>
      </p:sp>
    </p:spTree>
    <p:extLst>
      <p:ext uri="{BB962C8B-B14F-4D97-AF65-F5344CB8AC3E}">
        <p14:creationId xmlns:p14="http://schemas.microsoft.com/office/powerpoint/2010/main" val="3072532382"/>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 id="2147483690"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sanitaire-social.com/annuaire/sante-mentale/pays-de-la-loir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annuaire.action-sociale.org/etablissements/jeunes-handicapes/centre-medico-psycho-pedagogique--c-m-p-p---189/rgn-pays-de-la-loire.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ameli.fr/loire-atlantique/assure/sante/themes/souffrance-psychique/se-faire-aider"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PCZF1mNXVx4"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respadd.org/livret-accompagner-la-reduction-de-la-consommation-dalcool/" TargetMode="Externa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jpg"/><Relationship Id="rId2" Type="http://schemas.openxmlformats.org/officeDocument/2006/relationships/image" Target="../media/image9.emf"/><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hyperlink" Target="https://www.tiktok.com/@kettydls.tabacologue/video/7055245135134625030?is_copy_url=1&amp;is_from_w" TargetMode="External"/><Relationship Id="rId5" Type="http://schemas.openxmlformats.org/officeDocument/2006/relationships/image" Target="../media/image12.png"/><Relationship Id="rId10" Type="http://schemas.openxmlformats.org/officeDocument/2006/relationships/image" Target="../media/image16.emf"/><Relationship Id="rId4" Type="http://schemas.openxmlformats.org/officeDocument/2006/relationships/image" Target="../media/image11.png"/><Relationship Id="rId9" Type="http://schemas.openxmlformats.org/officeDocument/2006/relationships/hyperlink" Target="https://www.drogues-info-service.fr/Les-Forums-de-discussio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s://www.education.gouv.fr/non-au-harcelement" TargetMode="External"/><Relationship Id="rId2" Type="http://schemas.openxmlformats.org/officeDocument/2006/relationships/hyperlink" Target="https://addictions-france.org/les-addictions/" TargetMode="External"/><Relationship Id="rId1" Type="http://schemas.openxmlformats.org/officeDocument/2006/relationships/slideLayout" Target="../slideLayouts/slideLayout3.xml"/><Relationship Id="rId6" Type="http://schemas.openxmlformats.org/officeDocument/2006/relationships/hyperlink" Target="https://boussole.jeunes.gouv.fr/" TargetMode="External"/><Relationship Id="rId11" Type="http://schemas.openxmlformats.org/officeDocument/2006/relationships/hyperlink" Target="https://www.filsantejeunes.com/" TargetMode="External"/><Relationship Id="rId5" Type="http://schemas.openxmlformats.org/officeDocument/2006/relationships/image" Target="../media/image19.png"/><Relationship Id="rId10" Type="http://schemas.openxmlformats.org/officeDocument/2006/relationships/hyperlink" Target="https://www.addictaide.fr/le-forum-addictaide-vous-ouvre-ses-portes/" TargetMode="External"/><Relationship Id="rId4" Type="http://schemas.openxmlformats.org/officeDocument/2006/relationships/image" Target="../media/image18.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hyperlink" Target="https://twitter.com/jenefumepl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ad-digital.fr/" TargetMode="External"/><Relationship Id="rId7" Type="http://schemas.openxmlformats.org/officeDocument/2006/relationships/hyperlink" Target="https://eduscol.education.fr/2031/comment-aborder-la-prevention-des-conduites-addictives-l-ecole" TargetMode="External"/><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ww.addictaide.fr/" TargetMode="Externa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olidarites-sante.gouv.fr/IMG/pdf/Guide_Souffrance_psy_Enfant_ado_2014.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srae-addicto-pdl.fr/parcours-de-soins/annuaire-des-professionnels/"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laurence.maringue%40univ-nantes.fr?Subject=Renseignements%20et%20inscriptions&amp;body=" TargetMode="External"/><Relationship Id="rId3" Type="http://schemas.openxmlformats.org/officeDocument/2006/relationships/hyperlink" Target="https://www.respadd.org/" TargetMode="External"/><Relationship Id="rId7" Type="http://schemas.openxmlformats.org/officeDocument/2006/relationships/hyperlink" Target="mailto:diu.addictologie-substances%40univ-nantes.fr?Subject=Renseignements%20DIU%20Addictologie&amp;body=" TargetMode="External"/><Relationship Id="rId12" Type="http://schemas.openxmlformats.org/officeDocument/2006/relationships/image" Target="../media/image28.png"/><Relationship Id="rId2" Type="http://schemas.openxmlformats.org/officeDocument/2006/relationships/hyperlink" Target="http://www.srae-addicto-pdl.fr/fr/formation/" TargetMode="External"/><Relationship Id="rId1" Type="http://schemas.openxmlformats.org/officeDocument/2006/relationships/slideLayout" Target="../slideLayouts/slideLayout3.xml"/><Relationship Id="rId6" Type="http://schemas.openxmlformats.org/officeDocument/2006/relationships/hyperlink" Target="mailto:pascale.poree@chu-nantes.fr" TargetMode="External"/><Relationship Id="rId11" Type="http://schemas.openxmlformats.org/officeDocument/2006/relationships/hyperlink" Target="https://www.federationaddiction.fr/agenda/webinaire-sur-les-usages-de-psychotropes-et-addictions-des-professionnels-reponses-du-cote-des-services-de-sante-au-travail/" TargetMode="External"/><Relationship Id="rId5" Type="http://schemas.openxmlformats.org/officeDocument/2006/relationships/hyperlink" Target="https://addictions-france.org/formation/" TargetMode="External"/><Relationship Id="rId10" Type="http://schemas.openxmlformats.org/officeDocument/2006/relationships/hyperlink" Target="https://ipcem.org/cycles-a-l-etp-specifiques-a-une-maladie/le-patient-en-addictologie-presentiel-e-learning" TargetMode="External"/><Relationship Id="rId4" Type="http://schemas.openxmlformats.org/officeDocument/2006/relationships/hyperlink" Target="https://www.federationaddiction.fr/" TargetMode="External"/><Relationship Id="rId9" Type="http://schemas.openxmlformats.org/officeDocument/2006/relationships/hyperlink" Target="https://www.fun-mooc.fr/fr/cours/comprendre-les-addiction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gif"/><Relationship Id="rId12" Type="http://schemas.openxmlformats.org/officeDocument/2006/relationships/hyperlink" Target="https://srae-addicto-pdl.fr/" TargetMode="External"/><Relationship Id="rId2" Type="http://schemas.openxmlformats.org/officeDocument/2006/relationships/hyperlink" Target="https://www.has-sante.fr/jcms/c_1795221/fr/outil-d-aide-au-reperage-precoce-et-intervention-breve-alcool-cannabis-tabac-chez-l-adulte" TargetMode="Externa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hyperlink" Target="https://www.sfalcoologie.asso.fr/" TargetMode="External"/><Relationship Id="rId5" Type="http://schemas.openxmlformats.org/officeDocument/2006/relationships/image" Target="../media/image1.png"/><Relationship Id="rId10" Type="http://schemas.openxmlformats.org/officeDocument/2006/relationships/hyperlink" Target="https://www.federationaddiction.fr/" TargetMode="External"/><Relationship Id="rId4" Type="http://schemas.openxmlformats.org/officeDocument/2006/relationships/image" Target="../media/image30.png"/><Relationship Id="rId9" Type="http://schemas.openxmlformats.org/officeDocument/2006/relationships/hyperlink" Target="http://societe-francophone-de-tabacologie.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romeneursdunet.fr/" TargetMode="External"/><Relationship Id="rId2" Type="http://schemas.openxmlformats.org/officeDocument/2006/relationships/hyperlink" Target="https://e-enfance.org/nos-interventions/interventions-pegagogiques/enfants/" TargetMode="Externa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ofdt.fr/BDD/publications/docs/DADE2019.pdf" TargetMode="External"/><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hyperlink" Target="https://www.drogues.gouv.fr/sites/drogues.gouv.fr/files/atoms/files/manuel_jeunes_tabac_cipca.pdf" TargetMode="External"/><Relationship Id="rId1" Type="http://schemas.openxmlformats.org/officeDocument/2006/relationships/slideLayout" Target="../slideLayouts/slideLayout3.xml"/><Relationship Id="rId6" Type="http://schemas.openxmlformats.org/officeDocument/2006/relationships/hyperlink" Target="https://www.grea.ch/sites/default/files/brochure_ados.pdf" TargetMode="External"/><Relationship Id="rId5" Type="http://schemas.openxmlformats.org/officeDocument/2006/relationships/image" Target="../media/image38.png"/><Relationship Id="rId4" Type="http://schemas.openxmlformats.org/officeDocument/2006/relationships/hyperlink" Target="https://www.federationaddiction.fr/app/uploads/2016/09/manuel_WEB_02.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jR1DYGHiR4k" TargetMode="External"/><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hyperlink" Target="https://youtu.be/ssbJ0l8kpYo" TargetMode="Externa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drogues-info-service.fr/" TargetMode="External"/><Relationship Id="rId7" Type="http://schemas.openxmlformats.org/officeDocument/2006/relationships/hyperlink" Target="https://sos-suicide-phenix.org/" TargetMode="External"/><Relationship Id="rId2" Type="http://schemas.openxmlformats.org/officeDocument/2006/relationships/hyperlink" Target="https://www.santepubliquefrance.fr/a-propos/services/aide-a-distance-en-sante-l-offre-de-service" TargetMode="External"/><Relationship Id="rId1" Type="http://schemas.openxmlformats.org/officeDocument/2006/relationships/slideLayout" Target="../slideLayouts/slideLayout2.xml"/><Relationship Id="rId6" Type="http://schemas.openxmlformats.org/officeDocument/2006/relationships/hyperlink" Target="https://suicide-ecoute.fr/" TargetMode="External"/><Relationship Id="rId5" Type="http://schemas.openxmlformats.org/officeDocument/2006/relationships/hyperlink" Target="https://www.alcool-info-service.fr/" TargetMode="External"/><Relationship Id="rId4" Type="http://schemas.openxmlformats.org/officeDocument/2006/relationships/hyperlink" Target="https://www.tabac-info-service.fr/"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filsantejeune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hare.org/" TargetMode="External"/><Relationship Id="rId2" Type="http://schemas.openxmlformats.org/officeDocument/2006/relationships/hyperlink" Target="https://www.unafam.org/besoin-daide/une-ligne-decou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parents.loire-atlantique.fr/immanquables/les-points-d-accueil-et-d-ecoute-jeunes-paej"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6491431-74C4-47D3-A99D-F2A92DAC44D9}"/>
              </a:ext>
            </a:extLst>
          </p:cNvPr>
          <p:cNvSpPr txBox="1">
            <a:spLocks/>
          </p:cNvSpPr>
          <p:nvPr/>
        </p:nvSpPr>
        <p:spPr>
          <a:xfrm>
            <a:off x="340248" y="1178511"/>
            <a:ext cx="11511504" cy="45009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b="1" cap="small" dirty="0">
              <a:latin typeface="+mn-lt"/>
            </a:endParaRPr>
          </a:p>
          <a:p>
            <a:pPr algn="ctr"/>
            <a:r>
              <a:rPr lang="fr-FR" b="1" cap="small" dirty="0">
                <a:latin typeface="+mn-lt"/>
              </a:rPr>
              <a:t>Support de Formation</a:t>
            </a:r>
          </a:p>
          <a:p>
            <a:pPr algn="ctr"/>
            <a:r>
              <a:rPr lang="fr-FR" b="1" cap="small" dirty="0">
                <a:latin typeface="+mn-lt"/>
              </a:rPr>
              <a:t> </a:t>
            </a:r>
            <a:br>
              <a:rPr lang="fr-FR" b="1" cap="small" dirty="0">
                <a:latin typeface="+mn-lt"/>
              </a:rPr>
            </a:br>
            <a:r>
              <a:rPr lang="fr-FR" sz="3200" b="1" cap="small" dirty="0">
                <a:latin typeface="+mn-lt"/>
              </a:rPr>
              <a:t>« Le repérage précoce et l’intervention brève</a:t>
            </a:r>
          </a:p>
          <a:p>
            <a:pPr algn="ctr"/>
            <a:r>
              <a:rPr lang="fr-FR" sz="3200" b="1" cap="small" dirty="0">
                <a:latin typeface="+mn-lt"/>
              </a:rPr>
              <a:t> Alcool-tabac-cannabis auprès des jeunes »</a:t>
            </a:r>
          </a:p>
          <a:p>
            <a:pPr algn="ctr"/>
            <a:endParaRPr lang="fr-FR" sz="3200" b="1" cap="small" dirty="0">
              <a:latin typeface="+mn-lt"/>
            </a:endParaRPr>
          </a:p>
          <a:p>
            <a:pPr algn="ctr"/>
            <a:endParaRPr lang="fr-FR" sz="3200" b="1" cap="small" dirty="0">
              <a:latin typeface="+mn-lt"/>
            </a:endParaRPr>
          </a:p>
          <a:p>
            <a:pPr algn="ctr"/>
            <a:endParaRPr lang="fr-FR" sz="3200" b="1" cap="small" dirty="0">
              <a:latin typeface="+mn-lt"/>
            </a:endParaRPr>
          </a:p>
          <a:p>
            <a:pPr algn="ctr"/>
            <a:endParaRPr lang="fr-FR" sz="3200" dirty="0">
              <a:latin typeface="+mn-lt"/>
            </a:endParaRPr>
          </a:p>
          <a:p>
            <a:pPr algn="ctr"/>
            <a:endParaRPr lang="fr-FR" sz="3200" b="1" cap="small" dirty="0">
              <a:latin typeface="+mn-lt"/>
            </a:endParaRPr>
          </a:p>
          <a:p>
            <a:pPr algn="ctr"/>
            <a:endParaRPr lang="fr-FR" sz="3200" b="1" cap="small" dirty="0">
              <a:latin typeface="+mn-lt"/>
            </a:endParaRPr>
          </a:p>
        </p:txBody>
      </p:sp>
    </p:spTree>
    <p:extLst>
      <p:ext uri="{BB962C8B-B14F-4D97-AF65-F5344CB8AC3E}">
        <p14:creationId xmlns:p14="http://schemas.microsoft.com/office/powerpoint/2010/main" val="330201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93461E-B4C0-4A97-970D-EB2976DD592A}"/>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
        <p:nvSpPr>
          <p:cNvPr id="4" name="ZoneTexte 3">
            <a:extLst>
              <a:ext uri="{FF2B5EF4-FFF2-40B4-BE49-F238E27FC236}">
                <a16:creationId xmlns:a16="http://schemas.microsoft.com/office/drawing/2014/main" id="{DE253F90-2AE2-4D66-B0F7-1B58BB222346}"/>
              </a:ext>
            </a:extLst>
          </p:cNvPr>
          <p:cNvSpPr txBox="1"/>
          <p:nvPr/>
        </p:nvSpPr>
        <p:spPr>
          <a:xfrm>
            <a:off x="806783" y="1265613"/>
            <a:ext cx="6097656" cy="400110"/>
          </a:xfrm>
          <a:prstGeom prst="rect">
            <a:avLst/>
          </a:prstGeom>
          <a:noFill/>
        </p:spPr>
        <p:txBody>
          <a:bodyPr wrap="square">
            <a:spAutoFit/>
          </a:bodyPr>
          <a:lstStyle/>
          <a:p>
            <a:r>
              <a:rPr lang="fr-FR" sz="2000" b="1" i="0" dirty="0">
                <a:solidFill>
                  <a:srgbClr val="7A2553"/>
                </a:solidFill>
                <a:effectLst/>
              </a:rPr>
              <a:t>Le centre médico-psychologique (CMP)</a:t>
            </a:r>
          </a:p>
        </p:txBody>
      </p:sp>
      <p:sp>
        <p:nvSpPr>
          <p:cNvPr id="5" name="Flèche : pentagone 4">
            <a:extLst>
              <a:ext uri="{FF2B5EF4-FFF2-40B4-BE49-F238E27FC236}">
                <a16:creationId xmlns:a16="http://schemas.microsoft.com/office/drawing/2014/main" id="{5E959953-980A-472F-8C8A-B79208685287}"/>
              </a:ext>
            </a:extLst>
          </p:cNvPr>
          <p:cNvSpPr/>
          <p:nvPr/>
        </p:nvSpPr>
        <p:spPr>
          <a:xfrm>
            <a:off x="919503" y="2449482"/>
            <a:ext cx="2772000" cy="666991"/>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Définition</a:t>
            </a:r>
          </a:p>
        </p:txBody>
      </p:sp>
      <p:sp>
        <p:nvSpPr>
          <p:cNvPr id="6" name="Flèche : pentagone 5">
            <a:extLst>
              <a:ext uri="{FF2B5EF4-FFF2-40B4-BE49-F238E27FC236}">
                <a16:creationId xmlns:a16="http://schemas.microsoft.com/office/drawing/2014/main" id="{5E5A3346-8790-4AD5-8424-21E94AA3CBB6}"/>
              </a:ext>
            </a:extLst>
          </p:cNvPr>
          <p:cNvSpPr/>
          <p:nvPr/>
        </p:nvSpPr>
        <p:spPr>
          <a:xfrm>
            <a:off x="919503" y="3953761"/>
            <a:ext cx="2772000"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Missions</a:t>
            </a:r>
          </a:p>
        </p:txBody>
      </p:sp>
      <p:sp>
        <p:nvSpPr>
          <p:cNvPr id="9" name="Rectangle : coins arrondis 8">
            <a:extLst>
              <a:ext uri="{FF2B5EF4-FFF2-40B4-BE49-F238E27FC236}">
                <a16:creationId xmlns:a16="http://schemas.microsoft.com/office/drawing/2014/main" id="{85F94174-44AA-4791-9EA6-6688D907B42D}"/>
              </a:ext>
            </a:extLst>
          </p:cNvPr>
          <p:cNvSpPr/>
          <p:nvPr/>
        </p:nvSpPr>
        <p:spPr>
          <a:xfrm>
            <a:off x="3850666" y="1966176"/>
            <a:ext cx="8169965" cy="178094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solidFill>
                  <a:srgbClr val="000000"/>
                </a:solidFill>
              </a:rPr>
              <a:t>Etablissement public qui accueille aussi bien des enfants que des adultes.</a:t>
            </a:r>
          </a:p>
          <a:p>
            <a:pPr algn="l"/>
            <a:r>
              <a:rPr lang="fr-FR" dirty="0">
                <a:solidFill>
                  <a:srgbClr val="000000"/>
                </a:solidFill>
              </a:rPr>
              <a:t>Regroupe des psychiatres, des psychologues, des infirmières, des assistantes sociales et d'autres professionnels de santé (ergothérapeutes, psychomotriciens, éducateurs spécialisés, etc.</a:t>
            </a:r>
          </a:p>
          <a:p>
            <a:r>
              <a:rPr lang="fr-FR" dirty="0">
                <a:solidFill>
                  <a:srgbClr val="000000"/>
                </a:solidFill>
              </a:rPr>
              <a:t>F</a:t>
            </a:r>
            <a:r>
              <a:rPr lang="fr-FR" b="0" i="0" dirty="0">
                <a:solidFill>
                  <a:srgbClr val="000000"/>
                </a:solidFill>
                <a:effectLst/>
              </a:rPr>
              <a:t>onctionnent par zone géographique ; sectorisés ; il en existe donc plusieurs par département. </a:t>
            </a:r>
            <a:r>
              <a:rPr lang="fr-FR" dirty="0">
                <a:solidFill>
                  <a:srgbClr val="000000"/>
                </a:solidFill>
              </a:rPr>
              <a:t> </a:t>
            </a:r>
            <a:r>
              <a:rPr lang="fr-FR" sz="1200" dirty="0">
                <a:solidFill>
                  <a:srgbClr val="000000"/>
                </a:solidFill>
                <a:hlinkClick r:id="rId2"/>
              </a:rPr>
              <a:t>https://www.sanitaire-social.com/annuaire/sante-mentale/pays-de-la-loire</a:t>
            </a:r>
            <a:r>
              <a:rPr lang="fr-FR" sz="1200" dirty="0">
                <a:solidFill>
                  <a:srgbClr val="000000"/>
                </a:solidFill>
              </a:rPr>
              <a:t> </a:t>
            </a:r>
            <a:endParaRPr lang="fr-FR" b="0" i="0" dirty="0">
              <a:solidFill>
                <a:srgbClr val="000000"/>
              </a:solidFill>
              <a:effectLst/>
            </a:endParaRPr>
          </a:p>
        </p:txBody>
      </p:sp>
      <p:sp>
        <p:nvSpPr>
          <p:cNvPr id="10" name="Rectangle : coins arrondis 9">
            <a:extLst>
              <a:ext uri="{FF2B5EF4-FFF2-40B4-BE49-F238E27FC236}">
                <a16:creationId xmlns:a16="http://schemas.microsoft.com/office/drawing/2014/main" id="{C13C5200-EC9B-45DF-AE01-20A1BA5DC812}"/>
              </a:ext>
            </a:extLst>
          </p:cNvPr>
          <p:cNvSpPr/>
          <p:nvPr/>
        </p:nvSpPr>
        <p:spPr>
          <a:xfrm>
            <a:off x="3850666" y="3953762"/>
            <a:ext cx="8169965" cy="846772"/>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b="0" i="0" dirty="0">
                <a:solidFill>
                  <a:srgbClr val="000000"/>
                </a:solidFill>
                <a:effectLst/>
              </a:rPr>
              <a:t>Le CMP assure des consultations qui sont entièrement prises en charge par l'Assurance Maladie.</a:t>
            </a:r>
          </a:p>
        </p:txBody>
      </p:sp>
      <p:sp>
        <p:nvSpPr>
          <p:cNvPr id="13" name="Rectangle : coins arrondis 12">
            <a:extLst>
              <a:ext uri="{FF2B5EF4-FFF2-40B4-BE49-F238E27FC236}">
                <a16:creationId xmlns:a16="http://schemas.microsoft.com/office/drawing/2014/main" id="{86E1CB46-4B5D-4002-B392-007FCC2C055C}"/>
              </a:ext>
            </a:extLst>
          </p:cNvPr>
          <p:cNvSpPr/>
          <p:nvPr/>
        </p:nvSpPr>
        <p:spPr>
          <a:xfrm>
            <a:off x="3929743" y="5196643"/>
            <a:ext cx="8090888" cy="84677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solidFill>
                  <a:srgbClr val="000000"/>
                </a:solidFill>
              </a:rPr>
              <a:t>L</a:t>
            </a:r>
            <a:r>
              <a:rPr lang="fr-FR" b="0" i="0" dirty="0">
                <a:solidFill>
                  <a:srgbClr val="000000"/>
                </a:solidFill>
                <a:effectLst/>
              </a:rPr>
              <a:t>ieu d'accueil, d'orientation et de prise en charge de personnes en souffrance et de leurs familles.</a:t>
            </a:r>
          </a:p>
        </p:txBody>
      </p:sp>
      <p:sp>
        <p:nvSpPr>
          <p:cNvPr id="14" name="Flèche : pentagone 13">
            <a:extLst>
              <a:ext uri="{FF2B5EF4-FFF2-40B4-BE49-F238E27FC236}">
                <a16:creationId xmlns:a16="http://schemas.microsoft.com/office/drawing/2014/main" id="{03F71D66-73E6-4D21-ABA8-9FB3FE5DB3BB}"/>
              </a:ext>
            </a:extLst>
          </p:cNvPr>
          <p:cNvSpPr/>
          <p:nvPr/>
        </p:nvSpPr>
        <p:spPr>
          <a:xfrm>
            <a:off x="919503" y="5290457"/>
            <a:ext cx="2772000"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Public accueilli</a:t>
            </a:r>
          </a:p>
        </p:txBody>
      </p:sp>
    </p:spTree>
    <p:extLst>
      <p:ext uri="{BB962C8B-B14F-4D97-AF65-F5344CB8AC3E}">
        <p14:creationId xmlns:p14="http://schemas.microsoft.com/office/powerpoint/2010/main" val="412967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93461E-B4C0-4A97-970D-EB2976DD592A}"/>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
        <p:nvSpPr>
          <p:cNvPr id="4" name="ZoneTexte 3">
            <a:extLst>
              <a:ext uri="{FF2B5EF4-FFF2-40B4-BE49-F238E27FC236}">
                <a16:creationId xmlns:a16="http://schemas.microsoft.com/office/drawing/2014/main" id="{DE253F90-2AE2-4D66-B0F7-1B58BB222346}"/>
              </a:ext>
            </a:extLst>
          </p:cNvPr>
          <p:cNvSpPr txBox="1"/>
          <p:nvPr/>
        </p:nvSpPr>
        <p:spPr>
          <a:xfrm>
            <a:off x="806783" y="1265613"/>
            <a:ext cx="6097656" cy="400110"/>
          </a:xfrm>
          <a:prstGeom prst="rect">
            <a:avLst/>
          </a:prstGeom>
          <a:noFill/>
        </p:spPr>
        <p:txBody>
          <a:bodyPr wrap="square">
            <a:spAutoFit/>
          </a:bodyPr>
          <a:lstStyle/>
          <a:p>
            <a:r>
              <a:rPr lang="fr-FR" sz="2000" b="1" i="0" dirty="0">
                <a:solidFill>
                  <a:srgbClr val="7A2553"/>
                </a:solidFill>
                <a:effectLst/>
              </a:rPr>
              <a:t>Le centre médico-psycho pédagogique (CMPP)</a:t>
            </a:r>
          </a:p>
        </p:txBody>
      </p:sp>
      <p:sp>
        <p:nvSpPr>
          <p:cNvPr id="5" name="Flèche : pentagone 4">
            <a:extLst>
              <a:ext uri="{FF2B5EF4-FFF2-40B4-BE49-F238E27FC236}">
                <a16:creationId xmlns:a16="http://schemas.microsoft.com/office/drawing/2014/main" id="{5E959953-980A-472F-8C8A-B79208685287}"/>
              </a:ext>
            </a:extLst>
          </p:cNvPr>
          <p:cNvSpPr/>
          <p:nvPr/>
        </p:nvSpPr>
        <p:spPr>
          <a:xfrm>
            <a:off x="919503" y="2169965"/>
            <a:ext cx="2772000" cy="666991"/>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Définition</a:t>
            </a:r>
          </a:p>
        </p:txBody>
      </p:sp>
      <p:sp>
        <p:nvSpPr>
          <p:cNvPr id="6" name="Flèche : pentagone 5">
            <a:extLst>
              <a:ext uri="{FF2B5EF4-FFF2-40B4-BE49-F238E27FC236}">
                <a16:creationId xmlns:a16="http://schemas.microsoft.com/office/drawing/2014/main" id="{5E5A3346-8790-4AD5-8424-21E94AA3CBB6}"/>
              </a:ext>
            </a:extLst>
          </p:cNvPr>
          <p:cNvSpPr/>
          <p:nvPr/>
        </p:nvSpPr>
        <p:spPr>
          <a:xfrm>
            <a:off x="919503" y="3232937"/>
            <a:ext cx="2772000"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Missions</a:t>
            </a:r>
          </a:p>
        </p:txBody>
      </p:sp>
      <p:sp>
        <p:nvSpPr>
          <p:cNvPr id="9" name="Rectangle : coins arrondis 8">
            <a:extLst>
              <a:ext uri="{FF2B5EF4-FFF2-40B4-BE49-F238E27FC236}">
                <a16:creationId xmlns:a16="http://schemas.microsoft.com/office/drawing/2014/main" id="{85F94174-44AA-4791-9EA6-6688D907B42D}"/>
              </a:ext>
            </a:extLst>
          </p:cNvPr>
          <p:cNvSpPr/>
          <p:nvPr/>
        </p:nvSpPr>
        <p:spPr>
          <a:xfrm>
            <a:off x="3850666" y="1966177"/>
            <a:ext cx="8169965" cy="107519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solidFill>
                  <a:srgbClr val="000000"/>
                </a:solidFill>
              </a:rPr>
              <a:t>L'équipe pluridisciplinaire est placée sous la responsabilité d'un médecin.</a:t>
            </a:r>
          </a:p>
          <a:p>
            <a:pPr algn="l"/>
            <a:r>
              <a:rPr lang="fr-FR" dirty="0">
                <a:solidFill>
                  <a:srgbClr val="000000"/>
                </a:solidFill>
              </a:rPr>
              <a:t>Existent dans chaque département et sont directement accessibles aux familles.</a:t>
            </a:r>
          </a:p>
          <a:p>
            <a:pPr algn="l"/>
            <a:r>
              <a:rPr lang="fr-FR" sz="1200" dirty="0">
                <a:solidFill>
                  <a:srgbClr val="000000"/>
                </a:solidFill>
                <a:hlinkClick r:id="rId2"/>
              </a:rPr>
              <a:t>https://annuaire.action-sociale.org/etablissements/jeunes-handicapes/centre-medico-psycho-pedagogique--c-m-p-p---189/rgn-pays-de-la-loire.html</a:t>
            </a:r>
            <a:r>
              <a:rPr lang="fr-FR" sz="1200" dirty="0">
                <a:solidFill>
                  <a:srgbClr val="000000"/>
                </a:solidFill>
              </a:rPr>
              <a:t> </a:t>
            </a:r>
          </a:p>
        </p:txBody>
      </p:sp>
      <p:sp>
        <p:nvSpPr>
          <p:cNvPr id="10" name="Rectangle : coins arrondis 9">
            <a:extLst>
              <a:ext uri="{FF2B5EF4-FFF2-40B4-BE49-F238E27FC236}">
                <a16:creationId xmlns:a16="http://schemas.microsoft.com/office/drawing/2014/main" id="{C13C5200-EC9B-45DF-AE01-20A1BA5DC812}"/>
              </a:ext>
            </a:extLst>
          </p:cNvPr>
          <p:cNvSpPr/>
          <p:nvPr/>
        </p:nvSpPr>
        <p:spPr>
          <a:xfrm>
            <a:off x="3850666" y="3272323"/>
            <a:ext cx="8169965" cy="75295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b="0" i="0" dirty="0">
                <a:solidFill>
                  <a:srgbClr val="000000"/>
                </a:solidFill>
                <a:effectLst/>
              </a:rPr>
              <a:t>Offre des consultations thérapeutiques ainsi qu'un accompagnement dans le milieu de vie et scolaire.</a:t>
            </a:r>
          </a:p>
        </p:txBody>
      </p:sp>
      <p:sp>
        <p:nvSpPr>
          <p:cNvPr id="13" name="Rectangle : coins arrondis 12">
            <a:extLst>
              <a:ext uri="{FF2B5EF4-FFF2-40B4-BE49-F238E27FC236}">
                <a16:creationId xmlns:a16="http://schemas.microsoft.com/office/drawing/2014/main" id="{86E1CB46-4B5D-4002-B392-007FCC2C055C}"/>
              </a:ext>
            </a:extLst>
          </p:cNvPr>
          <p:cNvSpPr/>
          <p:nvPr/>
        </p:nvSpPr>
        <p:spPr>
          <a:xfrm>
            <a:off x="3850666" y="4395610"/>
            <a:ext cx="8169965" cy="75295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solidFill>
                  <a:srgbClr val="000000"/>
                </a:solidFill>
              </a:rPr>
              <a:t>Le CMPP s'adresse aux enfants et adolescents jusqu'à 20 ans.</a:t>
            </a:r>
          </a:p>
        </p:txBody>
      </p:sp>
      <p:sp>
        <p:nvSpPr>
          <p:cNvPr id="14" name="Flèche : pentagone 13">
            <a:extLst>
              <a:ext uri="{FF2B5EF4-FFF2-40B4-BE49-F238E27FC236}">
                <a16:creationId xmlns:a16="http://schemas.microsoft.com/office/drawing/2014/main" id="{03F71D66-73E6-4D21-ABA8-9FB3FE5DB3BB}"/>
              </a:ext>
            </a:extLst>
          </p:cNvPr>
          <p:cNvSpPr/>
          <p:nvPr/>
        </p:nvSpPr>
        <p:spPr>
          <a:xfrm>
            <a:off x="919503" y="4395610"/>
            <a:ext cx="2772000"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Public accueilli</a:t>
            </a:r>
          </a:p>
        </p:txBody>
      </p:sp>
    </p:spTree>
    <p:extLst>
      <p:ext uri="{BB962C8B-B14F-4D97-AF65-F5344CB8AC3E}">
        <p14:creationId xmlns:p14="http://schemas.microsoft.com/office/powerpoint/2010/main" val="232833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93461E-B4C0-4A97-970D-EB2976DD592A}"/>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
        <p:nvSpPr>
          <p:cNvPr id="4" name="ZoneTexte 3">
            <a:extLst>
              <a:ext uri="{FF2B5EF4-FFF2-40B4-BE49-F238E27FC236}">
                <a16:creationId xmlns:a16="http://schemas.microsoft.com/office/drawing/2014/main" id="{DE253F90-2AE2-4D66-B0F7-1B58BB222346}"/>
              </a:ext>
            </a:extLst>
          </p:cNvPr>
          <p:cNvSpPr txBox="1"/>
          <p:nvPr/>
        </p:nvSpPr>
        <p:spPr>
          <a:xfrm>
            <a:off x="806783" y="1265613"/>
            <a:ext cx="6097656" cy="400110"/>
          </a:xfrm>
          <a:prstGeom prst="rect">
            <a:avLst/>
          </a:prstGeom>
          <a:noFill/>
        </p:spPr>
        <p:txBody>
          <a:bodyPr wrap="square">
            <a:spAutoFit/>
          </a:bodyPr>
          <a:lstStyle/>
          <a:p>
            <a:r>
              <a:rPr lang="fr-FR" sz="2000" b="1" i="0" dirty="0">
                <a:solidFill>
                  <a:srgbClr val="7A2553"/>
                </a:solidFill>
                <a:effectLst/>
              </a:rPr>
              <a:t>Les Relais étudiants/lycéens </a:t>
            </a:r>
          </a:p>
        </p:txBody>
      </p:sp>
      <p:sp>
        <p:nvSpPr>
          <p:cNvPr id="5" name="Flèche : pentagone 4">
            <a:extLst>
              <a:ext uri="{FF2B5EF4-FFF2-40B4-BE49-F238E27FC236}">
                <a16:creationId xmlns:a16="http://schemas.microsoft.com/office/drawing/2014/main" id="{5E959953-980A-472F-8C8A-B79208685287}"/>
              </a:ext>
            </a:extLst>
          </p:cNvPr>
          <p:cNvSpPr/>
          <p:nvPr/>
        </p:nvSpPr>
        <p:spPr>
          <a:xfrm>
            <a:off x="919503" y="1804205"/>
            <a:ext cx="2504417" cy="666991"/>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Définition</a:t>
            </a:r>
          </a:p>
        </p:txBody>
      </p:sp>
      <p:sp>
        <p:nvSpPr>
          <p:cNvPr id="6" name="Flèche : pentagone 5">
            <a:extLst>
              <a:ext uri="{FF2B5EF4-FFF2-40B4-BE49-F238E27FC236}">
                <a16:creationId xmlns:a16="http://schemas.microsoft.com/office/drawing/2014/main" id="{5E5A3346-8790-4AD5-8424-21E94AA3CBB6}"/>
              </a:ext>
            </a:extLst>
          </p:cNvPr>
          <p:cNvSpPr/>
          <p:nvPr/>
        </p:nvSpPr>
        <p:spPr>
          <a:xfrm>
            <a:off x="919503" y="3186248"/>
            <a:ext cx="2504417"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Missions</a:t>
            </a:r>
          </a:p>
        </p:txBody>
      </p:sp>
      <p:sp>
        <p:nvSpPr>
          <p:cNvPr id="9" name="Rectangle : coins arrondis 8">
            <a:extLst>
              <a:ext uri="{FF2B5EF4-FFF2-40B4-BE49-F238E27FC236}">
                <a16:creationId xmlns:a16="http://schemas.microsoft.com/office/drawing/2014/main" id="{85F94174-44AA-4791-9EA6-6688D907B42D}"/>
              </a:ext>
            </a:extLst>
          </p:cNvPr>
          <p:cNvSpPr/>
          <p:nvPr/>
        </p:nvSpPr>
        <p:spPr>
          <a:xfrm>
            <a:off x="3537055" y="1804205"/>
            <a:ext cx="8483575" cy="66699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0000"/>
                </a:solidFill>
              </a:rPr>
              <a:t>Des lieux pour les étudiants en difficulté. Ces Relais sont un lieu de ressource pour les jeunes, les familles et les professionnels.</a:t>
            </a:r>
          </a:p>
        </p:txBody>
      </p:sp>
      <p:sp>
        <p:nvSpPr>
          <p:cNvPr id="10" name="Rectangle : coins arrondis 9">
            <a:extLst>
              <a:ext uri="{FF2B5EF4-FFF2-40B4-BE49-F238E27FC236}">
                <a16:creationId xmlns:a16="http://schemas.microsoft.com/office/drawing/2014/main" id="{C13C5200-EC9B-45DF-AE01-20A1BA5DC812}"/>
              </a:ext>
            </a:extLst>
          </p:cNvPr>
          <p:cNvSpPr/>
          <p:nvPr/>
        </p:nvSpPr>
        <p:spPr>
          <a:xfrm>
            <a:off x="3537055" y="2535845"/>
            <a:ext cx="8483575" cy="3495323"/>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0000"/>
                </a:solidFill>
              </a:rPr>
              <a:t>Grâce à des consultations pluridisciplinaires (médecins, psychologues, enseignants, infirmiers, éducateurs, assistantes sociales), les relais permettent d’évaluer une situation précise et de travailler sur les interactions du jeune avec son environnement, les difficultés rencontrées et les conséquences dans sa vie quotidienne et son parcours d’études.</a:t>
            </a:r>
            <a:endParaRPr lang="fr-FR" b="0" i="0" dirty="0">
              <a:solidFill>
                <a:srgbClr val="000000"/>
              </a:solidFill>
              <a:effectLst/>
            </a:endParaRPr>
          </a:p>
          <a:p>
            <a:pPr algn="l"/>
            <a:r>
              <a:rPr lang="fr-FR" b="0" i="0" dirty="0">
                <a:solidFill>
                  <a:srgbClr val="000000"/>
                </a:solidFill>
                <a:effectLst/>
              </a:rPr>
              <a:t>Contribuent :</a:t>
            </a:r>
          </a:p>
          <a:p>
            <a:pPr marL="285750" indent="-285750" algn="l">
              <a:buFont typeface="Arial" panose="020B0604020202020204" pitchFamily="34" charset="0"/>
              <a:buChar char="•"/>
            </a:pPr>
            <a:r>
              <a:rPr lang="fr-FR" b="0" i="0" dirty="0">
                <a:solidFill>
                  <a:srgbClr val="000000"/>
                </a:solidFill>
                <a:effectLst/>
              </a:rPr>
              <a:t>A la lutte contre le « décrochage » scolaire ou universitaire, la désinsertion familiale et sociale ;</a:t>
            </a:r>
          </a:p>
          <a:p>
            <a:pPr marL="285750" indent="-285750" algn="l">
              <a:buFont typeface="Arial" panose="020B0604020202020204" pitchFamily="34" charset="0"/>
              <a:buChar char="•"/>
            </a:pPr>
            <a:r>
              <a:rPr lang="fr-FR" b="0" i="0" dirty="0">
                <a:solidFill>
                  <a:srgbClr val="000000"/>
                </a:solidFill>
                <a:effectLst/>
              </a:rPr>
              <a:t>Au repérage des situations de violence dans le cadre familial et scolaire ;</a:t>
            </a:r>
          </a:p>
          <a:p>
            <a:pPr marL="285750" indent="-285750" algn="l">
              <a:buFont typeface="Arial" panose="020B0604020202020204" pitchFamily="34" charset="0"/>
              <a:buChar char="•"/>
            </a:pPr>
            <a:r>
              <a:rPr lang="fr-FR" b="0" i="0" dirty="0">
                <a:solidFill>
                  <a:srgbClr val="000000"/>
                </a:solidFill>
                <a:effectLst/>
              </a:rPr>
              <a:t>Au dépistage et au traitement précoce des maladies mentales et des conduites addictives ;</a:t>
            </a:r>
          </a:p>
          <a:p>
            <a:pPr marL="285750" indent="-285750" algn="l">
              <a:buFont typeface="Arial" panose="020B0604020202020204" pitchFamily="34" charset="0"/>
              <a:buChar char="•"/>
            </a:pPr>
            <a:r>
              <a:rPr lang="fr-FR" b="0" i="0" dirty="0">
                <a:solidFill>
                  <a:srgbClr val="000000"/>
                </a:solidFill>
                <a:effectLst/>
              </a:rPr>
              <a:t>A la prévention du suicide.</a:t>
            </a:r>
          </a:p>
        </p:txBody>
      </p:sp>
      <p:sp>
        <p:nvSpPr>
          <p:cNvPr id="13" name="Rectangle : coins arrondis 12">
            <a:extLst>
              <a:ext uri="{FF2B5EF4-FFF2-40B4-BE49-F238E27FC236}">
                <a16:creationId xmlns:a16="http://schemas.microsoft.com/office/drawing/2014/main" id="{86E1CB46-4B5D-4002-B392-007FCC2C055C}"/>
              </a:ext>
            </a:extLst>
          </p:cNvPr>
          <p:cNvSpPr/>
          <p:nvPr/>
        </p:nvSpPr>
        <p:spPr>
          <a:xfrm>
            <a:off x="3423921" y="6031169"/>
            <a:ext cx="8596710" cy="40011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solidFill>
                  <a:srgbClr val="000000"/>
                </a:solidFill>
              </a:rPr>
              <a:t>Les consultations sont prises en charge par l’Assurance Maladie et sans avance de frais.</a:t>
            </a:r>
          </a:p>
        </p:txBody>
      </p:sp>
      <p:sp>
        <p:nvSpPr>
          <p:cNvPr id="14" name="Flèche : pentagone 13">
            <a:extLst>
              <a:ext uri="{FF2B5EF4-FFF2-40B4-BE49-F238E27FC236}">
                <a16:creationId xmlns:a16="http://schemas.microsoft.com/office/drawing/2014/main" id="{03F71D66-73E6-4D21-ABA8-9FB3FE5DB3BB}"/>
              </a:ext>
            </a:extLst>
          </p:cNvPr>
          <p:cNvSpPr/>
          <p:nvPr/>
        </p:nvSpPr>
        <p:spPr>
          <a:xfrm>
            <a:off x="862936" y="5763953"/>
            <a:ext cx="2504417"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Modalités</a:t>
            </a:r>
          </a:p>
        </p:txBody>
      </p:sp>
    </p:spTree>
    <p:extLst>
      <p:ext uri="{BB962C8B-B14F-4D97-AF65-F5344CB8AC3E}">
        <p14:creationId xmlns:p14="http://schemas.microsoft.com/office/powerpoint/2010/main" val="35052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0B3F983-0721-4C08-B209-3E52404E2126}"/>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
        <p:nvSpPr>
          <p:cNvPr id="4" name="ZoneTexte 3">
            <a:extLst>
              <a:ext uri="{FF2B5EF4-FFF2-40B4-BE49-F238E27FC236}">
                <a16:creationId xmlns:a16="http://schemas.microsoft.com/office/drawing/2014/main" id="{701D3BDE-38ED-4ACF-88C2-4D9971C45BFF}"/>
              </a:ext>
            </a:extLst>
          </p:cNvPr>
          <p:cNvSpPr txBox="1"/>
          <p:nvPr/>
        </p:nvSpPr>
        <p:spPr>
          <a:xfrm>
            <a:off x="806783" y="1265613"/>
            <a:ext cx="6097656" cy="400110"/>
          </a:xfrm>
          <a:prstGeom prst="rect">
            <a:avLst/>
          </a:prstGeom>
          <a:noFill/>
        </p:spPr>
        <p:txBody>
          <a:bodyPr wrap="square">
            <a:spAutoFit/>
          </a:bodyPr>
          <a:lstStyle/>
          <a:p>
            <a:r>
              <a:rPr lang="fr-FR" sz="2000" b="1" i="0" dirty="0">
                <a:solidFill>
                  <a:srgbClr val="7A2553"/>
                </a:solidFill>
                <a:effectLst/>
              </a:rPr>
              <a:t>DES LIEUX POUR LES ÉTUDIANTS EN DIFFICULTÉ</a:t>
            </a:r>
          </a:p>
        </p:txBody>
      </p:sp>
      <p:sp>
        <p:nvSpPr>
          <p:cNvPr id="5" name="Flèche : pentagone 4">
            <a:extLst>
              <a:ext uri="{FF2B5EF4-FFF2-40B4-BE49-F238E27FC236}">
                <a16:creationId xmlns:a16="http://schemas.microsoft.com/office/drawing/2014/main" id="{48F155C1-EE4D-42A9-91BB-5369E46BA424}"/>
              </a:ext>
            </a:extLst>
          </p:cNvPr>
          <p:cNvSpPr/>
          <p:nvPr/>
        </p:nvSpPr>
        <p:spPr>
          <a:xfrm rot="5400000">
            <a:off x="1711120" y="950723"/>
            <a:ext cx="1300981" cy="2988000"/>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a:solidFill>
                  <a:sysClr val="windowText" lastClr="000000"/>
                </a:solidFill>
              </a:rPr>
              <a:t>Les Etudiants Relais Santé (ERS)</a:t>
            </a:r>
          </a:p>
        </p:txBody>
      </p:sp>
      <p:sp>
        <p:nvSpPr>
          <p:cNvPr id="6" name="Flèche : pentagone 5">
            <a:extLst>
              <a:ext uri="{FF2B5EF4-FFF2-40B4-BE49-F238E27FC236}">
                <a16:creationId xmlns:a16="http://schemas.microsoft.com/office/drawing/2014/main" id="{EBB5A418-4991-48A2-83FD-00A76D29207A}"/>
              </a:ext>
            </a:extLst>
          </p:cNvPr>
          <p:cNvSpPr/>
          <p:nvPr/>
        </p:nvSpPr>
        <p:spPr>
          <a:xfrm rot="5400000">
            <a:off x="5904909" y="813228"/>
            <a:ext cx="1300981" cy="3251150"/>
          </a:xfrm>
          <a:prstGeom prst="homePlate">
            <a:avLst>
              <a:gd name="adj"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b="1" dirty="0">
                <a:solidFill>
                  <a:sysClr val="windowText" lastClr="000000"/>
                </a:solidFill>
              </a:rPr>
              <a:t>Le Service Universitaire de Médecine Préventive et de Promotion de la Santé</a:t>
            </a:r>
          </a:p>
          <a:p>
            <a:pPr algn="ctr"/>
            <a:r>
              <a:rPr lang="fr-FR" b="1" dirty="0">
                <a:solidFill>
                  <a:sysClr val="windowText" lastClr="000000"/>
                </a:solidFill>
              </a:rPr>
              <a:t> (SUMPPS)</a:t>
            </a:r>
          </a:p>
        </p:txBody>
      </p:sp>
      <p:sp>
        <p:nvSpPr>
          <p:cNvPr id="7" name="Flèche : pentagone 6">
            <a:extLst>
              <a:ext uri="{FF2B5EF4-FFF2-40B4-BE49-F238E27FC236}">
                <a16:creationId xmlns:a16="http://schemas.microsoft.com/office/drawing/2014/main" id="{E99379FD-87B8-4D63-B80A-955953B8178A}"/>
              </a:ext>
            </a:extLst>
          </p:cNvPr>
          <p:cNvSpPr/>
          <p:nvPr/>
        </p:nvSpPr>
        <p:spPr>
          <a:xfrm rot="5400000">
            <a:off x="9627746" y="921692"/>
            <a:ext cx="1300981" cy="2988000"/>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a:solidFill>
                  <a:sysClr val="windowText" lastClr="000000"/>
                </a:solidFill>
              </a:rPr>
              <a:t>Le Bureau d’aide psychologique universitaire (BAPU)</a:t>
            </a:r>
          </a:p>
        </p:txBody>
      </p:sp>
      <p:sp>
        <p:nvSpPr>
          <p:cNvPr id="8" name="ZoneTexte 7">
            <a:extLst>
              <a:ext uri="{FF2B5EF4-FFF2-40B4-BE49-F238E27FC236}">
                <a16:creationId xmlns:a16="http://schemas.microsoft.com/office/drawing/2014/main" id="{2F18D7DB-B33D-4A2A-BFCC-73B44C04DF05}"/>
              </a:ext>
            </a:extLst>
          </p:cNvPr>
          <p:cNvSpPr txBox="1"/>
          <p:nvPr/>
        </p:nvSpPr>
        <p:spPr>
          <a:xfrm>
            <a:off x="576944" y="3283674"/>
            <a:ext cx="4016828" cy="2585323"/>
          </a:xfrm>
          <a:prstGeom prst="rect">
            <a:avLst/>
          </a:prstGeom>
          <a:noFill/>
        </p:spPr>
        <p:txBody>
          <a:bodyPr wrap="square">
            <a:spAutoFit/>
          </a:bodyPr>
          <a:lstStyle/>
          <a:p>
            <a:pPr algn="l"/>
            <a:r>
              <a:rPr lang="fr-FR" b="0" i="0" dirty="0">
                <a:solidFill>
                  <a:srgbClr val="000000"/>
                </a:solidFill>
                <a:effectLst/>
              </a:rPr>
              <a:t>Présents dans certains campus universitaires</a:t>
            </a:r>
            <a:r>
              <a:rPr lang="fr-FR" dirty="0">
                <a:solidFill>
                  <a:srgbClr val="000000"/>
                </a:solidFill>
              </a:rPr>
              <a:t>.</a:t>
            </a:r>
            <a:endParaRPr lang="fr-FR" b="0" i="0" dirty="0">
              <a:solidFill>
                <a:srgbClr val="000000"/>
              </a:solidFill>
              <a:effectLst/>
            </a:endParaRPr>
          </a:p>
          <a:p>
            <a:pPr algn="l"/>
            <a:r>
              <a:rPr lang="fr-FR" dirty="0">
                <a:solidFill>
                  <a:srgbClr val="000000"/>
                </a:solidFill>
              </a:rPr>
              <a:t>O</a:t>
            </a:r>
            <a:r>
              <a:rPr lang="fr-FR" b="0" i="0" dirty="0">
                <a:solidFill>
                  <a:srgbClr val="000000"/>
                </a:solidFill>
                <a:effectLst/>
              </a:rPr>
              <a:t>ffrent un premier niveau d'information.</a:t>
            </a:r>
          </a:p>
          <a:p>
            <a:pPr algn="l"/>
            <a:r>
              <a:rPr lang="fr-FR" b="0" i="0" dirty="0">
                <a:solidFill>
                  <a:srgbClr val="000000"/>
                </a:solidFill>
                <a:effectLst/>
              </a:rPr>
              <a:t>Mènent des opérations de sensibilisation et des campagnes d'information destinées aux étudiants.</a:t>
            </a:r>
          </a:p>
          <a:p>
            <a:pPr algn="l"/>
            <a:r>
              <a:rPr lang="fr-FR" b="0" i="0" dirty="0">
                <a:solidFill>
                  <a:srgbClr val="000000"/>
                </a:solidFill>
                <a:effectLst/>
              </a:rPr>
              <a:t>Il est parfois plus facile de s'adresser à ses pairs surtout sur des sujets qui peuvent être sensibles</a:t>
            </a:r>
          </a:p>
        </p:txBody>
      </p:sp>
      <p:sp>
        <p:nvSpPr>
          <p:cNvPr id="9" name="ZoneTexte 8">
            <a:extLst>
              <a:ext uri="{FF2B5EF4-FFF2-40B4-BE49-F238E27FC236}">
                <a16:creationId xmlns:a16="http://schemas.microsoft.com/office/drawing/2014/main" id="{E19C1BC8-CFFD-457D-AA0A-28053C00175B}"/>
              </a:ext>
            </a:extLst>
          </p:cNvPr>
          <p:cNvSpPr txBox="1"/>
          <p:nvPr/>
        </p:nvSpPr>
        <p:spPr>
          <a:xfrm>
            <a:off x="4929824" y="3246251"/>
            <a:ext cx="3403291" cy="3139321"/>
          </a:xfrm>
          <a:prstGeom prst="rect">
            <a:avLst/>
          </a:prstGeom>
          <a:noFill/>
        </p:spPr>
        <p:txBody>
          <a:bodyPr wrap="square">
            <a:spAutoFit/>
          </a:bodyPr>
          <a:lstStyle/>
          <a:p>
            <a:pPr algn="l"/>
            <a:r>
              <a:rPr lang="fr-FR" dirty="0">
                <a:solidFill>
                  <a:srgbClr val="000000"/>
                </a:solidFill>
              </a:rPr>
              <a:t>L</a:t>
            </a:r>
            <a:r>
              <a:rPr lang="fr-FR" b="0" i="0" dirty="0">
                <a:solidFill>
                  <a:srgbClr val="000000"/>
                </a:solidFill>
                <a:effectLst/>
              </a:rPr>
              <a:t>ieu d'accueil, d'écoute et d'information en santé.</a:t>
            </a:r>
          </a:p>
          <a:p>
            <a:pPr algn="l"/>
            <a:r>
              <a:rPr lang="fr-FR" dirty="0">
                <a:solidFill>
                  <a:srgbClr val="000000"/>
                </a:solidFill>
              </a:rPr>
              <a:t>C</a:t>
            </a:r>
            <a:r>
              <a:rPr lang="fr-FR" b="0" i="0" dirty="0">
                <a:solidFill>
                  <a:srgbClr val="000000"/>
                </a:solidFill>
                <a:effectLst/>
              </a:rPr>
              <a:t>omposé d'une équipe pluridisciplinaire : médecin généraliste, gynécologue, psychiatre, psychologue, infirmière, assistante sociale, etc.</a:t>
            </a:r>
          </a:p>
          <a:p>
            <a:pPr algn="l"/>
            <a:r>
              <a:rPr lang="fr-FR" dirty="0">
                <a:latin typeface="source sans pro" panose="020B0503030403020204" pitchFamily="34" charset="0"/>
              </a:rPr>
              <a:t>C</a:t>
            </a:r>
            <a:r>
              <a:rPr lang="fr-FR" b="0" i="0" dirty="0">
                <a:effectLst/>
                <a:latin typeface="source sans pro" panose="020B0503030403020204" pitchFamily="34" charset="0"/>
              </a:rPr>
              <a:t>onsultations, sans avances de frais (selon les prestations avec Carte vitale et complémentaire santé), </a:t>
            </a:r>
            <a:r>
              <a:rPr lang="fr-FR" b="1" i="0" dirty="0">
                <a:effectLst/>
                <a:latin typeface="source sans pro" panose="020B0503030403020204" pitchFamily="34" charset="0"/>
              </a:rPr>
              <a:t>sur rendez-vous</a:t>
            </a:r>
            <a:endParaRPr lang="fr-FR" dirty="0"/>
          </a:p>
        </p:txBody>
      </p:sp>
      <p:sp>
        <p:nvSpPr>
          <p:cNvPr id="10" name="ZoneTexte 9">
            <a:extLst>
              <a:ext uri="{FF2B5EF4-FFF2-40B4-BE49-F238E27FC236}">
                <a16:creationId xmlns:a16="http://schemas.microsoft.com/office/drawing/2014/main" id="{609E0361-FCD1-422B-B651-3AE53D10984D}"/>
              </a:ext>
            </a:extLst>
          </p:cNvPr>
          <p:cNvSpPr txBox="1"/>
          <p:nvPr/>
        </p:nvSpPr>
        <p:spPr>
          <a:xfrm>
            <a:off x="8554487" y="3185422"/>
            <a:ext cx="3619754" cy="2862322"/>
          </a:xfrm>
          <a:prstGeom prst="rect">
            <a:avLst/>
          </a:prstGeom>
          <a:noFill/>
        </p:spPr>
        <p:txBody>
          <a:bodyPr wrap="square">
            <a:spAutoFit/>
          </a:bodyPr>
          <a:lstStyle/>
          <a:p>
            <a:pPr algn="l"/>
            <a:r>
              <a:rPr lang="fr-FR" dirty="0">
                <a:solidFill>
                  <a:srgbClr val="000000"/>
                </a:solidFill>
              </a:rPr>
              <a:t>E</a:t>
            </a:r>
            <a:r>
              <a:rPr lang="fr-FR" b="0" i="0" dirty="0">
                <a:solidFill>
                  <a:srgbClr val="000000"/>
                </a:solidFill>
                <a:effectLst/>
              </a:rPr>
              <a:t>tablissement médico-social qui propose des consultations médico-psychologiques pour les étudiants et les élèves de classes terminales qui souhaitent une aide psychologique.</a:t>
            </a:r>
          </a:p>
          <a:p>
            <a:pPr algn="l"/>
            <a:r>
              <a:rPr lang="fr-FR" b="0" i="0" dirty="0">
                <a:solidFill>
                  <a:srgbClr val="000000"/>
                </a:solidFill>
                <a:effectLst/>
              </a:rPr>
              <a:t>Ces consultations sont entièrement prises en charge par l’Assurance Maladie.</a:t>
            </a:r>
          </a:p>
          <a:p>
            <a:pPr algn="l"/>
            <a:endParaRPr lang="fr-FR" b="0" i="0" dirty="0">
              <a:solidFill>
                <a:srgbClr val="000000"/>
              </a:solidFill>
              <a:effectLst/>
            </a:endParaRPr>
          </a:p>
          <a:p>
            <a:pPr algn="l"/>
            <a:endParaRPr lang="fr-FR" dirty="0">
              <a:solidFill>
                <a:srgbClr val="000000"/>
              </a:solidFill>
            </a:endParaRPr>
          </a:p>
        </p:txBody>
      </p:sp>
      <p:sp>
        <p:nvSpPr>
          <p:cNvPr id="11" name="ZoneTexte 10">
            <a:extLst>
              <a:ext uri="{FF2B5EF4-FFF2-40B4-BE49-F238E27FC236}">
                <a16:creationId xmlns:a16="http://schemas.microsoft.com/office/drawing/2014/main" id="{5FC59608-7987-4FF8-A889-61A824A0841F}"/>
              </a:ext>
            </a:extLst>
          </p:cNvPr>
          <p:cNvSpPr txBox="1"/>
          <p:nvPr/>
        </p:nvSpPr>
        <p:spPr>
          <a:xfrm>
            <a:off x="729343" y="6330650"/>
            <a:ext cx="6400801" cy="276999"/>
          </a:xfrm>
          <a:prstGeom prst="rect">
            <a:avLst/>
          </a:prstGeom>
          <a:noFill/>
        </p:spPr>
        <p:txBody>
          <a:bodyPr wrap="square">
            <a:spAutoFit/>
          </a:bodyPr>
          <a:lstStyle/>
          <a:p>
            <a:pPr algn="ctr"/>
            <a:r>
              <a:rPr lang="fr-FR" sz="1200" dirty="0">
                <a:hlinkClick r:id="rId2"/>
              </a:rPr>
              <a:t>https://www.ameli.fr/loire-atlantique/assure/sante/themes/souffrance-psychique/se-faire-aider</a:t>
            </a:r>
            <a:endParaRPr lang="fr-FR" sz="1200" dirty="0"/>
          </a:p>
        </p:txBody>
      </p:sp>
    </p:spTree>
    <p:extLst>
      <p:ext uri="{BB962C8B-B14F-4D97-AF65-F5344CB8AC3E}">
        <p14:creationId xmlns:p14="http://schemas.microsoft.com/office/powerpoint/2010/main" val="321098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93461E-B4C0-4A97-970D-EB2976DD592A}"/>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
        <p:nvSpPr>
          <p:cNvPr id="4" name="ZoneTexte 3">
            <a:extLst>
              <a:ext uri="{FF2B5EF4-FFF2-40B4-BE49-F238E27FC236}">
                <a16:creationId xmlns:a16="http://schemas.microsoft.com/office/drawing/2014/main" id="{DE253F90-2AE2-4D66-B0F7-1B58BB222346}"/>
              </a:ext>
            </a:extLst>
          </p:cNvPr>
          <p:cNvSpPr txBox="1"/>
          <p:nvPr/>
        </p:nvSpPr>
        <p:spPr>
          <a:xfrm>
            <a:off x="806782" y="1265613"/>
            <a:ext cx="11213847" cy="400110"/>
          </a:xfrm>
          <a:prstGeom prst="rect">
            <a:avLst/>
          </a:prstGeom>
          <a:noFill/>
        </p:spPr>
        <p:txBody>
          <a:bodyPr wrap="square">
            <a:spAutoFit/>
          </a:bodyPr>
          <a:lstStyle/>
          <a:p>
            <a:r>
              <a:rPr lang="fr-FR" sz="2000" b="1" i="0" dirty="0">
                <a:solidFill>
                  <a:srgbClr val="7A2553"/>
                </a:solidFill>
                <a:effectLst/>
              </a:rPr>
              <a:t>Les Centres de Soins et d’Accompagnement et de Prévention en Addictologie (CSAPA)</a:t>
            </a:r>
          </a:p>
        </p:txBody>
      </p:sp>
      <p:sp>
        <p:nvSpPr>
          <p:cNvPr id="5" name="Flèche : pentagone 4">
            <a:extLst>
              <a:ext uri="{FF2B5EF4-FFF2-40B4-BE49-F238E27FC236}">
                <a16:creationId xmlns:a16="http://schemas.microsoft.com/office/drawing/2014/main" id="{5E959953-980A-472F-8C8A-B79208685287}"/>
              </a:ext>
            </a:extLst>
          </p:cNvPr>
          <p:cNvSpPr/>
          <p:nvPr/>
        </p:nvSpPr>
        <p:spPr>
          <a:xfrm>
            <a:off x="919503" y="2359791"/>
            <a:ext cx="2504417" cy="666991"/>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Définition</a:t>
            </a:r>
          </a:p>
        </p:txBody>
      </p:sp>
      <p:sp>
        <p:nvSpPr>
          <p:cNvPr id="6" name="Flèche : pentagone 5">
            <a:extLst>
              <a:ext uri="{FF2B5EF4-FFF2-40B4-BE49-F238E27FC236}">
                <a16:creationId xmlns:a16="http://schemas.microsoft.com/office/drawing/2014/main" id="{5E5A3346-8790-4AD5-8424-21E94AA3CBB6}"/>
              </a:ext>
            </a:extLst>
          </p:cNvPr>
          <p:cNvSpPr/>
          <p:nvPr/>
        </p:nvSpPr>
        <p:spPr>
          <a:xfrm>
            <a:off x="919503" y="4274265"/>
            <a:ext cx="2504417"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Missions</a:t>
            </a:r>
          </a:p>
        </p:txBody>
      </p:sp>
      <p:sp>
        <p:nvSpPr>
          <p:cNvPr id="9" name="Rectangle : coins arrondis 8">
            <a:extLst>
              <a:ext uri="{FF2B5EF4-FFF2-40B4-BE49-F238E27FC236}">
                <a16:creationId xmlns:a16="http://schemas.microsoft.com/office/drawing/2014/main" id="{85F94174-44AA-4791-9EA6-6688D907B42D}"/>
              </a:ext>
            </a:extLst>
          </p:cNvPr>
          <p:cNvSpPr/>
          <p:nvPr/>
        </p:nvSpPr>
        <p:spPr>
          <a:xfrm>
            <a:off x="3537055" y="1966665"/>
            <a:ext cx="8483575" cy="1342063"/>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0000"/>
                </a:solidFill>
              </a:rPr>
              <a:t>Ils </a:t>
            </a:r>
            <a:r>
              <a:rPr lang="fr-FR" dirty="0" err="1">
                <a:solidFill>
                  <a:srgbClr val="000000"/>
                </a:solidFill>
              </a:rPr>
              <a:t>prop</a:t>
            </a:r>
            <a:r>
              <a:rPr lang="fr-FR" dirty="0">
                <a:solidFill>
                  <a:srgbClr val="000000"/>
                </a:solidFill>
              </a:rPr>
              <a:t> un. Ils proposent différentes modalités d’accueil : CSAPA ambulatoire (Accueil de jour) - Communauté thérapeutique, appartement thérapeutique (Accueil avec hébergement individuel ou collectif) - CSAPA pénitentiaire</a:t>
            </a:r>
          </a:p>
        </p:txBody>
      </p:sp>
      <p:sp>
        <p:nvSpPr>
          <p:cNvPr id="10" name="Rectangle : coins arrondis 9">
            <a:extLst>
              <a:ext uri="{FF2B5EF4-FFF2-40B4-BE49-F238E27FC236}">
                <a16:creationId xmlns:a16="http://schemas.microsoft.com/office/drawing/2014/main" id="{C13C5200-EC9B-45DF-AE01-20A1BA5DC812}"/>
              </a:ext>
            </a:extLst>
          </p:cNvPr>
          <p:cNvSpPr/>
          <p:nvPr/>
        </p:nvSpPr>
        <p:spPr>
          <a:xfrm>
            <a:off x="3537054" y="3466270"/>
            <a:ext cx="8483575" cy="263358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fr-FR" sz="1800" b="0" i="0" dirty="0">
                <a:solidFill>
                  <a:schemeClr val="tx1"/>
                </a:solidFill>
                <a:effectLst/>
                <a:latin typeface="calibri" panose="020F0502020204030204" pitchFamily="34" charset="0"/>
              </a:rPr>
              <a:t>Leurs missions principales sont :</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Accueil, information, évaluation</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Prise en charge médicale, psychologique, sociale et éducative</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Actions de Réduction des risques</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Accompagnement de publics spécifiques :</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Dispositif Consultations jeunes consommateurs (CJC),</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Dispositif joueurs pathologiques,</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Orientation</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Actions de préventions</a:t>
            </a:r>
            <a:endParaRPr lang="fr-FR" b="0" i="0" dirty="0">
              <a:solidFill>
                <a:srgbClr val="000000"/>
              </a:solidFill>
              <a:effectLst/>
            </a:endParaRPr>
          </a:p>
        </p:txBody>
      </p:sp>
    </p:spTree>
    <p:extLst>
      <p:ext uri="{BB962C8B-B14F-4D97-AF65-F5344CB8AC3E}">
        <p14:creationId xmlns:p14="http://schemas.microsoft.com/office/powerpoint/2010/main" val="25202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93461E-B4C0-4A97-970D-EB2976DD592A}"/>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
        <p:nvSpPr>
          <p:cNvPr id="4" name="ZoneTexte 3">
            <a:extLst>
              <a:ext uri="{FF2B5EF4-FFF2-40B4-BE49-F238E27FC236}">
                <a16:creationId xmlns:a16="http://schemas.microsoft.com/office/drawing/2014/main" id="{DE253F90-2AE2-4D66-B0F7-1B58BB222346}"/>
              </a:ext>
            </a:extLst>
          </p:cNvPr>
          <p:cNvSpPr txBox="1"/>
          <p:nvPr/>
        </p:nvSpPr>
        <p:spPr>
          <a:xfrm>
            <a:off x="806782" y="1265613"/>
            <a:ext cx="11213847" cy="400110"/>
          </a:xfrm>
          <a:prstGeom prst="rect">
            <a:avLst/>
          </a:prstGeom>
          <a:noFill/>
        </p:spPr>
        <p:txBody>
          <a:bodyPr wrap="square">
            <a:spAutoFit/>
          </a:bodyPr>
          <a:lstStyle/>
          <a:p>
            <a:r>
              <a:rPr lang="fr-FR" sz="2000" b="1" i="0" dirty="0">
                <a:solidFill>
                  <a:srgbClr val="7A2553"/>
                </a:solidFill>
                <a:effectLst/>
              </a:rPr>
              <a:t>Les Centres de Soins et d’Accompagnement et de Prévention en Addictologie (CSAPA)</a:t>
            </a:r>
          </a:p>
        </p:txBody>
      </p:sp>
      <p:sp>
        <p:nvSpPr>
          <p:cNvPr id="5" name="Flèche : pentagone 4">
            <a:extLst>
              <a:ext uri="{FF2B5EF4-FFF2-40B4-BE49-F238E27FC236}">
                <a16:creationId xmlns:a16="http://schemas.microsoft.com/office/drawing/2014/main" id="{5E959953-980A-472F-8C8A-B79208685287}"/>
              </a:ext>
            </a:extLst>
          </p:cNvPr>
          <p:cNvSpPr/>
          <p:nvPr/>
        </p:nvSpPr>
        <p:spPr>
          <a:xfrm>
            <a:off x="919502" y="2013335"/>
            <a:ext cx="2504417" cy="666991"/>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Définition</a:t>
            </a:r>
          </a:p>
        </p:txBody>
      </p:sp>
      <p:sp>
        <p:nvSpPr>
          <p:cNvPr id="6" name="Flèche : pentagone 5">
            <a:extLst>
              <a:ext uri="{FF2B5EF4-FFF2-40B4-BE49-F238E27FC236}">
                <a16:creationId xmlns:a16="http://schemas.microsoft.com/office/drawing/2014/main" id="{5E5A3346-8790-4AD5-8424-21E94AA3CBB6}"/>
              </a:ext>
            </a:extLst>
          </p:cNvPr>
          <p:cNvSpPr/>
          <p:nvPr/>
        </p:nvSpPr>
        <p:spPr>
          <a:xfrm>
            <a:off x="919501" y="3561884"/>
            <a:ext cx="2504417"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Missions</a:t>
            </a:r>
          </a:p>
        </p:txBody>
      </p:sp>
      <p:sp>
        <p:nvSpPr>
          <p:cNvPr id="9" name="Rectangle : coins arrondis 8">
            <a:extLst>
              <a:ext uri="{FF2B5EF4-FFF2-40B4-BE49-F238E27FC236}">
                <a16:creationId xmlns:a16="http://schemas.microsoft.com/office/drawing/2014/main" id="{85F94174-44AA-4791-9EA6-6688D907B42D}"/>
              </a:ext>
            </a:extLst>
          </p:cNvPr>
          <p:cNvSpPr/>
          <p:nvPr/>
        </p:nvSpPr>
        <p:spPr>
          <a:xfrm>
            <a:off x="3636335" y="1665724"/>
            <a:ext cx="8384295" cy="125823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solidFill>
                  <a:schemeClr val="tx1"/>
                </a:solidFill>
                <a:latin typeface="Calibri" panose="020F0502020204030204" pitchFamily="34" charset="0"/>
                <a:cs typeface="Calibri" panose="020F0502020204030204" pitchFamily="34" charset="0"/>
              </a:rPr>
              <a:t>S</a:t>
            </a:r>
            <a:r>
              <a:rPr lang="fr-FR" b="0" i="0" dirty="0">
                <a:solidFill>
                  <a:schemeClr val="tx1"/>
                </a:solidFill>
                <a:effectLst/>
                <a:latin typeface="Calibri" panose="020F0502020204030204" pitchFamily="34" charset="0"/>
                <a:cs typeface="Calibri" panose="020F0502020204030204" pitchFamily="34" charset="0"/>
              </a:rPr>
              <a:t>tructures pluridisciplinaires qui regroupent depuis 2011 les centres spécialisés de soins aux toxicomanes (CSST) et les centres de cure ambulatoire en alcoologie(CCAA).</a:t>
            </a:r>
          </a:p>
          <a:p>
            <a:pPr algn="l"/>
            <a:r>
              <a:rPr lang="fr-FR" b="0" i="0" dirty="0">
                <a:solidFill>
                  <a:schemeClr val="tx1"/>
                </a:solidFill>
                <a:effectLst/>
                <a:latin typeface="Calibri" panose="020F0502020204030204" pitchFamily="34" charset="0"/>
                <a:cs typeface="Calibri" panose="020F0502020204030204" pitchFamily="34" charset="0"/>
              </a:rPr>
              <a:t>Le CSAPA a aujourd'hui la vocation d’apporter une prise en charge pluridisciplinaire et conceptuelle sur toutes conduites addictives, quel qu’en soit l’objet.</a:t>
            </a:r>
          </a:p>
        </p:txBody>
      </p:sp>
      <p:sp>
        <p:nvSpPr>
          <p:cNvPr id="10" name="Rectangle : coins arrondis 9">
            <a:extLst>
              <a:ext uri="{FF2B5EF4-FFF2-40B4-BE49-F238E27FC236}">
                <a16:creationId xmlns:a16="http://schemas.microsoft.com/office/drawing/2014/main" id="{C13C5200-EC9B-45DF-AE01-20A1BA5DC812}"/>
              </a:ext>
            </a:extLst>
          </p:cNvPr>
          <p:cNvSpPr/>
          <p:nvPr/>
        </p:nvSpPr>
        <p:spPr>
          <a:xfrm>
            <a:off x="3636334" y="3030280"/>
            <a:ext cx="8384295" cy="2775098"/>
          </a:xfrm>
          <a:prstGeom prst="roundRect">
            <a:avLst>
              <a:gd name="adj" fmla="val 1707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fr-FR" sz="1800" b="0" i="0" dirty="0">
                <a:solidFill>
                  <a:schemeClr val="tx1"/>
                </a:solidFill>
                <a:effectLst/>
                <a:latin typeface="calibri" panose="020F0502020204030204" pitchFamily="34" charset="0"/>
              </a:rPr>
              <a:t>Leurs missions principales sont :</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Accueil, information, évaluation</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Prise en charge médicale, psychologique, sociale et éducative</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Actions de Réduction des risques</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Accompagnement de publics spécifiques :</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Dispositif Consultations jeunes consommateurs (CJC),</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Dispositif joueurs pathologiques,</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Orientation</a:t>
            </a:r>
          </a:p>
          <a:p>
            <a:pPr marL="285750" indent="-285750" algn="l" fontAlgn="base">
              <a:buFont typeface="Arial" panose="020B0604020202020204" pitchFamily="34" charset="0"/>
              <a:buChar char="•"/>
            </a:pPr>
            <a:r>
              <a:rPr lang="fr-FR" b="0" i="0" dirty="0">
                <a:solidFill>
                  <a:schemeClr val="tx1"/>
                </a:solidFill>
                <a:effectLst/>
                <a:latin typeface="calibri" panose="020F0502020204030204" pitchFamily="34" charset="0"/>
              </a:rPr>
              <a:t>Actions de préventions</a:t>
            </a:r>
            <a:endParaRPr lang="fr-FR" b="0" i="0" dirty="0">
              <a:solidFill>
                <a:srgbClr val="000000"/>
              </a:solidFill>
              <a:effectLst/>
            </a:endParaRPr>
          </a:p>
        </p:txBody>
      </p:sp>
      <p:sp>
        <p:nvSpPr>
          <p:cNvPr id="8" name="Rectangle : coins arrondis 7">
            <a:extLst>
              <a:ext uri="{FF2B5EF4-FFF2-40B4-BE49-F238E27FC236}">
                <a16:creationId xmlns:a16="http://schemas.microsoft.com/office/drawing/2014/main" id="{1E321710-B476-4BAB-8BCD-427A5ADAEA3C}"/>
              </a:ext>
            </a:extLst>
          </p:cNvPr>
          <p:cNvSpPr/>
          <p:nvPr/>
        </p:nvSpPr>
        <p:spPr>
          <a:xfrm rot="10800000" flipV="1">
            <a:off x="3732027" y="5911705"/>
            <a:ext cx="8288599" cy="648584"/>
          </a:xfrm>
          <a:prstGeom prst="roundRect">
            <a:avLst>
              <a:gd name="adj" fmla="val 1707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endParaRPr lang="fr-FR" sz="1800" b="0" i="0" dirty="0">
              <a:solidFill>
                <a:schemeClr val="tx1"/>
              </a:solidFill>
              <a:effectLst/>
              <a:latin typeface="calibri" panose="020F0502020204030204" pitchFamily="34" charset="0"/>
            </a:endParaRPr>
          </a:p>
        </p:txBody>
      </p:sp>
      <p:sp>
        <p:nvSpPr>
          <p:cNvPr id="11" name="Flèche : pentagone 10">
            <a:extLst>
              <a:ext uri="{FF2B5EF4-FFF2-40B4-BE49-F238E27FC236}">
                <a16:creationId xmlns:a16="http://schemas.microsoft.com/office/drawing/2014/main" id="{9D1004D8-01AD-4C81-BBCE-E9FBB17BBD18}"/>
              </a:ext>
            </a:extLst>
          </p:cNvPr>
          <p:cNvSpPr/>
          <p:nvPr/>
        </p:nvSpPr>
        <p:spPr>
          <a:xfrm>
            <a:off x="862936" y="5763953"/>
            <a:ext cx="2504417"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Modalités</a:t>
            </a:r>
          </a:p>
        </p:txBody>
      </p:sp>
      <p:sp>
        <p:nvSpPr>
          <p:cNvPr id="12" name="ZoneTexte 11">
            <a:extLst>
              <a:ext uri="{FF2B5EF4-FFF2-40B4-BE49-F238E27FC236}">
                <a16:creationId xmlns:a16="http://schemas.microsoft.com/office/drawing/2014/main" id="{5C8B62C0-3B44-4241-8411-A037BEE59A3B}"/>
              </a:ext>
            </a:extLst>
          </p:cNvPr>
          <p:cNvSpPr txBox="1"/>
          <p:nvPr/>
        </p:nvSpPr>
        <p:spPr>
          <a:xfrm rot="10800000" flipV="1">
            <a:off x="3912781" y="5875253"/>
            <a:ext cx="8107844" cy="646331"/>
          </a:xfrm>
          <a:prstGeom prst="rect">
            <a:avLst/>
          </a:prstGeom>
          <a:noFill/>
        </p:spPr>
        <p:txBody>
          <a:bodyPr wrap="square">
            <a:spAutoFit/>
          </a:bodyPr>
          <a:lstStyle/>
          <a:p>
            <a:r>
              <a:rPr lang="fr-FR" dirty="0">
                <a:solidFill>
                  <a:srgbClr val="000000"/>
                </a:solidFill>
                <a:latin typeface="Calibri" panose="020F0502020204030204"/>
              </a:rPr>
              <a:t>A</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mn-cs"/>
              </a:rPr>
              <a:t>ccueil</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 individuel ou pour les usagers actifs ou abstinents en démarche de soins, ainsi que pour l’entourage.</a:t>
            </a:r>
            <a:endParaRPr lang="fr-FR" dirty="0"/>
          </a:p>
        </p:txBody>
      </p:sp>
    </p:spTree>
    <p:extLst>
      <p:ext uri="{BB962C8B-B14F-4D97-AF65-F5344CB8AC3E}">
        <p14:creationId xmlns:p14="http://schemas.microsoft.com/office/powerpoint/2010/main" val="65495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Livret accompagner l’arrêt">
            <a:extLst>
              <a:ext uri="{FF2B5EF4-FFF2-40B4-BE49-F238E27FC236}">
                <a16:creationId xmlns:a16="http://schemas.microsoft.com/office/drawing/2014/main" id="{9D32072B-32E2-499D-86CA-0884BA95BF40}"/>
              </a:ext>
            </a:extLst>
          </p:cNvPr>
          <p:cNvSpPr>
            <a:spLocks noChangeAspect="1" noChangeArrowheads="1"/>
          </p:cNvSpPr>
          <p:nvPr/>
        </p:nvSpPr>
        <p:spPr bwMode="auto">
          <a:xfrm>
            <a:off x="8948057" y="3256383"/>
            <a:ext cx="1987421" cy="15768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Livret accompagner l’arrêt">
            <a:extLst>
              <a:ext uri="{FF2B5EF4-FFF2-40B4-BE49-F238E27FC236}">
                <a16:creationId xmlns:a16="http://schemas.microsoft.com/office/drawing/2014/main" id="{C2F76ABE-CD22-4B5B-B3F5-6C61DD507C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a:extLst>
              <a:ext uri="{FF2B5EF4-FFF2-40B4-BE49-F238E27FC236}">
                <a16:creationId xmlns:a16="http://schemas.microsoft.com/office/drawing/2014/main" id="{8D948FC5-80B0-48A4-A37B-E456660AE272}"/>
              </a:ext>
            </a:extLst>
          </p:cNvPr>
          <p:cNvSpPr txBox="1"/>
          <p:nvPr/>
        </p:nvSpPr>
        <p:spPr>
          <a:xfrm>
            <a:off x="418578" y="328838"/>
            <a:ext cx="11856098" cy="584775"/>
          </a:xfrm>
          <a:prstGeom prst="rect">
            <a:avLst/>
          </a:prstGeom>
          <a:noFill/>
        </p:spPr>
        <p:txBody>
          <a:bodyPr wrap="square" rtlCol="0">
            <a:spAutoFit/>
          </a:bodyPr>
          <a:lstStyle/>
          <a:p>
            <a:pPr lvl="0"/>
            <a:r>
              <a:rPr lang="fr-FR" sz="3200" b="1" dirty="0">
                <a:solidFill>
                  <a:srgbClr val="7A2553"/>
                </a:solidFill>
              </a:rPr>
              <a:t>Accompagner : Transmettre de l’information</a:t>
            </a:r>
            <a:endParaRPr lang="fr-FR" sz="3200" dirty="0">
              <a:solidFill>
                <a:srgbClr val="6B6123"/>
              </a:solidFill>
            </a:endParaRPr>
          </a:p>
        </p:txBody>
      </p:sp>
      <p:pic>
        <p:nvPicPr>
          <p:cNvPr id="10" name="Image 9">
            <a:extLst>
              <a:ext uri="{FF2B5EF4-FFF2-40B4-BE49-F238E27FC236}">
                <a16:creationId xmlns:a16="http://schemas.microsoft.com/office/drawing/2014/main" id="{3C042E81-2480-4186-9296-051A6C3DC116}"/>
              </a:ext>
            </a:extLst>
          </p:cNvPr>
          <p:cNvPicPr>
            <a:picLocks noChangeAspect="1"/>
          </p:cNvPicPr>
          <p:nvPr/>
        </p:nvPicPr>
        <p:blipFill>
          <a:blip r:embed="rId2"/>
          <a:stretch>
            <a:fillRect/>
          </a:stretch>
        </p:blipFill>
        <p:spPr>
          <a:xfrm>
            <a:off x="2806531" y="2117657"/>
            <a:ext cx="6578938" cy="2622685"/>
          </a:xfrm>
          <a:prstGeom prst="rect">
            <a:avLst/>
          </a:prstGeom>
        </p:spPr>
      </p:pic>
      <p:sp>
        <p:nvSpPr>
          <p:cNvPr id="15" name="ZoneTexte 14">
            <a:extLst>
              <a:ext uri="{FF2B5EF4-FFF2-40B4-BE49-F238E27FC236}">
                <a16:creationId xmlns:a16="http://schemas.microsoft.com/office/drawing/2014/main" id="{50A8A029-5699-4FF5-9CDC-0161596E9E13}"/>
              </a:ext>
            </a:extLst>
          </p:cNvPr>
          <p:cNvSpPr txBox="1"/>
          <p:nvPr/>
        </p:nvSpPr>
        <p:spPr>
          <a:xfrm>
            <a:off x="2876266" y="5117849"/>
            <a:ext cx="6134668" cy="923330"/>
          </a:xfrm>
          <a:prstGeom prst="rect">
            <a:avLst/>
          </a:prstGeom>
          <a:noFill/>
        </p:spPr>
        <p:txBody>
          <a:bodyPr wrap="square">
            <a:spAutoFit/>
          </a:bodyPr>
          <a:lstStyle/>
          <a:p>
            <a:r>
              <a:rPr lang="fr-FR" dirty="0">
                <a:hlinkClick r:id="rId3"/>
              </a:rPr>
              <a:t>https://youtu.be/PCZF1mNXVx4</a:t>
            </a:r>
            <a:endParaRPr lang="fr-FR" dirty="0"/>
          </a:p>
          <a:p>
            <a:endParaRPr lang="fr-FR" dirty="0"/>
          </a:p>
          <a:p>
            <a:r>
              <a:rPr lang="fr-FR" dirty="0"/>
              <a:t>Durée 3’09 mn</a:t>
            </a:r>
          </a:p>
        </p:txBody>
      </p:sp>
      <p:sp>
        <p:nvSpPr>
          <p:cNvPr id="9" name="ZoneTexte 8">
            <a:extLst>
              <a:ext uri="{FF2B5EF4-FFF2-40B4-BE49-F238E27FC236}">
                <a16:creationId xmlns:a16="http://schemas.microsoft.com/office/drawing/2014/main" id="{BE69B4F5-9C59-4714-A069-344CE94EEFD1}"/>
              </a:ext>
            </a:extLst>
          </p:cNvPr>
          <p:cNvSpPr txBox="1"/>
          <p:nvPr/>
        </p:nvSpPr>
        <p:spPr>
          <a:xfrm>
            <a:off x="806782" y="1265613"/>
            <a:ext cx="11213847" cy="400110"/>
          </a:xfrm>
          <a:prstGeom prst="rect">
            <a:avLst/>
          </a:prstGeom>
          <a:noFill/>
        </p:spPr>
        <p:txBody>
          <a:bodyPr wrap="square">
            <a:spAutoFit/>
          </a:bodyPr>
          <a:lstStyle/>
          <a:p>
            <a:r>
              <a:rPr lang="fr-FR" sz="2000" b="1" i="0" dirty="0">
                <a:solidFill>
                  <a:srgbClr val="7A2553"/>
                </a:solidFill>
                <a:effectLst/>
              </a:rPr>
              <a:t>Missions des Consultations Jeunes Consommateurs (CJC)</a:t>
            </a:r>
          </a:p>
        </p:txBody>
      </p:sp>
    </p:spTree>
    <p:extLst>
      <p:ext uri="{BB962C8B-B14F-4D97-AF65-F5344CB8AC3E}">
        <p14:creationId xmlns:p14="http://schemas.microsoft.com/office/powerpoint/2010/main" val="91145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9C84167-FA97-4579-854B-862A2BF9B9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6522" y="1459215"/>
            <a:ext cx="2163974" cy="3032291"/>
          </a:xfrm>
          <a:prstGeom prst="rect">
            <a:avLst/>
          </a:prstGeom>
        </p:spPr>
      </p:pic>
      <p:sp>
        <p:nvSpPr>
          <p:cNvPr id="7" name="AutoShape 2" descr="Livret accompagner l’arrêt">
            <a:extLst>
              <a:ext uri="{FF2B5EF4-FFF2-40B4-BE49-F238E27FC236}">
                <a16:creationId xmlns:a16="http://schemas.microsoft.com/office/drawing/2014/main" id="{9D32072B-32E2-499D-86CA-0884BA95BF40}"/>
              </a:ext>
            </a:extLst>
          </p:cNvPr>
          <p:cNvSpPr>
            <a:spLocks noChangeAspect="1" noChangeArrowheads="1"/>
          </p:cNvSpPr>
          <p:nvPr/>
        </p:nvSpPr>
        <p:spPr bwMode="auto">
          <a:xfrm>
            <a:off x="8948057" y="3256383"/>
            <a:ext cx="1987421" cy="15768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Livret accompagner l’arrêt">
            <a:extLst>
              <a:ext uri="{FF2B5EF4-FFF2-40B4-BE49-F238E27FC236}">
                <a16:creationId xmlns:a16="http://schemas.microsoft.com/office/drawing/2014/main" id="{C2F76ABE-CD22-4B5B-B3F5-6C61DD507C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a:extLst>
              <a:ext uri="{FF2B5EF4-FFF2-40B4-BE49-F238E27FC236}">
                <a16:creationId xmlns:a16="http://schemas.microsoft.com/office/drawing/2014/main" id="{57C228BB-2C02-4D8D-9B20-4FA0EAED01C0}"/>
              </a:ext>
            </a:extLst>
          </p:cNvPr>
          <p:cNvSpPr txBox="1"/>
          <p:nvPr/>
        </p:nvSpPr>
        <p:spPr>
          <a:xfrm>
            <a:off x="783310" y="4611574"/>
            <a:ext cx="2915215" cy="1200329"/>
          </a:xfrm>
          <a:prstGeom prst="rect">
            <a:avLst/>
          </a:prstGeom>
          <a:noFill/>
        </p:spPr>
        <p:txBody>
          <a:bodyPr wrap="square" rtlCol="0">
            <a:spAutoFit/>
          </a:bodyPr>
          <a:lstStyle/>
          <a:p>
            <a:pPr algn="ctr"/>
            <a:r>
              <a:rPr lang="fr-FR" sz="1800" dirty="0">
                <a:hlinkClick r:id="rId3"/>
              </a:rPr>
              <a:t>www.respadd.org/livret-accompagner-la-reduction-de-la-consommation-dalcool/</a:t>
            </a:r>
            <a:endParaRPr lang="fr-FR" sz="1800" dirty="0">
              <a:solidFill>
                <a:srgbClr val="7030A0"/>
              </a:solidFill>
            </a:endParaRPr>
          </a:p>
        </p:txBody>
      </p:sp>
      <p:sp>
        <p:nvSpPr>
          <p:cNvPr id="12" name="ZoneTexte 11">
            <a:extLst>
              <a:ext uri="{FF2B5EF4-FFF2-40B4-BE49-F238E27FC236}">
                <a16:creationId xmlns:a16="http://schemas.microsoft.com/office/drawing/2014/main" id="{8D948FC5-80B0-48A4-A37B-E456660AE272}"/>
              </a:ext>
            </a:extLst>
          </p:cNvPr>
          <p:cNvSpPr txBox="1"/>
          <p:nvPr/>
        </p:nvSpPr>
        <p:spPr>
          <a:xfrm>
            <a:off x="418578" y="328838"/>
            <a:ext cx="11856098" cy="584775"/>
          </a:xfrm>
          <a:prstGeom prst="rect">
            <a:avLst/>
          </a:prstGeom>
          <a:noFill/>
        </p:spPr>
        <p:txBody>
          <a:bodyPr wrap="square" rtlCol="0">
            <a:spAutoFit/>
          </a:bodyPr>
          <a:lstStyle/>
          <a:p>
            <a:pPr lvl="0"/>
            <a:r>
              <a:rPr lang="fr-FR" sz="3200" b="1" dirty="0">
                <a:solidFill>
                  <a:srgbClr val="7A2553"/>
                </a:solidFill>
              </a:rPr>
              <a:t>Accompagner : Transmettre de l’information</a:t>
            </a:r>
            <a:endParaRPr lang="fr-FR" sz="3200" dirty="0">
              <a:solidFill>
                <a:srgbClr val="6B6123"/>
              </a:solidFill>
            </a:endParaRPr>
          </a:p>
        </p:txBody>
      </p:sp>
      <p:pic>
        <p:nvPicPr>
          <p:cNvPr id="3" name="Image 2">
            <a:extLst>
              <a:ext uri="{FF2B5EF4-FFF2-40B4-BE49-F238E27FC236}">
                <a16:creationId xmlns:a16="http://schemas.microsoft.com/office/drawing/2014/main" id="{848AB026-0F94-4B79-80EC-56600385FE79}"/>
              </a:ext>
            </a:extLst>
          </p:cNvPr>
          <p:cNvPicPr>
            <a:picLocks noChangeAspect="1"/>
          </p:cNvPicPr>
          <p:nvPr/>
        </p:nvPicPr>
        <p:blipFill>
          <a:blip r:embed="rId4"/>
          <a:stretch>
            <a:fillRect/>
          </a:stretch>
        </p:blipFill>
        <p:spPr>
          <a:xfrm>
            <a:off x="5660378" y="1399022"/>
            <a:ext cx="2163973" cy="3017566"/>
          </a:xfrm>
          <a:prstGeom prst="rect">
            <a:avLst/>
          </a:prstGeom>
        </p:spPr>
      </p:pic>
      <p:sp>
        <p:nvSpPr>
          <p:cNvPr id="5" name="ZoneTexte 4">
            <a:extLst>
              <a:ext uri="{FF2B5EF4-FFF2-40B4-BE49-F238E27FC236}">
                <a16:creationId xmlns:a16="http://schemas.microsoft.com/office/drawing/2014/main" id="{F85C6B09-BD4D-4F3B-BD8C-6C54169A8A35}"/>
              </a:ext>
            </a:extLst>
          </p:cNvPr>
          <p:cNvSpPr txBox="1"/>
          <p:nvPr/>
        </p:nvSpPr>
        <p:spPr>
          <a:xfrm>
            <a:off x="3712364" y="4633895"/>
            <a:ext cx="5922246" cy="1200329"/>
          </a:xfrm>
          <a:prstGeom prst="rect">
            <a:avLst/>
          </a:prstGeom>
          <a:noFill/>
        </p:spPr>
        <p:txBody>
          <a:bodyPr wrap="square" rtlCol="0">
            <a:spAutoFit/>
          </a:bodyPr>
          <a:lstStyle/>
          <a:p>
            <a:pPr algn="ctr"/>
            <a:r>
              <a:rPr lang="fr-FR" b="1" i="0" dirty="0">
                <a:solidFill>
                  <a:srgbClr val="000000"/>
                </a:solidFill>
                <a:effectLst/>
                <a:latin typeface="Marianne"/>
              </a:rPr>
              <a:t>« Jeux vidéo, alcool, tabac. Je dis NON aux addictions ! »</a:t>
            </a:r>
            <a:r>
              <a:rPr lang="fr-FR" b="0" i="0" dirty="0">
                <a:solidFill>
                  <a:srgbClr val="000000"/>
                </a:solidFill>
                <a:effectLst/>
                <a:latin typeface="Marianne"/>
              </a:rPr>
              <a:t> </a:t>
            </a:r>
            <a:br>
              <a:rPr lang="fr-FR" b="0" i="0" dirty="0">
                <a:solidFill>
                  <a:srgbClr val="000000"/>
                </a:solidFill>
                <a:effectLst/>
                <a:latin typeface="Marianne"/>
              </a:rPr>
            </a:br>
            <a:r>
              <a:rPr lang="fr-FR" b="0" i="0" dirty="0">
                <a:solidFill>
                  <a:srgbClr val="000000"/>
                </a:solidFill>
                <a:effectLst/>
                <a:latin typeface="Marianne"/>
              </a:rPr>
              <a:t>livret publié par la </a:t>
            </a:r>
            <a:r>
              <a:rPr lang="fr-FR" b="0" i="0" dirty="0" err="1">
                <a:solidFill>
                  <a:srgbClr val="000000"/>
                </a:solidFill>
                <a:effectLst/>
                <a:latin typeface="Marianne"/>
              </a:rPr>
              <a:t>Mildeca</a:t>
            </a:r>
            <a:r>
              <a:rPr lang="fr-FR" b="0" i="0" dirty="0">
                <a:solidFill>
                  <a:srgbClr val="000000"/>
                </a:solidFill>
                <a:effectLst/>
                <a:latin typeface="Marianne"/>
              </a:rPr>
              <a:t> ,en partenariat avec les éditions Bayard Jeunesse.</a:t>
            </a:r>
          </a:p>
          <a:p>
            <a:pPr algn="ctr"/>
            <a:r>
              <a:rPr lang="fr-FR" dirty="0">
                <a:solidFill>
                  <a:srgbClr val="000000"/>
                </a:solidFill>
                <a:latin typeface="Marianne"/>
              </a:rPr>
              <a:t>D</a:t>
            </a:r>
            <a:r>
              <a:rPr lang="fr-FR" b="0" i="0" dirty="0">
                <a:solidFill>
                  <a:srgbClr val="000000"/>
                </a:solidFill>
                <a:effectLst/>
                <a:latin typeface="Marianne"/>
              </a:rPr>
              <a:t>estiné aux jeunes adolescents entre 10 et 13 ans.</a:t>
            </a:r>
            <a:endParaRPr lang="fr-FR" dirty="0"/>
          </a:p>
        </p:txBody>
      </p:sp>
      <p:pic>
        <p:nvPicPr>
          <p:cNvPr id="14" name="Image 13">
            <a:extLst>
              <a:ext uri="{FF2B5EF4-FFF2-40B4-BE49-F238E27FC236}">
                <a16:creationId xmlns:a16="http://schemas.microsoft.com/office/drawing/2014/main" id="{AF6321E6-5349-4D16-AE21-1D40EE7E5A6D}"/>
              </a:ext>
            </a:extLst>
          </p:cNvPr>
          <p:cNvPicPr>
            <a:picLocks noChangeAspect="1"/>
          </p:cNvPicPr>
          <p:nvPr/>
        </p:nvPicPr>
        <p:blipFill rotWithShape="1">
          <a:blip r:embed="rId5"/>
          <a:srcRect r="8646"/>
          <a:stretch/>
        </p:blipFill>
        <p:spPr>
          <a:xfrm>
            <a:off x="10064234" y="1399022"/>
            <a:ext cx="1593950" cy="3294505"/>
          </a:xfrm>
          <a:prstGeom prst="rect">
            <a:avLst/>
          </a:prstGeom>
        </p:spPr>
      </p:pic>
      <p:sp>
        <p:nvSpPr>
          <p:cNvPr id="11" name="ZoneTexte 10">
            <a:extLst>
              <a:ext uri="{FF2B5EF4-FFF2-40B4-BE49-F238E27FC236}">
                <a16:creationId xmlns:a16="http://schemas.microsoft.com/office/drawing/2014/main" id="{58CE0238-15D6-4E40-BE85-94F0C8234117}"/>
              </a:ext>
            </a:extLst>
          </p:cNvPr>
          <p:cNvSpPr txBox="1"/>
          <p:nvPr/>
        </p:nvSpPr>
        <p:spPr>
          <a:xfrm>
            <a:off x="9783147" y="4611574"/>
            <a:ext cx="2304661" cy="923330"/>
          </a:xfrm>
          <a:prstGeom prst="rect">
            <a:avLst/>
          </a:prstGeom>
          <a:noFill/>
        </p:spPr>
        <p:txBody>
          <a:bodyPr wrap="square" rtlCol="0">
            <a:spAutoFit/>
          </a:bodyPr>
          <a:lstStyle/>
          <a:p>
            <a:pPr algn="ctr"/>
            <a:r>
              <a:rPr lang="fr-FR" dirty="0"/>
              <a:t>Dépliant informatif à l’attention des parents</a:t>
            </a:r>
          </a:p>
          <a:p>
            <a:pPr algn="ctr"/>
            <a:r>
              <a:rPr lang="fr-FR" dirty="0"/>
              <a:t>Santé Publique France</a:t>
            </a:r>
          </a:p>
        </p:txBody>
      </p:sp>
      <p:sp>
        <p:nvSpPr>
          <p:cNvPr id="2" name="ZoneTexte 1">
            <a:extLst>
              <a:ext uri="{FF2B5EF4-FFF2-40B4-BE49-F238E27FC236}">
                <a16:creationId xmlns:a16="http://schemas.microsoft.com/office/drawing/2014/main" id="{9770E93B-C7CC-464C-B9EF-F46923F7DD2F}"/>
              </a:ext>
            </a:extLst>
          </p:cNvPr>
          <p:cNvSpPr txBox="1"/>
          <p:nvPr/>
        </p:nvSpPr>
        <p:spPr>
          <a:xfrm>
            <a:off x="1338943" y="1001486"/>
            <a:ext cx="6172200" cy="369332"/>
          </a:xfrm>
          <a:prstGeom prst="rect">
            <a:avLst/>
          </a:prstGeom>
          <a:noFill/>
        </p:spPr>
        <p:txBody>
          <a:bodyPr wrap="square" rtlCol="0">
            <a:spAutoFit/>
          </a:bodyPr>
          <a:lstStyle/>
          <a:p>
            <a:r>
              <a:rPr lang="fr-FR" b="1" dirty="0"/>
              <a:t>Exemples de brochures</a:t>
            </a:r>
          </a:p>
        </p:txBody>
      </p:sp>
    </p:spTree>
    <p:extLst>
      <p:ext uri="{BB962C8B-B14F-4D97-AF65-F5344CB8AC3E}">
        <p14:creationId xmlns:p14="http://schemas.microsoft.com/office/powerpoint/2010/main" val="279619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9C58079-C680-4A53-8EF0-324007AE821F}"/>
              </a:ext>
            </a:extLst>
          </p:cNvPr>
          <p:cNvSpPr txBox="1"/>
          <p:nvPr/>
        </p:nvSpPr>
        <p:spPr>
          <a:xfrm>
            <a:off x="903514" y="1055914"/>
            <a:ext cx="10950206" cy="4310876"/>
          </a:xfrm>
          <a:prstGeom prst="rect">
            <a:avLst/>
          </a:prstGeom>
          <a:noFill/>
        </p:spPr>
        <p:txBody>
          <a:bodyPr wrap="square" rtlCol="0">
            <a:spAutoFit/>
          </a:bodyPr>
          <a:lstStyle/>
          <a:p>
            <a:pPr>
              <a:lnSpc>
                <a:spcPct val="90000"/>
              </a:lnSpc>
              <a:spcBef>
                <a:spcPts val="1000"/>
              </a:spcBef>
            </a:pPr>
            <a:r>
              <a:rPr lang="fr-FR" sz="2000" b="1" dirty="0"/>
              <a:t>Exemples de groupes d’entraide sur les réseaux sociaux ; plateformes en ligne ; forums de discussions,</a:t>
            </a:r>
          </a:p>
          <a:p>
            <a:pPr>
              <a:lnSpc>
                <a:spcPct val="90000"/>
              </a:lnSpc>
              <a:spcBef>
                <a:spcPts val="1000"/>
              </a:spcBef>
            </a:pPr>
            <a:r>
              <a:rPr lang="fr-FR" sz="2000" b="1" dirty="0"/>
              <a:t>sites d'information…</a:t>
            </a:r>
          </a:p>
          <a:p>
            <a:pPr marL="342900" indent="-342900">
              <a:lnSpc>
                <a:spcPct val="90000"/>
              </a:lnSpc>
              <a:spcBef>
                <a:spcPts val="1000"/>
              </a:spcBef>
              <a:buFont typeface="Arial" panose="020B0604020202020204" pitchFamily="34" charset="0"/>
              <a:buChar char="•"/>
            </a:pPr>
            <a:endParaRPr lang="fr-FR" sz="2000" dirty="0">
              <a:solidFill>
                <a:srgbClr val="A49735"/>
              </a:solidFill>
            </a:endParaRPr>
          </a:p>
          <a:p>
            <a:pPr>
              <a:lnSpc>
                <a:spcPct val="90000"/>
              </a:lnSpc>
              <a:spcBef>
                <a:spcPts val="1000"/>
              </a:spcBef>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p:txBody>
      </p:sp>
      <p:pic>
        <p:nvPicPr>
          <p:cNvPr id="11" name="Image 10">
            <a:extLst>
              <a:ext uri="{FF2B5EF4-FFF2-40B4-BE49-F238E27FC236}">
                <a16:creationId xmlns:a16="http://schemas.microsoft.com/office/drawing/2014/main" id="{D18C9FC2-1D19-40FA-B8BD-ADD79F8105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1620" y="2070271"/>
            <a:ext cx="473587" cy="462824"/>
          </a:xfrm>
          <a:prstGeom prst="rect">
            <a:avLst/>
          </a:prstGeom>
        </p:spPr>
      </p:pic>
      <p:pic>
        <p:nvPicPr>
          <p:cNvPr id="12" name="Image 11">
            <a:extLst>
              <a:ext uri="{FF2B5EF4-FFF2-40B4-BE49-F238E27FC236}">
                <a16:creationId xmlns:a16="http://schemas.microsoft.com/office/drawing/2014/main" id="{78B26A0B-53FA-42DC-95B6-EA8726A58A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6620" y="2020608"/>
            <a:ext cx="865181" cy="547347"/>
          </a:xfrm>
          <a:prstGeom prst="rect">
            <a:avLst/>
          </a:prstGeom>
        </p:spPr>
      </p:pic>
      <p:pic>
        <p:nvPicPr>
          <p:cNvPr id="17" name="Image 16">
            <a:extLst>
              <a:ext uri="{FF2B5EF4-FFF2-40B4-BE49-F238E27FC236}">
                <a16:creationId xmlns:a16="http://schemas.microsoft.com/office/drawing/2014/main" id="{20D1BFA9-F1F6-46DF-B1C8-65364EA75EC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1989" y="4497493"/>
            <a:ext cx="2743341" cy="1384103"/>
          </a:xfrm>
          <a:prstGeom prst="rect">
            <a:avLst/>
          </a:prstGeom>
        </p:spPr>
      </p:pic>
      <p:pic>
        <p:nvPicPr>
          <p:cNvPr id="19" name="Image 18">
            <a:extLst>
              <a:ext uri="{FF2B5EF4-FFF2-40B4-BE49-F238E27FC236}">
                <a16:creationId xmlns:a16="http://schemas.microsoft.com/office/drawing/2014/main" id="{4B427139-6AB5-43DE-A3BD-7F3882DCA4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9" y="1826299"/>
            <a:ext cx="3343718" cy="913331"/>
          </a:xfrm>
          <a:prstGeom prst="rect">
            <a:avLst/>
          </a:prstGeom>
        </p:spPr>
      </p:pic>
      <p:pic>
        <p:nvPicPr>
          <p:cNvPr id="24" name="Image 23">
            <a:extLst>
              <a:ext uri="{FF2B5EF4-FFF2-40B4-BE49-F238E27FC236}">
                <a16:creationId xmlns:a16="http://schemas.microsoft.com/office/drawing/2014/main" id="{951CF4CC-92CD-4520-852F-26117094FB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326" y="3014406"/>
            <a:ext cx="4810717" cy="1224608"/>
          </a:xfrm>
          <a:prstGeom prst="rect">
            <a:avLst/>
          </a:prstGeom>
        </p:spPr>
      </p:pic>
      <p:sp>
        <p:nvSpPr>
          <p:cNvPr id="21" name="ZoneTexte 20">
            <a:extLst>
              <a:ext uri="{FF2B5EF4-FFF2-40B4-BE49-F238E27FC236}">
                <a16:creationId xmlns:a16="http://schemas.microsoft.com/office/drawing/2014/main" id="{65762123-2952-443C-91D4-04BB6CBD8217}"/>
              </a:ext>
            </a:extLst>
          </p:cNvPr>
          <p:cNvSpPr txBox="1"/>
          <p:nvPr/>
        </p:nvSpPr>
        <p:spPr>
          <a:xfrm>
            <a:off x="456011" y="289622"/>
            <a:ext cx="11856098" cy="584775"/>
          </a:xfrm>
          <a:prstGeom prst="rect">
            <a:avLst/>
          </a:prstGeom>
          <a:noFill/>
        </p:spPr>
        <p:txBody>
          <a:bodyPr wrap="square" rtlCol="0">
            <a:spAutoFit/>
          </a:bodyPr>
          <a:lstStyle/>
          <a:p>
            <a:pPr lvl="0"/>
            <a:r>
              <a:rPr lang="fr-FR" sz="3200" b="1" dirty="0">
                <a:solidFill>
                  <a:srgbClr val="7A2553"/>
                </a:solidFill>
              </a:rPr>
              <a:t>Accompagner : transmettre des outils</a:t>
            </a:r>
            <a:endParaRPr lang="fr-FR" sz="3200" dirty="0">
              <a:solidFill>
                <a:srgbClr val="6B6123"/>
              </a:solidFill>
            </a:endParaRPr>
          </a:p>
        </p:txBody>
      </p:sp>
      <p:pic>
        <p:nvPicPr>
          <p:cNvPr id="14" name="Image 13">
            <a:extLst>
              <a:ext uri="{FF2B5EF4-FFF2-40B4-BE49-F238E27FC236}">
                <a16:creationId xmlns:a16="http://schemas.microsoft.com/office/drawing/2014/main" id="{2D5703A7-B765-4110-BFC1-317CC8DF51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6974" y="1702340"/>
            <a:ext cx="2097663" cy="4078791"/>
          </a:xfrm>
          <a:prstGeom prst="rect">
            <a:avLst/>
          </a:prstGeom>
        </p:spPr>
      </p:pic>
      <p:pic>
        <p:nvPicPr>
          <p:cNvPr id="3" name="Image 2">
            <a:extLst>
              <a:ext uri="{FF2B5EF4-FFF2-40B4-BE49-F238E27FC236}">
                <a16:creationId xmlns:a16="http://schemas.microsoft.com/office/drawing/2014/main" id="{85D7693B-8D71-44B0-B2E3-4CD78300D6FC}"/>
              </a:ext>
            </a:extLst>
          </p:cNvPr>
          <p:cNvPicPr>
            <a:picLocks noChangeAspect="1"/>
          </p:cNvPicPr>
          <p:nvPr/>
        </p:nvPicPr>
        <p:blipFill>
          <a:blip r:embed="rId8"/>
          <a:stretch>
            <a:fillRect/>
          </a:stretch>
        </p:blipFill>
        <p:spPr>
          <a:xfrm>
            <a:off x="3452669" y="3988440"/>
            <a:ext cx="3286838" cy="1988625"/>
          </a:xfrm>
          <a:prstGeom prst="rect">
            <a:avLst/>
          </a:prstGeom>
        </p:spPr>
      </p:pic>
      <p:sp>
        <p:nvSpPr>
          <p:cNvPr id="15" name="ZoneTexte 14">
            <a:extLst>
              <a:ext uri="{FF2B5EF4-FFF2-40B4-BE49-F238E27FC236}">
                <a16:creationId xmlns:a16="http://schemas.microsoft.com/office/drawing/2014/main" id="{315C5D3C-1261-41FE-939D-8CFBB300AAC0}"/>
              </a:ext>
            </a:extLst>
          </p:cNvPr>
          <p:cNvSpPr txBox="1"/>
          <p:nvPr/>
        </p:nvSpPr>
        <p:spPr>
          <a:xfrm>
            <a:off x="456011" y="5996877"/>
            <a:ext cx="8143505" cy="646331"/>
          </a:xfrm>
          <a:prstGeom prst="rect">
            <a:avLst/>
          </a:prstGeom>
          <a:noFill/>
        </p:spPr>
        <p:txBody>
          <a:bodyPr wrap="square">
            <a:spAutoFit/>
          </a:bodyPr>
          <a:lstStyle/>
          <a:p>
            <a:r>
              <a:rPr lang="fr-FR" dirty="0">
                <a:hlinkClick r:id="rId9"/>
              </a:rPr>
              <a:t>https://www.drogues-info-service.fr/Les-Forums-de-discussion</a:t>
            </a:r>
            <a:endParaRPr lang="fr-FR" dirty="0"/>
          </a:p>
          <a:p>
            <a:endParaRPr lang="fr-FR" dirty="0"/>
          </a:p>
        </p:txBody>
      </p:sp>
      <p:pic>
        <p:nvPicPr>
          <p:cNvPr id="13" name="Image 12">
            <a:extLst>
              <a:ext uri="{FF2B5EF4-FFF2-40B4-BE49-F238E27FC236}">
                <a16:creationId xmlns:a16="http://schemas.microsoft.com/office/drawing/2014/main" id="{C6075444-DC90-420A-AE2E-78DFA1C8644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15793" y="2077972"/>
            <a:ext cx="462824" cy="462824"/>
          </a:xfrm>
          <a:prstGeom prst="rect">
            <a:avLst/>
          </a:prstGeom>
        </p:spPr>
      </p:pic>
      <p:sp>
        <p:nvSpPr>
          <p:cNvPr id="2" name="ZoneTexte 1">
            <a:extLst>
              <a:ext uri="{FF2B5EF4-FFF2-40B4-BE49-F238E27FC236}">
                <a16:creationId xmlns:a16="http://schemas.microsoft.com/office/drawing/2014/main" id="{CA6D290D-08C7-485B-8F38-197793D0EFC6}"/>
              </a:ext>
            </a:extLst>
          </p:cNvPr>
          <p:cNvSpPr txBox="1"/>
          <p:nvPr/>
        </p:nvSpPr>
        <p:spPr>
          <a:xfrm>
            <a:off x="6784601" y="5925377"/>
            <a:ext cx="5211781" cy="923330"/>
          </a:xfrm>
          <a:prstGeom prst="rect">
            <a:avLst/>
          </a:prstGeom>
          <a:noFill/>
        </p:spPr>
        <p:txBody>
          <a:bodyPr wrap="square" rtlCol="0">
            <a:spAutoFit/>
          </a:bodyPr>
          <a:lstStyle/>
          <a:p>
            <a:r>
              <a:rPr lang="fr-FR" dirty="0">
                <a:hlinkClick r:id="rId11"/>
              </a:rPr>
              <a:t>https://www.tiktok.com/@kettydls.tabacologue/video/7055245135134625030?is_copy_url=1&amp;is_from_w</a:t>
            </a:r>
            <a:endParaRPr lang="fr-FR" dirty="0"/>
          </a:p>
          <a:p>
            <a:r>
              <a:rPr lang="fr-FR" dirty="0" err="1"/>
              <a:t>ebapp</a:t>
            </a:r>
            <a:r>
              <a:rPr lang="fr-FR" dirty="0"/>
              <a:t>=v1</a:t>
            </a:r>
          </a:p>
        </p:txBody>
      </p:sp>
    </p:spTree>
    <p:extLst>
      <p:ext uri="{BB962C8B-B14F-4D97-AF65-F5344CB8AC3E}">
        <p14:creationId xmlns:p14="http://schemas.microsoft.com/office/powerpoint/2010/main" val="932473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9C58079-C680-4A53-8EF0-324007AE821F}"/>
              </a:ext>
            </a:extLst>
          </p:cNvPr>
          <p:cNvSpPr txBox="1"/>
          <p:nvPr/>
        </p:nvSpPr>
        <p:spPr>
          <a:xfrm rot="10800000" flipV="1">
            <a:off x="6173561" y="6047284"/>
            <a:ext cx="5605151" cy="369332"/>
          </a:xfrm>
          <a:prstGeom prst="rect">
            <a:avLst/>
          </a:prstGeom>
          <a:noFill/>
        </p:spPr>
        <p:txBody>
          <a:bodyPr wrap="square" rtlCol="0">
            <a:spAutoFit/>
          </a:bodyPr>
          <a:lstStyle/>
          <a:p>
            <a:pPr>
              <a:lnSpc>
                <a:spcPct val="90000"/>
              </a:lnSpc>
              <a:spcBef>
                <a:spcPts val="1000"/>
              </a:spcBef>
            </a:pPr>
            <a:r>
              <a:rPr lang="fr-FR" sz="2000" dirty="0">
                <a:solidFill>
                  <a:srgbClr val="A49735"/>
                </a:solidFill>
                <a:hlinkClick r:id="rId2"/>
              </a:rPr>
              <a:t>https://addictions-france.org/les-addictions/</a:t>
            </a:r>
            <a:endParaRPr lang="fr-FR" sz="2000" dirty="0">
              <a:solidFill>
                <a:srgbClr val="A49735"/>
              </a:solidFill>
            </a:endParaRPr>
          </a:p>
        </p:txBody>
      </p:sp>
      <p:sp>
        <p:nvSpPr>
          <p:cNvPr id="21" name="ZoneTexte 20">
            <a:extLst>
              <a:ext uri="{FF2B5EF4-FFF2-40B4-BE49-F238E27FC236}">
                <a16:creationId xmlns:a16="http://schemas.microsoft.com/office/drawing/2014/main" id="{65762123-2952-443C-91D4-04BB6CBD8217}"/>
              </a:ext>
            </a:extLst>
          </p:cNvPr>
          <p:cNvSpPr txBox="1"/>
          <p:nvPr/>
        </p:nvSpPr>
        <p:spPr>
          <a:xfrm>
            <a:off x="456011" y="289622"/>
            <a:ext cx="11856098" cy="584775"/>
          </a:xfrm>
          <a:prstGeom prst="rect">
            <a:avLst/>
          </a:prstGeom>
          <a:noFill/>
        </p:spPr>
        <p:txBody>
          <a:bodyPr wrap="square" rtlCol="0">
            <a:spAutoFit/>
          </a:bodyPr>
          <a:lstStyle/>
          <a:p>
            <a:pPr lvl="0"/>
            <a:r>
              <a:rPr lang="fr-FR" sz="3200" b="1" dirty="0">
                <a:solidFill>
                  <a:srgbClr val="7A2553"/>
                </a:solidFill>
              </a:rPr>
              <a:t>Accompagner : transmettre des outils</a:t>
            </a:r>
            <a:endParaRPr lang="fr-FR" sz="3200" dirty="0">
              <a:solidFill>
                <a:srgbClr val="6B6123"/>
              </a:solidFill>
            </a:endParaRPr>
          </a:p>
        </p:txBody>
      </p:sp>
      <p:pic>
        <p:nvPicPr>
          <p:cNvPr id="8" name="Image 7">
            <a:extLst>
              <a:ext uri="{FF2B5EF4-FFF2-40B4-BE49-F238E27FC236}">
                <a16:creationId xmlns:a16="http://schemas.microsoft.com/office/drawing/2014/main" id="{F6C1D4FC-6ECC-4E4D-8BAA-A08CD7A259B6}"/>
              </a:ext>
            </a:extLst>
          </p:cNvPr>
          <p:cNvPicPr>
            <a:picLocks noChangeAspect="1"/>
          </p:cNvPicPr>
          <p:nvPr/>
        </p:nvPicPr>
        <p:blipFill rotWithShape="1">
          <a:blip r:embed="rId3"/>
          <a:srcRect l="4047" t="23396" r="3951" b="17033"/>
          <a:stretch/>
        </p:blipFill>
        <p:spPr>
          <a:xfrm>
            <a:off x="1438835" y="4031198"/>
            <a:ext cx="3391382" cy="1325920"/>
          </a:xfrm>
          <a:prstGeom prst="rect">
            <a:avLst/>
          </a:prstGeom>
        </p:spPr>
      </p:pic>
      <p:pic>
        <p:nvPicPr>
          <p:cNvPr id="5" name="Image 4">
            <a:extLst>
              <a:ext uri="{FF2B5EF4-FFF2-40B4-BE49-F238E27FC236}">
                <a16:creationId xmlns:a16="http://schemas.microsoft.com/office/drawing/2014/main" id="{A08754D2-953E-4886-827C-244B38B92AA9}"/>
              </a:ext>
            </a:extLst>
          </p:cNvPr>
          <p:cNvPicPr>
            <a:picLocks noChangeAspect="1"/>
          </p:cNvPicPr>
          <p:nvPr/>
        </p:nvPicPr>
        <p:blipFill rotWithShape="1">
          <a:blip r:embed="rId4"/>
          <a:srcRect t="17578"/>
          <a:stretch/>
        </p:blipFill>
        <p:spPr>
          <a:xfrm>
            <a:off x="923682" y="1863819"/>
            <a:ext cx="4165814" cy="1339919"/>
          </a:xfrm>
          <a:prstGeom prst="rect">
            <a:avLst/>
          </a:prstGeom>
        </p:spPr>
      </p:pic>
      <p:pic>
        <p:nvPicPr>
          <p:cNvPr id="7" name="Image 6">
            <a:extLst>
              <a:ext uri="{FF2B5EF4-FFF2-40B4-BE49-F238E27FC236}">
                <a16:creationId xmlns:a16="http://schemas.microsoft.com/office/drawing/2014/main" id="{028806AF-FE9B-4F44-9D0F-092B48A71FCD}"/>
              </a:ext>
            </a:extLst>
          </p:cNvPr>
          <p:cNvPicPr>
            <a:picLocks noChangeAspect="1"/>
          </p:cNvPicPr>
          <p:nvPr/>
        </p:nvPicPr>
        <p:blipFill>
          <a:blip r:embed="rId5"/>
          <a:stretch>
            <a:fillRect/>
          </a:stretch>
        </p:blipFill>
        <p:spPr>
          <a:xfrm>
            <a:off x="6787480" y="1666455"/>
            <a:ext cx="3060857" cy="1339919"/>
          </a:xfrm>
          <a:prstGeom prst="rect">
            <a:avLst/>
          </a:prstGeom>
        </p:spPr>
      </p:pic>
      <p:sp>
        <p:nvSpPr>
          <p:cNvPr id="20" name="ZoneTexte 19">
            <a:extLst>
              <a:ext uri="{FF2B5EF4-FFF2-40B4-BE49-F238E27FC236}">
                <a16:creationId xmlns:a16="http://schemas.microsoft.com/office/drawing/2014/main" id="{9A9EE544-ABAB-4FD7-8528-1EE24AB91139}"/>
              </a:ext>
            </a:extLst>
          </p:cNvPr>
          <p:cNvSpPr txBox="1"/>
          <p:nvPr/>
        </p:nvSpPr>
        <p:spPr>
          <a:xfrm>
            <a:off x="6173561" y="2951314"/>
            <a:ext cx="4805548" cy="719171"/>
          </a:xfrm>
          <a:prstGeom prst="rect">
            <a:avLst/>
          </a:prstGeom>
          <a:noFill/>
        </p:spPr>
        <p:txBody>
          <a:bodyPr wrap="square">
            <a:spAutoFit/>
          </a:bodyPr>
          <a:lstStyle/>
          <a:p>
            <a:pPr algn="ctr">
              <a:lnSpc>
                <a:spcPct val="90000"/>
              </a:lnSpc>
              <a:spcBef>
                <a:spcPts val="1000"/>
              </a:spcBef>
            </a:pPr>
            <a:r>
              <a:rPr lang="fr-FR" dirty="0">
                <a:solidFill>
                  <a:srgbClr val="001438"/>
                </a:solidFill>
                <a:hlinkClick r:id="rId6"/>
              </a:rPr>
              <a:t>https://boussole.jeunes.gouv.fr/</a:t>
            </a:r>
            <a:endParaRPr lang="fr-FR" dirty="0">
              <a:solidFill>
                <a:srgbClr val="001438"/>
              </a:solidFill>
            </a:endParaRPr>
          </a:p>
          <a:p>
            <a:pPr marL="342900" indent="-342900" algn="ctr">
              <a:lnSpc>
                <a:spcPct val="90000"/>
              </a:lnSpc>
              <a:spcBef>
                <a:spcPts val="1000"/>
              </a:spcBef>
              <a:buFont typeface="Arial" panose="020B0604020202020204" pitchFamily="34" charset="0"/>
              <a:buChar char="•"/>
            </a:pPr>
            <a:endParaRPr lang="fr-FR" dirty="0">
              <a:solidFill>
                <a:srgbClr val="001438"/>
              </a:solidFill>
            </a:endParaRPr>
          </a:p>
        </p:txBody>
      </p:sp>
      <p:sp>
        <p:nvSpPr>
          <p:cNvPr id="15" name="ZoneTexte 14">
            <a:extLst>
              <a:ext uri="{FF2B5EF4-FFF2-40B4-BE49-F238E27FC236}">
                <a16:creationId xmlns:a16="http://schemas.microsoft.com/office/drawing/2014/main" id="{6785439B-2C3E-4ED7-9DD2-2FE0D4AFD769}"/>
              </a:ext>
            </a:extLst>
          </p:cNvPr>
          <p:cNvSpPr txBox="1"/>
          <p:nvPr/>
        </p:nvSpPr>
        <p:spPr>
          <a:xfrm>
            <a:off x="525573" y="5327651"/>
            <a:ext cx="5570427" cy="1354217"/>
          </a:xfrm>
          <a:prstGeom prst="rect">
            <a:avLst/>
          </a:prstGeom>
          <a:noFill/>
        </p:spPr>
        <p:txBody>
          <a:bodyPr wrap="square" rtlCol="0">
            <a:spAutoFit/>
          </a:bodyPr>
          <a:lstStyle/>
          <a:p>
            <a:pPr algn="ctr"/>
            <a:r>
              <a:rPr lang="fr-FR" sz="1600" dirty="0"/>
              <a:t>P</a:t>
            </a:r>
            <a:r>
              <a:rPr lang="fr-FR" sz="1600" b="0" i="0" dirty="0">
                <a:effectLst/>
              </a:rPr>
              <a:t>lateforme de ressources et de sensibilisation pour lutter contre le harcèlement à l'École. Elle s'adresse aux élèves et à l'ensemble de la communauté éducative.</a:t>
            </a:r>
            <a:br>
              <a:rPr lang="fr-FR" sz="1600" b="0" i="0" dirty="0">
                <a:effectLst/>
              </a:rPr>
            </a:br>
            <a:r>
              <a:rPr lang="fr-FR" sz="1600" b="0" i="0" dirty="0">
                <a:solidFill>
                  <a:srgbClr val="777777"/>
                </a:solidFill>
                <a:effectLst/>
                <a:latin typeface="Open Sans" panose="020B0606030504020204" pitchFamily="34" charset="0"/>
                <a:hlinkClick r:id="rId7"/>
              </a:rPr>
              <a:t>https://www.education.gouv.fr/non-au-harcelement</a:t>
            </a:r>
            <a:endParaRPr lang="fr-FR" sz="1600" b="0" i="0" dirty="0">
              <a:solidFill>
                <a:srgbClr val="777777"/>
              </a:solidFill>
              <a:effectLst/>
              <a:latin typeface="Open Sans" panose="020B0606030504020204" pitchFamily="34" charset="0"/>
            </a:endParaRPr>
          </a:p>
          <a:p>
            <a:endParaRPr lang="fr-FR" dirty="0"/>
          </a:p>
        </p:txBody>
      </p:sp>
      <p:pic>
        <p:nvPicPr>
          <p:cNvPr id="18" name="Image 17">
            <a:extLst>
              <a:ext uri="{FF2B5EF4-FFF2-40B4-BE49-F238E27FC236}">
                <a16:creationId xmlns:a16="http://schemas.microsoft.com/office/drawing/2014/main" id="{08689F81-DD09-44C0-842A-BA1E546B45E0}"/>
              </a:ext>
            </a:extLst>
          </p:cNvPr>
          <p:cNvPicPr>
            <a:picLocks noChangeAspect="1"/>
          </p:cNvPicPr>
          <p:nvPr/>
        </p:nvPicPr>
        <p:blipFill>
          <a:blip r:embed="rId8"/>
          <a:stretch>
            <a:fillRect/>
          </a:stretch>
        </p:blipFill>
        <p:spPr>
          <a:xfrm>
            <a:off x="8108831" y="4735795"/>
            <a:ext cx="1270661" cy="1200330"/>
          </a:xfrm>
          <a:prstGeom prst="rect">
            <a:avLst/>
          </a:prstGeom>
        </p:spPr>
      </p:pic>
      <p:pic>
        <p:nvPicPr>
          <p:cNvPr id="3" name="Image 2">
            <a:extLst>
              <a:ext uri="{FF2B5EF4-FFF2-40B4-BE49-F238E27FC236}">
                <a16:creationId xmlns:a16="http://schemas.microsoft.com/office/drawing/2014/main" id="{F9B04C1B-68C1-454F-84CA-47F60BAE90CF}"/>
              </a:ext>
            </a:extLst>
          </p:cNvPr>
          <p:cNvPicPr>
            <a:picLocks noChangeAspect="1"/>
          </p:cNvPicPr>
          <p:nvPr/>
        </p:nvPicPr>
        <p:blipFill>
          <a:blip r:embed="rId9"/>
          <a:stretch>
            <a:fillRect/>
          </a:stretch>
        </p:blipFill>
        <p:spPr>
          <a:xfrm>
            <a:off x="7105777" y="3495341"/>
            <a:ext cx="3276768" cy="730288"/>
          </a:xfrm>
          <a:prstGeom prst="rect">
            <a:avLst/>
          </a:prstGeom>
        </p:spPr>
      </p:pic>
      <p:sp>
        <p:nvSpPr>
          <p:cNvPr id="13" name="ZoneTexte 12">
            <a:extLst>
              <a:ext uri="{FF2B5EF4-FFF2-40B4-BE49-F238E27FC236}">
                <a16:creationId xmlns:a16="http://schemas.microsoft.com/office/drawing/2014/main" id="{721AAD12-4F20-4462-8F33-ED605185C33D}"/>
              </a:ext>
            </a:extLst>
          </p:cNvPr>
          <p:cNvSpPr txBox="1"/>
          <p:nvPr/>
        </p:nvSpPr>
        <p:spPr>
          <a:xfrm>
            <a:off x="5296325" y="4281208"/>
            <a:ext cx="6895675" cy="646331"/>
          </a:xfrm>
          <a:prstGeom prst="rect">
            <a:avLst/>
          </a:prstGeom>
          <a:noFill/>
        </p:spPr>
        <p:txBody>
          <a:bodyPr wrap="square">
            <a:spAutoFit/>
          </a:bodyPr>
          <a:lstStyle/>
          <a:p>
            <a:r>
              <a:rPr lang="fr-FR" dirty="0">
                <a:hlinkClick r:id="rId10"/>
              </a:rPr>
              <a:t>https://www.addictaide.fr/le-forum-addictaide-vous-ouvre-ses-portes/</a:t>
            </a:r>
            <a:endParaRPr lang="fr-FR" dirty="0"/>
          </a:p>
          <a:p>
            <a:endParaRPr lang="fr-FR" dirty="0"/>
          </a:p>
        </p:txBody>
      </p:sp>
      <p:sp>
        <p:nvSpPr>
          <p:cNvPr id="6" name="ZoneTexte 5">
            <a:extLst>
              <a:ext uri="{FF2B5EF4-FFF2-40B4-BE49-F238E27FC236}">
                <a16:creationId xmlns:a16="http://schemas.microsoft.com/office/drawing/2014/main" id="{15B25A51-A8C9-47FA-AC0C-412CF96B63D7}"/>
              </a:ext>
            </a:extLst>
          </p:cNvPr>
          <p:cNvSpPr txBox="1"/>
          <p:nvPr/>
        </p:nvSpPr>
        <p:spPr>
          <a:xfrm>
            <a:off x="744493" y="1001255"/>
            <a:ext cx="10456907" cy="730287"/>
          </a:xfrm>
          <a:prstGeom prst="rect">
            <a:avLst/>
          </a:prstGeom>
          <a:noFill/>
        </p:spPr>
        <p:txBody>
          <a:bodyPr wrap="square" rtlCol="0">
            <a:spAutoFit/>
          </a:bodyPr>
          <a:lstStyle/>
          <a:p>
            <a:pPr>
              <a:lnSpc>
                <a:spcPct val="90000"/>
              </a:lnSpc>
              <a:spcBef>
                <a:spcPts val="1000"/>
              </a:spcBef>
            </a:pPr>
            <a:r>
              <a:rPr lang="fr-FR" sz="1800" b="1"/>
              <a:t>Exemples de groupes d’entraide sur les réseaux sociaux ; plateformes en ligne ; forums de discussions,</a:t>
            </a:r>
          </a:p>
          <a:p>
            <a:pPr>
              <a:lnSpc>
                <a:spcPct val="90000"/>
              </a:lnSpc>
              <a:spcBef>
                <a:spcPts val="1000"/>
              </a:spcBef>
            </a:pPr>
            <a:r>
              <a:rPr lang="fr-FR" sz="1800" b="1"/>
              <a:t>sites d'information…</a:t>
            </a:r>
            <a:endParaRPr lang="fr-FR" sz="1800" b="1" dirty="0"/>
          </a:p>
        </p:txBody>
      </p:sp>
      <p:sp>
        <p:nvSpPr>
          <p:cNvPr id="9" name="ZoneTexte 8">
            <a:extLst>
              <a:ext uri="{FF2B5EF4-FFF2-40B4-BE49-F238E27FC236}">
                <a16:creationId xmlns:a16="http://schemas.microsoft.com/office/drawing/2014/main" id="{2B900934-A554-46B5-84E0-15CEF2B59B26}"/>
              </a:ext>
            </a:extLst>
          </p:cNvPr>
          <p:cNvSpPr txBox="1"/>
          <p:nvPr/>
        </p:nvSpPr>
        <p:spPr>
          <a:xfrm>
            <a:off x="744493" y="3354383"/>
            <a:ext cx="4524193" cy="369332"/>
          </a:xfrm>
          <a:prstGeom prst="rect">
            <a:avLst/>
          </a:prstGeom>
          <a:noFill/>
        </p:spPr>
        <p:txBody>
          <a:bodyPr wrap="square" rtlCol="0">
            <a:spAutoFit/>
          </a:bodyPr>
          <a:lstStyle/>
          <a:p>
            <a:pPr algn="ctr"/>
            <a:r>
              <a:rPr lang="fr-FR" dirty="0">
                <a:hlinkClick r:id="rId11"/>
              </a:rPr>
              <a:t>https://www.filsantejeunes.com/</a:t>
            </a:r>
            <a:endParaRPr lang="fr-FR" dirty="0"/>
          </a:p>
        </p:txBody>
      </p:sp>
    </p:spTree>
    <p:extLst>
      <p:ext uri="{BB962C8B-B14F-4D97-AF65-F5344CB8AC3E}">
        <p14:creationId xmlns:p14="http://schemas.microsoft.com/office/powerpoint/2010/main" val="129825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B11078-C7F7-4BCF-B212-87249B6A13E0}"/>
              </a:ext>
            </a:extLst>
          </p:cNvPr>
          <p:cNvSpPr>
            <a:spLocks noGrp="1"/>
          </p:cNvSpPr>
          <p:nvPr>
            <p:ph idx="4294967295"/>
          </p:nvPr>
        </p:nvSpPr>
        <p:spPr>
          <a:xfrm>
            <a:off x="0" y="0"/>
            <a:ext cx="0" cy="0"/>
          </a:xfrm>
          <a:prstGeom prst="rect">
            <a:avLst/>
          </a:prstGeom>
        </p:spPr>
        <p:txBody>
          <a:bodyPr>
            <a:normAutofit fontScale="25000" lnSpcReduction="20000"/>
          </a:bodyPr>
          <a:lstStyle/>
          <a:p>
            <a:endParaRPr lang="fr-FR" dirty="0"/>
          </a:p>
          <a:p>
            <a:endParaRPr lang="fr-FR" dirty="0"/>
          </a:p>
          <a:p>
            <a:endParaRPr lang="fr-FR" dirty="0"/>
          </a:p>
        </p:txBody>
      </p:sp>
      <p:sp>
        <p:nvSpPr>
          <p:cNvPr id="4" name="ZoneTexte 3">
            <a:extLst>
              <a:ext uri="{FF2B5EF4-FFF2-40B4-BE49-F238E27FC236}">
                <a16:creationId xmlns:a16="http://schemas.microsoft.com/office/drawing/2014/main" id="{34F19C75-642C-4C24-9499-F5C1B8E8CB2E}"/>
              </a:ext>
            </a:extLst>
          </p:cNvPr>
          <p:cNvSpPr txBox="1"/>
          <p:nvPr/>
        </p:nvSpPr>
        <p:spPr>
          <a:xfrm>
            <a:off x="313389" y="484237"/>
            <a:ext cx="11878611" cy="4724370"/>
          </a:xfrm>
          <a:prstGeom prst="rect">
            <a:avLst/>
          </a:prstGeom>
          <a:noFill/>
        </p:spPr>
        <p:txBody>
          <a:bodyPr wrap="square" rtlCol="0">
            <a:spAutoFit/>
          </a:bodyPr>
          <a:lstStyle/>
          <a:p>
            <a:pPr lvl="0"/>
            <a:r>
              <a:rPr lang="fr-FR" sz="3200" b="1" dirty="0">
                <a:solidFill>
                  <a:srgbClr val="7A2553"/>
                </a:solidFill>
              </a:rPr>
              <a:t>Module 7 :</a:t>
            </a:r>
          </a:p>
          <a:p>
            <a:pPr lvl="1">
              <a:spcAft>
                <a:spcPts val="1800"/>
              </a:spcAft>
              <a:tabLst>
                <a:tab pos="446088" algn="l"/>
              </a:tabLst>
            </a:pPr>
            <a:r>
              <a:rPr lang="fr-FR" sz="3200" b="1" dirty="0"/>
              <a:t>Accompagner et / ou savoir orienter</a:t>
            </a:r>
          </a:p>
          <a:p>
            <a:pPr marL="1428750" lvl="2" indent="-514350">
              <a:spcAft>
                <a:spcPts val="1200"/>
              </a:spcAft>
              <a:buFont typeface="+mj-lt"/>
              <a:buAutoNum type="alphaLcParenR"/>
              <a:tabLst>
                <a:tab pos="446088" algn="l"/>
              </a:tabLst>
            </a:pPr>
            <a:r>
              <a:rPr lang="fr-FR" sz="3200" dirty="0"/>
              <a:t>Accompagner </a:t>
            </a:r>
          </a:p>
          <a:p>
            <a:pPr marL="1428750" lvl="2" indent="-514350">
              <a:spcAft>
                <a:spcPts val="1200"/>
              </a:spcAft>
              <a:buFont typeface="+mj-lt"/>
              <a:buAutoNum type="alphaLcParenR"/>
              <a:tabLst>
                <a:tab pos="446088" algn="l"/>
              </a:tabLst>
            </a:pPr>
            <a:r>
              <a:rPr lang="fr-FR" sz="3200" dirty="0"/>
              <a:t>Savoir orienter </a:t>
            </a:r>
          </a:p>
          <a:p>
            <a:pPr marL="1428750" lvl="2" indent="-514350">
              <a:spcAft>
                <a:spcPts val="1200"/>
              </a:spcAft>
              <a:buFont typeface="+mj-lt"/>
              <a:buAutoNum type="alphaLcParenR"/>
              <a:tabLst>
                <a:tab pos="446088" algn="l"/>
              </a:tabLst>
            </a:pPr>
            <a:r>
              <a:rPr lang="fr-FR" sz="3200" dirty="0"/>
              <a:t>Se former</a:t>
            </a:r>
          </a:p>
          <a:p>
            <a:pPr marL="914400" lvl="1" indent="-457200">
              <a:buFont typeface="Wingdings" panose="05000000000000000000" pitchFamily="2" charset="2"/>
              <a:buChar char="Ø"/>
              <a:tabLst>
                <a:tab pos="446088" algn="l"/>
              </a:tabLst>
            </a:pPr>
            <a:endParaRPr lang="fr-FR" sz="3200" dirty="0"/>
          </a:p>
          <a:p>
            <a:pPr lvl="1">
              <a:tabLst>
                <a:tab pos="446088" algn="l"/>
              </a:tabLst>
            </a:pPr>
            <a:endParaRPr lang="fr-FR" sz="3200" dirty="0"/>
          </a:p>
          <a:p>
            <a:pPr marL="914400" lvl="1" indent="-457200">
              <a:buFont typeface="Wingdings" panose="05000000000000000000" pitchFamily="2" charset="2"/>
              <a:buChar char="Ø"/>
              <a:tabLst>
                <a:tab pos="446088" algn="l"/>
              </a:tabLst>
            </a:pPr>
            <a:endParaRPr lang="fr-FR" sz="3200" dirty="0"/>
          </a:p>
        </p:txBody>
      </p:sp>
    </p:spTree>
    <p:extLst>
      <p:ext uri="{BB962C8B-B14F-4D97-AF65-F5344CB8AC3E}">
        <p14:creationId xmlns:p14="http://schemas.microsoft.com/office/powerpoint/2010/main" val="366922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65762123-2952-443C-91D4-04BB6CBD8217}"/>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 Transmettre des outils</a:t>
            </a:r>
            <a:endParaRPr lang="fr-FR" sz="3200" dirty="0">
              <a:solidFill>
                <a:srgbClr val="6B6123"/>
              </a:solidFill>
            </a:endParaRPr>
          </a:p>
        </p:txBody>
      </p:sp>
      <p:sp>
        <p:nvSpPr>
          <p:cNvPr id="18" name="ZoneTexte 17">
            <a:extLst>
              <a:ext uri="{FF2B5EF4-FFF2-40B4-BE49-F238E27FC236}">
                <a16:creationId xmlns:a16="http://schemas.microsoft.com/office/drawing/2014/main" id="{654A39C2-D6C7-4CF4-A15E-8937CA84FCE1}"/>
              </a:ext>
            </a:extLst>
          </p:cNvPr>
          <p:cNvSpPr txBox="1"/>
          <p:nvPr/>
        </p:nvSpPr>
        <p:spPr>
          <a:xfrm>
            <a:off x="923979" y="1578429"/>
            <a:ext cx="8276605" cy="369332"/>
          </a:xfrm>
          <a:prstGeom prst="rect">
            <a:avLst/>
          </a:prstGeom>
          <a:noFill/>
        </p:spPr>
        <p:txBody>
          <a:bodyPr wrap="square">
            <a:spAutoFit/>
          </a:bodyPr>
          <a:lstStyle/>
          <a:p>
            <a:pPr>
              <a:lnSpc>
                <a:spcPct val="90000"/>
              </a:lnSpc>
              <a:spcBef>
                <a:spcPts val="1000"/>
              </a:spcBef>
            </a:pPr>
            <a:r>
              <a:rPr lang="fr-FR" sz="2000" b="1" dirty="0"/>
              <a:t>Application pour smartphones (gratuites ou + ou – payantes</a:t>
            </a:r>
            <a:r>
              <a:rPr lang="fr-FR" b="1" dirty="0"/>
              <a:t>) </a:t>
            </a:r>
          </a:p>
        </p:txBody>
      </p:sp>
      <p:sp>
        <p:nvSpPr>
          <p:cNvPr id="22" name="ZoneTexte 21">
            <a:extLst>
              <a:ext uri="{FF2B5EF4-FFF2-40B4-BE49-F238E27FC236}">
                <a16:creationId xmlns:a16="http://schemas.microsoft.com/office/drawing/2014/main" id="{40B0B4C6-D770-407F-BB7F-61A65791CC9E}"/>
              </a:ext>
            </a:extLst>
          </p:cNvPr>
          <p:cNvSpPr txBox="1"/>
          <p:nvPr/>
        </p:nvSpPr>
        <p:spPr>
          <a:xfrm>
            <a:off x="923979" y="2413337"/>
            <a:ext cx="3832222" cy="2031325"/>
          </a:xfrm>
          <a:prstGeom prst="rect">
            <a:avLst/>
          </a:prstGeom>
          <a:noFill/>
        </p:spPr>
        <p:txBody>
          <a:bodyPr wrap="square" rtlCol="0">
            <a:spAutoFit/>
          </a:bodyPr>
          <a:lstStyle/>
          <a:p>
            <a:pPr marL="285750" indent="-285750">
              <a:buFont typeface="Arial" panose="020B0604020202020204" pitchFamily="34" charset="0"/>
              <a:buChar char="•"/>
            </a:pPr>
            <a:r>
              <a:rPr lang="fr-FR" b="1" dirty="0"/>
              <a:t>Stop-cannabis.ch</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Try Dry</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Tabac info service</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Stop-tabac.ch</a:t>
            </a:r>
          </a:p>
        </p:txBody>
      </p:sp>
      <p:pic>
        <p:nvPicPr>
          <p:cNvPr id="23" name="Image 22">
            <a:extLst>
              <a:ext uri="{FF2B5EF4-FFF2-40B4-BE49-F238E27FC236}">
                <a16:creationId xmlns:a16="http://schemas.microsoft.com/office/drawing/2014/main" id="{59DBAA4F-54F1-42F8-8C80-7A5CBE414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065" y="2197216"/>
            <a:ext cx="2067437" cy="4249732"/>
          </a:xfrm>
          <a:prstGeom prst="rect">
            <a:avLst/>
          </a:prstGeom>
        </p:spPr>
      </p:pic>
      <p:pic>
        <p:nvPicPr>
          <p:cNvPr id="25" name="Image 24">
            <a:extLst>
              <a:ext uri="{FF2B5EF4-FFF2-40B4-BE49-F238E27FC236}">
                <a16:creationId xmlns:a16="http://schemas.microsoft.com/office/drawing/2014/main" id="{837CE475-56EF-47B1-A49F-A4E8DF67E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562" y="2197216"/>
            <a:ext cx="2067437" cy="4249732"/>
          </a:xfrm>
          <a:prstGeom prst="rect">
            <a:avLst/>
          </a:prstGeom>
        </p:spPr>
      </p:pic>
    </p:spTree>
    <p:extLst>
      <p:ext uri="{BB962C8B-B14F-4D97-AF65-F5344CB8AC3E}">
        <p14:creationId xmlns:p14="http://schemas.microsoft.com/office/powerpoint/2010/main" val="3733693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18C9FC2-1D19-40FA-B8BD-ADD79F8105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5188" y="2315035"/>
            <a:ext cx="473587" cy="462824"/>
          </a:xfrm>
          <a:prstGeom prst="rect">
            <a:avLst/>
          </a:prstGeom>
        </p:spPr>
      </p:pic>
      <p:sp>
        <p:nvSpPr>
          <p:cNvPr id="21" name="ZoneTexte 20">
            <a:extLst>
              <a:ext uri="{FF2B5EF4-FFF2-40B4-BE49-F238E27FC236}">
                <a16:creationId xmlns:a16="http://schemas.microsoft.com/office/drawing/2014/main" id="{65762123-2952-443C-91D4-04BB6CBD8217}"/>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 Transmettre des outils</a:t>
            </a:r>
            <a:endParaRPr lang="fr-FR" sz="3200" dirty="0">
              <a:solidFill>
                <a:srgbClr val="6B6123"/>
              </a:solidFill>
            </a:endParaRPr>
          </a:p>
        </p:txBody>
      </p:sp>
      <p:sp>
        <p:nvSpPr>
          <p:cNvPr id="2" name="ZoneTexte 1">
            <a:extLst>
              <a:ext uri="{FF2B5EF4-FFF2-40B4-BE49-F238E27FC236}">
                <a16:creationId xmlns:a16="http://schemas.microsoft.com/office/drawing/2014/main" id="{884EA335-DBD5-4819-80B9-A0BC5B0A52E8}"/>
              </a:ext>
            </a:extLst>
          </p:cNvPr>
          <p:cNvSpPr txBox="1"/>
          <p:nvPr/>
        </p:nvSpPr>
        <p:spPr>
          <a:xfrm>
            <a:off x="878186" y="1656784"/>
            <a:ext cx="6636190" cy="400110"/>
          </a:xfrm>
          <a:prstGeom prst="rect">
            <a:avLst/>
          </a:prstGeom>
          <a:noFill/>
        </p:spPr>
        <p:txBody>
          <a:bodyPr wrap="square" rtlCol="0">
            <a:spAutoFit/>
          </a:bodyPr>
          <a:lstStyle/>
          <a:p>
            <a:r>
              <a:rPr lang="fr-FR" sz="2000" b="1" dirty="0"/>
              <a:t>Les groupes d’auto supports</a:t>
            </a:r>
          </a:p>
        </p:txBody>
      </p:sp>
      <p:sp>
        <p:nvSpPr>
          <p:cNvPr id="3" name="ZoneTexte 2">
            <a:extLst>
              <a:ext uri="{FF2B5EF4-FFF2-40B4-BE49-F238E27FC236}">
                <a16:creationId xmlns:a16="http://schemas.microsoft.com/office/drawing/2014/main" id="{B1848D94-BE63-4505-A9BB-1898FA78EF4E}"/>
              </a:ext>
            </a:extLst>
          </p:cNvPr>
          <p:cNvSpPr txBox="1"/>
          <p:nvPr/>
        </p:nvSpPr>
        <p:spPr>
          <a:xfrm>
            <a:off x="2558119" y="2131528"/>
            <a:ext cx="5350598" cy="646331"/>
          </a:xfrm>
          <a:prstGeom prst="rect">
            <a:avLst/>
          </a:prstGeom>
          <a:noFill/>
        </p:spPr>
        <p:txBody>
          <a:bodyPr wrap="square" rtlCol="0">
            <a:spAutoFit/>
          </a:bodyPr>
          <a:lstStyle/>
          <a:p>
            <a:endParaRPr lang="fr-FR" b="1" dirty="0"/>
          </a:p>
          <a:p>
            <a:r>
              <a:rPr lang="fr-FR" b="1" dirty="0"/>
              <a:t>« je ne fume plus » pour les personnes majeures »</a:t>
            </a:r>
          </a:p>
        </p:txBody>
      </p:sp>
      <p:pic>
        <p:nvPicPr>
          <p:cNvPr id="22" name="Image 21">
            <a:extLst>
              <a:ext uri="{FF2B5EF4-FFF2-40B4-BE49-F238E27FC236}">
                <a16:creationId xmlns:a16="http://schemas.microsoft.com/office/drawing/2014/main" id="{6DE483F0-26A8-41F2-BAB7-F959430485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7971" y="3742721"/>
            <a:ext cx="3977434" cy="1784689"/>
          </a:xfrm>
          <a:prstGeom prst="rect">
            <a:avLst/>
          </a:prstGeom>
        </p:spPr>
      </p:pic>
      <p:sp>
        <p:nvSpPr>
          <p:cNvPr id="23" name="ZoneTexte 22">
            <a:extLst>
              <a:ext uri="{FF2B5EF4-FFF2-40B4-BE49-F238E27FC236}">
                <a16:creationId xmlns:a16="http://schemas.microsoft.com/office/drawing/2014/main" id="{F82FE27D-0B28-478C-B602-5E1B529D81C2}"/>
              </a:ext>
            </a:extLst>
          </p:cNvPr>
          <p:cNvSpPr txBox="1"/>
          <p:nvPr/>
        </p:nvSpPr>
        <p:spPr>
          <a:xfrm>
            <a:off x="2688879" y="3010328"/>
            <a:ext cx="4255129" cy="341632"/>
          </a:xfrm>
          <a:prstGeom prst="rect">
            <a:avLst/>
          </a:prstGeom>
          <a:noFill/>
        </p:spPr>
        <p:txBody>
          <a:bodyPr wrap="square">
            <a:spAutoFit/>
          </a:bodyPr>
          <a:lstStyle/>
          <a:p>
            <a:pPr algn="ctr">
              <a:lnSpc>
                <a:spcPct val="90000"/>
              </a:lnSpc>
              <a:spcBef>
                <a:spcPts val="1000"/>
              </a:spcBef>
            </a:pPr>
            <a:r>
              <a:rPr lang="fr-FR" sz="1800" dirty="0">
                <a:solidFill>
                  <a:prstClr val="black"/>
                </a:solidFill>
                <a:latin typeface="Calibri Light" panose="020F0302020204030204" pitchFamily="34" charset="0"/>
                <a:cs typeface="Calibri Light" panose="020F0302020204030204" pitchFamily="34" charset="0"/>
                <a:hlinkClick r:id="rId4"/>
              </a:rPr>
              <a:t>https://twitter.com/jenefumeplus</a:t>
            </a:r>
            <a:endParaRPr lang="fr-FR" sz="1800"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4535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65762123-2952-443C-91D4-04BB6CBD8217}"/>
              </a:ext>
            </a:extLst>
          </p:cNvPr>
          <p:cNvSpPr txBox="1"/>
          <p:nvPr/>
        </p:nvSpPr>
        <p:spPr>
          <a:xfrm>
            <a:off x="436631" y="428280"/>
            <a:ext cx="11856098" cy="584775"/>
          </a:xfrm>
          <a:prstGeom prst="rect">
            <a:avLst/>
          </a:prstGeom>
          <a:noFill/>
        </p:spPr>
        <p:txBody>
          <a:bodyPr wrap="square" rtlCol="0">
            <a:spAutoFit/>
          </a:bodyPr>
          <a:lstStyle/>
          <a:p>
            <a:pPr lvl="0"/>
            <a:r>
              <a:rPr lang="fr-FR" sz="3200" b="1" dirty="0">
                <a:solidFill>
                  <a:srgbClr val="7A2553"/>
                </a:solidFill>
              </a:rPr>
              <a:t>Accompagner : transmettre des outils</a:t>
            </a:r>
            <a:endParaRPr lang="fr-FR" sz="3200" dirty="0">
              <a:solidFill>
                <a:srgbClr val="6B6123"/>
              </a:solidFill>
            </a:endParaRPr>
          </a:p>
        </p:txBody>
      </p:sp>
      <p:sp>
        <p:nvSpPr>
          <p:cNvPr id="2" name="ZoneTexte 1">
            <a:extLst>
              <a:ext uri="{FF2B5EF4-FFF2-40B4-BE49-F238E27FC236}">
                <a16:creationId xmlns:a16="http://schemas.microsoft.com/office/drawing/2014/main" id="{884EA335-DBD5-4819-80B9-A0BC5B0A52E8}"/>
              </a:ext>
            </a:extLst>
          </p:cNvPr>
          <p:cNvSpPr txBox="1"/>
          <p:nvPr/>
        </p:nvSpPr>
        <p:spPr>
          <a:xfrm>
            <a:off x="878186" y="1656784"/>
            <a:ext cx="6636190" cy="400110"/>
          </a:xfrm>
          <a:prstGeom prst="rect">
            <a:avLst/>
          </a:prstGeom>
          <a:noFill/>
        </p:spPr>
        <p:txBody>
          <a:bodyPr wrap="square" rtlCol="0">
            <a:spAutoFit/>
          </a:bodyPr>
          <a:lstStyle/>
          <a:p>
            <a:r>
              <a:rPr lang="fr-FR" sz="2000" b="1" dirty="0"/>
              <a:t>Les sites dédiés </a:t>
            </a:r>
          </a:p>
        </p:txBody>
      </p:sp>
      <p:pic>
        <p:nvPicPr>
          <p:cNvPr id="5" name="Image 4">
            <a:extLst>
              <a:ext uri="{FF2B5EF4-FFF2-40B4-BE49-F238E27FC236}">
                <a16:creationId xmlns:a16="http://schemas.microsoft.com/office/drawing/2014/main" id="{2E235C0E-8545-4BD0-9A1B-F80C846065AE}"/>
              </a:ext>
            </a:extLst>
          </p:cNvPr>
          <p:cNvPicPr>
            <a:picLocks noChangeAspect="1"/>
          </p:cNvPicPr>
          <p:nvPr/>
        </p:nvPicPr>
        <p:blipFill>
          <a:blip r:embed="rId2"/>
          <a:stretch>
            <a:fillRect/>
          </a:stretch>
        </p:blipFill>
        <p:spPr>
          <a:xfrm>
            <a:off x="541677" y="2492883"/>
            <a:ext cx="5257472" cy="1565513"/>
          </a:xfrm>
          <a:prstGeom prst="rect">
            <a:avLst/>
          </a:prstGeom>
        </p:spPr>
      </p:pic>
      <p:sp>
        <p:nvSpPr>
          <p:cNvPr id="12" name="ZoneTexte 11">
            <a:extLst>
              <a:ext uri="{FF2B5EF4-FFF2-40B4-BE49-F238E27FC236}">
                <a16:creationId xmlns:a16="http://schemas.microsoft.com/office/drawing/2014/main" id="{27CC4317-7E99-4819-9897-E2EB20AD673D}"/>
              </a:ext>
            </a:extLst>
          </p:cNvPr>
          <p:cNvSpPr txBox="1"/>
          <p:nvPr/>
        </p:nvSpPr>
        <p:spPr>
          <a:xfrm>
            <a:off x="1050203" y="4431775"/>
            <a:ext cx="7263142" cy="646331"/>
          </a:xfrm>
          <a:prstGeom prst="rect">
            <a:avLst/>
          </a:prstGeom>
          <a:noFill/>
        </p:spPr>
        <p:txBody>
          <a:bodyPr wrap="square">
            <a:spAutoFit/>
          </a:bodyPr>
          <a:lstStyle/>
          <a:p>
            <a:r>
              <a:rPr lang="fr-FR" dirty="0">
                <a:hlinkClick r:id="rId3"/>
              </a:rPr>
              <a:t>https://www.maad-digital.fr/</a:t>
            </a:r>
            <a:endParaRPr lang="fr-FR" dirty="0"/>
          </a:p>
          <a:p>
            <a:endParaRPr lang="fr-FR" dirty="0"/>
          </a:p>
        </p:txBody>
      </p:sp>
      <p:pic>
        <p:nvPicPr>
          <p:cNvPr id="13" name="Image 12" descr="Une image contenant texte, clipart&#10;&#10;Description générée automatiquement">
            <a:extLst>
              <a:ext uri="{FF2B5EF4-FFF2-40B4-BE49-F238E27FC236}">
                <a16:creationId xmlns:a16="http://schemas.microsoft.com/office/drawing/2014/main" id="{2D1401DF-F9EA-403C-8C21-78D65AA27E50}"/>
              </a:ext>
            </a:extLst>
          </p:cNvPr>
          <p:cNvPicPr>
            <a:picLocks noChangeAspect="1"/>
          </p:cNvPicPr>
          <p:nvPr/>
        </p:nvPicPr>
        <p:blipFill>
          <a:blip r:embed="rId4"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7172447" y="2517186"/>
            <a:ext cx="3608743" cy="940460"/>
          </a:xfrm>
          <a:prstGeom prst="rect">
            <a:avLst/>
          </a:prstGeom>
        </p:spPr>
      </p:pic>
      <p:sp>
        <p:nvSpPr>
          <p:cNvPr id="14" name="ZoneTexte 13">
            <a:extLst>
              <a:ext uri="{FF2B5EF4-FFF2-40B4-BE49-F238E27FC236}">
                <a16:creationId xmlns:a16="http://schemas.microsoft.com/office/drawing/2014/main" id="{98ECBD97-FE7D-42AC-9F32-4113B2999289}"/>
              </a:ext>
            </a:extLst>
          </p:cNvPr>
          <p:cNvSpPr txBox="1"/>
          <p:nvPr/>
        </p:nvSpPr>
        <p:spPr>
          <a:xfrm rot="10800000" flipV="1">
            <a:off x="7514375" y="4051511"/>
            <a:ext cx="3691008" cy="369332"/>
          </a:xfrm>
          <a:prstGeom prst="rect">
            <a:avLst/>
          </a:prstGeom>
          <a:noFill/>
        </p:spPr>
        <p:txBody>
          <a:bodyPr wrap="square">
            <a:spAutoFit/>
          </a:bodyPr>
          <a:lstStyle/>
          <a:p>
            <a:pPr marL="0" indent="0" algn="ctr">
              <a:buNone/>
            </a:pPr>
            <a:r>
              <a:rPr lang="fr-FR" sz="1800" dirty="0">
                <a:solidFill>
                  <a:srgbClr val="0070C0"/>
                </a:solidFill>
                <a:hlinkClick r:id="rId5">
                  <a:extLst>
                    <a:ext uri="{A12FA001-AC4F-418D-AE19-62706E023703}">
                      <ahyp:hlinkClr xmlns:ahyp="http://schemas.microsoft.com/office/drawing/2018/hyperlinkcolor" val="tx"/>
                    </a:ext>
                  </a:extLst>
                </a:hlinkClick>
              </a:rPr>
              <a:t>https://www.addictaide.fr/</a:t>
            </a:r>
            <a:r>
              <a:rPr lang="fr-FR" sz="1800" dirty="0">
                <a:solidFill>
                  <a:srgbClr val="0070C0"/>
                </a:solidFill>
              </a:rPr>
              <a:t> </a:t>
            </a:r>
          </a:p>
        </p:txBody>
      </p:sp>
      <p:pic>
        <p:nvPicPr>
          <p:cNvPr id="4" name="Image 3">
            <a:extLst>
              <a:ext uri="{FF2B5EF4-FFF2-40B4-BE49-F238E27FC236}">
                <a16:creationId xmlns:a16="http://schemas.microsoft.com/office/drawing/2014/main" id="{0B84B6DE-04D4-4723-8FA1-93BBC930F231}"/>
              </a:ext>
            </a:extLst>
          </p:cNvPr>
          <p:cNvPicPr>
            <a:picLocks noChangeAspect="1"/>
          </p:cNvPicPr>
          <p:nvPr/>
        </p:nvPicPr>
        <p:blipFill>
          <a:blip r:embed="rId6"/>
          <a:stretch>
            <a:fillRect/>
          </a:stretch>
        </p:blipFill>
        <p:spPr>
          <a:xfrm>
            <a:off x="4157530" y="4892067"/>
            <a:ext cx="3876940" cy="1292313"/>
          </a:xfrm>
          <a:prstGeom prst="rect">
            <a:avLst/>
          </a:prstGeom>
        </p:spPr>
      </p:pic>
      <p:sp>
        <p:nvSpPr>
          <p:cNvPr id="6" name="ZoneTexte 5">
            <a:extLst>
              <a:ext uri="{FF2B5EF4-FFF2-40B4-BE49-F238E27FC236}">
                <a16:creationId xmlns:a16="http://schemas.microsoft.com/office/drawing/2014/main" id="{96F245CC-BF79-46F5-A468-319B38CA6E93}"/>
              </a:ext>
            </a:extLst>
          </p:cNvPr>
          <p:cNvSpPr txBox="1"/>
          <p:nvPr/>
        </p:nvSpPr>
        <p:spPr>
          <a:xfrm>
            <a:off x="5254388" y="6060387"/>
            <a:ext cx="6769290" cy="923330"/>
          </a:xfrm>
          <a:prstGeom prst="rect">
            <a:avLst/>
          </a:prstGeom>
          <a:noFill/>
        </p:spPr>
        <p:txBody>
          <a:bodyPr wrap="square" rtlCol="0">
            <a:spAutoFit/>
          </a:bodyPr>
          <a:lstStyle/>
          <a:p>
            <a:r>
              <a:rPr lang="fr-FR" dirty="0">
                <a:hlinkClick r:id="rId7"/>
              </a:rPr>
              <a:t>https://eduscol.education.fr/2031/comment-aborder-la-prevention-des-conduites-addictives-l-ecole</a:t>
            </a:r>
            <a:endParaRPr lang="fr-FR" dirty="0"/>
          </a:p>
          <a:p>
            <a:endParaRPr lang="fr-FR" dirty="0"/>
          </a:p>
        </p:txBody>
      </p:sp>
    </p:spTree>
    <p:extLst>
      <p:ext uri="{BB962C8B-B14F-4D97-AF65-F5344CB8AC3E}">
        <p14:creationId xmlns:p14="http://schemas.microsoft.com/office/powerpoint/2010/main" val="172336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584775"/>
          </a:xfrm>
          <a:prstGeom prst="rect">
            <a:avLst/>
          </a:prstGeom>
          <a:noFill/>
        </p:spPr>
        <p:txBody>
          <a:bodyPr wrap="square" rtlCol="0">
            <a:spAutoFit/>
          </a:bodyPr>
          <a:lstStyle/>
          <a:p>
            <a:pPr lvl="0" algn="ctr"/>
            <a:r>
              <a:rPr lang="fr-FR" sz="3200" b="1" dirty="0"/>
              <a:t>b) Savoir orienter</a:t>
            </a:r>
          </a:p>
        </p:txBody>
      </p:sp>
    </p:spTree>
    <p:extLst>
      <p:ext uri="{BB962C8B-B14F-4D97-AF65-F5344CB8AC3E}">
        <p14:creationId xmlns:p14="http://schemas.microsoft.com/office/powerpoint/2010/main" val="232315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C8206D83-F305-4CFD-8035-EF61D135DEC5}"/>
              </a:ext>
            </a:extLst>
          </p:cNvPr>
          <p:cNvSpPr txBox="1"/>
          <p:nvPr/>
        </p:nvSpPr>
        <p:spPr>
          <a:xfrm>
            <a:off x="190110" y="4803935"/>
            <a:ext cx="9982200" cy="369332"/>
          </a:xfrm>
          <a:prstGeom prst="rect">
            <a:avLst/>
          </a:prstGeom>
          <a:noFill/>
        </p:spPr>
        <p:txBody>
          <a:bodyPr wrap="square">
            <a:spAutoFit/>
          </a:bodyPr>
          <a:lstStyle/>
          <a:p>
            <a:r>
              <a:rPr lang="fr-FR" dirty="0"/>
              <a:t>	</a:t>
            </a:r>
          </a:p>
        </p:txBody>
      </p:sp>
      <p:sp>
        <p:nvSpPr>
          <p:cNvPr id="7" name="ZoneTexte 6">
            <a:extLst>
              <a:ext uri="{FF2B5EF4-FFF2-40B4-BE49-F238E27FC236}">
                <a16:creationId xmlns:a16="http://schemas.microsoft.com/office/drawing/2014/main" id="{5B107E0A-FE85-43C2-AA8A-15847FFF5644}"/>
              </a:ext>
            </a:extLst>
          </p:cNvPr>
          <p:cNvSpPr txBox="1"/>
          <p:nvPr/>
        </p:nvSpPr>
        <p:spPr>
          <a:xfrm>
            <a:off x="710213" y="585926"/>
            <a:ext cx="11554523" cy="584775"/>
          </a:xfrm>
          <a:prstGeom prst="rect">
            <a:avLst/>
          </a:prstGeom>
          <a:noFill/>
        </p:spPr>
        <p:txBody>
          <a:bodyPr wrap="square" rtlCol="0">
            <a:spAutoFit/>
          </a:bodyPr>
          <a:lstStyle/>
          <a:p>
            <a:pPr lvl="0"/>
            <a:r>
              <a:rPr lang="fr-FR" sz="3200" b="1" dirty="0">
                <a:solidFill>
                  <a:srgbClr val="7A2553"/>
                </a:solidFill>
              </a:rPr>
              <a:t>Savoir orienter :</a:t>
            </a:r>
            <a:endParaRPr lang="fr-FR" sz="3200" dirty="0">
              <a:solidFill>
                <a:srgbClr val="6B6123"/>
              </a:solidFill>
            </a:endParaRPr>
          </a:p>
        </p:txBody>
      </p:sp>
      <p:sp>
        <p:nvSpPr>
          <p:cNvPr id="6" name="ZoneTexte 5">
            <a:extLst>
              <a:ext uri="{FF2B5EF4-FFF2-40B4-BE49-F238E27FC236}">
                <a16:creationId xmlns:a16="http://schemas.microsoft.com/office/drawing/2014/main" id="{9EC24E7C-0DF6-469F-9DDA-B7F89468D6A8}"/>
              </a:ext>
            </a:extLst>
          </p:cNvPr>
          <p:cNvSpPr txBox="1"/>
          <p:nvPr/>
        </p:nvSpPr>
        <p:spPr>
          <a:xfrm>
            <a:off x="710212" y="1576873"/>
            <a:ext cx="11291677" cy="5232202"/>
          </a:xfrm>
          <a:prstGeom prst="rect">
            <a:avLst/>
          </a:prstGeom>
          <a:noFill/>
        </p:spPr>
        <p:txBody>
          <a:bodyPr wrap="square">
            <a:spAutoFit/>
          </a:bodyPr>
          <a:lstStyle/>
          <a:p>
            <a:r>
              <a:rPr lang="fr-FR" dirty="0"/>
              <a:t>Les premiers interlocuteurs des équipes éducatives sont :</a:t>
            </a:r>
          </a:p>
          <a:p>
            <a:endParaRPr lang="fr-FR" dirty="0"/>
          </a:p>
          <a:p>
            <a:pPr marL="285750" indent="-285750">
              <a:buFont typeface="Arial" panose="020B0604020202020204" pitchFamily="34" charset="0"/>
              <a:buChar char="•"/>
            </a:pPr>
            <a:r>
              <a:rPr lang="fr-FR" dirty="0"/>
              <a:t>Les parents ou responsables légaux avec lesquels pourront s’élaborer les démarches vers le service de soins spécialisés </a:t>
            </a:r>
          </a:p>
          <a:p>
            <a:pPr marL="285750" indent="-285750">
              <a:buFont typeface="Arial" panose="020B0604020202020204" pitchFamily="34" charset="0"/>
              <a:buChar char="•"/>
            </a:pPr>
            <a:r>
              <a:rPr lang="fr-FR" dirty="0"/>
              <a:t>Le médecin généraliste qui coordonne les soins</a:t>
            </a:r>
          </a:p>
          <a:p>
            <a:endParaRPr lang="fr-FR" dirty="0"/>
          </a:p>
          <a:p>
            <a:r>
              <a:rPr lang="fr-FR" dirty="0"/>
              <a:t>Adhésion de la famille et de l’adolescent pour une orientation vers une consultation spécialisée : Les actes des soignants auprès de l’enfant et de sa famille ne tirent leur efficacité, ne gagnent leur caractère thérapeutique, que de l’élaboration qui les englobe. </a:t>
            </a:r>
          </a:p>
          <a:p>
            <a:endParaRPr lang="fr-FR" dirty="0"/>
          </a:p>
          <a:p>
            <a:r>
              <a:rPr lang="fr-FR" dirty="0"/>
              <a:t>Lien entre la structure scolaire et le secteur de soins, avec l’exigence constante du respect de la confidentialité, de la réflexion partagée.</a:t>
            </a:r>
          </a:p>
          <a:p>
            <a:endParaRPr lang="fr-FR" dirty="0"/>
          </a:p>
          <a:p>
            <a:r>
              <a:rPr lang="fr-FR" dirty="0"/>
              <a:t>Si, malgré des demandes répétées, les parents ou les responsables légaux de l’adolescent ne répondent pas aux sollicitations de l’équipe de référence, il peut s’avérer indispensable, après une réflexion concertée, de mettre en œuvre les démarches nécessaires pour assurer la protection du jeune. </a:t>
            </a:r>
          </a:p>
          <a:p>
            <a:endParaRPr lang="fr-FR" dirty="0"/>
          </a:p>
          <a:p>
            <a:r>
              <a:rPr lang="fr-FR" sz="1400" dirty="0">
                <a:hlinkClick r:id="rId2"/>
              </a:rPr>
              <a:t>https://solidarites-sante.gouv.fr/IMG/pdf/Guide_Souffrance_psy_Enfant_ado_2014.pdf</a:t>
            </a:r>
            <a:endParaRPr lang="fr-FR" sz="1400" dirty="0"/>
          </a:p>
          <a:p>
            <a:endParaRPr lang="fr-FR" sz="1400" dirty="0"/>
          </a:p>
        </p:txBody>
      </p:sp>
    </p:spTree>
    <p:extLst>
      <p:ext uri="{BB962C8B-B14F-4D97-AF65-F5344CB8AC3E}">
        <p14:creationId xmlns:p14="http://schemas.microsoft.com/office/powerpoint/2010/main" val="51377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195442-947A-45C9-911F-DC00873FCA49}"/>
              </a:ext>
            </a:extLst>
          </p:cNvPr>
          <p:cNvSpPr>
            <a:spLocks noGrp="1"/>
          </p:cNvSpPr>
          <p:nvPr>
            <p:ph idx="4294967295"/>
          </p:nvPr>
        </p:nvSpPr>
        <p:spPr>
          <a:xfrm>
            <a:off x="838200" y="1533888"/>
            <a:ext cx="10515600" cy="888206"/>
          </a:xfrm>
          <a:prstGeom prst="rect">
            <a:avLst/>
          </a:prstGeom>
        </p:spPr>
        <p:txBody>
          <a:bodyPr/>
          <a:lstStyle/>
          <a:p>
            <a:pPr marL="0" indent="0">
              <a:buNone/>
            </a:pPr>
            <a:r>
              <a:rPr lang="fr-FR" sz="2200" dirty="0"/>
              <a:t>Selon l’addiction, les poly consommations et les comorbidités, différents dispositifs sont complémentaires et doivent s’articuler ensemble : </a:t>
            </a:r>
          </a:p>
        </p:txBody>
      </p:sp>
      <p:sp>
        <p:nvSpPr>
          <p:cNvPr id="4" name="Espace réservé du contenu 2">
            <a:extLst>
              <a:ext uri="{FF2B5EF4-FFF2-40B4-BE49-F238E27FC236}">
                <a16:creationId xmlns:a16="http://schemas.microsoft.com/office/drawing/2014/main" id="{4BEDB481-9A51-49F3-8956-C15193AF7A10}"/>
              </a:ext>
            </a:extLst>
          </p:cNvPr>
          <p:cNvSpPr txBox="1">
            <a:spLocks/>
          </p:cNvSpPr>
          <p:nvPr/>
        </p:nvSpPr>
        <p:spPr>
          <a:xfrm>
            <a:off x="4339989" y="3114160"/>
            <a:ext cx="2852383" cy="2619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prstClr val="black"/>
                </a:solidFill>
              </a:rPr>
              <a:t>CJC : Consultations jeunes consommateurs</a:t>
            </a:r>
          </a:p>
          <a:p>
            <a:r>
              <a:rPr lang="fr-FR" sz="1800" dirty="0">
                <a:solidFill>
                  <a:prstClr val="black"/>
                </a:solidFill>
              </a:rPr>
              <a:t>Maison Des Adolescents</a:t>
            </a:r>
          </a:p>
          <a:p>
            <a:r>
              <a:rPr lang="fr-FR" sz="1800" dirty="0"/>
              <a:t>CSAPA : Centre de soins, d’accompagnement et de préventions des addictions</a:t>
            </a:r>
          </a:p>
          <a:p>
            <a:pPr marL="0" indent="0">
              <a:buNone/>
            </a:pPr>
            <a:endParaRPr lang="fr-FR" sz="1800" dirty="0"/>
          </a:p>
        </p:txBody>
      </p:sp>
      <p:sp>
        <p:nvSpPr>
          <p:cNvPr id="5" name="Rectangle : coins arrondis 4">
            <a:extLst>
              <a:ext uri="{FF2B5EF4-FFF2-40B4-BE49-F238E27FC236}">
                <a16:creationId xmlns:a16="http://schemas.microsoft.com/office/drawing/2014/main" id="{4EF31BA7-16FA-46C4-B12A-EA2127D33034}"/>
              </a:ext>
            </a:extLst>
          </p:cNvPr>
          <p:cNvSpPr/>
          <p:nvPr/>
        </p:nvSpPr>
        <p:spPr>
          <a:xfrm>
            <a:off x="955338" y="2422094"/>
            <a:ext cx="2880000" cy="532262"/>
          </a:xfrm>
          <a:prstGeom prst="roundRect">
            <a:avLst/>
          </a:prstGeom>
          <a:solidFill>
            <a:srgbClr val="6B6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r>
              <a:rPr lang="fr-FR" baseline="30000" dirty="0"/>
              <a:t>er</a:t>
            </a:r>
            <a:r>
              <a:rPr lang="fr-FR" dirty="0"/>
              <a:t> recours</a:t>
            </a:r>
          </a:p>
        </p:txBody>
      </p:sp>
      <p:sp>
        <p:nvSpPr>
          <p:cNvPr id="6" name="Rectangle : coins arrondis 5">
            <a:extLst>
              <a:ext uri="{FF2B5EF4-FFF2-40B4-BE49-F238E27FC236}">
                <a16:creationId xmlns:a16="http://schemas.microsoft.com/office/drawing/2014/main" id="{A9D3871F-93BA-473C-B3E2-05F213BFE3AE}"/>
              </a:ext>
            </a:extLst>
          </p:cNvPr>
          <p:cNvSpPr/>
          <p:nvPr/>
        </p:nvSpPr>
        <p:spPr>
          <a:xfrm>
            <a:off x="4339989" y="2422094"/>
            <a:ext cx="2880000" cy="532262"/>
          </a:xfrm>
          <a:prstGeom prst="roundRect">
            <a:avLst/>
          </a:prstGeom>
          <a:solidFill>
            <a:srgbClr val="7C7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Dispositifs </a:t>
            </a:r>
            <a:br>
              <a:rPr lang="fr-FR" dirty="0"/>
            </a:br>
            <a:r>
              <a:rPr lang="fr-FR" dirty="0"/>
              <a:t>médico-sociaux</a:t>
            </a:r>
          </a:p>
        </p:txBody>
      </p:sp>
      <p:sp>
        <p:nvSpPr>
          <p:cNvPr id="7" name="Rectangle : coins arrondis 6">
            <a:extLst>
              <a:ext uri="{FF2B5EF4-FFF2-40B4-BE49-F238E27FC236}">
                <a16:creationId xmlns:a16="http://schemas.microsoft.com/office/drawing/2014/main" id="{4B059A6C-84DF-4958-BFBC-BE1B9E5AB280}"/>
              </a:ext>
            </a:extLst>
          </p:cNvPr>
          <p:cNvSpPr/>
          <p:nvPr/>
        </p:nvSpPr>
        <p:spPr>
          <a:xfrm>
            <a:off x="7724640" y="2422094"/>
            <a:ext cx="2880000" cy="532262"/>
          </a:xfrm>
          <a:prstGeom prst="roundRect">
            <a:avLst/>
          </a:prstGeom>
          <a:solidFill>
            <a:srgbClr val="7A2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Dispositifs </a:t>
            </a:r>
            <a:br>
              <a:rPr lang="fr-FR" dirty="0"/>
            </a:br>
            <a:r>
              <a:rPr lang="fr-FR" dirty="0"/>
              <a:t>sanitaires</a:t>
            </a:r>
          </a:p>
        </p:txBody>
      </p:sp>
      <p:sp>
        <p:nvSpPr>
          <p:cNvPr id="8" name="Espace réservé du contenu 2">
            <a:extLst>
              <a:ext uri="{FF2B5EF4-FFF2-40B4-BE49-F238E27FC236}">
                <a16:creationId xmlns:a16="http://schemas.microsoft.com/office/drawing/2014/main" id="{60E5C869-7892-40E9-9F99-F2A93D9FB2E5}"/>
              </a:ext>
            </a:extLst>
          </p:cNvPr>
          <p:cNvSpPr txBox="1">
            <a:spLocks/>
          </p:cNvSpPr>
          <p:nvPr/>
        </p:nvSpPr>
        <p:spPr>
          <a:xfrm>
            <a:off x="838201" y="3114160"/>
            <a:ext cx="2997136" cy="1321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Médecins généralistes</a:t>
            </a:r>
          </a:p>
          <a:p>
            <a:pPr marL="0" indent="0" algn="ctr">
              <a:buNone/>
            </a:pPr>
            <a:r>
              <a:rPr lang="fr-FR" sz="1800" i="1" dirty="0"/>
              <a:t>à suggérer avant tout car il      coordonne les soins</a:t>
            </a:r>
          </a:p>
        </p:txBody>
      </p:sp>
      <p:sp>
        <p:nvSpPr>
          <p:cNvPr id="9" name="Espace réservé du contenu 2">
            <a:extLst>
              <a:ext uri="{FF2B5EF4-FFF2-40B4-BE49-F238E27FC236}">
                <a16:creationId xmlns:a16="http://schemas.microsoft.com/office/drawing/2014/main" id="{7A5CC28D-E48C-407E-A9C9-F493753886AD}"/>
              </a:ext>
            </a:extLst>
          </p:cNvPr>
          <p:cNvSpPr txBox="1">
            <a:spLocks/>
          </p:cNvSpPr>
          <p:nvPr/>
        </p:nvSpPr>
        <p:spPr>
          <a:xfrm>
            <a:off x="7724640" y="3114160"/>
            <a:ext cx="3093493" cy="22160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Consultations d’addictologie / tabacologie au sein des services hospitaliers </a:t>
            </a:r>
          </a:p>
          <a:p>
            <a:r>
              <a:rPr lang="fr-FR" sz="1800" dirty="0"/>
              <a:t>Les Equipes de liaison et de soins en addictologie</a:t>
            </a:r>
          </a:p>
          <a:p>
            <a:r>
              <a:rPr lang="fr-FR" sz="1800" dirty="0"/>
              <a:t>Sevrages hospitaliers</a:t>
            </a:r>
          </a:p>
        </p:txBody>
      </p:sp>
      <p:sp>
        <p:nvSpPr>
          <p:cNvPr id="10" name="ZoneTexte 9">
            <a:extLst>
              <a:ext uri="{FF2B5EF4-FFF2-40B4-BE49-F238E27FC236}">
                <a16:creationId xmlns:a16="http://schemas.microsoft.com/office/drawing/2014/main" id="{473C9D3D-12AE-4431-8995-F8F7B8DF7C00}"/>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Savoir Orienter</a:t>
            </a:r>
            <a:endParaRPr lang="fr-FR" sz="3200" dirty="0">
              <a:solidFill>
                <a:srgbClr val="6B6123"/>
              </a:solidFill>
            </a:endParaRPr>
          </a:p>
        </p:txBody>
      </p:sp>
      <p:sp>
        <p:nvSpPr>
          <p:cNvPr id="11" name="ZoneTexte 10">
            <a:extLst>
              <a:ext uri="{FF2B5EF4-FFF2-40B4-BE49-F238E27FC236}">
                <a16:creationId xmlns:a16="http://schemas.microsoft.com/office/drawing/2014/main" id="{743D18AA-AE60-4DC3-AF3D-61225A0AE75A}"/>
              </a:ext>
            </a:extLst>
          </p:cNvPr>
          <p:cNvSpPr txBox="1"/>
          <p:nvPr/>
        </p:nvSpPr>
        <p:spPr>
          <a:xfrm rot="10800000" flipV="1">
            <a:off x="955337" y="5458770"/>
            <a:ext cx="10278757" cy="923330"/>
          </a:xfrm>
          <a:prstGeom prst="rect">
            <a:avLst/>
          </a:prstGeom>
          <a:noFill/>
        </p:spPr>
        <p:txBody>
          <a:bodyPr wrap="square" rtlCol="0">
            <a:spAutoFit/>
          </a:bodyPr>
          <a:lstStyle/>
          <a:p>
            <a:r>
              <a:rPr lang="fr-FR" b="1" dirty="0"/>
              <a:t>Les annuaires des acteurs ressources par territoire et par dispositif : </a:t>
            </a:r>
          </a:p>
          <a:p>
            <a:endParaRPr lang="fr-FR" dirty="0"/>
          </a:p>
          <a:p>
            <a:r>
              <a:rPr lang="fr-FR" dirty="0">
                <a:hlinkClick r:id="rId2"/>
              </a:rPr>
              <a:t>https://srae-addicto-pdl.fr/parcours-de-soins/annuaire-des-professionnels/</a:t>
            </a:r>
            <a:r>
              <a:rPr lang="fr-FR" dirty="0"/>
              <a:t> </a:t>
            </a:r>
          </a:p>
        </p:txBody>
      </p:sp>
    </p:spTree>
    <p:extLst>
      <p:ext uri="{BB962C8B-B14F-4D97-AF65-F5344CB8AC3E}">
        <p14:creationId xmlns:p14="http://schemas.microsoft.com/office/powerpoint/2010/main" val="2282590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584775"/>
          </a:xfrm>
          <a:prstGeom prst="rect">
            <a:avLst/>
          </a:prstGeom>
          <a:noFill/>
        </p:spPr>
        <p:txBody>
          <a:bodyPr wrap="square" rtlCol="0">
            <a:spAutoFit/>
          </a:bodyPr>
          <a:lstStyle/>
          <a:p>
            <a:pPr lvl="0" algn="ctr"/>
            <a:r>
              <a:rPr lang="fr-FR" sz="3200" b="1" dirty="0"/>
              <a:t>c) Se former</a:t>
            </a:r>
          </a:p>
        </p:txBody>
      </p:sp>
    </p:spTree>
    <p:extLst>
      <p:ext uri="{BB962C8B-B14F-4D97-AF65-F5344CB8AC3E}">
        <p14:creationId xmlns:p14="http://schemas.microsoft.com/office/powerpoint/2010/main" val="1174789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53D1CC8-F566-4C1C-8006-8D6E6E3A3127}"/>
              </a:ext>
            </a:extLst>
          </p:cNvPr>
          <p:cNvSpPr txBox="1"/>
          <p:nvPr/>
        </p:nvSpPr>
        <p:spPr>
          <a:xfrm>
            <a:off x="838200" y="1375396"/>
            <a:ext cx="11267209" cy="5074210"/>
          </a:xfrm>
          <a:prstGeom prst="rect">
            <a:avLst/>
          </a:prstGeom>
          <a:noFill/>
        </p:spPr>
        <p:txBody>
          <a:bodyPr wrap="square" rtlCol="0">
            <a:spAutoFit/>
          </a:bodyPr>
          <a:lstStyle/>
          <a:p>
            <a:r>
              <a:rPr lang="fr-FR" sz="1600" b="1" dirty="0"/>
              <a:t>SRAE Addictologie </a:t>
            </a:r>
            <a:r>
              <a:rPr lang="fr-FR" sz="1600" dirty="0"/>
              <a:t>: </a:t>
            </a:r>
            <a:r>
              <a:rPr lang="fr-FR" sz="1600" dirty="0">
                <a:hlinkClick r:id="rId2"/>
              </a:rPr>
              <a:t>http://www.srae-addicto-pdl.fr/fr/formation/</a:t>
            </a:r>
            <a:endParaRPr lang="fr-FR" sz="1600" dirty="0"/>
          </a:p>
          <a:p>
            <a:r>
              <a:rPr lang="fr-FR" sz="1600" b="1" dirty="0"/>
              <a:t>RESPADD</a:t>
            </a:r>
            <a:r>
              <a:rPr lang="fr-FR" sz="1600" dirty="0"/>
              <a:t> : </a:t>
            </a:r>
            <a:r>
              <a:rPr lang="fr-FR" sz="1600" dirty="0">
                <a:hlinkClick r:id="rId3"/>
              </a:rPr>
              <a:t>https://www.respadd.org/</a:t>
            </a:r>
            <a:endParaRPr lang="fr-FR" sz="1600" dirty="0"/>
          </a:p>
          <a:p>
            <a:r>
              <a:rPr lang="fr-FR" sz="1600" b="1" dirty="0"/>
              <a:t>Fédération Addiction </a:t>
            </a:r>
            <a:r>
              <a:rPr lang="fr-FR" sz="1600" dirty="0"/>
              <a:t>: </a:t>
            </a:r>
            <a:r>
              <a:rPr lang="fr-FR" sz="1600" dirty="0">
                <a:hlinkClick r:id="rId4"/>
              </a:rPr>
              <a:t>https://www.federationaddiction.fr/</a:t>
            </a:r>
            <a:endParaRPr lang="fr-FR" sz="1600" dirty="0"/>
          </a:p>
          <a:p>
            <a:r>
              <a:rPr lang="fr-FR" sz="1600" b="1" dirty="0"/>
              <a:t>Association Addictions France </a:t>
            </a:r>
            <a:r>
              <a:rPr lang="fr-FR" sz="1600" dirty="0"/>
              <a:t>: </a:t>
            </a:r>
            <a:r>
              <a:rPr lang="fr-FR" sz="1600" dirty="0">
                <a:hlinkClick r:id="rId5"/>
              </a:rPr>
              <a:t>La formation – Association Addictions France (anciennement ANPAA) (addictions-france.org)</a:t>
            </a:r>
            <a:endParaRPr lang="fr-FR" sz="1600" dirty="0"/>
          </a:p>
          <a:p>
            <a:r>
              <a:rPr lang="fr-FR" sz="1600" dirty="0"/>
              <a:t>…..</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effectLst/>
                <a:uLnTx/>
                <a:uFillTx/>
                <a:latin typeface="Calibri" panose="020F0502020204030204"/>
                <a:ea typeface="+mn-ea"/>
                <a:cs typeface="+mn-cs"/>
              </a:rPr>
              <a:t>DIU Tabacologie et aide au sevrage tabagique </a:t>
            </a:r>
            <a:r>
              <a:rPr kumimoji="0" lang="fr-FR" sz="1600" b="1" i="0" u="none" strike="noStrike" kern="1200" cap="none" spc="0" normalizeH="0" baseline="0" noProof="0" dirty="0" err="1">
                <a:ln>
                  <a:noFill/>
                </a:ln>
                <a:effectLst/>
                <a:uLnTx/>
                <a:uFillTx/>
                <a:latin typeface="Calibri" panose="020F0502020204030204"/>
                <a:ea typeface="+mn-ea"/>
                <a:cs typeface="+mn-cs"/>
              </a:rPr>
              <a:t>inter-région</a:t>
            </a:r>
            <a:r>
              <a:rPr kumimoji="0" lang="fr-FR" sz="1600" b="1" i="0" u="none" strike="noStrike" kern="1200" cap="none" spc="0" normalizeH="0" baseline="0" noProof="0" dirty="0">
                <a:ln>
                  <a:noFill/>
                </a:ln>
                <a:effectLst/>
                <a:uLnTx/>
                <a:uFillTx/>
                <a:latin typeface="Calibri" panose="020F0502020204030204"/>
                <a:ea typeface="+mn-ea"/>
                <a:cs typeface="+mn-cs"/>
              </a:rPr>
              <a:t> Ouest</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CHU de Nantes - Pascale POREE   </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Tél : 02 40 16 51 04</a:t>
            </a:r>
            <a:b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tooltip="pascale.poree@chu-nantes.fr">
                  <a:extLst>
                    <a:ext uri="{A12FA001-AC4F-418D-AE19-62706E023703}">
                      <ahyp:hlinkClr xmlns:ahyp="http://schemas.microsoft.com/office/drawing/2018/hyperlinkcolor" val="tx"/>
                    </a:ext>
                  </a:extLst>
                </a:hlinkClick>
              </a:rPr>
              <a:t>pascale.poree@chu-nantes.fr</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effectLst/>
                <a:uLnTx/>
                <a:uFillTx/>
                <a:latin typeface="Calibri" panose="020F0502020204030204"/>
                <a:ea typeface="+mn-ea"/>
                <a:cs typeface="+mn-cs"/>
              </a:rPr>
              <a:t>DIU Addictologie: Troubles liés à l’usage de substances (hors alcool) et addictions comportementales</a:t>
            </a: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Université de Nantes </a:t>
            </a:r>
            <a:r>
              <a:rPr lang="fr-FR" sz="1600" dirty="0">
                <a:solidFill>
                  <a:prstClr val="black"/>
                </a:solidFill>
                <a:latin typeface="Calibri" panose="020F0502020204030204"/>
              </a:rPr>
              <a:t>-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Tél : 02 53 48 47 42</a:t>
            </a:r>
            <a:br>
              <a:rPr kumimoji="0" lang="fr-FR"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diu.addictologie-substances</a:t>
            </a: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8" tooltip="laurence.maringue@univ-nantes.fr">
                  <a:extLst>
                    <a:ext uri="{A12FA001-AC4F-418D-AE19-62706E023703}">
                      <ahyp:hlinkClr xmlns:ahyp="http://schemas.microsoft.com/office/drawing/2018/hyperlinkcolor" val="tx"/>
                    </a:ext>
                  </a:extLst>
                </a:hlinkClick>
              </a:rPr>
              <a:t>@univ-nantes.fr</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fr-FR" sz="1600" dirty="0"/>
          </a:p>
          <a:p>
            <a:r>
              <a:rPr lang="fr-FR" sz="1600" b="1" dirty="0"/>
              <a:t>Outils numériques de formation :</a:t>
            </a:r>
          </a:p>
          <a:p>
            <a:r>
              <a:rPr lang="fr-FR" sz="1600" dirty="0"/>
              <a:t>Les MOOC ; </a:t>
            </a:r>
            <a:r>
              <a:rPr lang="fr-FR" sz="1600" dirty="0">
                <a:hlinkClick r:id="rId9"/>
              </a:rPr>
              <a:t>https://www.fun-mooc.fr/fr/cours/comprendre-les-addictions/</a:t>
            </a:r>
            <a:endParaRPr lang="fr-FR" sz="1600" dirty="0"/>
          </a:p>
          <a:p>
            <a:r>
              <a:rPr lang="fr-FR" sz="1600" dirty="0"/>
              <a:t>E-learning /  </a:t>
            </a:r>
            <a:r>
              <a:rPr lang="fr-FR" sz="1600" dirty="0">
                <a:hlinkClick r:id="rId10"/>
              </a:rPr>
              <a:t>https://ipcem.org/cycles-a-l-etp-specifiques-a-une-maladie/le-patient-en-addictologie-presentiel-e-learning</a:t>
            </a:r>
            <a:endParaRPr lang="fr-FR" sz="1600" dirty="0"/>
          </a:p>
          <a:p>
            <a:r>
              <a:rPr lang="fr-FR" sz="1600" dirty="0"/>
              <a:t>Webinaire/ </a:t>
            </a:r>
            <a:r>
              <a:rPr lang="fr-FR" sz="1600" dirty="0">
                <a:hlinkClick r:id="rId11"/>
              </a:rPr>
              <a:t>https://www.federationaddiction.fr/agenda/webinaire-sur-les-usages-de-psychotropes-et-addictions-des-professionnels-reponses-du-cote-des-services-de-sante-au-travail/</a:t>
            </a:r>
            <a:endParaRPr lang="fr-FR" sz="1600" dirty="0"/>
          </a:p>
          <a:p>
            <a:endParaRPr lang="fr-FR" sz="1600" dirty="0"/>
          </a:p>
        </p:txBody>
      </p:sp>
      <p:pic>
        <p:nvPicPr>
          <p:cNvPr id="7" name="Image 6">
            <a:extLst>
              <a:ext uri="{FF2B5EF4-FFF2-40B4-BE49-F238E27FC236}">
                <a16:creationId xmlns:a16="http://schemas.microsoft.com/office/drawing/2014/main" id="{C1BF520D-EAFC-4B6B-8DF3-E296A783103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276455" y="306013"/>
            <a:ext cx="1546943" cy="2138766"/>
          </a:xfrm>
          <a:prstGeom prst="rect">
            <a:avLst/>
          </a:prstGeom>
        </p:spPr>
      </p:pic>
      <p:sp>
        <p:nvSpPr>
          <p:cNvPr id="8" name="ZoneTexte 7">
            <a:extLst>
              <a:ext uri="{FF2B5EF4-FFF2-40B4-BE49-F238E27FC236}">
                <a16:creationId xmlns:a16="http://schemas.microsoft.com/office/drawing/2014/main" id="{48EB0E25-6417-42A3-B8AB-05B63937A94E}"/>
              </a:ext>
            </a:extLst>
          </p:cNvPr>
          <p:cNvSpPr txBox="1"/>
          <p:nvPr/>
        </p:nvSpPr>
        <p:spPr>
          <a:xfrm>
            <a:off x="606581" y="581891"/>
            <a:ext cx="11658155" cy="584775"/>
          </a:xfrm>
          <a:prstGeom prst="rect">
            <a:avLst/>
          </a:prstGeom>
          <a:noFill/>
        </p:spPr>
        <p:txBody>
          <a:bodyPr wrap="square" rtlCol="0">
            <a:spAutoFit/>
          </a:bodyPr>
          <a:lstStyle/>
          <a:p>
            <a:pPr lvl="0"/>
            <a:r>
              <a:rPr lang="fr-FR" sz="3200" b="1" dirty="0">
                <a:solidFill>
                  <a:srgbClr val="7A2553"/>
                </a:solidFill>
              </a:rPr>
              <a:t>Se former, s’informer</a:t>
            </a:r>
            <a:endParaRPr lang="fr-FR" sz="3200" dirty="0">
              <a:solidFill>
                <a:srgbClr val="6B6123"/>
              </a:solidFill>
            </a:endParaRPr>
          </a:p>
        </p:txBody>
      </p:sp>
    </p:spTree>
    <p:extLst>
      <p:ext uri="{BB962C8B-B14F-4D97-AF65-F5344CB8AC3E}">
        <p14:creationId xmlns:p14="http://schemas.microsoft.com/office/powerpoint/2010/main" val="502261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B5EFB-84C4-4911-B01C-DFFC55811923}"/>
              </a:ext>
            </a:extLst>
          </p:cNvPr>
          <p:cNvSpPr>
            <a:spLocks noGrp="1"/>
          </p:cNvSpPr>
          <p:nvPr>
            <p:ph type="title" idx="4294967295"/>
          </p:nvPr>
        </p:nvSpPr>
        <p:spPr>
          <a:xfrm>
            <a:off x="1077362" y="651626"/>
            <a:ext cx="11114638" cy="905712"/>
          </a:xfrm>
        </p:spPr>
        <p:txBody>
          <a:bodyPr/>
          <a:lstStyle/>
          <a:p>
            <a:r>
              <a:rPr lang="fr-FR" sz="3200" b="1" dirty="0">
                <a:solidFill>
                  <a:srgbClr val="7A2553"/>
                </a:solidFill>
                <a:latin typeface="+mn-lt"/>
              </a:rPr>
              <a:t>Se former, S’informer</a:t>
            </a:r>
          </a:p>
        </p:txBody>
      </p:sp>
      <p:sp>
        <p:nvSpPr>
          <p:cNvPr id="10" name="Espace réservé du contenu 4">
            <a:extLst>
              <a:ext uri="{FF2B5EF4-FFF2-40B4-BE49-F238E27FC236}">
                <a16:creationId xmlns:a16="http://schemas.microsoft.com/office/drawing/2014/main" id="{CB2F6DCE-71BF-4AA9-9DF4-26213CE849AD}"/>
              </a:ext>
            </a:extLst>
          </p:cNvPr>
          <p:cNvSpPr txBox="1">
            <a:spLocks/>
          </p:cNvSpPr>
          <p:nvPr/>
        </p:nvSpPr>
        <p:spPr>
          <a:xfrm>
            <a:off x="4016829" y="2777801"/>
            <a:ext cx="3755570" cy="63647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3000" b="1" i="0" kern="1200">
                <a:solidFill>
                  <a:schemeClr val="accent3"/>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600" b="0" dirty="0">
                <a:hlinkClick r:id="rId2"/>
              </a:rPr>
              <a:t>https://www.has-sante.fr/jcms/c_1795221/fr/outil-d-aide-au-reperage-precoce-et-intervention-breve-alcool-cannabis-tabac-chez-l-adulte</a:t>
            </a:r>
            <a:endParaRPr lang="fr-FR" sz="1600" b="0" dirty="0">
              <a:solidFill>
                <a:srgbClr val="7A2553"/>
              </a:solidFill>
            </a:endParaRPr>
          </a:p>
          <a:p>
            <a:pPr algn="ctr"/>
            <a:br>
              <a:rPr lang="fr-FR" sz="1600" b="0" dirty="0">
                <a:latin typeface="+mj-lt"/>
              </a:rPr>
            </a:br>
            <a:r>
              <a:rPr lang="fr-FR" sz="1600" b="0" dirty="0">
                <a:latin typeface="+mj-lt"/>
              </a:rPr>
              <a:t> </a:t>
            </a:r>
          </a:p>
          <a:p>
            <a:pPr algn="ctr"/>
            <a:endParaRPr lang="fr-FR" sz="1600" b="0" dirty="0"/>
          </a:p>
        </p:txBody>
      </p:sp>
      <p:pic>
        <p:nvPicPr>
          <p:cNvPr id="9" name="Image 8" descr="Une image contenant texte&#10;&#10;Description générée automatiquement">
            <a:extLst>
              <a:ext uri="{FF2B5EF4-FFF2-40B4-BE49-F238E27FC236}">
                <a16:creationId xmlns:a16="http://schemas.microsoft.com/office/drawing/2014/main" id="{404FC187-287E-4413-ADA3-42FE84B7D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658" y="1804509"/>
            <a:ext cx="1716684" cy="650831"/>
          </a:xfrm>
          <a:prstGeom prst="rect">
            <a:avLst/>
          </a:prstGeom>
        </p:spPr>
      </p:pic>
      <p:pic>
        <p:nvPicPr>
          <p:cNvPr id="12" name="Image 11">
            <a:extLst>
              <a:ext uri="{FF2B5EF4-FFF2-40B4-BE49-F238E27FC236}">
                <a16:creationId xmlns:a16="http://schemas.microsoft.com/office/drawing/2014/main" id="{0E83B9BF-27BC-4577-94DD-CFD996DB19D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5814" b="24438"/>
          <a:stretch/>
        </p:blipFill>
        <p:spPr>
          <a:xfrm>
            <a:off x="7971779" y="4877782"/>
            <a:ext cx="2466975" cy="919264"/>
          </a:xfrm>
          <a:prstGeom prst="rect">
            <a:avLst/>
          </a:prstGeom>
        </p:spPr>
      </p:pic>
      <p:pic>
        <p:nvPicPr>
          <p:cNvPr id="13" name="Image 12">
            <a:extLst>
              <a:ext uri="{FF2B5EF4-FFF2-40B4-BE49-F238E27FC236}">
                <a16:creationId xmlns:a16="http://schemas.microsoft.com/office/drawing/2014/main" id="{DE9B0BE8-D20F-4FBC-9225-A84A87B939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032" y="1756051"/>
            <a:ext cx="950519" cy="960740"/>
          </a:xfrm>
          <a:prstGeom prst="rect">
            <a:avLst/>
          </a:prstGeom>
        </p:spPr>
      </p:pic>
      <p:pic>
        <p:nvPicPr>
          <p:cNvPr id="14" name="Image 13">
            <a:extLst>
              <a:ext uri="{FF2B5EF4-FFF2-40B4-BE49-F238E27FC236}">
                <a16:creationId xmlns:a16="http://schemas.microsoft.com/office/drawing/2014/main" id="{F60240D9-09E5-4EC0-99B4-82AD9086AD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6417" y="3580211"/>
            <a:ext cx="1067747" cy="755821"/>
          </a:xfrm>
          <a:prstGeom prst="rect">
            <a:avLst/>
          </a:prstGeom>
        </p:spPr>
      </p:pic>
      <p:pic>
        <p:nvPicPr>
          <p:cNvPr id="15" name="Image 14" descr="Une image contenant texte, arme&#10;&#10;Description générée automatiquement">
            <a:extLst>
              <a:ext uri="{FF2B5EF4-FFF2-40B4-BE49-F238E27FC236}">
                <a16:creationId xmlns:a16="http://schemas.microsoft.com/office/drawing/2014/main" id="{913B4B90-5F28-4FD4-AC30-65EC6934532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67576" y="2132880"/>
            <a:ext cx="1472798" cy="644921"/>
          </a:xfrm>
          <a:prstGeom prst="rect">
            <a:avLst/>
          </a:prstGeom>
        </p:spPr>
      </p:pic>
      <p:pic>
        <p:nvPicPr>
          <p:cNvPr id="16" name="Image 15">
            <a:extLst>
              <a:ext uri="{FF2B5EF4-FFF2-40B4-BE49-F238E27FC236}">
                <a16:creationId xmlns:a16="http://schemas.microsoft.com/office/drawing/2014/main" id="{6FB8B35A-B4B7-4BF2-9AFA-4330AC01D560}"/>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91186" y="4739595"/>
            <a:ext cx="2056134" cy="1540116"/>
          </a:xfrm>
          <a:prstGeom prst="rect">
            <a:avLst/>
          </a:prstGeom>
        </p:spPr>
      </p:pic>
      <p:sp>
        <p:nvSpPr>
          <p:cNvPr id="18" name="Rectangle : coins arrondis 17">
            <a:extLst>
              <a:ext uri="{FF2B5EF4-FFF2-40B4-BE49-F238E27FC236}">
                <a16:creationId xmlns:a16="http://schemas.microsoft.com/office/drawing/2014/main" id="{10E19F61-B0FB-425F-801C-27E35226E757}"/>
              </a:ext>
            </a:extLst>
          </p:cNvPr>
          <p:cNvSpPr/>
          <p:nvPr/>
        </p:nvSpPr>
        <p:spPr>
          <a:xfrm>
            <a:off x="387928" y="4611651"/>
            <a:ext cx="4697302" cy="53226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fr-FR" sz="1600" dirty="0">
                <a:hlinkClick r:id="rId9"/>
              </a:rPr>
              <a:t>http://societe-francophone-de-tabacologie.org/</a:t>
            </a:r>
            <a:endParaRPr lang="fr-FR" sz="1600" dirty="0"/>
          </a:p>
        </p:txBody>
      </p:sp>
      <p:sp>
        <p:nvSpPr>
          <p:cNvPr id="19" name="Rectangle : coins arrondis 18">
            <a:extLst>
              <a:ext uri="{FF2B5EF4-FFF2-40B4-BE49-F238E27FC236}">
                <a16:creationId xmlns:a16="http://schemas.microsoft.com/office/drawing/2014/main" id="{C5A74E22-2B3A-4B54-A7C1-BFFE2C8D7FD7}"/>
              </a:ext>
            </a:extLst>
          </p:cNvPr>
          <p:cNvSpPr/>
          <p:nvPr/>
        </p:nvSpPr>
        <p:spPr>
          <a:xfrm>
            <a:off x="2284164" y="5913445"/>
            <a:ext cx="4670178" cy="53226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fr-FR" sz="1600" dirty="0">
                <a:hlinkClick r:id="rId10"/>
              </a:rPr>
              <a:t>https://www.federationaddiction.fr/</a:t>
            </a:r>
            <a:endParaRPr lang="fr-FR" sz="1600" dirty="0"/>
          </a:p>
        </p:txBody>
      </p:sp>
      <p:sp>
        <p:nvSpPr>
          <p:cNvPr id="20" name="Rectangle : coins arrondis 19">
            <a:extLst>
              <a:ext uri="{FF2B5EF4-FFF2-40B4-BE49-F238E27FC236}">
                <a16:creationId xmlns:a16="http://schemas.microsoft.com/office/drawing/2014/main" id="{2CF02814-CFE6-4D76-834E-3A5FEC415255}"/>
              </a:ext>
            </a:extLst>
          </p:cNvPr>
          <p:cNvSpPr/>
          <p:nvPr/>
        </p:nvSpPr>
        <p:spPr>
          <a:xfrm>
            <a:off x="7971779" y="5913445"/>
            <a:ext cx="3573140" cy="53226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indent="0" algn="ctr">
              <a:buNone/>
            </a:pPr>
            <a:endParaRPr lang="fr-FR" sz="1600" dirty="0">
              <a:solidFill>
                <a:srgbClr val="0070C0"/>
              </a:solidFill>
            </a:endParaRPr>
          </a:p>
        </p:txBody>
      </p:sp>
      <p:sp>
        <p:nvSpPr>
          <p:cNvPr id="21" name="Rectangle : coins arrondis 20">
            <a:extLst>
              <a:ext uri="{FF2B5EF4-FFF2-40B4-BE49-F238E27FC236}">
                <a16:creationId xmlns:a16="http://schemas.microsoft.com/office/drawing/2014/main" id="{83454F19-59D7-4E72-8437-F43D9614D651}"/>
              </a:ext>
            </a:extLst>
          </p:cNvPr>
          <p:cNvSpPr/>
          <p:nvPr/>
        </p:nvSpPr>
        <p:spPr>
          <a:xfrm>
            <a:off x="8711035" y="2982329"/>
            <a:ext cx="3315855" cy="544748"/>
          </a:xfrm>
          <a:prstGeom prst="roundRect">
            <a:avLst>
              <a:gd name="adj" fmla="val 5000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fr-FR" sz="1600" dirty="0">
                <a:solidFill>
                  <a:srgbClr val="0070C0"/>
                </a:solidFill>
                <a:hlinkClick r:id="rId11">
                  <a:extLst>
                    <a:ext uri="{A12FA001-AC4F-418D-AE19-62706E023703}">
                      <ahyp:hlinkClr xmlns:ahyp="http://schemas.microsoft.com/office/drawing/2018/hyperlinkcolor" val="tx"/>
                    </a:ext>
                  </a:extLst>
                </a:hlinkClick>
              </a:rPr>
              <a:t>https://www.sfalcoologie.asso.fr/</a:t>
            </a:r>
            <a:endParaRPr lang="fr-FR" sz="1600" dirty="0">
              <a:solidFill>
                <a:srgbClr val="0070C0"/>
              </a:solidFill>
            </a:endParaRPr>
          </a:p>
        </p:txBody>
      </p:sp>
      <p:sp>
        <p:nvSpPr>
          <p:cNvPr id="22" name="Rectangle : coins arrondis 21">
            <a:extLst>
              <a:ext uri="{FF2B5EF4-FFF2-40B4-BE49-F238E27FC236}">
                <a16:creationId xmlns:a16="http://schemas.microsoft.com/office/drawing/2014/main" id="{DFEEDE6A-9590-4FAA-A06A-4C7E1DB17422}"/>
              </a:ext>
            </a:extLst>
          </p:cNvPr>
          <p:cNvSpPr/>
          <p:nvPr/>
        </p:nvSpPr>
        <p:spPr>
          <a:xfrm>
            <a:off x="538800" y="2919936"/>
            <a:ext cx="2880000" cy="53226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u="sng" dirty="0">
                <a:solidFill>
                  <a:srgbClr val="0070C0"/>
                </a:solidFill>
              </a:rPr>
              <a:t>https://srae-addicto-pdl.fr/</a:t>
            </a:r>
          </a:p>
        </p:txBody>
      </p:sp>
      <p:sp>
        <p:nvSpPr>
          <p:cNvPr id="23" name="Rectangle : coins arrondis 22">
            <a:extLst>
              <a:ext uri="{FF2B5EF4-FFF2-40B4-BE49-F238E27FC236}">
                <a16:creationId xmlns:a16="http://schemas.microsoft.com/office/drawing/2014/main" id="{AB6F5510-DDC3-446E-918C-79526D79AA0A}"/>
              </a:ext>
            </a:extLst>
          </p:cNvPr>
          <p:cNvSpPr/>
          <p:nvPr/>
        </p:nvSpPr>
        <p:spPr>
          <a:xfrm>
            <a:off x="6847113" y="6107153"/>
            <a:ext cx="4697805" cy="28017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u="sng" dirty="0">
                <a:solidFill>
                  <a:srgbClr val="0070C0"/>
                </a:solidFill>
                <a:hlinkClick r:id="rId12">
                  <a:extLst>
                    <a:ext uri="{A12FA001-AC4F-418D-AE19-62706E023703}">
                      <ahyp:hlinkClr xmlns:ahyp="http://schemas.microsoft.com/office/drawing/2018/hyperlinkcolor" val="tx"/>
                    </a:ext>
                  </a:extLst>
                </a:hlinkClick>
              </a:rPr>
              <a:t>https://</a:t>
            </a:r>
            <a:r>
              <a:rPr lang="fr-FR" sz="1600" u="sng" dirty="0">
                <a:solidFill>
                  <a:srgbClr val="0070C0"/>
                </a:solidFill>
              </a:rPr>
              <a:t>www.respadd.org </a:t>
            </a:r>
          </a:p>
        </p:txBody>
      </p:sp>
    </p:spTree>
    <p:extLst>
      <p:ext uri="{BB962C8B-B14F-4D97-AF65-F5344CB8AC3E}">
        <p14:creationId xmlns:p14="http://schemas.microsoft.com/office/powerpoint/2010/main" val="2223549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9C58079-C680-4A53-8EF0-324007AE821F}"/>
              </a:ext>
            </a:extLst>
          </p:cNvPr>
          <p:cNvSpPr txBox="1"/>
          <p:nvPr/>
        </p:nvSpPr>
        <p:spPr>
          <a:xfrm>
            <a:off x="914400" y="1166666"/>
            <a:ext cx="10939320" cy="4494564"/>
          </a:xfrm>
          <a:prstGeom prst="rect">
            <a:avLst/>
          </a:prstGeom>
          <a:noFill/>
        </p:spPr>
        <p:txBody>
          <a:bodyPr wrap="square" rtlCol="0">
            <a:spAutoFit/>
          </a:bodyPr>
          <a:lstStyle/>
          <a:p>
            <a:pPr>
              <a:lnSpc>
                <a:spcPct val="90000"/>
              </a:lnSpc>
              <a:spcBef>
                <a:spcPts val="1000"/>
              </a:spcBef>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a:lnSpc>
                <a:spcPct val="90000"/>
              </a:lnSpc>
              <a:spcBef>
                <a:spcPts val="1000"/>
              </a:spcBef>
            </a:pPr>
            <a:endParaRPr lang="fr-FR" dirty="0">
              <a:solidFill>
                <a:srgbClr val="001438"/>
              </a:solidFill>
              <a:hlinkClick r:id="rId2"/>
            </a:endParaRPr>
          </a:p>
          <a:p>
            <a:pPr>
              <a:lnSpc>
                <a:spcPct val="90000"/>
              </a:lnSpc>
              <a:spcBef>
                <a:spcPts val="1000"/>
              </a:spcBef>
            </a:pPr>
            <a:endParaRPr lang="fr-FR" dirty="0">
              <a:solidFill>
                <a:srgbClr val="001438"/>
              </a:solidFill>
              <a:hlinkClick r:id="rId2"/>
            </a:endParaRPr>
          </a:p>
          <a:p>
            <a:pPr>
              <a:lnSpc>
                <a:spcPct val="90000"/>
              </a:lnSpc>
              <a:spcBef>
                <a:spcPts val="1000"/>
              </a:spcBef>
            </a:pPr>
            <a:r>
              <a:rPr lang="fr-FR" dirty="0">
                <a:solidFill>
                  <a:srgbClr val="001438"/>
                </a:solidFill>
                <a:hlinkClick r:id="rId2"/>
              </a:rPr>
              <a:t>https://e-enfance.org/nos-interventions/interventions-pegagogiques/enfants/#</a:t>
            </a: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a:lnSpc>
                <a:spcPct val="90000"/>
              </a:lnSpc>
              <a:spcBef>
                <a:spcPts val="1000"/>
              </a:spcBef>
            </a:pPr>
            <a:r>
              <a:rPr lang="fr-FR" dirty="0">
                <a:hlinkClick r:id="rId3"/>
              </a:rPr>
              <a:t>https://www.promeneursdunet.fr/</a:t>
            </a:r>
            <a:endParaRPr lang="fr-FR" dirty="0">
              <a:solidFill>
                <a:srgbClr val="001438"/>
              </a:solidFill>
            </a:endParaRPr>
          </a:p>
          <a:p>
            <a:pPr>
              <a:lnSpc>
                <a:spcPct val="90000"/>
              </a:lnSpc>
              <a:spcBef>
                <a:spcPts val="1000"/>
              </a:spcBef>
            </a:pPr>
            <a:endParaRPr lang="fr-FR" sz="1800" dirty="0"/>
          </a:p>
        </p:txBody>
      </p:sp>
      <p:sp>
        <p:nvSpPr>
          <p:cNvPr id="21" name="ZoneTexte 20">
            <a:extLst>
              <a:ext uri="{FF2B5EF4-FFF2-40B4-BE49-F238E27FC236}">
                <a16:creationId xmlns:a16="http://schemas.microsoft.com/office/drawing/2014/main" id="{65762123-2952-443C-91D4-04BB6CBD8217}"/>
              </a:ext>
            </a:extLst>
          </p:cNvPr>
          <p:cNvSpPr txBox="1"/>
          <p:nvPr/>
        </p:nvSpPr>
        <p:spPr>
          <a:xfrm>
            <a:off x="456011" y="289622"/>
            <a:ext cx="11856098" cy="584775"/>
          </a:xfrm>
          <a:prstGeom prst="rect">
            <a:avLst/>
          </a:prstGeom>
          <a:noFill/>
        </p:spPr>
        <p:txBody>
          <a:bodyPr wrap="square" rtlCol="0">
            <a:spAutoFit/>
          </a:bodyPr>
          <a:lstStyle/>
          <a:p>
            <a:pPr lvl="0"/>
            <a:r>
              <a:rPr lang="fr-FR" sz="3200" b="1" dirty="0">
                <a:solidFill>
                  <a:srgbClr val="7A2553"/>
                </a:solidFill>
              </a:rPr>
              <a:t>S’informer, se former</a:t>
            </a:r>
            <a:endParaRPr lang="fr-FR" sz="3200" dirty="0">
              <a:solidFill>
                <a:srgbClr val="6B6123"/>
              </a:solidFill>
            </a:endParaRPr>
          </a:p>
        </p:txBody>
      </p:sp>
      <p:pic>
        <p:nvPicPr>
          <p:cNvPr id="3" name="Image 2">
            <a:extLst>
              <a:ext uri="{FF2B5EF4-FFF2-40B4-BE49-F238E27FC236}">
                <a16:creationId xmlns:a16="http://schemas.microsoft.com/office/drawing/2014/main" id="{27295632-59E3-4380-93E7-E55120D70F78}"/>
              </a:ext>
            </a:extLst>
          </p:cNvPr>
          <p:cNvPicPr>
            <a:picLocks noChangeAspect="1"/>
          </p:cNvPicPr>
          <p:nvPr/>
        </p:nvPicPr>
        <p:blipFill>
          <a:blip r:embed="rId4"/>
          <a:stretch>
            <a:fillRect/>
          </a:stretch>
        </p:blipFill>
        <p:spPr>
          <a:xfrm>
            <a:off x="1019112" y="1819699"/>
            <a:ext cx="2686188" cy="1295467"/>
          </a:xfrm>
          <a:prstGeom prst="rect">
            <a:avLst/>
          </a:prstGeom>
        </p:spPr>
      </p:pic>
      <p:pic>
        <p:nvPicPr>
          <p:cNvPr id="15" name="Image 14">
            <a:extLst>
              <a:ext uri="{FF2B5EF4-FFF2-40B4-BE49-F238E27FC236}">
                <a16:creationId xmlns:a16="http://schemas.microsoft.com/office/drawing/2014/main" id="{9DE35F26-0D01-42F6-B7A5-E360FC8A9649}"/>
              </a:ext>
            </a:extLst>
          </p:cNvPr>
          <p:cNvPicPr>
            <a:picLocks noChangeAspect="1"/>
          </p:cNvPicPr>
          <p:nvPr/>
        </p:nvPicPr>
        <p:blipFill>
          <a:blip r:embed="rId5"/>
          <a:stretch>
            <a:fillRect/>
          </a:stretch>
        </p:blipFill>
        <p:spPr>
          <a:xfrm>
            <a:off x="1019112" y="3841984"/>
            <a:ext cx="3166705" cy="919366"/>
          </a:xfrm>
          <a:prstGeom prst="rect">
            <a:avLst/>
          </a:prstGeom>
        </p:spPr>
      </p:pic>
      <p:pic>
        <p:nvPicPr>
          <p:cNvPr id="7" name="Image 6">
            <a:extLst>
              <a:ext uri="{FF2B5EF4-FFF2-40B4-BE49-F238E27FC236}">
                <a16:creationId xmlns:a16="http://schemas.microsoft.com/office/drawing/2014/main" id="{7D0B2C82-75AA-45DF-9434-97A6F0CC008F}"/>
              </a:ext>
            </a:extLst>
          </p:cNvPr>
          <p:cNvPicPr>
            <a:picLocks noChangeAspect="1"/>
          </p:cNvPicPr>
          <p:nvPr/>
        </p:nvPicPr>
        <p:blipFill>
          <a:blip r:embed="rId6"/>
          <a:stretch>
            <a:fillRect/>
          </a:stretch>
        </p:blipFill>
        <p:spPr>
          <a:xfrm>
            <a:off x="6859438" y="4301667"/>
            <a:ext cx="2293494" cy="1059942"/>
          </a:xfrm>
          <a:prstGeom prst="rect">
            <a:avLst/>
          </a:prstGeom>
        </p:spPr>
      </p:pic>
      <p:sp>
        <p:nvSpPr>
          <p:cNvPr id="9" name="ZoneTexte 8">
            <a:extLst>
              <a:ext uri="{FF2B5EF4-FFF2-40B4-BE49-F238E27FC236}">
                <a16:creationId xmlns:a16="http://schemas.microsoft.com/office/drawing/2014/main" id="{587C4D61-3666-445D-BADD-E1170318445D}"/>
              </a:ext>
            </a:extLst>
          </p:cNvPr>
          <p:cNvSpPr txBox="1"/>
          <p:nvPr/>
        </p:nvSpPr>
        <p:spPr>
          <a:xfrm rot="10800000" flipV="1">
            <a:off x="3581399" y="5661672"/>
            <a:ext cx="8000999" cy="341632"/>
          </a:xfrm>
          <a:prstGeom prst="rect">
            <a:avLst/>
          </a:prstGeom>
          <a:noFill/>
        </p:spPr>
        <p:txBody>
          <a:bodyPr wrap="square">
            <a:spAutoFit/>
          </a:bodyPr>
          <a:lstStyle/>
          <a:p>
            <a:pPr lvl="8">
              <a:lnSpc>
                <a:spcPct val="90000"/>
              </a:lnSpc>
              <a:spcBef>
                <a:spcPts val="1000"/>
              </a:spcBef>
            </a:pPr>
            <a:r>
              <a:rPr lang="fr-FR" u="sng" dirty="0">
                <a:solidFill>
                  <a:srgbClr val="0070C0"/>
                </a:solidFill>
              </a:rPr>
              <a:t>https://prepsycontact.fr/</a:t>
            </a:r>
          </a:p>
        </p:txBody>
      </p:sp>
    </p:spTree>
    <p:extLst>
      <p:ext uri="{BB962C8B-B14F-4D97-AF65-F5344CB8AC3E}">
        <p14:creationId xmlns:p14="http://schemas.microsoft.com/office/powerpoint/2010/main" val="123320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584775"/>
          </a:xfrm>
          <a:prstGeom prst="rect">
            <a:avLst/>
          </a:prstGeom>
          <a:noFill/>
        </p:spPr>
        <p:txBody>
          <a:bodyPr wrap="square" rtlCol="0">
            <a:spAutoFit/>
          </a:bodyPr>
          <a:lstStyle/>
          <a:p>
            <a:pPr lvl="0" algn="ctr"/>
            <a:r>
              <a:rPr lang="fr-FR" sz="3200" b="1" dirty="0"/>
              <a:t>a) Accompagner</a:t>
            </a:r>
          </a:p>
        </p:txBody>
      </p:sp>
    </p:spTree>
    <p:extLst>
      <p:ext uri="{BB962C8B-B14F-4D97-AF65-F5344CB8AC3E}">
        <p14:creationId xmlns:p14="http://schemas.microsoft.com/office/powerpoint/2010/main" val="373413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65762123-2952-443C-91D4-04BB6CBD8217}"/>
              </a:ext>
            </a:extLst>
          </p:cNvPr>
          <p:cNvSpPr txBox="1"/>
          <p:nvPr/>
        </p:nvSpPr>
        <p:spPr>
          <a:xfrm>
            <a:off x="456011" y="289622"/>
            <a:ext cx="11856098" cy="584775"/>
          </a:xfrm>
          <a:prstGeom prst="rect">
            <a:avLst/>
          </a:prstGeom>
          <a:noFill/>
        </p:spPr>
        <p:txBody>
          <a:bodyPr wrap="square" rtlCol="0">
            <a:spAutoFit/>
          </a:bodyPr>
          <a:lstStyle/>
          <a:p>
            <a:pPr lvl="0"/>
            <a:r>
              <a:rPr lang="fr-FR" sz="3200" b="1" dirty="0">
                <a:solidFill>
                  <a:srgbClr val="7A2553"/>
                </a:solidFill>
              </a:rPr>
              <a:t>S’informer, se former</a:t>
            </a:r>
            <a:endParaRPr lang="fr-FR" sz="3200" dirty="0">
              <a:solidFill>
                <a:srgbClr val="6B6123"/>
              </a:solidFill>
            </a:endParaRPr>
          </a:p>
        </p:txBody>
      </p:sp>
      <p:pic>
        <p:nvPicPr>
          <p:cNvPr id="8" name="Image 7">
            <a:hlinkClick r:id="rId2"/>
            <a:extLst>
              <a:ext uri="{FF2B5EF4-FFF2-40B4-BE49-F238E27FC236}">
                <a16:creationId xmlns:a16="http://schemas.microsoft.com/office/drawing/2014/main" id="{58F74B50-8331-4EB7-A0A3-653CE45D9AAF}"/>
              </a:ext>
            </a:extLst>
          </p:cNvPr>
          <p:cNvPicPr>
            <a:picLocks noChangeAspect="1"/>
          </p:cNvPicPr>
          <p:nvPr/>
        </p:nvPicPr>
        <p:blipFill>
          <a:blip r:embed="rId3"/>
          <a:stretch>
            <a:fillRect/>
          </a:stretch>
        </p:blipFill>
        <p:spPr>
          <a:xfrm>
            <a:off x="1768461" y="1522399"/>
            <a:ext cx="1903562" cy="2516842"/>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E47AF467-D07F-4B7D-90A1-6C5E495B7108}"/>
              </a:ext>
            </a:extLst>
          </p:cNvPr>
          <p:cNvSpPr txBox="1"/>
          <p:nvPr/>
        </p:nvSpPr>
        <p:spPr>
          <a:xfrm>
            <a:off x="1304439" y="4135272"/>
            <a:ext cx="3117436" cy="1200329"/>
          </a:xfrm>
          <a:prstGeom prst="rect">
            <a:avLst/>
          </a:prstGeom>
          <a:noFill/>
        </p:spPr>
        <p:txBody>
          <a:bodyPr wrap="square">
            <a:spAutoFit/>
          </a:bodyPr>
          <a:lstStyle/>
          <a:p>
            <a:r>
              <a:rPr lang="fr-FR" dirty="0">
                <a:hlinkClick r:id="rId4"/>
              </a:rPr>
              <a:t>https://www.federationaddiction.fr/app/uploads/2016/09/manuel_WEB_02.pdf</a:t>
            </a:r>
            <a:endParaRPr lang="fr-FR" dirty="0"/>
          </a:p>
          <a:p>
            <a:endParaRPr lang="fr-FR" dirty="0"/>
          </a:p>
        </p:txBody>
      </p:sp>
      <p:pic>
        <p:nvPicPr>
          <p:cNvPr id="4" name="Image 3">
            <a:extLst>
              <a:ext uri="{FF2B5EF4-FFF2-40B4-BE49-F238E27FC236}">
                <a16:creationId xmlns:a16="http://schemas.microsoft.com/office/drawing/2014/main" id="{A7CB7D00-F276-47CB-93A9-783979A5A4CA}"/>
              </a:ext>
            </a:extLst>
          </p:cNvPr>
          <p:cNvPicPr>
            <a:picLocks noChangeAspect="1"/>
          </p:cNvPicPr>
          <p:nvPr/>
        </p:nvPicPr>
        <p:blipFill>
          <a:blip r:embed="rId5"/>
          <a:stretch>
            <a:fillRect/>
          </a:stretch>
        </p:blipFill>
        <p:spPr>
          <a:xfrm>
            <a:off x="5866565" y="1433448"/>
            <a:ext cx="1903562" cy="2738674"/>
          </a:xfrm>
          <a:prstGeom prst="rect">
            <a:avLst/>
          </a:prstGeom>
          <a:ln>
            <a:solidFill>
              <a:schemeClr val="tx1"/>
            </a:solidFill>
          </a:ln>
        </p:spPr>
      </p:pic>
      <p:sp>
        <p:nvSpPr>
          <p:cNvPr id="13" name="ZoneTexte 12">
            <a:extLst>
              <a:ext uri="{FF2B5EF4-FFF2-40B4-BE49-F238E27FC236}">
                <a16:creationId xmlns:a16="http://schemas.microsoft.com/office/drawing/2014/main" id="{DC75213B-7D1B-49E4-B39E-A7F5A0AC372E}"/>
              </a:ext>
            </a:extLst>
          </p:cNvPr>
          <p:cNvSpPr txBox="1"/>
          <p:nvPr/>
        </p:nvSpPr>
        <p:spPr>
          <a:xfrm>
            <a:off x="4981433" y="4172122"/>
            <a:ext cx="3957851" cy="923330"/>
          </a:xfrm>
          <a:prstGeom prst="rect">
            <a:avLst/>
          </a:prstGeom>
          <a:noFill/>
        </p:spPr>
        <p:txBody>
          <a:bodyPr wrap="square">
            <a:spAutoFit/>
          </a:bodyPr>
          <a:lstStyle/>
          <a:p>
            <a:r>
              <a:rPr lang="fr-FR" dirty="0">
                <a:hlinkClick r:id="rId6"/>
              </a:rPr>
              <a:t>https://www.grea.ch/sites/default/files/brochure_ados.pdf</a:t>
            </a:r>
            <a:endParaRPr lang="fr-FR" dirty="0"/>
          </a:p>
          <a:p>
            <a:r>
              <a:rPr lang="fr-FR" dirty="0"/>
              <a:t>https:</a:t>
            </a:r>
          </a:p>
        </p:txBody>
      </p:sp>
      <p:pic>
        <p:nvPicPr>
          <p:cNvPr id="20" name="Image 19">
            <a:extLst>
              <a:ext uri="{FF2B5EF4-FFF2-40B4-BE49-F238E27FC236}">
                <a16:creationId xmlns:a16="http://schemas.microsoft.com/office/drawing/2014/main" id="{9F43A919-23F0-409D-ABBA-DCC623E539B7}"/>
              </a:ext>
            </a:extLst>
          </p:cNvPr>
          <p:cNvPicPr>
            <a:picLocks noChangeAspect="1"/>
          </p:cNvPicPr>
          <p:nvPr/>
        </p:nvPicPr>
        <p:blipFill>
          <a:blip r:embed="rId7"/>
          <a:stretch>
            <a:fillRect/>
          </a:stretch>
        </p:blipFill>
        <p:spPr>
          <a:xfrm>
            <a:off x="9498842" y="1433448"/>
            <a:ext cx="2317140" cy="2818420"/>
          </a:xfrm>
          <a:prstGeom prst="rect">
            <a:avLst/>
          </a:prstGeom>
        </p:spPr>
      </p:pic>
      <p:sp>
        <p:nvSpPr>
          <p:cNvPr id="23" name="ZoneTexte 22">
            <a:extLst>
              <a:ext uri="{FF2B5EF4-FFF2-40B4-BE49-F238E27FC236}">
                <a16:creationId xmlns:a16="http://schemas.microsoft.com/office/drawing/2014/main" id="{C0783371-4E88-4FA2-A357-EE3B3878AE57}"/>
              </a:ext>
            </a:extLst>
          </p:cNvPr>
          <p:cNvSpPr txBox="1"/>
          <p:nvPr/>
        </p:nvSpPr>
        <p:spPr>
          <a:xfrm>
            <a:off x="9194675" y="4550770"/>
            <a:ext cx="2621308" cy="1200329"/>
          </a:xfrm>
          <a:prstGeom prst="rect">
            <a:avLst/>
          </a:prstGeom>
          <a:noFill/>
        </p:spPr>
        <p:txBody>
          <a:bodyPr wrap="square">
            <a:spAutoFit/>
          </a:bodyPr>
          <a:lstStyle/>
          <a:p>
            <a:r>
              <a:rPr lang="fr-FR" dirty="0">
                <a:hlinkClick r:id="rId8"/>
              </a:rPr>
              <a:t>https://www.ofdt.fr/BDD/publications/docs/DADE2019.pdf</a:t>
            </a:r>
            <a:endParaRPr lang="fr-FR" dirty="0"/>
          </a:p>
          <a:p>
            <a:endParaRPr lang="fr-FR" dirty="0"/>
          </a:p>
        </p:txBody>
      </p:sp>
    </p:spTree>
    <p:extLst>
      <p:ext uri="{BB962C8B-B14F-4D97-AF65-F5344CB8AC3E}">
        <p14:creationId xmlns:p14="http://schemas.microsoft.com/office/powerpoint/2010/main" val="3410459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65762123-2952-443C-91D4-04BB6CBD8217}"/>
              </a:ext>
            </a:extLst>
          </p:cNvPr>
          <p:cNvSpPr txBox="1"/>
          <p:nvPr/>
        </p:nvSpPr>
        <p:spPr>
          <a:xfrm>
            <a:off x="456011" y="289622"/>
            <a:ext cx="11856098" cy="584775"/>
          </a:xfrm>
          <a:prstGeom prst="rect">
            <a:avLst/>
          </a:prstGeom>
          <a:noFill/>
        </p:spPr>
        <p:txBody>
          <a:bodyPr wrap="square" rtlCol="0">
            <a:spAutoFit/>
          </a:bodyPr>
          <a:lstStyle/>
          <a:p>
            <a:pPr lvl="0"/>
            <a:r>
              <a:rPr lang="fr-FR" sz="3200" b="1" dirty="0">
                <a:solidFill>
                  <a:srgbClr val="7A2553"/>
                </a:solidFill>
              </a:rPr>
              <a:t>S’informer, se former</a:t>
            </a:r>
            <a:endParaRPr lang="fr-FR" sz="3200" dirty="0">
              <a:solidFill>
                <a:srgbClr val="6B6123"/>
              </a:solidFill>
            </a:endParaRPr>
          </a:p>
        </p:txBody>
      </p:sp>
      <p:pic>
        <p:nvPicPr>
          <p:cNvPr id="14" name="Image 13">
            <a:extLst>
              <a:ext uri="{FF2B5EF4-FFF2-40B4-BE49-F238E27FC236}">
                <a16:creationId xmlns:a16="http://schemas.microsoft.com/office/drawing/2014/main" id="{7A3483D7-2FD7-4049-B47B-53F8E7A97C99}"/>
              </a:ext>
            </a:extLst>
          </p:cNvPr>
          <p:cNvPicPr>
            <a:picLocks noChangeAspect="1"/>
          </p:cNvPicPr>
          <p:nvPr/>
        </p:nvPicPr>
        <p:blipFill>
          <a:blip r:embed="rId2"/>
          <a:stretch>
            <a:fillRect/>
          </a:stretch>
        </p:blipFill>
        <p:spPr>
          <a:xfrm>
            <a:off x="923984" y="1706110"/>
            <a:ext cx="4849019" cy="2721922"/>
          </a:xfrm>
          <a:prstGeom prst="rect">
            <a:avLst/>
          </a:prstGeom>
        </p:spPr>
      </p:pic>
      <p:sp>
        <p:nvSpPr>
          <p:cNvPr id="10" name="ZoneTexte 9">
            <a:extLst>
              <a:ext uri="{FF2B5EF4-FFF2-40B4-BE49-F238E27FC236}">
                <a16:creationId xmlns:a16="http://schemas.microsoft.com/office/drawing/2014/main" id="{C20A1539-5D15-46EF-B5D7-C7CC2AD86ABC}"/>
              </a:ext>
            </a:extLst>
          </p:cNvPr>
          <p:cNvSpPr txBox="1"/>
          <p:nvPr/>
        </p:nvSpPr>
        <p:spPr>
          <a:xfrm rot="10800000" flipV="1">
            <a:off x="923983" y="5192160"/>
            <a:ext cx="5313043" cy="923330"/>
          </a:xfrm>
          <a:prstGeom prst="rect">
            <a:avLst/>
          </a:prstGeom>
          <a:noFill/>
        </p:spPr>
        <p:txBody>
          <a:bodyPr wrap="square">
            <a:spAutoFit/>
          </a:bodyPr>
          <a:lstStyle/>
          <a:p>
            <a:r>
              <a:rPr lang="fr-FR" dirty="0">
                <a:hlinkClick r:id="rId3"/>
              </a:rPr>
              <a:t>https://youtu.be/jR1DYGHiR4k</a:t>
            </a:r>
            <a:endParaRPr lang="fr-FR" dirty="0"/>
          </a:p>
          <a:p>
            <a:r>
              <a:rPr lang="fr-FR" dirty="0"/>
              <a:t>Durée : 5’34 mn</a:t>
            </a:r>
          </a:p>
          <a:p>
            <a:endParaRPr lang="fr-FR" dirty="0"/>
          </a:p>
        </p:txBody>
      </p:sp>
      <p:pic>
        <p:nvPicPr>
          <p:cNvPr id="12" name="Image 11">
            <a:extLst>
              <a:ext uri="{FF2B5EF4-FFF2-40B4-BE49-F238E27FC236}">
                <a16:creationId xmlns:a16="http://schemas.microsoft.com/office/drawing/2014/main" id="{0D23213A-4492-4106-BE39-02FED276290D}"/>
              </a:ext>
            </a:extLst>
          </p:cNvPr>
          <p:cNvPicPr>
            <a:picLocks noChangeAspect="1"/>
          </p:cNvPicPr>
          <p:nvPr/>
        </p:nvPicPr>
        <p:blipFill>
          <a:blip r:embed="rId4"/>
          <a:stretch>
            <a:fillRect/>
          </a:stretch>
        </p:blipFill>
        <p:spPr>
          <a:xfrm>
            <a:off x="6715184" y="1801894"/>
            <a:ext cx="4917504" cy="2721921"/>
          </a:xfrm>
          <a:prstGeom prst="rect">
            <a:avLst/>
          </a:prstGeom>
        </p:spPr>
      </p:pic>
      <p:sp>
        <p:nvSpPr>
          <p:cNvPr id="15" name="ZoneTexte 14">
            <a:extLst>
              <a:ext uri="{FF2B5EF4-FFF2-40B4-BE49-F238E27FC236}">
                <a16:creationId xmlns:a16="http://schemas.microsoft.com/office/drawing/2014/main" id="{91BAAF0A-925C-44B4-8938-B64B1B0B850E}"/>
              </a:ext>
            </a:extLst>
          </p:cNvPr>
          <p:cNvSpPr txBox="1"/>
          <p:nvPr/>
        </p:nvSpPr>
        <p:spPr>
          <a:xfrm>
            <a:off x="6715184" y="5192160"/>
            <a:ext cx="5271595" cy="1200329"/>
          </a:xfrm>
          <a:prstGeom prst="rect">
            <a:avLst/>
          </a:prstGeom>
          <a:noFill/>
        </p:spPr>
        <p:txBody>
          <a:bodyPr wrap="square">
            <a:spAutoFit/>
          </a:bodyPr>
          <a:lstStyle/>
          <a:p>
            <a:r>
              <a:rPr lang="fr-FR" dirty="0">
                <a:hlinkClick r:id="rId5"/>
              </a:rPr>
              <a:t>https://youtu.be/ssbJ0l8kpYo</a:t>
            </a:r>
            <a:endParaRPr lang="fr-FR" dirty="0"/>
          </a:p>
          <a:p>
            <a:r>
              <a:rPr lang="fr-FR"/>
              <a:t>Durée : 3’30 mn</a:t>
            </a:r>
            <a:endParaRPr lang="fr-FR" dirty="0"/>
          </a:p>
          <a:p>
            <a:endParaRPr lang="fr-FR" dirty="0"/>
          </a:p>
          <a:p>
            <a:endParaRPr lang="fr-FR" dirty="0"/>
          </a:p>
        </p:txBody>
      </p:sp>
    </p:spTree>
    <p:extLst>
      <p:ext uri="{BB962C8B-B14F-4D97-AF65-F5344CB8AC3E}">
        <p14:creationId xmlns:p14="http://schemas.microsoft.com/office/powerpoint/2010/main" val="111156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4D9AC52-B6ED-4563-AA19-E83D8667CE3A}"/>
              </a:ext>
            </a:extLst>
          </p:cNvPr>
          <p:cNvSpPr txBox="1"/>
          <p:nvPr/>
        </p:nvSpPr>
        <p:spPr>
          <a:xfrm>
            <a:off x="1154097" y="1766657"/>
            <a:ext cx="11162190" cy="923330"/>
          </a:xfrm>
          <a:prstGeom prst="rect">
            <a:avLst/>
          </a:prstGeom>
          <a:noFill/>
        </p:spPr>
        <p:txBody>
          <a:bodyPr wrap="square" rtlCol="0">
            <a:spAutoFit/>
          </a:bodyPr>
          <a:lstStyle/>
          <a:p>
            <a:endParaRPr lang="fr-FR" dirty="0"/>
          </a:p>
          <a:p>
            <a:endParaRPr lang="fr-FR" dirty="0"/>
          </a:p>
          <a:p>
            <a:endParaRPr lang="fr-FR" dirty="0"/>
          </a:p>
        </p:txBody>
      </p:sp>
      <p:sp>
        <p:nvSpPr>
          <p:cNvPr id="5" name="ZoneTexte 4">
            <a:extLst>
              <a:ext uri="{FF2B5EF4-FFF2-40B4-BE49-F238E27FC236}">
                <a16:creationId xmlns:a16="http://schemas.microsoft.com/office/drawing/2014/main" id="{C4A496FA-282A-4677-BE60-766735801867}"/>
              </a:ext>
            </a:extLst>
          </p:cNvPr>
          <p:cNvSpPr txBox="1"/>
          <p:nvPr/>
        </p:nvSpPr>
        <p:spPr>
          <a:xfrm>
            <a:off x="514904" y="1180862"/>
            <a:ext cx="11677095" cy="5355312"/>
          </a:xfrm>
          <a:prstGeom prst="rect">
            <a:avLst/>
          </a:prstGeom>
          <a:noFill/>
        </p:spPr>
        <p:txBody>
          <a:bodyPr wrap="square" rtlCol="0">
            <a:spAutoFit/>
          </a:bodyPr>
          <a:lstStyle/>
          <a:p>
            <a:pPr>
              <a:spcAft>
                <a:spcPts val="1200"/>
              </a:spcAft>
            </a:pPr>
            <a:r>
              <a:rPr lang="fr-FR" dirty="0"/>
              <a:t>Discuter avec le jeune de ses besoins, ses représentations, ses attentes, ses objectifs et l’i</a:t>
            </a:r>
            <a:r>
              <a:rPr lang="fr-FR" dirty="0">
                <a:effectLst/>
              </a:rPr>
              <a:t>nformer en conséquence.</a:t>
            </a:r>
          </a:p>
          <a:p>
            <a:pPr>
              <a:spcAft>
                <a:spcPts val="1200"/>
              </a:spcAft>
            </a:pPr>
            <a:r>
              <a:rPr lang="fr-FR" dirty="0"/>
              <a:t>Selon les situations, les compétences de chacun, cela peut être :</a:t>
            </a:r>
            <a:endParaRPr lang="fr-FR" dirty="0">
              <a:effectLst/>
            </a:endParaRPr>
          </a:p>
          <a:p>
            <a:pPr marL="285750" indent="-285750">
              <a:spcAft>
                <a:spcPts val="1200"/>
              </a:spcAft>
              <a:buFont typeface="Wingdings" panose="05000000000000000000" pitchFamily="2" charset="2"/>
              <a:buChar char="ü"/>
            </a:pPr>
            <a:r>
              <a:rPr lang="fr-FR" b="1" dirty="0"/>
              <a:t>Transmettre de l’information </a:t>
            </a:r>
            <a:r>
              <a:rPr lang="fr-FR" dirty="0"/>
              <a:t>: Remettre un document informatif sur les ressources disponibles, i</a:t>
            </a:r>
            <a:r>
              <a:rPr lang="fr-FR" dirty="0">
                <a:effectLst/>
              </a:rPr>
              <a:t>nformer sur les outils d’accompagnement possibles</a:t>
            </a:r>
          </a:p>
          <a:p>
            <a:pPr marL="285750" indent="-285750">
              <a:spcAft>
                <a:spcPts val="1200"/>
              </a:spcAft>
              <a:buFont typeface="Wingdings" panose="05000000000000000000" pitchFamily="2" charset="2"/>
              <a:buChar char="ü"/>
            </a:pPr>
            <a:r>
              <a:rPr lang="fr-FR" b="1" dirty="0"/>
              <a:t>Proposer un accompagnement </a:t>
            </a:r>
            <a:r>
              <a:rPr lang="fr-FR" dirty="0"/>
              <a:t>vers une réduction des risques</a:t>
            </a:r>
          </a:p>
          <a:p>
            <a:pPr marL="285750" indent="-285750">
              <a:spcAft>
                <a:spcPts val="1200"/>
              </a:spcAft>
              <a:buFont typeface="Wingdings" panose="05000000000000000000" pitchFamily="2" charset="2"/>
              <a:buChar char="ü"/>
            </a:pPr>
            <a:r>
              <a:rPr lang="fr-FR" dirty="0"/>
              <a:t>Selon les situations, le repérage s’est peut être fait dans un contexte opportuniste : il est alors </a:t>
            </a:r>
            <a:r>
              <a:rPr lang="fr-FR" b="1" dirty="0"/>
              <a:t>recommandé de revoir le jeune </a:t>
            </a:r>
            <a:r>
              <a:rPr lang="fr-FR" dirty="0"/>
              <a:t>pour refaire le point ou proposer une consultation dédiée</a:t>
            </a:r>
          </a:p>
          <a:p>
            <a:pPr marL="285750" indent="-285750">
              <a:spcAft>
                <a:spcPts val="1200"/>
              </a:spcAft>
              <a:buFont typeface="Wingdings" panose="05000000000000000000" pitchFamily="2" charset="2"/>
              <a:buChar char="ü"/>
            </a:pPr>
            <a:r>
              <a:rPr lang="fr-FR" b="1" dirty="0"/>
              <a:t>Proposer une orientation </a:t>
            </a:r>
            <a:r>
              <a:rPr lang="fr-FR" dirty="0"/>
              <a:t>si le jeune est volontaire et préparé</a:t>
            </a:r>
          </a:p>
          <a:p>
            <a:pPr marL="285750" indent="-285750">
              <a:spcAft>
                <a:spcPts val="1200"/>
              </a:spcAft>
              <a:buFont typeface="Wingdings" panose="05000000000000000000" pitchFamily="2" charset="2"/>
              <a:buChar char="ü"/>
            </a:pPr>
            <a:r>
              <a:rPr lang="fr-FR" dirty="0"/>
              <a:t>Nécessité de </a:t>
            </a:r>
            <a:r>
              <a:rPr lang="fr-FR" b="1" dirty="0"/>
              <a:t>transmettre les informations utiles aux autres intervenants </a:t>
            </a:r>
            <a:r>
              <a:rPr lang="fr-FR" dirty="0"/>
              <a:t>: fiche de liaison, traçabilité de l’IB dans le dossier médical du patient, traitement prescrit et initié …Être clair sur ce qui sera transmis et à qui, pour quelles raisons…</a:t>
            </a:r>
          </a:p>
          <a:p>
            <a:pPr marL="285750" indent="-285750">
              <a:spcAft>
                <a:spcPts val="1200"/>
              </a:spcAft>
              <a:buFont typeface="Wingdings" panose="05000000000000000000" pitchFamily="2" charset="2"/>
              <a:buChar char="ü"/>
            </a:pPr>
            <a:r>
              <a:rPr lang="fr-FR" b="1" dirty="0"/>
              <a:t>Rester disponible </a:t>
            </a:r>
            <a:r>
              <a:rPr lang="fr-FR" dirty="0"/>
              <a:t>et poursuivre le dialogue </a:t>
            </a:r>
          </a:p>
          <a:p>
            <a:pPr marL="285750" indent="-285750">
              <a:spcAft>
                <a:spcPts val="1200"/>
              </a:spcAft>
              <a:buFont typeface="Wingdings" panose="05000000000000000000" pitchFamily="2" charset="2"/>
              <a:buChar char="ü"/>
            </a:pPr>
            <a:endParaRPr lang="fr-FR" dirty="0"/>
          </a:p>
          <a:p>
            <a:pPr marL="742950" lvl="1" indent="-285750">
              <a:spcAft>
                <a:spcPts val="1200"/>
              </a:spcAft>
              <a:buFont typeface="Wingdings" panose="05000000000000000000" pitchFamily="2" charset="2"/>
              <a:buChar char="ü"/>
            </a:pPr>
            <a:endParaRPr lang="fr-FR" dirty="0"/>
          </a:p>
        </p:txBody>
      </p:sp>
      <p:sp>
        <p:nvSpPr>
          <p:cNvPr id="6" name="ZoneTexte 5">
            <a:extLst>
              <a:ext uri="{FF2B5EF4-FFF2-40B4-BE49-F238E27FC236}">
                <a16:creationId xmlns:a16="http://schemas.microsoft.com/office/drawing/2014/main" id="{54C5746E-700B-4EEA-8A81-913EDC1E2E7B}"/>
              </a:ext>
            </a:extLst>
          </p:cNvPr>
          <p:cNvSpPr txBox="1"/>
          <p:nvPr/>
        </p:nvSpPr>
        <p:spPr>
          <a:xfrm>
            <a:off x="425402" y="303189"/>
            <a:ext cx="11856098" cy="584775"/>
          </a:xfrm>
          <a:prstGeom prst="rect">
            <a:avLst/>
          </a:prstGeom>
          <a:noFill/>
        </p:spPr>
        <p:txBody>
          <a:bodyPr wrap="square" rtlCol="0">
            <a:spAutoFit/>
          </a:bodyPr>
          <a:lstStyle/>
          <a:p>
            <a:pPr lvl="0"/>
            <a:r>
              <a:rPr lang="fr-FR" sz="3200" b="1" dirty="0">
                <a:solidFill>
                  <a:srgbClr val="7A2553"/>
                </a:solidFill>
              </a:rPr>
              <a:t>Accompagner : de multiples possibilités d’actions</a:t>
            </a:r>
            <a:endParaRPr lang="fr-FR" sz="3200" dirty="0">
              <a:solidFill>
                <a:srgbClr val="6B6123"/>
              </a:solidFill>
            </a:endParaRPr>
          </a:p>
        </p:txBody>
      </p:sp>
    </p:spTree>
    <p:extLst>
      <p:ext uri="{BB962C8B-B14F-4D97-AF65-F5344CB8AC3E}">
        <p14:creationId xmlns:p14="http://schemas.microsoft.com/office/powerpoint/2010/main" val="41592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4FAA3-97B9-48F9-B3AF-B5805756A4E0}"/>
              </a:ext>
            </a:extLst>
          </p:cNvPr>
          <p:cNvSpPr>
            <a:spLocks noChangeArrowheads="1"/>
          </p:cNvSpPr>
          <p:nvPr/>
        </p:nvSpPr>
        <p:spPr bwMode="auto">
          <a:xfrm>
            <a:off x="0" y="-70149"/>
            <a:ext cx="65" cy="597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ZoneTexte 3">
            <a:extLst>
              <a:ext uri="{FF2B5EF4-FFF2-40B4-BE49-F238E27FC236}">
                <a16:creationId xmlns:a16="http://schemas.microsoft.com/office/drawing/2014/main" id="{4EBAE778-2A12-4D57-9BF6-257555D60081}"/>
              </a:ext>
            </a:extLst>
          </p:cNvPr>
          <p:cNvSpPr txBox="1"/>
          <p:nvPr/>
        </p:nvSpPr>
        <p:spPr>
          <a:xfrm>
            <a:off x="769544" y="1376126"/>
            <a:ext cx="11422456" cy="489364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effectLst/>
                <a:uLnTx/>
                <a:uFillTx/>
                <a:ea typeface="+mn-ea"/>
                <a:cs typeface="+mn-cs"/>
              </a:rPr>
              <a:t>DES LIGNES D’ÉCOUTE </a:t>
            </a:r>
            <a:r>
              <a:rPr kumimoji="0" lang="fr-FR" altLang="fr-FR" sz="2000" b="0" i="0" u="none" strike="noStrike" kern="1200" cap="none" spc="0" normalizeH="0" baseline="0" noProof="0" dirty="0">
                <a:ln>
                  <a:noFill/>
                </a:ln>
                <a:effectLst/>
                <a:uLnTx/>
                <a:uFillTx/>
                <a:ea typeface="+mn-ea"/>
                <a:cs typeface="+mn-cs"/>
              </a:rPr>
              <a:t>destinées aux jeunes et à son entourage.</a:t>
            </a:r>
            <a:endParaRPr lang="fr-FR" altLang="fr-FR" sz="2000" b="1"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000000"/>
                </a:solidFill>
                <a:effectLst/>
              </a:rPr>
              <a:t>Plusieurs d'entre elles sont regroupées sur un document mis à disposition sur le site </a:t>
            </a:r>
            <a:r>
              <a:rPr kumimoji="0" lang="fr-FR" altLang="fr-FR" b="0" i="0" u="sng" strike="noStrike" cap="none" normalizeH="0" baseline="0" dirty="0">
                <a:ln>
                  <a:noFill/>
                </a:ln>
                <a:solidFill>
                  <a:srgbClr val="3D67AE"/>
                </a:solidFill>
                <a:effectLst/>
                <a:hlinkClick r:id="rId2" tooltip="Site santepubliquefrance.fr - Aide à distance en santé, l'offre de service (nouvelle fenêtre)"/>
              </a:rPr>
              <a:t>Santé publique France</a:t>
            </a:r>
            <a:r>
              <a:rPr kumimoji="0" lang="fr-FR" altLang="fr-FR" b="0" i="0" u="none" strike="noStrike" cap="none" normalizeH="0" baseline="0" dirty="0">
                <a:ln>
                  <a:noFill/>
                </a:ln>
                <a:solidFill>
                  <a:srgbClr val="000000"/>
                </a:solidFill>
                <a:effectLst/>
              </a:rPr>
              <a: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000000"/>
                </a:solidFill>
                <a:effectLst/>
              </a:rPr>
              <a:t>Des lignes d'écoute sont spécialisées sur une thématique bien précise et sont accessibles à la personne qui a besoin d'aide mais aussi à leur entourage.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rgbClr val="000000"/>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0000"/>
                </a:solidFill>
                <a:effectLst/>
              </a:rPr>
              <a:t>Les appels sont anonymes et gratuits. </a:t>
            </a:r>
          </a:p>
          <a:p>
            <a:pPr marL="0" marR="0" lvl="0" indent="0" algn="l" defTabSz="914400" rtl="0" eaLnBrk="0" fontAlgn="base" latinLnBrk="0" hangingPunct="0">
              <a:lnSpc>
                <a:spcPct val="100000"/>
              </a:lnSpc>
              <a:spcBef>
                <a:spcPct val="0"/>
              </a:spcBef>
              <a:spcAft>
                <a:spcPct val="0"/>
              </a:spcAft>
              <a:buClrTx/>
              <a:buSzTx/>
              <a:buFontTx/>
              <a:buNone/>
              <a:tabLst>
                <a:tab pos="2336800" algn="l"/>
              </a:tabLst>
            </a:pPr>
            <a:r>
              <a:rPr kumimoji="0" lang="fr-FR" altLang="fr-FR" b="0" i="0" u="sng" strike="noStrike" cap="none" normalizeH="0" baseline="0" dirty="0">
                <a:ln>
                  <a:noFill/>
                </a:ln>
                <a:solidFill>
                  <a:srgbClr val="3D67AE"/>
                </a:solidFill>
                <a:effectLst/>
                <a:hlinkClick r:id="rId3" tooltip="Site drogues-info-service.fr (nouvelle fenêtre)"/>
              </a:rPr>
              <a:t>Drogues info service</a:t>
            </a:r>
            <a:r>
              <a:rPr kumimoji="0" lang="fr-FR" altLang="fr-FR" b="0" i="0" u="none" strike="noStrike" cap="none" normalizeH="0" baseline="0" dirty="0">
                <a:ln>
                  <a:noFill/>
                </a:ln>
                <a:solidFill>
                  <a:srgbClr val="000000"/>
                </a:solidFill>
                <a:effectLst/>
              </a:rPr>
              <a:t> : 	</a:t>
            </a:r>
            <a:r>
              <a:rPr kumimoji="0" lang="fr-FR" altLang="fr-FR" b="1" i="0" u="none" strike="noStrike" cap="none" normalizeH="0" baseline="0" dirty="0">
                <a:ln>
                  <a:noFill/>
                </a:ln>
                <a:solidFill>
                  <a:srgbClr val="000000"/>
                </a:solidFill>
                <a:effectLst/>
              </a:rPr>
              <a:t>0 800 23 13 13</a:t>
            </a:r>
            <a:r>
              <a:rPr kumimoji="0" lang="fr-FR" altLang="fr-FR" b="0" i="0" u="none" strike="noStrike" cap="none" normalizeH="0" baseline="0" dirty="0">
                <a:ln>
                  <a:noFill/>
                </a:ln>
                <a:solidFill>
                  <a:srgbClr val="000000"/>
                </a:solidFill>
                <a:effectLst/>
              </a:rPr>
              <a:t>, tous les jours, de 8h à 2h ;</a:t>
            </a:r>
          </a:p>
          <a:p>
            <a:pPr marL="0" marR="0" lvl="0" indent="0" algn="l" defTabSz="914400" rtl="0" eaLnBrk="0" fontAlgn="base" latinLnBrk="0" hangingPunct="0">
              <a:lnSpc>
                <a:spcPct val="100000"/>
              </a:lnSpc>
              <a:spcBef>
                <a:spcPct val="0"/>
              </a:spcBef>
              <a:spcAft>
                <a:spcPct val="0"/>
              </a:spcAft>
              <a:buClrTx/>
              <a:buSzTx/>
              <a:tabLst>
                <a:tab pos="2336800" algn="l"/>
              </a:tabLst>
            </a:pPr>
            <a:r>
              <a:rPr kumimoji="0" lang="fr-FR" altLang="fr-FR" b="0" i="0" u="sng" strike="noStrike" cap="none" normalizeH="0" baseline="0" dirty="0">
                <a:ln>
                  <a:noFill/>
                </a:ln>
                <a:solidFill>
                  <a:srgbClr val="3D67AE"/>
                </a:solidFill>
                <a:effectLst/>
                <a:hlinkClick r:id="rId4" tooltip="Site tabac-info-service.fr (nouvelle fenêtre)"/>
              </a:rPr>
              <a:t>Tabac info service</a:t>
            </a:r>
            <a:r>
              <a:rPr kumimoji="0" lang="fr-FR" altLang="fr-FR" b="0" i="0" u="none" strike="noStrike" cap="none" normalizeH="0" baseline="0" dirty="0">
                <a:ln>
                  <a:noFill/>
                </a:ln>
                <a:solidFill>
                  <a:srgbClr val="000000"/>
                </a:solidFill>
                <a:effectLst/>
              </a:rPr>
              <a:t> : 	</a:t>
            </a:r>
            <a:r>
              <a:rPr kumimoji="0" lang="fr-FR" altLang="fr-FR" b="1" i="0" u="none" strike="noStrike" cap="none" normalizeH="0" baseline="0" dirty="0">
                <a:ln>
                  <a:noFill/>
                </a:ln>
                <a:solidFill>
                  <a:srgbClr val="000000"/>
                </a:solidFill>
                <a:effectLst/>
              </a:rPr>
              <a:t>39 89</a:t>
            </a:r>
            <a:r>
              <a:rPr kumimoji="0" lang="fr-FR" altLang="fr-FR" b="0" i="0" u="none" strike="noStrike" cap="none" normalizeH="0" baseline="0" dirty="0">
                <a:ln>
                  <a:noFill/>
                </a:ln>
                <a:solidFill>
                  <a:srgbClr val="000000"/>
                </a:solidFill>
                <a:effectLst/>
              </a:rPr>
              <a:t>, du lundi au samedi, de 8h à 20h. Si un contact avec un tabacologue est demandé, le 	service devient payant (prix d'un appel non surtaxé) ;</a:t>
            </a:r>
          </a:p>
          <a:p>
            <a:pPr marL="0" marR="0" lvl="0" indent="0" algn="l" defTabSz="914400" rtl="0" eaLnBrk="0" fontAlgn="base" latinLnBrk="0" hangingPunct="0">
              <a:lnSpc>
                <a:spcPct val="100000"/>
              </a:lnSpc>
              <a:spcBef>
                <a:spcPct val="0"/>
              </a:spcBef>
              <a:spcAft>
                <a:spcPct val="0"/>
              </a:spcAft>
              <a:buClrTx/>
              <a:buSzTx/>
              <a:tabLst>
                <a:tab pos="2336800" algn="l"/>
              </a:tabLst>
            </a:pPr>
            <a:r>
              <a:rPr kumimoji="0" lang="fr-FR" altLang="fr-FR" b="0" i="0" u="sng" strike="noStrike" cap="none" normalizeH="0" baseline="0" dirty="0">
                <a:ln>
                  <a:noFill/>
                </a:ln>
                <a:solidFill>
                  <a:srgbClr val="3D67AE"/>
                </a:solidFill>
                <a:effectLst/>
                <a:hlinkClick r:id="rId5" tooltip="Site alcool-info-service.fr (nouvelle fenêtre)"/>
              </a:rPr>
              <a:t>Alcool info service</a:t>
            </a:r>
            <a:r>
              <a:rPr kumimoji="0" lang="fr-FR" altLang="fr-FR" b="0" i="0" u="none" strike="noStrike" cap="none" normalizeH="0" baseline="0" dirty="0">
                <a:ln>
                  <a:noFill/>
                </a:ln>
                <a:solidFill>
                  <a:srgbClr val="000000"/>
                </a:solidFill>
                <a:effectLst/>
              </a:rPr>
              <a:t> : 	</a:t>
            </a:r>
            <a:r>
              <a:rPr kumimoji="0" lang="fr-FR" altLang="fr-FR" b="1" i="0" u="none" strike="noStrike" cap="none" normalizeH="0" baseline="0" dirty="0">
                <a:ln>
                  <a:noFill/>
                </a:ln>
                <a:solidFill>
                  <a:srgbClr val="000000"/>
                </a:solidFill>
                <a:effectLst/>
              </a:rPr>
              <a:t>0 980 980 930</a:t>
            </a:r>
            <a:r>
              <a:rPr kumimoji="0" lang="fr-FR" altLang="fr-FR" b="0" i="0" u="none" strike="noStrike" cap="none" normalizeH="0" baseline="0" dirty="0">
                <a:ln>
                  <a:noFill/>
                </a:ln>
                <a:solidFill>
                  <a:srgbClr val="000000"/>
                </a:solidFill>
                <a:effectLst/>
              </a:rPr>
              <a:t>, tous les jours, de 8h à 2h ;</a:t>
            </a:r>
          </a:p>
          <a:p>
            <a:pPr marL="0" marR="0" lvl="0" indent="0" algn="l" defTabSz="914400" rtl="0" eaLnBrk="0" fontAlgn="base" latinLnBrk="0" hangingPunct="0">
              <a:lnSpc>
                <a:spcPct val="100000"/>
              </a:lnSpc>
              <a:spcBef>
                <a:spcPct val="0"/>
              </a:spcBef>
              <a:spcAft>
                <a:spcPct val="0"/>
              </a:spcAft>
              <a:buClrTx/>
              <a:buSzTx/>
              <a:tabLst>
                <a:tab pos="2336800" algn="l"/>
              </a:tabLst>
            </a:pPr>
            <a:r>
              <a:rPr kumimoji="0" lang="fr-FR" altLang="fr-FR" b="0" i="0" u="sng" strike="noStrike" cap="none" normalizeH="0" baseline="0" dirty="0">
                <a:ln>
                  <a:noFill/>
                </a:ln>
                <a:solidFill>
                  <a:srgbClr val="3D67AE"/>
                </a:solidFill>
                <a:effectLst/>
                <a:hlinkClick r:id="rId6" tooltip="Site suicide-ecoute.fr (nouvelle fenêtre)"/>
              </a:rPr>
              <a:t>Suicide Écoute</a:t>
            </a:r>
            <a:r>
              <a:rPr kumimoji="0" lang="fr-FR" altLang="fr-FR" b="0" i="0" u="none" strike="noStrike" cap="none" normalizeH="0" baseline="0" dirty="0">
                <a:ln>
                  <a:noFill/>
                </a:ln>
                <a:solidFill>
                  <a:srgbClr val="000000"/>
                </a:solidFill>
                <a:effectLst/>
              </a:rPr>
              <a:t> : 	</a:t>
            </a:r>
            <a:r>
              <a:rPr kumimoji="0" lang="fr-FR" altLang="fr-FR" b="1" i="0" u="none" strike="noStrike" cap="none" normalizeH="0" baseline="0" dirty="0">
                <a:ln>
                  <a:noFill/>
                </a:ln>
                <a:solidFill>
                  <a:srgbClr val="000000"/>
                </a:solidFill>
                <a:effectLst/>
              </a:rPr>
              <a:t>01 45 39 40 00</a:t>
            </a:r>
            <a:r>
              <a:rPr kumimoji="0" lang="fr-FR" altLang="fr-FR" b="0" i="0" u="none" strike="noStrike" cap="none" normalizeH="0" baseline="0" dirty="0">
                <a:ln>
                  <a:noFill/>
                </a:ln>
                <a:solidFill>
                  <a:srgbClr val="000000"/>
                </a:solidFill>
                <a:effectLst/>
              </a:rPr>
              <a:t>, tous les jours, 24h/24. Coût d'une communication locale. Ce service permet 	une écoute des personnes en grande souffrance psychologique ou confrontées au suicide, et 	de leur entourage ;</a:t>
            </a:r>
          </a:p>
          <a:p>
            <a:pPr marL="0" marR="0" lvl="0" indent="0" algn="l" defTabSz="914400" rtl="0" eaLnBrk="0" fontAlgn="base" latinLnBrk="0" hangingPunct="0">
              <a:lnSpc>
                <a:spcPct val="100000"/>
              </a:lnSpc>
              <a:spcBef>
                <a:spcPct val="0"/>
              </a:spcBef>
              <a:spcAft>
                <a:spcPct val="0"/>
              </a:spcAft>
              <a:buClrTx/>
              <a:buSzTx/>
              <a:tabLst>
                <a:tab pos="2336800" algn="l"/>
              </a:tabLst>
            </a:pPr>
            <a:r>
              <a:rPr kumimoji="0" lang="fr-FR" altLang="fr-FR" b="0" i="0" u="sng" strike="noStrike" cap="none" normalizeH="0" baseline="0" dirty="0">
                <a:ln>
                  <a:noFill/>
                </a:ln>
                <a:solidFill>
                  <a:srgbClr val="3D67AE"/>
                </a:solidFill>
                <a:effectLst/>
                <a:hlinkClick r:id="rId7" tooltip="Site sos-suicide-phenix.org (nouvelle fenêtre)"/>
              </a:rPr>
              <a:t>SOS Suicide Phénix</a:t>
            </a:r>
            <a:r>
              <a:rPr kumimoji="0" lang="fr-FR" altLang="fr-FR" b="0" i="0" u="none" strike="noStrike" cap="none" normalizeH="0" baseline="0" dirty="0">
                <a:ln>
                  <a:noFill/>
                </a:ln>
                <a:solidFill>
                  <a:srgbClr val="000000"/>
                </a:solidFill>
                <a:effectLst/>
              </a:rPr>
              <a:t> : 	</a:t>
            </a:r>
            <a:r>
              <a:rPr kumimoji="0" lang="fr-FR" altLang="fr-FR" b="1" i="0" u="none" strike="noStrike" cap="none" normalizeH="0" baseline="0" dirty="0">
                <a:ln>
                  <a:noFill/>
                </a:ln>
                <a:solidFill>
                  <a:srgbClr val="000000"/>
                </a:solidFill>
                <a:effectLst/>
              </a:rPr>
              <a:t>01 40 44 46 45,</a:t>
            </a:r>
            <a:r>
              <a:rPr kumimoji="0" lang="fr-FR" altLang="fr-FR" b="0" i="0" u="none" strike="noStrike" cap="none" normalizeH="0" baseline="0" dirty="0">
                <a:ln>
                  <a:noFill/>
                </a:ln>
                <a:solidFill>
                  <a:srgbClr val="000000"/>
                </a:solidFill>
                <a:effectLst/>
              </a:rPr>
              <a:t> tous les jours, de 13h à 23h.</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rgbClr val="7A2553"/>
                </a:solidFill>
                <a:effectLst/>
              </a:rPr>
              <a:t>Un nouveau numéro national de prévention du suicide : le 3114</a:t>
            </a:r>
            <a:endParaRPr kumimoji="0" lang="fr-FR" altLang="fr-FR" sz="2000" b="0" i="0" u="none" strike="noStrike" cap="none" normalizeH="0" baseline="0" dirty="0">
              <a:ln>
                <a:noFill/>
              </a:ln>
              <a:solidFill>
                <a:srgbClr val="7A2553"/>
              </a:solidFill>
              <a:effectLst/>
            </a:endParaRPr>
          </a:p>
        </p:txBody>
      </p:sp>
      <p:sp>
        <p:nvSpPr>
          <p:cNvPr id="6" name="ZoneTexte 5">
            <a:extLst>
              <a:ext uri="{FF2B5EF4-FFF2-40B4-BE49-F238E27FC236}">
                <a16:creationId xmlns:a16="http://schemas.microsoft.com/office/drawing/2014/main" id="{104B101D-FCB2-492D-98B9-118AC150AC9C}"/>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Tree>
    <p:extLst>
      <p:ext uri="{BB962C8B-B14F-4D97-AF65-F5344CB8AC3E}">
        <p14:creationId xmlns:p14="http://schemas.microsoft.com/office/powerpoint/2010/main" val="233817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4FAA3-97B9-48F9-B3AF-B5805756A4E0}"/>
              </a:ext>
            </a:extLst>
          </p:cNvPr>
          <p:cNvSpPr>
            <a:spLocks noChangeArrowheads="1"/>
          </p:cNvSpPr>
          <p:nvPr/>
        </p:nvSpPr>
        <p:spPr bwMode="auto">
          <a:xfrm>
            <a:off x="0" y="-70149"/>
            <a:ext cx="65" cy="597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ZoneTexte 3">
            <a:extLst>
              <a:ext uri="{FF2B5EF4-FFF2-40B4-BE49-F238E27FC236}">
                <a16:creationId xmlns:a16="http://schemas.microsoft.com/office/drawing/2014/main" id="{4EBAE778-2A12-4D57-9BF6-257555D60081}"/>
              </a:ext>
            </a:extLst>
          </p:cNvPr>
          <p:cNvSpPr txBox="1"/>
          <p:nvPr/>
        </p:nvSpPr>
        <p:spPr>
          <a:xfrm>
            <a:off x="1095375" y="1376127"/>
            <a:ext cx="10918572" cy="35394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200" b="1" i="0" u="none" strike="noStrike" kern="1200" cap="none" spc="0" normalizeH="0" baseline="0" noProof="0" dirty="0">
                <a:ln>
                  <a:noFill/>
                </a:ln>
                <a:effectLst/>
                <a:uLnTx/>
                <a:uFillTx/>
                <a:latin typeface="Calibri" panose="020F0502020204030204"/>
                <a:ea typeface="+mn-ea"/>
                <a:cs typeface="+mn-cs"/>
              </a:rPr>
              <a:t>DES LIGNES D’ÉCOUTE </a:t>
            </a:r>
            <a:r>
              <a:rPr kumimoji="0" lang="fr-FR" altLang="fr-FR" sz="2200" b="0" i="0" u="none" strike="noStrike" kern="1200" cap="none" spc="0" normalizeH="0" baseline="0" noProof="0" dirty="0">
                <a:ln>
                  <a:noFill/>
                </a:ln>
                <a:effectLst/>
                <a:uLnTx/>
                <a:uFillTx/>
                <a:latin typeface="Calibri" panose="020F0502020204030204"/>
                <a:ea typeface="+mn-ea"/>
                <a:cs typeface="+mn-cs"/>
              </a:rPr>
              <a:t>destinées aux jeunes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solidFill>
                <a:srgbClr val="A49735"/>
              </a:solidFill>
              <a:effectLst/>
              <a:uLnTx/>
              <a:uFillTx/>
              <a:latin typeface="Calibri" panose="020F0502020204030204"/>
              <a:ea typeface="+mn-ea"/>
              <a:cs typeface="+mn-cs"/>
            </a:endParaRPr>
          </a:p>
          <a:p>
            <a:pPr algn="l"/>
            <a:r>
              <a:rPr lang="fr-FR" sz="2200" b="1" i="0" u="sng" dirty="0">
                <a:effectLst/>
                <a:hlinkClick r:id="rId2" tooltip="Site filsantejeunes.com (nouvelle fenêtre)">
                  <a:extLst>
                    <a:ext uri="{A12FA001-AC4F-418D-AE19-62706E023703}">
                      <ahyp:hlinkClr xmlns:ahyp="http://schemas.microsoft.com/office/drawing/2018/hyperlinkcolor" val="tx"/>
                    </a:ext>
                  </a:extLst>
                </a:hlinkClick>
              </a:rPr>
              <a:t>Fil santé jeunes</a:t>
            </a:r>
            <a:r>
              <a:rPr lang="fr-FR" sz="2200" b="1" i="0" dirty="0">
                <a:effectLst/>
              </a:rPr>
              <a:t> </a:t>
            </a:r>
          </a:p>
          <a:p>
            <a:pPr algn="l"/>
            <a:endParaRPr lang="fr-FR" sz="2200" b="1" i="0" dirty="0">
              <a:effectLst/>
            </a:endParaRPr>
          </a:p>
          <a:p>
            <a:r>
              <a:rPr lang="fr-FR" sz="2000" dirty="0">
                <a:solidFill>
                  <a:srgbClr val="000000"/>
                </a:solidFill>
              </a:rPr>
              <a:t>D</a:t>
            </a:r>
            <a:r>
              <a:rPr lang="fr-FR" sz="2000" b="0" i="0" dirty="0">
                <a:solidFill>
                  <a:srgbClr val="000000"/>
                </a:solidFill>
                <a:effectLst/>
              </a:rPr>
              <a:t>estiné aux jeunes de </a:t>
            </a:r>
            <a:r>
              <a:rPr lang="fr-FR" sz="2000" b="1" i="0" dirty="0">
                <a:solidFill>
                  <a:srgbClr val="000000"/>
                </a:solidFill>
                <a:effectLst/>
              </a:rPr>
              <a:t>12 à 25 ans</a:t>
            </a:r>
            <a:r>
              <a:rPr lang="fr-FR" sz="2000" b="0" i="0" dirty="0">
                <a:solidFill>
                  <a:srgbClr val="000000"/>
                </a:solidFill>
                <a:effectLst/>
              </a:rPr>
              <a:t>. </a:t>
            </a:r>
          </a:p>
          <a:p>
            <a:r>
              <a:rPr lang="fr-FR" sz="2000" b="0" i="0" dirty="0">
                <a:solidFill>
                  <a:srgbClr val="000000"/>
                </a:solidFill>
                <a:effectLst/>
              </a:rPr>
              <a:t>Appel : </a:t>
            </a:r>
            <a:r>
              <a:rPr lang="fr-FR" sz="2000" b="1" i="0" dirty="0">
                <a:solidFill>
                  <a:srgbClr val="000000"/>
                </a:solidFill>
                <a:effectLst/>
              </a:rPr>
              <a:t>0 800 235 236</a:t>
            </a:r>
            <a:r>
              <a:rPr lang="fr-FR" sz="2000" b="0" i="0" dirty="0">
                <a:solidFill>
                  <a:srgbClr val="000000"/>
                </a:solidFill>
                <a:effectLst/>
              </a:rPr>
              <a:t>, numéro d'aide anonyme accessible tous les jours de 9h à 23h</a:t>
            </a:r>
          </a:p>
          <a:p>
            <a:endParaRPr lang="fr-FR" sz="2000" b="0" i="0" dirty="0">
              <a:solidFill>
                <a:srgbClr val="000000"/>
              </a:solidFill>
              <a:effectLst/>
            </a:endParaRPr>
          </a:p>
          <a:p>
            <a:pPr algn="l"/>
            <a:r>
              <a:rPr lang="fr-FR" sz="2000" b="0" i="0" dirty="0">
                <a:solidFill>
                  <a:srgbClr val="000000"/>
                </a:solidFill>
                <a:effectLst/>
              </a:rPr>
              <a:t>Leur site est agrémenté de dossiers sur des thématiques diverses (notamment sur le mal-être, les drogues et les addictions), d'un espace de discussion, et d’un chat.</a:t>
            </a:r>
          </a:p>
          <a:p>
            <a:pPr algn="l"/>
            <a:endParaRPr lang="fr-FR" altLang="fr-FR" sz="2000" dirty="0">
              <a:solidFill>
                <a:srgbClr val="A49735"/>
              </a:solidFill>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rgbClr val="000000"/>
              </a:solidFill>
              <a:effectLst/>
            </a:endParaRPr>
          </a:p>
        </p:txBody>
      </p:sp>
      <p:sp>
        <p:nvSpPr>
          <p:cNvPr id="6" name="ZoneTexte 5">
            <a:extLst>
              <a:ext uri="{FF2B5EF4-FFF2-40B4-BE49-F238E27FC236}">
                <a16:creationId xmlns:a16="http://schemas.microsoft.com/office/drawing/2014/main" id="{104B101D-FCB2-492D-98B9-118AC150AC9C}"/>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Tree>
    <p:extLst>
      <p:ext uri="{BB962C8B-B14F-4D97-AF65-F5344CB8AC3E}">
        <p14:creationId xmlns:p14="http://schemas.microsoft.com/office/powerpoint/2010/main" val="336817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4FAA3-97B9-48F9-B3AF-B5805756A4E0}"/>
              </a:ext>
            </a:extLst>
          </p:cNvPr>
          <p:cNvSpPr>
            <a:spLocks noChangeArrowheads="1"/>
          </p:cNvSpPr>
          <p:nvPr/>
        </p:nvSpPr>
        <p:spPr bwMode="auto">
          <a:xfrm>
            <a:off x="0" y="-70149"/>
            <a:ext cx="65" cy="597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ZoneTexte 3">
            <a:extLst>
              <a:ext uri="{FF2B5EF4-FFF2-40B4-BE49-F238E27FC236}">
                <a16:creationId xmlns:a16="http://schemas.microsoft.com/office/drawing/2014/main" id="{4EBAE778-2A12-4D57-9BF6-257555D60081}"/>
              </a:ext>
            </a:extLst>
          </p:cNvPr>
          <p:cNvSpPr txBox="1"/>
          <p:nvPr/>
        </p:nvSpPr>
        <p:spPr>
          <a:xfrm>
            <a:off x="1066800" y="1376127"/>
            <a:ext cx="10947147" cy="566308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200" b="1" i="0" u="none" strike="noStrike" kern="1200" cap="none" spc="0" normalizeH="0" baseline="0" noProof="0" dirty="0">
                <a:ln>
                  <a:noFill/>
                </a:ln>
                <a:effectLst/>
                <a:uLnTx/>
                <a:uFillTx/>
                <a:latin typeface="Calibri" panose="020F0502020204030204"/>
                <a:ea typeface="+mn-ea"/>
                <a:cs typeface="+mn-cs"/>
              </a:rPr>
              <a:t>DES LIGNES D’ÉCOUTE </a:t>
            </a:r>
            <a:r>
              <a:rPr kumimoji="0" lang="fr-FR" altLang="fr-FR" sz="2200" b="0" i="0" u="none" strike="noStrike" kern="1200" cap="none" spc="0" normalizeH="0" baseline="0" noProof="0" dirty="0">
                <a:ln>
                  <a:noFill/>
                </a:ln>
                <a:effectLst/>
                <a:uLnTx/>
                <a:uFillTx/>
                <a:latin typeface="Calibri" panose="020F0502020204030204"/>
                <a:ea typeface="+mn-ea"/>
                <a:cs typeface="+mn-cs"/>
              </a:rPr>
              <a:t>destinées aux familles et parents uniquement</a:t>
            </a:r>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fr-FR" sz="2000" dirty="0">
              <a:solidFill>
                <a:srgbClr val="A49735"/>
              </a:solidFill>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200" b="1" i="0" u="none" strike="noStrike" kern="1200" cap="none" spc="0" normalizeH="0" baseline="0" noProof="0" dirty="0">
                <a:ln>
                  <a:noFill/>
                </a:ln>
                <a:effectLst/>
                <a:uLnTx/>
                <a:uFillTx/>
                <a:latin typeface="Calibri" panose="020F0502020204030204"/>
                <a:ea typeface="+mn-ea"/>
                <a:cs typeface="+mn-cs"/>
              </a:rPr>
              <a:t>Ecoute-famille UNAFAM :</a:t>
            </a:r>
          </a:p>
          <a:p>
            <a:pPr marL="0" marR="0" lvl="0" indent="0" algn="l" defTabSz="914400" rtl="0" eaLnBrk="0" fontAlgn="base" latinLnBrk="0" hangingPunct="0">
              <a:lnSpc>
                <a:spcPct val="100000"/>
              </a:lnSpc>
              <a:spcBef>
                <a:spcPct val="0"/>
              </a:spcBef>
              <a:spcAft>
                <a:spcPct val="0"/>
              </a:spcAft>
              <a:buClrTx/>
              <a:buSzTx/>
              <a:buFontTx/>
              <a:buNone/>
              <a:tabLst/>
              <a:defRPr/>
            </a:pPr>
            <a:r>
              <a:rPr lang="fr-FR" i="0" dirty="0">
                <a:solidFill>
                  <a:srgbClr val="404040"/>
                </a:solidFill>
                <a:effectLst/>
              </a:rPr>
              <a:t>Tel 01 42 63 03 03 du lundi au vendredi, de 9h à 13h et de 14h à 18h (17h le vendredi) </a:t>
            </a:r>
            <a:endParaRPr kumimoji="0" lang="fr-FR" altLang="fr-FR" i="0" u="none" strike="noStrike" kern="1200" cap="none" spc="0" normalizeH="0" baseline="0" noProof="0" dirty="0">
              <a:ln>
                <a:noFill/>
              </a:ln>
              <a:solidFill>
                <a:srgbClr val="A49735"/>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A49735"/>
                </a:solidFill>
                <a:effectLst/>
                <a:uLnTx/>
                <a:uFillTx/>
                <a:latin typeface="Calibri" panose="020F0502020204030204"/>
                <a:ea typeface="+mn-ea"/>
                <a:cs typeface="+mn-cs"/>
              </a:rPr>
              <a:t> </a:t>
            </a:r>
            <a:r>
              <a:rPr kumimoji="0" lang="fr-FR" altLang="fr-FR" sz="2000" b="0" i="0" u="none" strike="noStrike" kern="1200" cap="none" spc="0" normalizeH="0" baseline="0" noProof="0" dirty="0">
                <a:ln>
                  <a:noFill/>
                </a:ln>
                <a:solidFill>
                  <a:srgbClr val="A49735"/>
                </a:solidFill>
                <a:effectLst/>
                <a:uLnTx/>
                <a:uFillTx/>
                <a:latin typeface="Calibri" panose="020F0502020204030204"/>
                <a:ea typeface="+mn-ea"/>
                <a:cs typeface="+mn-cs"/>
                <a:hlinkClick r:id="rId2"/>
              </a:rPr>
              <a:t>https://www.unafam.org/besoin-daide/une-ligne-decoute</a:t>
            </a:r>
            <a:endParaRPr kumimoji="0" lang="fr-FR" altLang="fr-FR" sz="2000" b="0" i="0" u="none" strike="noStrike" kern="1200" cap="none" spc="0" normalizeH="0" baseline="0" noProof="0" dirty="0">
              <a:ln>
                <a:noFill/>
              </a:ln>
              <a:solidFill>
                <a:srgbClr val="A49735"/>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fr-FR" noProof="0" dirty="0">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200" b="1" i="0" u="none" strike="noStrike" kern="1200" cap="none" spc="0" normalizeH="0" baseline="0" noProof="0" dirty="0">
                <a:ln>
                  <a:noFill/>
                </a:ln>
                <a:effectLst/>
                <a:uLnTx/>
                <a:uFillTx/>
                <a:latin typeface="Calibri" panose="020F0502020204030204"/>
                <a:ea typeface="+mn-ea"/>
                <a:cs typeface="+mn-cs"/>
              </a:rPr>
              <a:t>PHARE enfant-parents : </a:t>
            </a:r>
            <a:r>
              <a:rPr kumimoji="0" lang="fr-FR" altLang="fr-FR" b="0" i="0" u="none" strike="noStrike" kern="1200" cap="none" spc="0" normalizeH="0" baseline="0" noProof="0" dirty="0">
                <a:ln>
                  <a:noFill/>
                </a:ln>
                <a:effectLst/>
                <a:uLnTx/>
                <a:uFillTx/>
                <a:latin typeface="Calibri" panose="020F0502020204030204"/>
                <a:ea typeface="+mn-ea"/>
                <a:cs typeface="+mn-cs"/>
              </a:rPr>
              <a:t>prévention du mal être et du suicide des jeunes </a:t>
            </a:r>
          </a:p>
          <a:p>
            <a:pPr marL="0" marR="0" lvl="0" indent="0" algn="l" defTabSz="914400" rtl="0" eaLnBrk="0" fontAlgn="base" latinLnBrk="0" hangingPunct="0">
              <a:lnSpc>
                <a:spcPct val="100000"/>
              </a:lnSpc>
              <a:spcBef>
                <a:spcPct val="0"/>
              </a:spcBef>
              <a:spcAft>
                <a:spcPct val="0"/>
              </a:spcAft>
              <a:buClrTx/>
              <a:buSzTx/>
              <a:buFontTx/>
              <a:buNone/>
              <a:tabLst/>
              <a:defRPr/>
            </a:pPr>
            <a:r>
              <a:rPr lang="fr-FR" altLang="fr-FR" dirty="0">
                <a:latin typeface="Calibri" panose="020F0502020204030204"/>
              </a:rPr>
              <a:t>Tel : </a:t>
            </a:r>
            <a:r>
              <a:rPr kumimoji="0" lang="fr-FR" altLang="fr-FR" b="0" i="0" u="none" strike="noStrike" kern="1200" cap="none" spc="0" normalizeH="0" baseline="0" noProof="0" dirty="0">
                <a:ln>
                  <a:noFill/>
                </a:ln>
                <a:effectLst/>
                <a:uLnTx/>
                <a:uFillTx/>
                <a:latin typeface="Calibri" panose="020F0502020204030204"/>
                <a:ea typeface="+mn-ea"/>
                <a:cs typeface="+mn-cs"/>
              </a:rPr>
              <a:t>01 43 46 00 62 du lundi au vendredi de 10 h00 à 17 h 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A49735"/>
                </a:solidFill>
                <a:effectLst/>
                <a:uLnTx/>
                <a:uFillTx/>
                <a:latin typeface="Calibri" panose="020F0502020204030204"/>
                <a:ea typeface="+mn-ea"/>
                <a:cs typeface="+mn-cs"/>
                <a:hlinkClick r:id="rId3"/>
              </a:rPr>
              <a:t>https://www.phare.org/</a:t>
            </a:r>
            <a:endParaRPr kumimoji="0" lang="fr-FR" altLang="fr-FR" sz="2000" b="0" i="0" u="none" strike="noStrike" kern="1200" cap="none" spc="0" normalizeH="0" baseline="0" noProof="0" dirty="0">
              <a:ln>
                <a:noFill/>
              </a:ln>
              <a:solidFill>
                <a:srgbClr val="A49735"/>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solidFill>
                <a:srgbClr val="A49735"/>
              </a:solidFill>
              <a:effectLst/>
              <a:uLnTx/>
              <a:uFillTx/>
              <a:latin typeface="Calibri" panose="020F0502020204030204"/>
              <a:ea typeface="+mn-ea"/>
              <a:cs typeface="+mn-cs"/>
            </a:endParaRPr>
          </a:p>
          <a:p>
            <a:pPr eaLnBrk="0" fontAlgn="base" hangingPunct="0">
              <a:spcBef>
                <a:spcPct val="0"/>
              </a:spcBef>
              <a:spcAft>
                <a:spcPct val="0"/>
              </a:spcAft>
              <a:defRPr/>
            </a:pPr>
            <a:r>
              <a:rPr kumimoji="0" lang="fr-FR" altLang="fr-FR" sz="2000" b="1" i="0" u="none" strike="noStrike" kern="1200" cap="none" spc="0" normalizeH="0" baseline="0" noProof="0" dirty="0">
                <a:ln>
                  <a:noFill/>
                </a:ln>
                <a:effectLst/>
                <a:uLnTx/>
                <a:uFillTx/>
                <a:latin typeface="Calibri" panose="020F0502020204030204"/>
                <a:ea typeface="+mn-ea"/>
                <a:cs typeface="+mn-cs"/>
              </a:rPr>
              <a:t>DES LIGNES D’ÉCOUTE </a:t>
            </a:r>
            <a:r>
              <a:rPr kumimoji="0" lang="fr-FR" altLang="fr-FR" sz="2000" b="0" i="0" u="none" strike="noStrike" kern="1200" cap="none" spc="0" normalizeH="0" baseline="0" noProof="0" dirty="0">
                <a:ln>
                  <a:noFill/>
                </a:ln>
                <a:effectLst/>
                <a:uLnTx/>
                <a:uFillTx/>
                <a:latin typeface="Calibri" panose="020F0502020204030204"/>
                <a:ea typeface="+mn-ea"/>
                <a:cs typeface="+mn-cs"/>
              </a:rPr>
              <a:t>destinées aux jeunes et à son entourage.</a:t>
            </a:r>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fr-FR" sz="2000" b="1" dirty="0">
              <a:solidFill>
                <a:srgbClr val="7A2553"/>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1" i="0" u="none" strike="noStrike" cap="none" normalizeH="0" baseline="0" dirty="0">
                <a:ln>
                  <a:noFill/>
                </a:ln>
                <a:effectLst/>
              </a:rPr>
              <a:t>SOS Amitié</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000" dirty="0"/>
              <a:t>E</a:t>
            </a:r>
            <a:r>
              <a:rPr kumimoji="0" lang="fr-FR" altLang="fr-FR" sz="2000" b="0" i="0" u="none" strike="noStrike" cap="none" normalizeH="0" baseline="0" dirty="0">
                <a:ln>
                  <a:noFill/>
                </a:ln>
                <a:effectLst/>
              </a:rPr>
              <a:t>coute et soutien aux personnes de tout âge en détresse psychologique ou à leur entourage.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rPr>
              <a:t>Ils assurent une permanence téléphonique tous les jours, 24h/24.</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rPr>
              <a:t>L'appel et le service est gratuit. Pour les joindre : 09 72 39 40 50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solidFill>
                <a:srgbClr val="A49735"/>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solidFill>
                <a:srgbClr val="A49735"/>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104B101D-FCB2-492D-98B9-118AC150AC9C}"/>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Tree>
    <p:extLst>
      <p:ext uri="{BB962C8B-B14F-4D97-AF65-F5344CB8AC3E}">
        <p14:creationId xmlns:p14="http://schemas.microsoft.com/office/powerpoint/2010/main" val="103873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93461E-B4C0-4A97-970D-EB2976DD592A}"/>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
        <p:nvSpPr>
          <p:cNvPr id="4" name="ZoneTexte 3">
            <a:extLst>
              <a:ext uri="{FF2B5EF4-FFF2-40B4-BE49-F238E27FC236}">
                <a16:creationId xmlns:a16="http://schemas.microsoft.com/office/drawing/2014/main" id="{DE253F90-2AE2-4D66-B0F7-1B58BB222346}"/>
              </a:ext>
            </a:extLst>
          </p:cNvPr>
          <p:cNvSpPr txBox="1"/>
          <p:nvPr/>
        </p:nvSpPr>
        <p:spPr>
          <a:xfrm>
            <a:off x="806783" y="1265613"/>
            <a:ext cx="6097656" cy="400110"/>
          </a:xfrm>
          <a:prstGeom prst="rect">
            <a:avLst/>
          </a:prstGeom>
          <a:noFill/>
        </p:spPr>
        <p:txBody>
          <a:bodyPr wrap="square">
            <a:spAutoFit/>
          </a:bodyPr>
          <a:lstStyle/>
          <a:p>
            <a:r>
              <a:rPr lang="fr-FR" sz="2000" b="1" i="0" dirty="0">
                <a:solidFill>
                  <a:srgbClr val="7A2553"/>
                </a:solidFill>
                <a:effectLst/>
              </a:rPr>
              <a:t>Les Maisons des adolescents (MDA)</a:t>
            </a:r>
            <a:endParaRPr kumimoji="0" lang="fr-FR" altLang="fr-FR" sz="2000" b="0" i="0" u="none" strike="noStrike" cap="none" normalizeH="0" baseline="0" dirty="0">
              <a:ln>
                <a:noFill/>
              </a:ln>
              <a:solidFill>
                <a:srgbClr val="7A2553"/>
              </a:solidFill>
              <a:effectLst/>
            </a:endParaRPr>
          </a:p>
        </p:txBody>
      </p:sp>
      <p:sp>
        <p:nvSpPr>
          <p:cNvPr id="5" name="Flèche : pentagone 4">
            <a:extLst>
              <a:ext uri="{FF2B5EF4-FFF2-40B4-BE49-F238E27FC236}">
                <a16:creationId xmlns:a16="http://schemas.microsoft.com/office/drawing/2014/main" id="{5E959953-980A-472F-8C8A-B79208685287}"/>
              </a:ext>
            </a:extLst>
          </p:cNvPr>
          <p:cNvSpPr/>
          <p:nvPr/>
        </p:nvSpPr>
        <p:spPr>
          <a:xfrm>
            <a:off x="919503" y="2132952"/>
            <a:ext cx="2772000" cy="702226"/>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Définition</a:t>
            </a:r>
          </a:p>
        </p:txBody>
      </p:sp>
      <p:sp>
        <p:nvSpPr>
          <p:cNvPr id="6" name="Flèche : pentagone 5">
            <a:extLst>
              <a:ext uri="{FF2B5EF4-FFF2-40B4-BE49-F238E27FC236}">
                <a16:creationId xmlns:a16="http://schemas.microsoft.com/office/drawing/2014/main" id="{5E5A3346-8790-4AD5-8424-21E94AA3CBB6}"/>
              </a:ext>
            </a:extLst>
          </p:cNvPr>
          <p:cNvSpPr/>
          <p:nvPr/>
        </p:nvSpPr>
        <p:spPr>
          <a:xfrm>
            <a:off x="806783" y="3696387"/>
            <a:ext cx="2772000" cy="702226"/>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Missions</a:t>
            </a:r>
          </a:p>
        </p:txBody>
      </p:sp>
      <p:sp>
        <p:nvSpPr>
          <p:cNvPr id="7" name="Flèche : pentagone 6">
            <a:extLst>
              <a:ext uri="{FF2B5EF4-FFF2-40B4-BE49-F238E27FC236}">
                <a16:creationId xmlns:a16="http://schemas.microsoft.com/office/drawing/2014/main" id="{0AC6D44A-5DDA-4B6D-BE14-EA072D1C419B}"/>
              </a:ext>
            </a:extLst>
          </p:cNvPr>
          <p:cNvSpPr/>
          <p:nvPr/>
        </p:nvSpPr>
        <p:spPr>
          <a:xfrm>
            <a:off x="806783" y="5407958"/>
            <a:ext cx="2772000" cy="702226"/>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Modalités</a:t>
            </a:r>
          </a:p>
        </p:txBody>
      </p:sp>
      <p:sp>
        <p:nvSpPr>
          <p:cNvPr id="9" name="Rectangle : coins arrondis 8">
            <a:extLst>
              <a:ext uri="{FF2B5EF4-FFF2-40B4-BE49-F238E27FC236}">
                <a16:creationId xmlns:a16="http://schemas.microsoft.com/office/drawing/2014/main" id="{85F94174-44AA-4791-9EA6-6688D907B42D}"/>
              </a:ext>
            </a:extLst>
          </p:cNvPr>
          <p:cNvSpPr/>
          <p:nvPr/>
        </p:nvSpPr>
        <p:spPr>
          <a:xfrm>
            <a:off x="3886200" y="2003327"/>
            <a:ext cx="8169965" cy="122689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800" b="0" i="0" dirty="0">
                <a:solidFill>
                  <a:sysClr val="windowText" lastClr="000000"/>
                </a:solidFill>
                <a:effectLst/>
              </a:rPr>
              <a:t>Lieu d’expression ouvert aux adolescents à partir de 11 ans et jeunes adultes jusqu'à 21 ou 25 ans</a:t>
            </a:r>
          </a:p>
          <a:p>
            <a:r>
              <a:rPr lang="fr-FR" b="0" i="0" dirty="0">
                <a:solidFill>
                  <a:sysClr val="windowText" lastClr="000000"/>
                </a:solidFill>
                <a:effectLst/>
              </a:rPr>
              <a:t>Lieu d’expression ouvert à l’entourage: amis famille, parents pour exprimer leurs inquiétudes, poser des questions…</a:t>
            </a:r>
          </a:p>
          <a:p>
            <a:pPr lvl="0"/>
            <a:endParaRPr lang="fr-FR" sz="1200" b="0" dirty="0">
              <a:solidFill>
                <a:sysClr val="windowText" lastClr="000000"/>
              </a:solidFill>
            </a:endParaRPr>
          </a:p>
        </p:txBody>
      </p:sp>
      <p:sp>
        <p:nvSpPr>
          <p:cNvPr id="10" name="Rectangle : coins arrondis 9">
            <a:extLst>
              <a:ext uri="{FF2B5EF4-FFF2-40B4-BE49-F238E27FC236}">
                <a16:creationId xmlns:a16="http://schemas.microsoft.com/office/drawing/2014/main" id="{C13C5200-EC9B-45DF-AE01-20A1BA5DC812}"/>
              </a:ext>
            </a:extLst>
          </p:cNvPr>
          <p:cNvSpPr/>
          <p:nvPr/>
        </p:nvSpPr>
        <p:spPr>
          <a:xfrm>
            <a:off x="3886199" y="3276933"/>
            <a:ext cx="8108617" cy="167610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1800" b="0" i="0" dirty="0">
              <a:solidFill>
                <a:sysClr val="windowText" lastClr="000000"/>
              </a:solidFill>
              <a:effectLst/>
            </a:endParaRPr>
          </a:p>
        </p:txBody>
      </p:sp>
      <p:sp>
        <p:nvSpPr>
          <p:cNvPr id="12" name="Rectangle : coins arrondis 11">
            <a:extLst>
              <a:ext uri="{FF2B5EF4-FFF2-40B4-BE49-F238E27FC236}">
                <a16:creationId xmlns:a16="http://schemas.microsoft.com/office/drawing/2014/main" id="{16B733CA-2C40-4862-A3FD-70E05E34A5BA}"/>
              </a:ext>
            </a:extLst>
          </p:cNvPr>
          <p:cNvSpPr/>
          <p:nvPr/>
        </p:nvSpPr>
        <p:spPr>
          <a:xfrm>
            <a:off x="3886200" y="5291071"/>
            <a:ext cx="8169965" cy="93600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1800" b="0" i="0" dirty="0">
              <a:solidFill>
                <a:sysClr val="windowText" lastClr="000000"/>
              </a:solidFill>
              <a:effectLst/>
            </a:endParaRPr>
          </a:p>
        </p:txBody>
      </p:sp>
      <p:sp>
        <p:nvSpPr>
          <p:cNvPr id="15" name="ZoneTexte 14">
            <a:extLst>
              <a:ext uri="{FF2B5EF4-FFF2-40B4-BE49-F238E27FC236}">
                <a16:creationId xmlns:a16="http://schemas.microsoft.com/office/drawing/2014/main" id="{9A805DCC-978E-4802-8D4F-347A200DF08E}"/>
              </a:ext>
            </a:extLst>
          </p:cNvPr>
          <p:cNvSpPr txBox="1"/>
          <p:nvPr/>
        </p:nvSpPr>
        <p:spPr>
          <a:xfrm>
            <a:off x="4029074" y="3428999"/>
            <a:ext cx="8027089" cy="1477327"/>
          </a:xfrm>
          <a:prstGeom prst="rect">
            <a:avLst/>
          </a:prstGeom>
          <a:noFill/>
        </p:spPr>
        <p:txBody>
          <a:bodyPr wrap="square">
            <a:spAutoFit/>
          </a:bodyPr>
          <a:lstStyle/>
          <a:p>
            <a:r>
              <a:rPr lang="fr-FR" dirty="0"/>
              <a:t>Entretien d’accueil et d’évaluation de la situation</a:t>
            </a:r>
          </a:p>
          <a:p>
            <a:r>
              <a:rPr lang="fr-FR" dirty="0"/>
              <a:t>Orientation vers un professionnel de la MDA (médecin, psychologue, assistante sociale…)</a:t>
            </a:r>
          </a:p>
          <a:p>
            <a:r>
              <a:rPr lang="fr-FR" dirty="0"/>
              <a:t>Orientation vers un travail en groupe…</a:t>
            </a:r>
          </a:p>
          <a:p>
            <a:r>
              <a:rPr lang="fr-FR" dirty="0"/>
              <a:t>Orientation vers un autre lieu : CMP, service hospitalier…</a:t>
            </a:r>
          </a:p>
        </p:txBody>
      </p:sp>
      <p:sp>
        <p:nvSpPr>
          <p:cNvPr id="19" name="ZoneTexte 18">
            <a:extLst>
              <a:ext uri="{FF2B5EF4-FFF2-40B4-BE49-F238E27FC236}">
                <a16:creationId xmlns:a16="http://schemas.microsoft.com/office/drawing/2014/main" id="{1BF3C0A1-3FD2-4254-A4FD-11408BF733EE}"/>
              </a:ext>
            </a:extLst>
          </p:cNvPr>
          <p:cNvSpPr txBox="1"/>
          <p:nvPr/>
        </p:nvSpPr>
        <p:spPr>
          <a:xfrm>
            <a:off x="4029074" y="5291071"/>
            <a:ext cx="4984297" cy="923330"/>
          </a:xfrm>
          <a:prstGeom prst="rect">
            <a:avLst/>
          </a:prstGeom>
          <a:noFill/>
        </p:spPr>
        <p:txBody>
          <a:bodyPr wrap="square" rtlCol="0">
            <a:spAutoFit/>
          </a:bodyPr>
          <a:lstStyle/>
          <a:p>
            <a:r>
              <a:rPr lang="fr-FR" dirty="0"/>
              <a:t>Accueilli seul ou accompagné -  Sans rendez-vous </a:t>
            </a:r>
          </a:p>
          <a:p>
            <a:r>
              <a:rPr lang="fr-FR" dirty="0"/>
              <a:t>Gratuit</a:t>
            </a:r>
          </a:p>
          <a:p>
            <a:r>
              <a:rPr lang="fr-FR" dirty="0"/>
              <a:t>Anonymement</a:t>
            </a:r>
          </a:p>
        </p:txBody>
      </p:sp>
    </p:spTree>
    <p:extLst>
      <p:ext uri="{BB962C8B-B14F-4D97-AF65-F5344CB8AC3E}">
        <p14:creationId xmlns:p14="http://schemas.microsoft.com/office/powerpoint/2010/main" val="178378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93461E-B4C0-4A97-970D-EB2976DD592A}"/>
              </a:ext>
            </a:extLst>
          </p:cNvPr>
          <p:cNvSpPr txBox="1"/>
          <p:nvPr/>
        </p:nvSpPr>
        <p:spPr>
          <a:xfrm>
            <a:off x="806783" y="527350"/>
            <a:ext cx="907105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7A2553"/>
                </a:solidFill>
                <a:effectLst/>
                <a:uLnTx/>
                <a:uFillTx/>
                <a:latin typeface="Calibri" panose="020F0502020204030204"/>
                <a:ea typeface="+mn-ea"/>
                <a:cs typeface="+mn-cs"/>
              </a:rPr>
              <a:t>ACCOMPAGNER : Transmettre de l’information</a:t>
            </a:r>
          </a:p>
        </p:txBody>
      </p:sp>
      <p:sp>
        <p:nvSpPr>
          <p:cNvPr id="4" name="ZoneTexte 3">
            <a:extLst>
              <a:ext uri="{FF2B5EF4-FFF2-40B4-BE49-F238E27FC236}">
                <a16:creationId xmlns:a16="http://schemas.microsoft.com/office/drawing/2014/main" id="{DE253F90-2AE2-4D66-B0F7-1B58BB222346}"/>
              </a:ext>
            </a:extLst>
          </p:cNvPr>
          <p:cNvSpPr txBox="1"/>
          <p:nvPr/>
        </p:nvSpPr>
        <p:spPr>
          <a:xfrm>
            <a:off x="806783" y="1265613"/>
            <a:ext cx="6097656" cy="400110"/>
          </a:xfrm>
          <a:prstGeom prst="rect">
            <a:avLst/>
          </a:prstGeom>
          <a:noFill/>
        </p:spPr>
        <p:txBody>
          <a:bodyPr wrap="square">
            <a:spAutoFit/>
          </a:bodyPr>
          <a:lstStyle/>
          <a:p>
            <a:r>
              <a:rPr lang="fr-FR" sz="2000" b="1" i="0" dirty="0">
                <a:solidFill>
                  <a:srgbClr val="7A2553"/>
                </a:solidFill>
                <a:effectLst/>
              </a:rPr>
              <a:t>Les Points accueil écoute jeunes (PAEJ) </a:t>
            </a:r>
            <a:endParaRPr kumimoji="0" lang="fr-FR" altLang="fr-FR" sz="2000" b="0" i="0" u="none" strike="noStrike" cap="none" normalizeH="0" baseline="0" dirty="0">
              <a:ln>
                <a:noFill/>
              </a:ln>
              <a:solidFill>
                <a:srgbClr val="7A2553"/>
              </a:solidFill>
              <a:effectLst/>
            </a:endParaRPr>
          </a:p>
        </p:txBody>
      </p:sp>
      <p:sp>
        <p:nvSpPr>
          <p:cNvPr id="5" name="Flèche : pentagone 4">
            <a:extLst>
              <a:ext uri="{FF2B5EF4-FFF2-40B4-BE49-F238E27FC236}">
                <a16:creationId xmlns:a16="http://schemas.microsoft.com/office/drawing/2014/main" id="{5E959953-980A-472F-8C8A-B79208685287}"/>
              </a:ext>
            </a:extLst>
          </p:cNvPr>
          <p:cNvSpPr/>
          <p:nvPr/>
        </p:nvSpPr>
        <p:spPr>
          <a:xfrm>
            <a:off x="919503" y="1999758"/>
            <a:ext cx="2772000" cy="666991"/>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Définition</a:t>
            </a:r>
          </a:p>
        </p:txBody>
      </p:sp>
      <p:sp>
        <p:nvSpPr>
          <p:cNvPr id="6" name="Flèche : pentagone 5">
            <a:extLst>
              <a:ext uri="{FF2B5EF4-FFF2-40B4-BE49-F238E27FC236}">
                <a16:creationId xmlns:a16="http://schemas.microsoft.com/office/drawing/2014/main" id="{5E5A3346-8790-4AD5-8424-21E94AA3CBB6}"/>
              </a:ext>
            </a:extLst>
          </p:cNvPr>
          <p:cNvSpPr/>
          <p:nvPr/>
        </p:nvSpPr>
        <p:spPr>
          <a:xfrm>
            <a:off x="806783" y="3660625"/>
            <a:ext cx="2772000"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Missions</a:t>
            </a:r>
          </a:p>
        </p:txBody>
      </p:sp>
      <p:sp>
        <p:nvSpPr>
          <p:cNvPr id="9" name="Rectangle : coins arrondis 8">
            <a:extLst>
              <a:ext uri="{FF2B5EF4-FFF2-40B4-BE49-F238E27FC236}">
                <a16:creationId xmlns:a16="http://schemas.microsoft.com/office/drawing/2014/main" id="{85F94174-44AA-4791-9EA6-6688D907B42D}"/>
              </a:ext>
            </a:extLst>
          </p:cNvPr>
          <p:cNvSpPr/>
          <p:nvPr/>
        </p:nvSpPr>
        <p:spPr>
          <a:xfrm>
            <a:off x="3850666" y="1754374"/>
            <a:ext cx="8169965" cy="114792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solidFill>
                  <a:srgbClr val="000000"/>
                </a:solidFill>
              </a:rPr>
              <a:t>S</a:t>
            </a:r>
            <a:r>
              <a:rPr lang="fr-FR" b="0" i="0" dirty="0">
                <a:solidFill>
                  <a:srgbClr val="000000"/>
                </a:solidFill>
                <a:effectLst/>
              </a:rPr>
              <a:t>tructures de proximité présentes sur tout sur le territoire, volontairement proches des jeunes et complémentaires des MDA. n'est pas un lieu de soins ou d'intervention sociale, il ne propose pas de soin médicalisé ni de prises en charge prolongées. </a:t>
            </a:r>
            <a:r>
              <a:rPr lang="fr-FR" sz="1200" b="0" i="0" dirty="0">
                <a:solidFill>
                  <a:srgbClr val="000000"/>
                </a:solidFill>
                <a:effectLst/>
                <a:hlinkClick r:id="rId2"/>
              </a:rPr>
              <a:t>https://parents.loire-atlantique.fr/immanquables/les-points-d-accueil-et-d-ecoute-jeunes-paej</a:t>
            </a:r>
            <a:endParaRPr lang="fr-FR" b="0" i="0" dirty="0">
              <a:solidFill>
                <a:srgbClr val="000000"/>
              </a:solidFill>
              <a:effectLst/>
            </a:endParaRPr>
          </a:p>
        </p:txBody>
      </p:sp>
      <p:sp>
        <p:nvSpPr>
          <p:cNvPr id="10" name="Rectangle : coins arrondis 9">
            <a:extLst>
              <a:ext uri="{FF2B5EF4-FFF2-40B4-BE49-F238E27FC236}">
                <a16:creationId xmlns:a16="http://schemas.microsoft.com/office/drawing/2014/main" id="{C13C5200-EC9B-45DF-AE01-20A1BA5DC812}"/>
              </a:ext>
            </a:extLst>
          </p:cNvPr>
          <p:cNvSpPr/>
          <p:nvPr/>
        </p:nvSpPr>
        <p:spPr>
          <a:xfrm>
            <a:off x="3850666" y="2970583"/>
            <a:ext cx="8169965" cy="2145703"/>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dirty="0">
                <a:solidFill>
                  <a:srgbClr val="000000"/>
                </a:solidFill>
              </a:rPr>
              <a:t>A</a:t>
            </a:r>
            <a:r>
              <a:rPr lang="fr-FR" b="0" i="0" dirty="0">
                <a:solidFill>
                  <a:srgbClr val="000000"/>
                </a:solidFill>
                <a:effectLst/>
              </a:rPr>
              <a:t>ccueil, écoute, soutien, sensibilisation, orientation et fonction de médiation.</a:t>
            </a:r>
          </a:p>
          <a:p>
            <a:pPr algn="l"/>
            <a:r>
              <a:rPr lang="fr-FR" dirty="0">
                <a:solidFill>
                  <a:srgbClr val="000000"/>
                </a:solidFill>
              </a:rPr>
              <a:t>P</a:t>
            </a:r>
            <a:r>
              <a:rPr lang="fr-FR" b="0" i="0" dirty="0">
                <a:solidFill>
                  <a:srgbClr val="000000"/>
                </a:solidFill>
                <a:effectLst/>
              </a:rPr>
              <a:t>ermettent aux jeunes d'exprimer leur mal-être et de retrouver des capacités d'initiative et d'action. S’adresse en priorité aux jeunes de 12 à 25 ans rencontrant des difficultés : conflits familiaux, violences, délinquance, consommation de produits psychoactifs, mal-être, souffrance, dévalorisation, échec, attitude conflictuelle, difficultés relationnelles, conduites de rupture, violentes ou dépendantes, décrochage social, scolaire, </a:t>
            </a:r>
            <a:r>
              <a:rPr lang="fr-FR" b="0" i="0" dirty="0" err="1">
                <a:solidFill>
                  <a:srgbClr val="000000"/>
                </a:solidFill>
                <a:effectLst/>
              </a:rPr>
              <a:t>etc</a:t>
            </a:r>
            <a:r>
              <a:rPr lang="fr-FR" b="0" i="0" dirty="0">
                <a:solidFill>
                  <a:srgbClr val="000000"/>
                </a:solidFill>
                <a:effectLst/>
              </a:rPr>
              <a:t> </a:t>
            </a:r>
          </a:p>
        </p:txBody>
      </p:sp>
      <p:sp>
        <p:nvSpPr>
          <p:cNvPr id="11" name="Rectangle : coins arrondis 10">
            <a:extLst>
              <a:ext uri="{FF2B5EF4-FFF2-40B4-BE49-F238E27FC236}">
                <a16:creationId xmlns:a16="http://schemas.microsoft.com/office/drawing/2014/main" id="{4FC7FBAB-FD01-4286-9061-4FF8AD649EAD}"/>
              </a:ext>
            </a:extLst>
          </p:cNvPr>
          <p:cNvSpPr/>
          <p:nvPr/>
        </p:nvSpPr>
        <p:spPr>
          <a:xfrm>
            <a:off x="3850665" y="5301211"/>
            <a:ext cx="8169965" cy="114792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0" i="0" dirty="0">
                <a:solidFill>
                  <a:srgbClr val="000000"/>
                </a:solidFill>
                <a:effectLst/>
              </a:rPr>
              <a:t>Le jeune peut venir seul ou en groupe, avec ou sans ses parents, </a:t>
            </a:r>
            <a:r>
              <a:rPr lang="fr-FR" dirty="0">
                <a:solidFill>
                  <a:srgbClr val="000000"/>
                </a:solidFill>
              </a:rPr>
              <a:t>c</a:t>
            </a:r>
            <a:r>
              <a:rPr lang="fr-FR" b="0" i="0" dirty="0">
                <a:solidFill>
                  <a:srgbClr val="000000"/>
                </a:solidFill>
                <a:effectLst/>
              </a:rPr>
              <a:t>es derniers pouvant venir seuls aussi. Accueil de façon inconditionnelle</a:t>
            </a:r>
          </a:p>
          <a:p>
            <a:r>
              <a:rPr lang="fr-FR" dirty="0">
                <a:solidFill>
                  <a:srgbClr val="000000"/>
                </a:solidFill>
              </a:rPr>
              <a:t>E</a:t>
            </a:r>
            <a:r>
              <a:rPr lang="fr-FR" b="0" i="0" dirty="0">
                <a:solidFill>
                  <a:srgbClr val="000000"/>
                </a:solidFill>
                <a:effectLst/>
              </a:rPr>
              <a:t>ntretiens gratuits et confidentiels, et ne nécessitent pas de rendez-vous</a:t>
            </a:r>
            <a:endParaRPr lang="fr-FR" dirty="0">
              <a:solidFill>
                <a:srgbClr val="000000"/>
              </a:solidFill>
            </a:endParaRPr>
          </a:p>
          <a:p>
            <a:endParaRPr lang="fr-FR" b="0" i="0" dirty="0">
              <a:solidFill>
                <a:srgbClr val="000000"/>
              </a:solidFill>
              <a:effectLst/>
            </a:endParaRPr>
          </a:p>
        </p:txBody>
      </p:sp>
      <p:sp>
        <p:nvSpPr>
          <p:cNvPr id="14" name="Flèche : pentagone 13">
            <a:extLst>
              <a:ext uri="{FF2B5EF4-FFF2-40B4-BE49-F238E27FC236}">
                <a16:creationId xmlns:a16="http://schemas.microsoft.com/office/drawing/2014/main" id="{03F71D66-73E6-4D21-ABA8-9FB3FE5DB3BB}"/>
              </a:ext>
            </a:extLst>
          </p:cNvPr>
          <p:cNvSpPr/>
          <p:nvPr/>
        </p:nvSpPr>
        <p:spPr>
          <a:xfrm>
            <a:off x="806783" y="5414608"/>
            <a:ext cx="2772000" cy="752957"/>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rPr>
              <a:t>Modalités</a:t>
            </a:r>
          </a:p>
        </p:txBody>
      </p:sp>
    </p:spTree>
    <p:extLst>
      <p:ext uri="{BB962C8B-B14F-4D97-AF65-F5344CB8AC3E}">
        <p14:creationId xmlns:p14="http://schemas.microsoft.com/office/powerpoint/2010/main" val="442870616"/>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pulsio" id="{49A0550A-1D18-4F2A-894E-EA15BE535624}" vid="{CC5BB21E-9BF2-4058-A1D5-082FF41251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PPT_pulsio</Template>
  <TotalTime>0</TotalTime>
  <Words>2694</Words>
  <Application>Microsoft Office PowerPoint</Application>
  <PresentationFormat>Grand écran</PresentationFormat>
  <Paragraphs>302</Paragraphs>
  <Slides>31</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Arial</vt:lpstr>
      <vt:lpstr>Calibri</vt:lpstr>
      <vt:lpstr>Calibri</vt:lpstr>
      <vt:lpstr>Calibri Light</vt:lpstr>
      <vt:lpstr>Marianne</vt:lpstr>
      <vt:lpstr>Open Sans</vt:lpstr>
      <vt:lpstr>source sans pro</vt:lpstr>
      <vt:lpstr>Wingdings</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 former, S’informer</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dc:creator>
  <cp:lastModifiedBy>Virginie ZAOLO</cp:lastModifiedBy>
  <cp:revision>349</cp:revision>
  <cp:lastPrinted>2021-12-31T13:40:23Z</cp:lastPrinted>
  <dcterms:created xsi:type="dcterms:W3CDTF">2019-05-06T07:53:20Z</dcterms:created>
  <dcterms:modified xsi:type="dcterms:W3CDTF">2023-02-23T08:24:44Z</dcterms:modified>
</cp:coreProperties>
</file>