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18"/>
  </p:notesMasterIdLst>
  <p:sldIdLst>
    <p:sldId id="803" r:id="rId2"/>
    <p:sldId id="703" r:id="rId3"/>
    <p:sldId id="925" r:id="rId4"/>
    <p:sldId id="913" r:id="rId5"/>
    <p:sldId id="914" r:id="rId6"/>
    <p:sldId id="915" r:id="rId7"/>
    <p:sldId id="916" r:id="rId8"/>
    <p:sldId id="302" r:id="rId9"/>
    <p:sldId id="926" r:id="rId10"/>
    <p:sldId id="776" r:id="rId11"/>
    <p:sldId id="699" r:id="rId12"/>
    <p:sldId id="928" r:id="rId13"/>
    <p:sldId id="929" r:id="rId14"/>
    <p:sldId id="931" r:id="rId15"/>
    <p:sldId id="930" r:id="rId16"/>
    <p:sldId id="932"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4D946D3-EDBC-386F-0683-35D00D55FD51}" name="Emmanuelle Le Borgne" initials="ELB" userId="S::emmanuelle.leborgne@srae-addicto-pdl.fr::ecfe4deb-88ec-4c68-ad8f-953a334d0bf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Fabienne You" initials="FY" lastIdx="15" clrIdx="0">
    <p:extLst>
      <p:ext uri="{19B8F6BF-5375-455C-9EA6-DF929625EA0E}">
        <p15:presenceInfo xmlns:p15="http://schemas.microsoft.com/office/powerpoint/2012/main" userId="Fabienne You" providerId="None"/>
      </p:ext>
    </p:extLst>
  </p:cmAuthor>
  <p:cmAuthor id="2" name="Fabienne You" initials="FY [2]" lastIdx="3" clrIdx="1">
    <p:extLst>
      <p:ext uri="{19B8F6BF-5375-455C-9EA6-DF929625EA0E}">
        <p15:presenceInfo xmlns:p15="http://schemas.microsoft.com/office/powerpoint/2012/main" userId="S::fabienne.you@srae-addicto-pdl.fr::33802db6-30c6-4786-ac39-6d43bff1652a" providerId="AD"/>
      </p:ext>
    </p:extLst>
  </p:cmAuthor>
  <p:cmAuthor id="3" name="Solen Pelé" initials="SP" lastIdx="5" clrIdx="2">
    <p:extLst>
      <p:ext uri="{19B8F6BF-5375-455C-9EA6-DF929625EA0E}">
        <p15:presenceInfo xmlns:p15="http://schemas.microsoft.com/office/powerpoint/2012/main" userId="S::solen.pele@srae-addicto-pdl.fr::fccd0dbb-3f20-411f-b6ce-224677dc41e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2553"/>
    <a:srgbClr val="A49735"/>
    <a:srgbClr val="ACCBEA"/>
    <a:srgbClr val="85B6E1"/>
    <a:srgbClr val="79B0DF"/>
    <a:srgbClr val="6B6123"/>
    <a:srgbClr val="949594"/>
    <a:srgbClr val="665F2D"/>
    <a:srgbClr val="7C7775"/>
    <a:srgbClr val="CECB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54" autoAdjust="0"/>
    <p:restoredTop sz="90717" autoAdjust="0"/>
  </p:normalViewPr>
  <p:slideViewPr>
    <p:cSldViewPr snapToGrid="0">
      <p:cViewPr varScale="1">
        <p:scale>
          <a:sx n="67" d="100"/>
          <a:sy n="67" d="100"/>
        </p:scale>
        <p:origin x="388" y="52"/>
      </p:cViewPr>
      <p:guideLst/>
    </p:cSldViewPr>
  </p:slideViewPr>
  <p:notesTextViewPr>
    <p:cViewPr>
      <p:scale>
        <a:sx n="3" d="2"/>
        <a:sy n="3" d="2"/>
      </p:scale>
      <p:origin x="0" y="0"/>
    </p:cViewPr>
  </p:notesTextViewPr>
  <p:sorterViewPr>
    <p:cViewPr>
      <p:scale>
        <a:sx n="159" d="100"/>
        <a:sy n="159" d="100"/>
      </p:scale>
      <p:origin x="0" y="-20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6A04D5-3A39-4672-BCE6-A2DAA8383C55}" type="datetimeFigureOut">
              <a:rPr lang="fr-FR" smtClean="0"/>
              <a:t>20/01/2022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D06041-7AB3-45EA-9A11-E8D7CE559A55}" type="slidenum">
              <a:rPr lang="fr-FR" smtClean="0"/>
              <a:t>‹N°›</a:t>
            </a:fld>
            <a:endParaRPr lang="fr-FR"/>
          </a:p>
        </p:txBody>
      </p:sp>
    </p:spTree>
    <p:extLst>
      <p:ext uri="{BB962C8B-B14F-4D97-AF65-F5344CB8AC3E}">
        <p14:creationId xmlns:p14="http://schemas.microsoft.com/office/powerpoint/2010/main" val="1463506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8D06041-7AB3-45EA-9A11-E8D7CE559A55}" type="slidenum">
              <a:rPr lang="fr-FR" smtClean="0"/>
              <a:t>2</a:t>
            </a:fld>
            <a:endParaRPr lang="fr-FR"/>
          </a:p>
        </p:txBody>
      </p:sp>
    </p:spTree>
    <p:extLst>
      <p:ext uri="{BB962C8B-B14F-4D97-AF65-F5344CB8AC3E}">
        <p14:creationId xmlns:p14="http://schemas.microsoft.com/office/powerpoint/2010/main" val="2330088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EE9E7DE-5627-405C-9371-D8ADEB100DE1}"/>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262D4C-19EB-4DA5-8BC9-9D7E5FE33066}" type="slidenum">
              <a:rPr kumimoji="0" lang="fr-FR" altLang="fr-FR"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fr-FR" alt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170" name="Rectangle 2">
            <a:extLst>
              <a:ext uri="{FF2B5EF4-FFF2-40B4-BE49-F238E27FC236}">
                <a16:creationId xmlns:a16="http://schemas.microsoft.com/office/drawing/2014/main" id="{D6A11A56-F47B-4D8E-9367-08D7EE229A8E}"/>
              </a:ext>
            </a:extLst>
          </p:cNvPr>
          <p:cNvSpPr>
            <a:spLocks noGrp="1" noRot="1" noChangeAspect="1" noChangeArrowheads="1" noTextEdit="1"/>
          </p:cNvSpPr>
          <p:nvPr>
            <p:ph type="sldImg"/>
          </p:nvPr>
        </p:nvSpPr>
        <p:spPr>
          <a:ln/>
        </p:spPr>
      </p:sp>
      <p:sp>
        <p:nvSpPr>
          <p:cNvPr id="7171" name="Rectangle 3">
            <a:extLst>
              <a:ext uri="{FF2B5EF4-FFF2-40B4-BE49-F238E27FC236}">
                <a16:creationId xmlns:a16="http://schemas.microsoft.com/office/drawing/2014/main" id="{00AB78CB-D7E4-4507-98A3-CC13CA4CF1D8}"/>
              </a:ext>
            </a:extLst>
          </p:cNvPr>
          <p:cNvSpPr>
            <a:spLocks noGrp="1" noChangeArrowheads="1"/>
          </p:cNvSpPr>
          <p:nvPr>
            <p:ph type="body" idx="1"/>
          </p:nvPr>
        </p:nvSpPr>
        <p:spPr/>
        <p:txBody>
          <a:bodyPr/>
          <a:lstStyle/>
          <a:p>
            <a:r>
              <a:rPr lang="fr-FR" altLang="fr-FR" dirty="0"/>
              <a:t>Faire court pour faire souvent</a:t>
            </a:r>
          </a:p>
        </p:txBody>
      </p:sp>
    </p:spTree>
    <p:extLst>
      <p:ext uri="{BB962C8B-B14F-4D97-AF65-F5344CB8AC3E}">
        <p14:creationId xmlns:p14="http://schemas.microsoft.com/office/powerpoint/2010/main" val="3086109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EE9E7DE-5627-405C-9371-D8ADEB100DE1}"/>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262D4C-19EB-4DA5-8BC9-9D7E5FE33066}" type="slidenum">
              <a:rPr kumimoji="0" lang="fr-FR" altLang="fr-FR"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fr-FR" alt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170" name="Rectangle 2">
            <a:extLst>
              <a:ext uri="{FF2B5EF4-FFF2-40B4-BE49-F238E27FC236}">
                <a16:creationId xmlns:a16="http://schemas.microsoft.com/office/drawing/2014/main" id="{D6A11A56-F47B-4D8E-9367-08D7EE229A8E}"/>
              </a:ext>
            </a:extLst>
          </p:cNvPr>
          <p:cNvSpPr>
            <a:spLocks noGrp="1" noRot="1" noChangeAspect="1" noChangeArrowheads="1" noTextEdit="1"/>
          </p:cNvSpPr>
          <p:nvPr>
            <p:ph type="sldImg"/>
          </p:nvPr>
        </p:nvSpPr>
        <p:spPr>
          <a:ln/>
        </p:spPr>
      </p:sp>
      <p:sp>
        <p:nvSpPr>
          <p:cNvPr id="7171" name="Rectangle 3">
            <a:extLst>
              <a:ext uri="{FF2B5EF4-FFF2-40B4-BE49-F238E27FC236}">
                <a16:creationId xmlns:a16="http://schemas.microsoft.com/office/drawing/2014/main" id="{00AB78CB-D7E4-4507-98A3-CC13CA4CF1D8}"/>
              </a:ext>
            </a:extLst>
          </p:cNvPr>
          <p:cNvSpPr>
            <a:spLocks noGrp="1" noChangeArrowheads="1"/>
          </p:cNvSpPr>
          <p:nvPr>
            <p:ph type="body" idx="1"/>
          </p:nvPr>
        </p:nvSpPr>
        <p:spPr/>
        <p:txBody>
          <a:bodyPr/>
          <a:lstStyle/>
          <a:p>
            <a:r>
              <a:rPr lang="fr-FR" altLang="fr-FR" dirty="0"/>
              <a:t>Faire court pour faire souvent</a:t>
            </a:r>
          </a:p>
        </p:txBody>
      </p:sp>
    </p:spTree>
    <p:extLst>
      <p:ext uri="{BB962C8B-B14F-4D97-AF65-F5344CB8AC3E}">
        <p14:creationId xmlns:p14="http://schemas.microsoft.com/office/powerpoint/2010/main" val="2575629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EE9E7DE-5627-405C-9371-D8ADEB100DE1}"/>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262D4C-19EB-4DA5-8BC9-9D7E5FE33066}" type="slidenum">
              <a:rPr kumimoji="0" lang="fr-FR" altLang="fr-FR"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r-FR" alt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170" name="Rectangle 2">
            <a:extLst>
              <a:ext uri="{FF2B5EF4-FFF2-40B4-BE49-F238E27FC236}">
                <a16:creationId xmlns:a16="http://schemas.microsoft.com/office/drawing/2014/main" id="{D6A11A56-F47B-4D8E-9367-08D7EE229A8E}"/>
              </a:ext>
            </a:extLst>
          </p:cNvPr>
          <p:cNvSpPr>
            <a:spLocks noGrp="1" noRot="1" noChangeAspect="1" noChangeArrowheads="1" noTextEdit="1"/>
          </p:cNvSpPr>
          <p:nvPr>
            <p:ph type="sldImg"/>
          </p:nvPr>
        </p:nvSpPr>
        <p:spPr>
          <a:ln/>
        </p:spPr>
      </p:sp>
      <p:sp>
        <p:nvSpPr>
          <p:cNvPr id="7171" name="Rectangle 3">
            <a:extLst>
              <a:ext uri="{FF2B5EF4-FFF2-40B4-BE49-F238E27FC236}">
                <a16:creationId xmlns:a16="http://schemas.microsoft.com/office/drawing/2014/main" id="{00AB78CB-D7E4-4507-98A3-CC13CA4CF1D8}"/>
              </a:ext>
            </a:extLst>
          </p:cNvPr>
          <p:cNvSpPr>
            <a:spLocks noGrp="1" noChangeArrowheads="1"/>
          </p:cNvSpPr>
          <p:nvPr>
            <p:ph type="body" idx="1"/>
          </p:nvPr>
        </p:nvSpPr>
        <p:spPr/>
        <p:txBody>
          <a:bodyPr/>
          <a:lstStyle/>
          <a:p>
            <a:r>
              <a:rPr lang="fr-FR" altLang="fr-FR" dirty="0"/>
              <a:t>Faire court pour faire souvent</a:t>
            </a:r>
          </a:p>
        </p:txBody>
      </p:sp>
    </p:spTree>
    <p:extLst>
      <p:ext uri="{BB962C8B-B14F-4D97-AF65-F5344CB8AC3E}">
        <p14:creationId xmlns:p14="http://schemas.microsoft.com/office/powerpoint/2010/main" val="3858204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Espace réservé de l'image des diapositives 1">
            <a:extLst>
              <a:ext uri="{FF2B5EF4-FFF2-40B4-BE49-F238E27FC236}">
                <a16:creationId xmlns:a16="http://schemas.microsoft.com/office/drawing/2014/main" id="{7EA02521-5777-4080-A5E9-8914E84E6352}"/>
              </a:ext>
            </a:extLst>
          </p:cNvPr>
          <p:cNvSpPr>
            <a:spLocks noGrp="1" noRot="1" noChangeAspect="1" noTextEdit="1"/>
          </p:cNvSpPr>
          <p:nvPr>
            <p:ph type="sldImg"/>
          </p:nvPr>
        </p:nvSpPr>
        <p:spPr>
          <a:noFill/>
          <a:ln/>
          <a:extLst>
            <a:ext uri="{909E8E84-426E-40DD-AFC4-6F175D3DCCD1}">
              <a14:hiddenFill xmlns:a14="http://schemas.microsoft.com/office/drawing/2010/main">
                <a:solidFill>
                  <a:srgbClr val="FFFFFF"/>
                </a:solidFill>
              </a14:hiddenFill>
            </a:ext>
          </a:extLst>
        </p:spPr>
      </p:sp>
      <p:sp>
        <p:nvSpPr>
          <p:cNvPr id="90115" name="Espace réservé des commentaires 2">
            <a:extLst>
              <a:ext uri="{FF2B5EF4-FFF2-40B4-BE49-F238E27FC236}">
                <a16:creationId xmlns:a16="http://schemas.microsoft.com/office/drawing/2014/main" id="{570EDEA7-2C68-4E14-88B2-FF77C01F752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FR" altLang="fr-FR">
              <a:latin typeface="Times New Roman" panose="02020603050405020304" pitchFamily="18" charset="0"/>
            </a:endParaRPr>
          </a:p>
        </p:txBody>
      </p:sp>
      <p:sp>
        <p:nvSpPr>
          <p:cNvPr id="90116" name="Espace réservé du numéro de diapositive 3">
            <a:extLst>
              <a:ext uri="{FF2B5EF4-FFF2-40B4-BE49-F238E27FC236}">
                <a16:creationId xmlns:a16="http://schemas.microsoft.com/office/drawing/2014/main" id="{ABFFB885-6F82-4A11-95D4-00D425100097}"/>
              </a:ext>
            </a:extLst>
          </p:cNvPr>
          <p:cNvSpPr txBox="1">
            <a:spLocks noGrp="1"/>
          </p:cNvSpPr>
          <p:nvPr/>
        </p:nvSpPr>
        <p:spPr bwMode="auto">
          <a:xfrm>
            <a:off x="4014788" y="9707563"/>
            <a:ext cx="3071812"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8902" tIns="49451" rIns="98902" bIns="49451" anchor="b"/>
          <a:lstStyle>
            <a:lvl1pPr defTabSz="989013" eaLnBrk="0" hangingPunct="0">
              <a:defRPr sz="2400">
                <a:solidFill>
                  <a:schemeClr val="bg1"/>
                </a:solidFill>
                <a:latin typeface="Times New Roman" panose="02020603050405020304" pitchFamily="18" charset="0"/>
                <a:cs typeface="Lucida Sans Unicode" panose="020B0602030504020204" pitchFamily="34" charset="0"/>
              </a:defRPr>
            </a:lvl1pPr>
            <a:lvl2pPr defTabSz="989013" eaLnBrk="0" hangingPunct="0">
              <a:defRPr sz="2400">
                <a:solidFill>
                  <a:schemeClr val="bg1"/>
                </a:solidFill>
                <a:latin typeface="Times New Roman" panose="02020603050405020304" pitchFamily="18" charset="0"/>
                <a:cs typeface="Lucida Sans Unicode" panose="020B0602030504020204" pitchFamily="34" charset="0"/>
              </a:defRPr>
            </a:lvl2pPr>
            <a:lvl3pPr defTabSz="989013" eaLnBrk="0" hangingPunct="0">
              <a:defRPr sz="2400">
                <a:solidFill>
                  <a:schemeClr val="bg1"/>
                </a:solidFill>
                <a:latin typeface="Times New Roman" panose="02020603050405020304" pitchFamily="18" charset="0"/>
                <a:cs typeface="Lucida Sans Unicode" panose="020B0602030504020204" pitchFamily="34" charset="0"/>
              </a:defRPr>
            </a:lvl3pPr>
            <a:lvl4pPr defTabSz="989013" eaLnBrk="0" hangingPunct="0">
              <a:defRPr sz="2400">
                <a:solidFill>
                  <a:schemeClr val="bg1"/>
                </a:solidFill>
                <a:latin typeface="Times New Roman" panose="02020603050405020304" pitchFamily="18" charset="0"/>
                <a:cs typeface="Lucida Sans Unicode" panose="020B0602030504020204" pitchFamily="34" charset="0"/>
              </a:defRPr>
            </a:lvl4pPr>
            <a:lvl5pPr defTabSz="989013" eaLnBrk="0" hangingPunct="0">
              <a:defRPr sz="2400">
                <a:solidFill>
                  <a:schemeClr val="bg1"/>
                </a:solidFill>
                <a:latin typeface="Times New Roman" panose="02020603050405020304" pitchFamily="18" charset="0"/>
                <a:cs typeface="Lucida Sans Unicode" panose="020B0602030504020204" pitchFamily="34" charset="0"/>
              </a:defRPr>
            </a:lvl5pPr>
            <a:lvl6pPr marL="2514600" indent="-228600" defTabSz="989013" eaLnBrk="0" fontAlgn="base" hangingPunct="0">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Lucida Sans Unicode" panose="020B0602030504020204" pitchFamily="34" charset="0"/>
              </a:defRPr>
            </a:lvl6pPr>
            <a:lvl7pPr marL="2971800" indent="-228600" defTabSz="989013" eaLnBrk="0" fontAlgn="base" hangingPunct="0">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Lucida Sans Unicode" panose="020B0602030504020204" pitchFamily="34" charset="0"/>
              </a:defRPr>
            </a:lvl7pPr>
            <a:lvl8pPr marL="3429000" indent="-228600" defTabSz="989013" eaLnBrk="0" fontAlgn="base" hangingPunct="0">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Lucida Sans Unicode" panose="020B0602030504020204" pitchFamily="34" charset="0"/>
              </a:defRPr>
            </a:lvl8pPr>
            <a:lvl9pPr marL="3886200" indent="-228600" defTabSz="989013" eaLnBrk="0" fontAlgn="base" hangingPunct="0">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Lucida Sans Unicode" panose="020B0602030504020204" pitchFamily="34" charset="0"/>
              </a:defRPr>
            </a:lvl9pPr>
          </a:lstStyle>
          <a:p>
            <a:pPr algn="r" eaLnBrk="1" hangingPunct="1">
              <a:buClrTx/>
              <a:buSzTx/>
            </a:pPr>
            <a:fld id="{F3AE107F-51DB-4968-9075-03A8590F283B}" type="slidenum">
              <a:rPr lang="fr-FR" altLang="fr-FR" sz="1300">
                <a:solidFill>
                  <a:srgbClr val="000000"/>
                </a:solidFill>
                <a:latin typeface="Arial" panose="020B0604020202020204" pitchFamily="34" charset="0"/>
                <a:cs typeface="Arial" panose="020B0604020202020204" pitchFamily="34" charset="0"/>
              </a:rPr>
              <a:pPr algn="r" eaLnBrk="1" hangingPunct="1">
                <a:buClrTx/>
                <a:buSzTx/>
              </a:pPr>
              <a:t>8</a:t>
            </a:fld>
            <a:endParaRPr lang="fr-FR" altLang="fr-FR" sz="1300">
              <a:solidFill>
                <a:srgbClr val="000000"/>
              </a:solidFill>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48D06041-7AB3-45EA-9A11-E8D7CE559A55}" type="slidenum">
              <a:rPr lang="fr-FR" smtClean="0"/>
              <a:t>10</a:t>
            </a:fld>
            <a:endParaRPr lang="fr-FR"/>
          </a:p>
        </p:txBody>
      </p:sp>
    </p:spTree>
    <p:extLst>
      <p:ext uri="{BB962C8B-B14F-4D97-AF65-F5344CB8AC3E}">
        <p14:creationId xmlns:p14="http://schemas.microsoft.com/office/powerpoint/2010/main" val="1378783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530902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3250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re seul">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17532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4CA161C2-0A17-4780-A724-7613785BFEC2}"/>
              </a:ext>
            </a:extLst>
          </p:cNvPr>
          <p:cNvSpPr txBox="1">
            <a:spLocks/>
          </p:cNvSpPr>
          <p:nvPr userDrawn="1"/>
        </p:nvSpPr>
        <p:spPr>
          <a:xfrm>
            <a:off x="0" y="6587836"/>
            <a:ext cx="12191999" cy="2701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tabLst>
                <a:tab pos="12022138" algn="r"/>
              </a:tabLst>
            </a:pPr>
            <a:r>
              <a:rPr lang="fr-FR" sz="1200" b="1" i="1" dirty="0">
                <a:solidFill>
                  <a:srgbClr val="7A2553"/>
                </a:solidFill>
                <a:latin typeface="+mn-lt"/>
              </a:rPr>
              <a:t>Travail collaboratif issu du groupe régional formation coordonné par la SRAE addictologie des Pays de la Loire</a:t>
            </a:r>
          </a:p>
          <a:p>
            <a:pPr algn="ctr"/>
            <a:endParaRPr lang="fr-FR" sz="1200" b="1" i="1" dirty="0">
              <a:solidFill>
                <a:srgbClr val="7A2553"/>
              </a:solidFill>
              <a:latin typeface="+mn-lt"/>
            </a:endParaRPr>
          </a:p>
          <a:p>
            <a:pPr algn="ctr"/>
            <a:endParaRPr lang="fr-FR" sz="1200" b="1" i="1" dirty="0">
              <a:solidFill>
                <a:srgbClr val="6B6123"/>
              </a:solidFill>
            </a:endParaRPr>
          </a:p>
        </p:txBody>
      </p:sp>
      <p:pic>
        <p:nvPicPr>
          <p:cNvPr id="8" name="Image 7">
            <a:extLst>
              <a:ext uri="{FF2B5EF4-FFF2-40B4-BE49-F238E27FC236}">
                <a16:creationId xmlns:a16="http://schemas.microsoft.com/office/drawing/2014/main" id="{6A39497A-564C-4763-9078-1196ECEEBC78}"/>
              </a:ext>
            </a:extLst>
          </p:cNvPr>
          <p:cNvPicPr>
            <a:picLocks noChangeAspect="1"/>
          </p:cNvPicPr>
          <p:nvPr userDrawn="1"/>
        </p:nvPicPr>
        <p:blipFill>
          <a:blip r:embed="rId5" cstate="email">
            <a:extLst>
              <a:ext uri="{28A0092B-C50C-407E-A947-70E740481C1C}">
                <a14:useLocalDpi xmlns:a14="http://schemas.microsoft.com/office/drawing/2010/main" val="0"/>
              </a:ext>
            </a:extLst>
          </a:blip>
          <a:stretch>
            <a:fillRect/>
          </a:stretch>
        </p:blipFill>
        <p:spPr>
          <a:xfrm>
            <a:off x="166256" y="6319791"/>
            <a:ext cx="511921" cy="517426"/>
          </a:xfrm>
          <a:prstGeom prst="rect">
            <a:avLst/>
          </a:prstGeom>
        </p:spPr>
      </p:pic>
      <p:sp>
        <p:nvSpPr>
          <p:cNvPr id="9" name="Titre 1">
            <a:extLst>
              <a:ext uri="{FF2B5EF4-FFF2-40B4-BE49-F238E27FC236}">
                <a16:creationId xmlns:a16="http://schemas.microsoft.com/office/drawing/2014/main" id="{62073875-7305-43AE-8D86-93E2D6CEEF49}"/>
              </a:ext>
            </a:extLst>
          </p:cNvPr>
          <p:cNvSpPr txBox="1">
            <a:spLocks/>
          </p:cNvSpPr>
          <p:nvPr userDrawn="1"/>
        </p:nvSpPr>
        <p:spPr>
          <a:xfrm>
            <a:off x="10887959" y="6587836"/>
            <a:ext cx="1304040" cy="27016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tabLst>
                <a:tab pos="12022138" algn="r"/>
              </a:tabLst>
            </a:pPr>
            <a:r>
              <a:rPr lang="fr-FR" sz="1200" b="1" i="1" dirty="0">
                <a:solidFill>
                  <a:srgbClr val="7A2553"/>
                </a:solidFill>
                <a:latin typeface="+mn-lt"/>
              </a:rPr>
              <a:t>	Décembre  2021</a:t>
            </a:r>
          </a:p>
          <a:p>
            <a:pPr algn="ctr"/>
            <a:endParaRPr lang="fr-FR" sz="1200" b="1" i="1" dirty="0">
              <a:solidFill>
                <a:srgbClr val="7A2553"/>
              </a:solidFill>
              <a:latin typeface="+mn-lt"/>
            </a:endParaRPr>
          </a:p>
          <a:p>
            <a:pPr algn="ctr"/>
            <a:endParaRPr lang="fr-FR" sz="1200" b="1" i="1" dirty="0">
              <a:solidFill>
                <a:srgbClr val="6B6123"/>
              </a:solidFill>
            </a:endParaRPr>
          </a:p>
        </p:txBody>
      </p:sp>
    </p:spTree>
    <p:extLst>
      <p:ext uri="{BB962C8B-B14F-4D97-AF65-F5344CB8AC3E}">
        <p14:creationId xmlns:p14="http://schemas.microsoft.com/office/powerpoint/2010/main" val="3072532382"/>
      </p:ext>
    </p:extLst>
  </p:cSld>
  <p:clrMap bg1="lt1" tx1="dk1" bg2="lt2" tx2="dk2" accent1="accent1" accent2="accent2" accent3="accent3" accent4="accent4" accent5="accent5" accent6="accent6" hlink="hlink" folHlink="folHlink"/>
  <p:sldLayoutIdLst>
    <p:sldLayoutId id="2147483689" r:id="rId1"/>
    <p:sldLayoutId id="2147483701" r:id="rId2"/>
    <p:sldLayoutId id="2147483703"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a:extLst>
              <a:ext uri="{FF2B5EF4-FFF2-40B4-BE49-F238E27FC236}">
                <a16:creationId xmlns:a16="http://schemas.microsoft.com/office/drawing/2014/main" id="{56491431-74C4-47D3-A99D-F2A92DAC44D9}"/>
              </a:ext>
            </a:extLst>
          </p:cNvPr>
          <p:cNvSpPr txBox="1">
            <a:spLocks/>
          </p:cNvSpPr>
          <p:nvPr/>
        </p:nvSpPr>
        <p:spPr>
          <a:xfrm>
            <a:off x="340248" y="1178511"/>
            <a:ext cx="11511504" cy="4500978"/>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b="1" cap="small" dirty="0">
              <a:latin typeface="+mn-lt"/>
            </a:endParaRPr>
          </a:p>
          <a:p>
            <a:pPr algn="ctr"/>
            <a:r>
              <a:rPr lang="fr-FR" b="1" cap="small" dirty="0">
                <a:latin typeface="+mn-lt"/>
              </a:rPr>
              <a:t>Support de Formation</a:t>
            </a:r>
          </a:p>
          <a:p>
            <a:pPr algn="ctr"/>
            <a:r>
              <a:rPr lang="fr-FR" b="1" cap="small" dirty="0">
                <a:latin typeface="+mn-lt"/>
              </a:rPr>
              <a:t> </a:t>
            </a:r>
            <a:br>
              <a:rPr lang="fr-FR" b="1" cap="small" dirty="0">
                <a:latin typeface="+mn-lt"/>
              </a:rPr>
            </a:br>
            <a:r>
              <a:rPr lang="fr-FR" sz="3200" b="1" cap="small" dirty="0">
                <a:latin typeface="+mn-lt"/>
              </a:rPr>
              <a:t>« Le repérage précoce et l’intervention brève</a:t>
            </a:r>
          </a:p>
          <a:p>
            <a:pPr algn="ctr"/>
            <a:r>
              <a:rPr lang="fr-FR" sz="3200" b="1" cap="small" dirty="0">
                <a:latin typeface="+mn-lt"/>
              </a:rPr>
              <a:t> Alcool-tabac-cannabis auprès des jeunes»</a:t>
            </a:r>
          </a:p>
          <a:p>
            <a:pPr algn="ctr"/>
            <a:endParaRPr lang="fr-FR" sz="3200" b="1" cap="small" dirty="0">
              <a:latin typeface="+mn-lt"/>
            </a:endParaRPr>
          </a:p>
          <a:p>
            <a:pPr algn="ctr"/>
            <a:endParaRPr lang="fr-FR" sz="3200" b="1" cap="small" dirty="0">
              <a:latin typeface="+mn-lt"/>
            </a:endParaRPr>
          </a:p>
          <a:p>
            <a:pPr algn="ctr"/>
            <a:endParaRPr lang="fr-FR" sz="3200" b="1" cap="small" dirty="0">
              <a:latin typeface="+mn-lt"/>
            </a:endParaRPr>
          </a:p>
          <a:p>
            <a:pPr algn="ctr"/>
            <a:endParaRPr lang="fr-FR" sz="3200" dirty="0">
              <a:latin typeface="+mn-lt"/>
            </a:endParaRPr>
          </a:p>
          <a:p>
            <a:pPr algn="ctr"/>
            <a:endParaRPr lang="fr-FR" sz="3200" b="1" cap="small" dirty="0">
              <a:latin typeface="+mn-lt"/>
            </a:endParaRPr>
          </a:p>
          <a:p>
            <a:pPr algn="ctr"/>
            <a:endParaRPr lang="fr-FR" sz="3200" b="1" cap="small" dirty="0">
              <a:latin typeface="+mn-lt"/>
            </a:endParaRPr>
          </a:p>
        </p:txBody>
      </p:sp>
    </p:spTree>
    <p:extLst>
      <p:ext uri="{BB962C8B-B14F-4D97-AF65-F5344CB8AC3E}">
        <p14:creationId xmlns:p14="http://schemas.microsoft.com/office/powerpoint/2010/main" val="3302015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B6806F8-4F7E-4D7E-9A6C-548DD228EC6A}"/>
              </a:ext>
            </a:extLst>
          </p:cNvPr>
          <p:cNvSpPr txBox="1"/>
          <p:nvPr/>
        </p:nvSpPr>
        <p:spPr>
          <a:xfrm>
            <a:off x="1132609" y="1629417"/>
            <a:ext cx="10733880" cy="3139321"/>
          </a:xfrm>
          <a:prstGeom prst="rect">
            <a:avLst/>
          </a:prstGeom>
          <a:noFill/>
        </p:spPr>
        <p:txBody>
          <a:bodyPr wrap="square" rtlCol="0">
            <a:spAutoFit/>
          </a:bodyPr>
          <a:lstStyle/>
          <a:p>
            <a:r>
              <a:rPr lang="fr-FR" dirty="0">
                <a:ea typeface="+mj-ea"/>
                <a:cs typeface="+mj-cs"/>
              </a:rPr>
              <a:t>Outils qui peuvent se décliner pour un public d’adolescents et d’adultes jeunes</a:t>
            </a:r>
          </a:p>
          <a:p>
            <a:endParaRPr lang="fr-FR" dirty="0">
              <a:ea typeface="+mj-ea"/>
              <a:cs typeface="+mj-cs"/>
            </a:endParaRPr>
          </a:p>
          <a:p>
            <a:r>
              <a:rPr lang="fr-FR" dirty="0">
                <a:ea typeface="+mj-ea"/>
                <a:cs typeface="+mj-cs"/>
              </a:rPr>
              <a:t>	Deux exemples seront fournis ici</a:t>
            </a:r>
          </a:p>
          <a:p>
            <a:pPr marL="571500" indent="-571500">
              <a:buFont typeface="Arial" panose="020B0604020202020204" pitchFamily="34" charset="0"/>
              <a:buChar char="•"/>
            </a:pPr>
            <a:endParaRPr lang="fr-FR" b="1" dirty="0">
              <a:ea typeface="+mj-ea"/>
              <a:cs typeface="+mj-cs"/>
            </a:endParaRPr>
          </a:p>
          <a:p>
            <a:pPr marL="571500" indent="-571500">
              <a:buFont typeface="Arial" panose="020B0604020202020204" pitchFamily="34" charset="0"/>
              <a:buChar char="•"/>
            </a:pPr>
            <a:r>
              <a:rPr lang="fr-FR" b="1" dirty="0">
                <a:ea typeface="+mj-ea"/>
                <a:cs typeface="+mj-cs"/>
              </a:rPr>
              <a:t>FRAMES</a:t>
            </a:r>
          </a:p>
          <a:p>
            <a:pPr marL="571500" indent="-571500">
              <a:buFont typeface="Arial" panose="020B0604020202020204" pitchFamily="34" charset="0"/>
              <a:buChar char="•"/>
            </a:pPr>
            <a:endParaRPr lang="fr-FR" b="1" dirty="0">
              <a:ea typeface="+mj-ea"/>
              <a:cs typeface="+mj-cs"/>
            </a:endParaRPr>
          </a:p>
          <a:p>
            <a:pPr marL="571500" indent="-571500">
              <a:buFont typeface="Arial" panose="020B0604020202020204" pitchFamily="34" charset="0"/>
              <a:buChar char="•"/>
            </a:pPr>
            <a:r>
              <a:rPr lang="fr-FR" b="1" dirty="0">
                <a:ea typeface="+mj-ea"/>
                <a:cs typeface="+mj-cs"/>
              </a:rPr>
              <a:t>HAS</a:t>
            </a:r>
          </a:p>
          <a:p>
            <a:pPr marL="571500" indent="-571500">
              <a:buFont typeface="Arial" panose="020B0604020202020204" pitchFamily="34" charset="0"/>
              <a:buChar char="•"/>
            </a:pPr>
            <a:endParaRPr lang="fr-FR" b="1" dirty="0">
              <a:ea typeface="+mj-ea"/>
              <a:cs typeface="+mj-cs"/>
            </a:endParaRPr>
          </a:p>
          <a:p>
            <a:r>
              <a:rPr lang="fr-FR" dirty="0">
                <a:ea typeface="+mj-ea"/>
                <a:cs typeface="+mj-cs"/>
              </a:rPr>
              <a:t>D’autres trames existent à l’attention des adultes et traitant de produits spécifiques : voir module RPIB alcool-tabac-cannabis</a:t>
            </a:r>
          </a:p>
          <a:p>
            <a:pPr marL="571500" indent="-571500">
              <a:buFont typeface="Arial" panose="020B0604020202020204" pitchFamily="34" charset="0"/>
              <a:buChar char="•"/>
            </a:pPr>
            <a:endParaRPr lang="fr-FR" b="1" dirty="0">
              <a:ea typeface="+mj-ea"/>
              <a:cs typeface="+mj-cs"/>
            </a:endParaRPr>
          </a:p>
        </p:txBody>
      </p:sp>
      <p:sp>
        <p:nvSpPr>
          <p:cNvPr id="3" name="ZoneTexte 2">
            <a:extLst>
              <a:ext uri="{FF2B5EF4-FFF2-40B4-BE49-F238E27FC236}">
                <a16:creationId xmlns:a16="http://schemas.microsoft.com/office/drawing/2014/main" id="{A6CC7555-B92C-4DB6-8EAF-E1EC99D54CA6}"/>
              </a:ext>
            </a:extLst>
          </p:cNvPr>
          <p:cNvSpPr txBox="1"/>
          <p:nvPr/>
        </p:nvSpPr>
        <p:spPr>
          <a:xfrm>
            <a:off x="434567" y="609052"/>
            <a:ext cx="11562322" cy="584775"/>
          </a:xfrm>
          <a:prstGeom prst="rect">
            <a:avLst/>
          </a:prstGeom>
          <a:noFill/>
        </p:spPr>
        <p:txBody>
          <a:bodyPr wrap="square" rtlCol="0">
            <a:spAutoFit/>
          </a:bodyPr>
          <a:lstStyle/>
          <a:p>
            <a:pPr lvl="0"/>
            <a:r>
              <a:rPr lang="fr-FR" sz="3200" b="1" dirty="0">
                <a:solidFill>
                  <a:srgbClr val="7A2553"/>
                </a:solidFill>
              </a:rPr>
              <a:t>Exemples de trames d’intervention </a:t>
            </a:r>
          </a:p>
        </p:txBody>
      </p:sp>
    </p:spTree>
    <p:extLst>
      <p:ext uri="{BB962C8B-B14F-4D97-AF65-F5344CB8AC3E}">
        <p14:creationId xmlns:p14="http://schemas.microsoft.com/office/powerpoint/2010/main" val="1674437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3"/>
          <p:cNvSpPr>
            <a:spLocks noGrp="1" noChangeArrowheads="1"/>
          </p:cNvSpPr>
          <p:nvPr>
            <p:ph type="body" idx="4294967295"/>
          </p:nvPr>
        </p:nvSpPr>
        <p:spPr>
          <a:xfrm>
            <a:off x="800100" y="1359477"/>
            <a:ext cx="11315700" cy="5262563"/>
          </a:xfrm>
          <a:prstGeom prst="rect">
            <a:avLst/>
          </a:prstGeom>
        </p:spPr>
        <p:txBody>
          <a:bodyPr/>
          <a:lstStyle/>
          <a:p>
            <a:pPr marL="609600" indent="-609600" eaLnBrk="1" hangingPunct="1">
              <a:lnSpc>
                <a:spcPct val="100000"/>
              </a:lnSpc>
              <a:spcAft>
                <a:spcPts val="600"/>
              </a:spcAft>
              <a:buClr>
                <a:schemeClr val="tx2"/>
              </a:buClr>
              <a:buNone/>
            </a:pPr>
            <a:r>
              <a:rPr lang="fr-FR" altLang="fr-FR" sz="2200" b="1" dirty="0" err="1">
                <a:solidFill>
                  <a:srgbClr val="7A2553"/>
                </a:solidFill>
                <a:ea typeface="MS PGothic" pitchFamily="34" charset="-128"/>
                <a:cs typeface="Calibri Light" panose="020F0302020204030204" pitchFamily="34" charset="0"/>
              </a:rPr>
              <a:t>F</a:t>
            </a:r>
            <a:r>
              <a:rPr lang="fr-FR" altLang="fr-FR" sz="2200" b="1" dirty="0" err="1">
                <a:ea typeface="MS PGothic" pitchFamily="34" charset="-128"/>
                <a:cs typeface="Calibri Light" panose="020F0302020204030204" pitchFamily="34" charset="0"/>
              </a:rPr>
              <a:t>eed</a:t>
            </a:r>
            <a:r>
              <a:rPr lang="fr-FR" altLang="fr-FR" sz="2200" b="1" dirty="0">
                <a:ea typeface="MS PGothic" pitchFamily="34" charset="-128"/>
                <a:cs typeface="Calibri Light" panose="020F0302020204030204" pitchFamily="34" charset="0"/>
              </a:rPr>
              <a:t> –back (rétroaction) : </a:t>
            </a:r>
            <a:r>
              <a:rPr lang="fr-FR" altLang="fr-FR" sz="2200" dirty="0">
                <a:ea typeface="MS PGothic" pitchFamily="34" charset="-128"/>
                <a:cs typeface="Calibri Light" panose="020F0302020204030204" pitchFamily="34" charset="0"/>
              </a:rPr>
              <a:t>	Aider le jeune à identifier ce qui fait problème. Le verbaliser</a:t>
            </a:r>
          </a:p>
          <a:p>
            <a:pPr marL="609600" indent="-609600" eaLnBrk="1" hangingPunct="1">
              <a:lnSpc>
                <a:spcPct val="100000"/>
              </a:lnSpc>
              <a:spcAft>
                <a:spcPts val="600"/>
              </a:spcAft>
              <a:buClr>
                <a:schemeClr val="tx2"/>
              </a:buClr>
              <a:buNone/>
            </a:pPr>
            <a:r>
              <a:rPr lang="fr-FR" altLang="fr-FR" sz="2200" b="1" dirty="0" err="1">
                <a:solidFill>
                  <a:srgbClr val="7A2553"/>
                </a:solidFill>
                <a:ea typeface="MS PGothic" pitchFamily="34" charset="-128"/>
                <a:cs typeface="Calibri Light" panose="020F0302020204030204" pitchFamily="34" charset="0"/>
              </a:rPr>
              <a:t>R</a:t>
            </a:r>
            <a:r>
              <a:rPr lang="fr-FR" altLang="fr-FR" sz="2200" b="1" dirty="0" err="1">
                <a:ea typeface="MS PGothic" pitchFamily="34" charset="-128"/>
                <a:cs typeface="Calibri Light" panose="020F0302020204030204" pitchFamily="34" charset="0"/>
              </a:rPr>
              <a:t>esponsability</a:t>
            </a:r>
            <a:r>
              <a:rPr lang="fr-FR" altLang="fr-FR" sz="2200" b="1" dirty="0">
                <a:ea typeface="MS PGothic" pitchFamily="34" charset="-128"/>
                <a:cs typeface="Calibri Light" panose="020F0302020204030204" pitchFamily="34" charset="0"/>
              </a:rPr>
              <a:t> : </a:t>
            </a:r>
            <a:r>
              <a:rPr lang="fr-FR" altLang="fr-FR" sz="2200" dirty="0">
                <a:ea typeface="MS PGothic" pitchFamily="34" charset="-128"/>
                <a:cs typeface="Calibri Light" panose="020F0302020204030204" pitchFamily="34" charset="0"/>
              </a:rPr>
              <a:t>		Responsabiliser le jeune, il s’agit d’une décision personnelle . </a:t>
            </a:r>
          </a:p>
          <a:p>
            <a:pPr marL="609600" indent="-609600" eaLnBrk="1" hangingPunct="1">
              <a:lnSpc>
                <a:spcPct val="100000"/>
              </a:lnSpc>
              <a:spcAft>
                <a:spcPts val="600"/>
              </a:spcAft>
              <a:buClr>
                <a:schemeClr val="tx2"/>
              </a:buClr>
              <a:buNone/>
            </a:pPr>
            <a:r>
              <a:rPr lang="fr-FR" altLang="fr-FR" sz="2200" b="1" dirty="0" err="1">
                <a:solidFill>
                  <a:srgbClr val="7A2553"/>
                </a:solidFill>
                <a:ea typeface="MS PGothic" pitchFamily="34" charset="-128"/>
                <a:cs typeface="Calibri Light" panose="020F0302020204030204" pitchFamily="34" charset="0"/>
              </a:rPr>
              <a:t>A</a:t>
            </a:r>
            <a:r>
              <a:rPr lang="fr-FR" altLang="fr-FR" sz="2200" b="1" dirty="0" err="1">
                <a:ea typeface="MS PGothic" pitchFamily="34" charset="-128"/>
                <a:cs typeface="Calibri Light" panose="020F0302020204030204" pitchFamily="34" charset="0"/>
              </a:rPr>
              <a:t>dvice</a:t>
            </a:r>
            <a:r>
              <a:rPr lang="fr-FR" altLang="fr-FR" sz="2200" b="1" dirty="0">
                <a:ea typeface="MS PGothic" pitchFamily="34" charset="-128"/>
                <a:cs typeface="Calibri Light" panose="020F0302020204030204" pitchFamily="34" charset="0"/>
              </a:rPr>
              <a:t> (conseil) : </a:t>
            </a:r>
            <a:r>
              <a:rPr lang="fr-FR" altLang="fr-FR" sz="2200" dirty="0">
                <a:ea typeface="MS PGothic" pitchFamily="34" charset="-128"/>
                <a:cs typeface="Calibri Light" panose="020F0302020204030204" pitchFamily="34" charset="0"/>
              </a:rPr>
              <a:t>		Avec l’accord du jeune préciser que vous pouvez lui donner 					un avis sur ce qu’il souhaite opérer comme changement.</a:t>
            </a:r>
          </a:p>
          <a:p>
            <a:pPr marL="609600" indent="-609600" eaLnBrk="1" hangingPunct="1">
              <a:lnSpc>
                <a:spcPct val="100000"/>
              </a:lnSpc>
              <a:spcAft>
                <a:spcPts val="600"/>
              </a:spcAft>
              <a:buClr>
                <a:schemeClr val="tx2"/>
              </a:buClr>
              <a:buNone/>
            </a:pPr>
            <a:r>
              <a:rPr lang="fr-FR" altLang="fr-FR" sz="2200" b="1" dirty="0">
                <a:solidFill>
                  <a:srgbClr val="7A2553"/>
                </a:solidFill>
                <a:ea typeface="MS PGothic" pitchFamily="34" charset="-128"/>
                <a:cs typeface="Calibri Light" panose="020F0302020204030204" pitchFamily="34" charset="0"/>
              </a:rPr>
              <a:t>M</a:t>
            </a:r>
            <a:r>
              <a:rPr lang="fr-FR" altLang="fr-FR" sz="2200" b="1" dirty="0">
                <a:ea typeface="MS PGothic" pitchFamily="34" charset="-128"/>
                <a:cs typeface="Calibri Light" panose="020F0302020204030204" pitchFamily="34" charset="0"/>
              </a:rPr>
              <a:t>enu (stratégies) : </a:t>
            </a:r>
            <a:r>
              <a:rPr lang="fr-FR" altLang="fr-FR" sz="2200" dirty="0">
                <a:ea typeface="MS PGothic" pitchFamily="34" charset="-128"/>
                <a:cs typeface="Calibri Light" panose="020F0302020204030204" pitchFamily="34" charset="0"/>
              </a:rPr>
              <a:t>		Vous pourrez étudier ensemble différentes stratégies (partir 					des ressources et capacités du jeune, de ses souhaits).</a:t>
            </a:r>
          </a:p>
          <a:p>
            <a:pPr marL="609600" indent="-609600" eaLnBrk="1" hangingPunct="1">
              <a:lnSpc>
                <a:spcPct val="100000"/>
              </a:lnSpc>
              <a:spcAft>
                <a:spcPts val="600"/>
              </a:spcAft>
              <a:buClr>
                <a:schemeClr val="tx2"/>
              </a:buClr>
              <a:buNone/>
            </a:pPr>
            <a:r>
              <a:rPr lang="fr-FR" altLang="fr-FR" sz="2200" b="1" dirty="0">
                <a:solidFill>
                  <a:srgbClr val="7A2553"/>
                </a:solidFill>
                <a:ea typeface="MS PGothic" pitchFamily="34" charset="-128"/>
                <a:cs typeface="Calibri Light" panose="020F0302020204030204" pitchFamily="34" charset="0"/>
              </a:rPr>
              <a:t>E</a:t>
            </a:r>
            <a:r>
              <a:rPr lang="fr-FR" altLang="fr-FR" sz="2200" b="1" dirty="0">
                <a:ea typeface="MS PGothic" pitchFamily="34" charset="-128"/>
                <a:cs typeface="Calibri Light" panose="020F0302020204030204" pitchFamily="34" charset="0"/>
              </a:rPr>
              <a:t>mpathie : </a:t>
            </a:r>
            <a:r>
              <a:rPr lang="fr-FR" altLang="fr-FR" sz="2200" dirty="0">
                <a:ea typeface="MS PGothic" pitchFamily="34" charset="-128"/>
                <a:cs typeface="Calibri Light" panose="020F0302020204030204" pitchFamily="34" charset="0"/>
              </a:rPr>
              <a:t>			Approche bienveillante et chaleureuse, sans jugement, sans 					confrontation d’idées : écoute active.</a:t>
            </a:r>
          </a:p>
          <a:p>
            <a:pPr marL="609600" indent="-609600" eaLnBrk="1" hangingPunct="1">
              <a:lnSpc>
                <a:spcPct val="100000"/>
              </a:lnSpc>
              <a:spcAft>
                <a:spcPts val="600"/>
              </a:spcAft>
              <a:buClr>
                <a:schemeClr val="tx2"/>
              </a:buClr>
              <a:buNone/>
            </a:pPr>
            <a:r>
              <a:rPr lang="fr-FR" altLang="fr-FR" sz="2200" b="1" dirty="0">
                <a:solidFill>
                  <a:srgbClr val="7A2553"/>
                </a:solidFill>
                <a:ea typeface="MS PGothic" pitchFamily="34" charset="-128"/>
                <a:cs typeface="Calibri Light" panose="020F0302020204030204" pitchFamily="34" charset="0"/>
              </a:rPr>
              <a:t>S</a:t>
            </a:r>
            <a:r>
              <a:rPr lang="fr-FR" altLang="fr-FR" sz="2200" b="1" dirty="0">
                <a:ea typeface="MS PGothic" pitchFamily="34" charset="-128"/>
                <a:cs typeface="Calibri Light" panose="020F0302020204030204" pitchFamily="34" charset="0"/>
              </a:rPr>
              <a:t>elf </a:t>
            </a:r>
            <a:r>
              <a:rPr lang="fr-FR" altLang="fr-FR" sz="2200" b="1" dirty="0" err="1">
                <a:ea typeface="MS PGothic" pitchFamily="34" charset="-128"/>
                <a:cs typeface="Calibri Light" panose="020F0302020204030204" pitchFamily="34" charset="0"/>
              </a:rPr>
              <a:t>Efficacity</a:t>
            </a:r>
            <a:r>
              <a:rPr lang="fr-FR" altLang="fr-FR" sz="2200" b="1" dirty="0">
                <a:ea typeface="MS PGothic" pitchFamily="34" charset="-128"/>
                <a:cs typeface="Calibri Light" panose="020F0302020204030204" pitchFamily="34" charset="0"/>
              </a:rPr>
              <a:t> : 	</a:t>
            </a:r>
            <a:r>
              <a:rPr lang="fr-FR" altLang="fr-FR" sz="2200" dirty="0">
                <a:ea typeface="MS PGothic" pitchFamily="34" charset="-128"/>
                <a:cs typeface="Calibri Light" panose="020F0302020204030204" pitchFamily="34" charset="0"/>
              </a:rPr>
              <a:t>		Renforcer le sentiment d’efficacité personnelle, encourager et 					valoriser le processus.</a:t>
            </a:r>
          </a:p>
        </p:txBody>
      </p:sp>
      <p:sp>
        <p:nvSpPr>
          <p:cNvPr id="4" name="ZoneTexte 3">
            <a:extLst>
              <a:ext uri="{FF2B5EF4-FFF2-40B4-BE49-F238E27FC236}">
                <a16:creationId xmlns:a16="http://schemas.microsoft.com/office/drawing/2014/main" id="{91ED6A7C-9694-490D-820F-455D33FC02BB}"/>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Trame d’intervention FRAMES</a:t>
            </a:r>
          </a:p>
        </p:txBody>
      </p:sp>
    </p:spTree>
    <p:extLst>
      <p:ext uri="{BB962C8B-B14F-4D97-AF65-F5344CB8AC3E}">
        <p14:creationId xmlns:p14="http://schemas.microsoft.com/office/powerpoint/2010/main" val="4130662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997823B2-1672-42F0-BFA9-0F269C580B0E}"/>
              </a:ext>
            </a:extLst>
          </p:cNvPr>
          <p:cNvSpPr txBox="1"/>
          <p:nvPr/>
        </p:nvSpPr>
        <p:spPr>
          <a:xfrm>
            <a:off x="282633" y="590204"/>
            <a:ext cx="5341386" cy="584775"/>
          </a:xfrm>
          <a:prstGeom prst="rect">
            <a:avLst/>
          </a:prstGeom>
          <a:noFill/>
        </p:spPr>
        <p:txBody>
          <a:bodyPr wrap="square" rtlCol="0">
            <a:spAutoFit/>
          </a:bodyPr>
          <a:lstStyle/>
          <a:p>
            <a:r>
              <a:rPr lang="fr-FR" sz="3200" dirty="0">
                <a:solidFill>
                  <a:srgbClr val="7A2553"/>
                </a:solidFill>
              </a:rPr>
              <a:t>Trame d’intervention - HAS</a:t>
            </a:r>
          </a:p>
        </p:txBody>
      </p:sp>
      <p:pic>
        <p:nvPicPr>
          <p:cNvPr id="5" name="Espace réservé pour une image  5">
            <a:extLst>
              <a:ext uri="{FF2B5EF4-FFF2-40B4-BE49-F238E27FC236}">
                <a16:creationId xmlns:a16="http://schemas.microsoft.com/office/drawing/2014/main" id="{ED21A3F9-B617-4453-AD94-E80C00E62B3F}"/>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a:stretch/>
        </p:blipFill>
        <p:spPr>
          <a:xfrm>
            <a:off x="1104869" y="1649493"/>
            <a:ext cx="8762338" cy="4859541"/>
          </a:xfrm>
          <a:prstGeom prst="rect">
            <a:avLst/>
          </a:prstGeom>
        </p:spPr>
      </p:pic>
      <p:pic>
        <p:nvPicPr>
          <p:cNvPr id="7" name="Image 6">
            <a:extLst>
              <a:ext uri="{FF2B5EF4-FFF2-40B4-BE49-F238E27FC236}">
                <a16:creationId xmlns:a16="http://schemas.microsoft.com/office/drawing/2014/main" id="{1A9F64FC-EFE4-4D7A-B3A9-5876E350FD64}"/>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183827" y="348966"/>
            <a:ext cx="6499494" cy="1652026"/>
          </a:xfrm>
          <a:prstGeom prst="rect">
            <a:avLst/>
          </a:prstGeom>
        </p:spPr>
      </p:pic>
    </p:spTree>
    <p:extLst>
      <p:ext uri="{BB962C8B-B14F-4D97-AF65-F5344CB8AC3E}">
        <p14:creationId xmlns:p14="http://schemas.microsoft.com/office/powerpoint/2010/main" val="1412447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B34FFF15-F0C6-4F78-9037-B33D8491E685}"/>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719366" y="917284"/>
            <a:ext cx="8611509" cy="5608207"/>
          </a:xfrm>
          <a:prstGeom prst="rect">
            <a:avLst/>
          </a:prstGeom>
        </p:spPr>
      </p:pic>
      <p:sp>
        <p:nvSpPr>
          <p:cNvPr id="4" name="ZoneTexte 3">
            <a:extLst>
              <a:ext uri="{FF2B5EF4-FFF2-40B4-BE49-F238E27FC236}">
                <a16:creationId xmlns:a16="http://schemas.microsoft.com/office/drawing/2014/main" id="{99B5A26B-5630-48CC-A763-2397788910CB}"/>
              </a:ext>
            </a:extLst>
          </p:cNvPr>
          <p:cNvSpPr txBox="1"/>
          <p:nvPr/>
        </p:nvSpPr>
        <p:spPr>
          <a:xfrm>
            <a:off x="448887" y="332509"/>
            <a:ext cx="7855528" cy="584775"/>
          </a:xfrm>
          <a:prstGeom prst="rect">
            <a:avLst/>
          </a:prstGeom>
          <a:noFill/>
        </p:spPr>
        <p:txBody>
          <a:bodyPr wrap="square" rtlCol="0">
            <a:spAutoFit/>
          </a:bodyPr>
          <a:lstStyle/>
          <a:p>
            <a:r>
              <a:rPr lang="fr-FR" sz="3200" dirty="0">
                <a:solidFill>
                  <a:srgbClr val="7A2553"/>
                </a:solidFill>
              </a:rPr>
              <a:t>Trame d’intervention - HAS</a:t>
            </a:r>
          </a:p>
        </p:txBody>
      </p:sp>
    </p:spTree>
    <p:extLst>
      <p:ext uri="{BB962C8B-B14F-4D97-AF65-F5344CB8AC3E}">
        <p14:creationId xmlns:p14="http://schemas.microsoft.com/office/powerpoint/2010/main" val="715335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F0B17E5F-BD44-4C67-B32B-B9A09659F7E5}"/>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152434" y="1472339"/>
            <a:ext cx="9887131" cy="4479011"/>
          </a:xfrm>
          <a:prstGeom prst="rect">
            <a:avLst/>
          </a:prstGeom>
        </p:spPr>
      </p:pic>
      <p:sp>
        <p:nvSpPr>
          <p:cNvPr id="6" name="ZoneTexte 5">
            <a:extLst>
              <a:ext uri="{FF2B5EF4-FFF2-40B4-BE49-F238E27FC236}">
                <a16:creationId xmlns:a16="http://schemas.microsoft.com/office/drawing/2014/main" id="{80CDA270-D29E-41B3-A527-C8894085462D}"/>
              </a:ext>
            </a:extLst>
          </p:cNvPr>
          <p:cNvSpPr txBox="1"/>
          <p:nvPr/>
        </p:nvSpPr>
        <p:spPr>
          <a:xfrm>
            <a:off x="523702" y="399011"/>
            <a:ext cx="6932814" cy="861774"/>
          </a:xfrm>
          <a:prstGeom prst="rect">
            <a:avLst/>
          </a:prstGeom>
          <a:noFill/>
        </p:spPr>
        <p:txBody>
          <a:bodyPr wrap="square" rtlCol="0">
            <a:spAutoFit/>
          </a:bodyPr>
          <a:lstStyle/>
          <a:p>
            <a:r>
              <a:rPr lang="fr-FR" sz="3200" dirty="0">
                <a:solidFill>
                  <a:srgbClr val="7A2553"/>
                </a:solidFill>
              </a:rPr>
              <a:t>Trame d’intervention - HAS</a:t>
            </a:r>
          </a:p>
          <a:p>
            <a:endParaRPr lang="fr-FR" dirty="0"/>
          </a:p>
        </p:txBody>
      </p:sp>
    </p:spTree>
    <p:extLst>
      <p:ext uri="{BB962C8B-B14F-4D97-AF65-F5344CB8AC3E}">
        <p14:creationId xmlns:p14="http://schemas.microsoft.com/office/powerpoint/2010/main" val="889760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3A6AAC07-248A-4499-9D09-CD4C7BB634E0}"/>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42525" y="967160"/>
            <a:ext cx="8906950" cy="5356148"/>
          </a:xfrm>
          <a:prstGeom prst="rect">
            <a:avLst/>
          </a:prstGeom>
        </p:spPr>
      </p:pic>
      <p:sp>
        <p:nvSpPr>
          <p:cNvPr id="5" name="ZoneTexte 4">
            <a:extLst>
              <a:ext uri="{FF2B5EF4-FFF2-40B4-BE49-F238E27FC236}">
                <a16:creationId xmlns:a16="http://schemas.microsoft.com/office/drawing/2014/main" id="{EA38D03A-0C15-410F-88CA-9E89557A62F0}"/>
              </a:ext>
            </a:extLst>
          </p:cNvPr>
          <p:cNvSpPr txBox="1"/>
          <p:nvPr/>
        </p:nvSpPr>
        <p:spPr>
          <a:xfrm>
            <a:off x="648393" y="382385"/>
            <a:ext cx="8497684" cy="584775"/>
          </a:xfrm>
          <a:prstGeom prst="rect">
            <a:avLst/>
          </a:prstGeom>
          <a:noFill/>
        </p:spPr>
        <p:txBody>
          <a:bodyPr wrap="square">
            <a:spAutoFit/>
          </a:bodyPr>
          <a:lstStyle/>
          <a:p>
            <a:r>
              <a:rPr lang="fr-FR" sz="3200" dirty="0">
                <a:solidFill>
                  <a:srgbClr val="7A2553"/>
                </a:solidFill>
              </a:rPr>
              <a:t>Trame d’intervention - HAS</a:t>
            </a:r>
          </a:p>
        </p:txBody>
      </p:sp>
    </p:spTree>
    <p:extLst>
      <p:ext uri="{BB962C8B-B14F-4D97-AF65-F5344CB8AC3E}">
        <p14:creationId xmlns:p14="http://schemas.microsoft.com/office/powerpoint/2010/main" val="3846169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9E910EC5-6FE4-47CE-BD6D-EF2A479E09B1}"/>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803289" y="1317356"/>
            <a:ext cx="10585422" cy="4480255"/>
          </a:xfrm>
          <a:prstGeom prst="rect">
            <a:avLst/>
          </a:prstGeom>
        </p:spPr>
      </p:pic>
      <p:sp>
        <p:nvSpPr>
          <p:cNvPr id="5" name="ZoneTexte 4">
            <a:extLst>
              <a:ext uri="{FF2B5EF4-FFF2-40B4-BE49-F238E27FC236}">
                <a16:creationId xmlns:a16="http://schemas.microsoft.com/office/drawing/2014/main" id="{A3817DCD-D7E2-4559-AD43-63A8EF00D7AD}"/>
              </a:ext>
            </a:extLst>
          </p:cNvPr>
          <p:cNvSpPr txBox="1"/>
          <p:nvPr/>
        </p:nvSpPr>
        <p:spPr>
          <a:xfrm>
            <a:off x="565265" y="315884"/>
            <a:ext cx="8580812" cy="584775"/>
          </a:xfrm>
          <a:prstGeom prst="rect">
            <a:avLst/>
          </a:prstGeom>
          <a:noFill/>
        </p:spPr>
        <p:txBody>
          <a:bodyPr wrap="square">
            <a:spAutoFit/>
          </a:bodyPr>
          <a:lstStyle/>
          <a:p>
            <a:r>
              <a:rPr lang="fr-FR" sz="3200" dirty="0">
                <a:solidFill>
                  <a:srgbClr val="7A2553"/>
                </a:solidFill>
              </a:rPr>
              <a:t>Trame d’intervention - HAS</a:t>
            </a:r>
          </a:p>
        </p:txBody>
      </p:sp>
    </p:spTree>
    <p:extLst>
      <p:ext uri="{BB962C8B-B14F-4D97-AF65-F5344CB8AC3E}">
        <p14:creationId xmlns:p14="http://schemas.microsoft.com/office/powerpoint/2010/main" val="1955343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5B11078-C7F7-4BCF-B212-87249B6A13E0}"/>
              </a:ext>
            </a:extLst>
          </p:cNvPr>
          <p:cNvSpPr>
            <a:spLocks noGrp="1"/>
          </p:cNvSpPr>
          <p:nvPr>
            <p:ph idx="4294967295"/>
          </p:nvPr>
        </p:nvSpPr>
        <p:spPr>
          <a:xfrm>
            <a:off x="0" y="0"/>
            <a:ext cx="0" cy="0"/>
          </a:xfrm>
          <a:prstGeom prst="rect">
            <a:avLst/>
          </a:prstGeom>
        </p:spPr>
        <p:txBody>
          <a:bodyPr>
            <a:normAutofit fontScale="25000" lnSpcReduction="20000"/>
          </a:bodyPr>
          <a:lstStyle/>
          <a:p>
            <a:endParaRPr lang="fr-FR" dirty="0"/>
          </a:p>
          <a:p>
            <a:endParaRPr lang="fr-FR" dirty="0"/>
          </a:p>
          <a:p>
            <a:endParaRPr lang="fr-FR" dirty="0"/>
          </a:p>
        </p:txBody>
      </p:sp>
      <p:sp>
        <p:nvSpPr>
          <p:cNvPr id="4" name="ZoneTexte 3">
            <a:extLst>
              <a:ext uri="{FF2B5EF4-FFF2-40B4-BE49-F238E27FC236}">
                <a16:creationId xmlns:a16="http://schemas.microsoft.com/office/drawing/2014/main" id="{34F19C75-642C-4C24-9499-F5C1B8E8CB2E}"/>
              </a:ext>
            </a:extLst>
          </p:cNvPr>
          <p:cNvSpPr txBox="1"/>
          <p:nvPr/>
        </p:nvSpPr>
        <p:spPr>
          <a:xfrm>
            <a:off x="408639" y="581891"/>
            <a:ext cx="11878611" cy="2785378"/>
          </a:xfrm>
          <a:prstGeom prst="rect">
            <a:avLst/>
          </a:prstGeom>
          <a:noFill/>
        </p:spPr>
        <p:txBody>
          <a:bodyPr wrap="square" rtlCol="0">
            <a:spAutoFit/>
          </a:bodyPr>
          <a:lstStyle/>
          <a:p>
            <a:pPr lvl="0"/>
            <a:r>
              <a:rPr lang="fr-FR" sz="3200" b="1" dirty="0">
                <a:solidFill>
                  <a:srgbClr val="7A2553"/>
                </a:solidFill>
              </a:rPr>
              <a:t>Module 6 :</a:t>
            </a:r>
          </a:p>
          <a:p>
            <a:pPr lvl="1">
              <a:spcAft>
                <a:spcPts val="1800"/>
              </a:spcAft>
              <a:tabLst>
                <a:tab pos="446088" algn="l"/>
              </a:tabLst>
            </a:pPr>
            <a:r>
              <a:rPr lang="fr-FR" sz="3200" b="1" dirty="0"/>
              <a:t>Mener une intervention brève</a:t>
            </a:r>
          </a:p>
          <a:p>
            <a:pPr marL="1428750" lvl="2" indent="-514350">
              <a:buFont typeface="+mj-lt"/>
              <a:buAutoNum type="alphaLcParenR"/>
              <a:tabLst>
                <a:tab pos="446088" algn="l"/>
              </a:tabLst>
            </a:pPr>
            <a:r>
              <a:rPr lang="fr-FR" sz="3200" dirty="0"/>
              <a:t>Proposition de définition, objectifs, intérêts et applications de l’IB auprès de jeunes</a:t>
            </a:r>
          </a:p>
          <a:p>
            <a:pPr marL="1428750" lvl="2" indent="-514350">
              <a:buFont typeface="+mj-lt"/>
              <a:buAutoNum type="alphaLcParenR"/>
              <a:tabLst>
                <a:tab pos="446088" algn="l"/>
              </a:tabLst>
            </a:pPr>
            <a:r>
              <a:rPr lang="fr-FR" sz="3200" dirty="0"/>
              <a:t>Exemples de trames d’intervention</a:t>
            </a:r>
          </a:p>
        </p:txBody>
      </p:sp>
    </p:spTree>
    <p:extLst>
      <p:ext uri="{BB962C8B-B14F-4D97-AF65-F5344CB8AC3E}">
        <p14:creationId xmlns:p14="http://schemas.microsoft.com/office/powerpoint/2010/main" val="154217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5EE33B8-0607-4554-A6C1-F168BA552013}"/>
              </a:ext>
            </a:extLst>
          </p:cNvPr>
          <p:cNvSpPr txBox="1"/>
          <p:nvPr/>
        </p:nvSpPr>
        <p:spPr>
          <a:xfrm>
            <a:off x="0" y="2844225"/>
            <a:ext cx="12192000" cy="584775"/>
          </a:xfrm>
          <a:prstGeom prst="rect">
            <a:avLst/>
          </a:prstGeom>
          <a:noFill/>
        </p:spPr>
        <p:txBody>
          <a:bodyPr wrap="square" rtlCol="0">
            <a:spAutoFit/>
          </a:bodyPr>
          <a:lstStyle/>
          <a:p>
            <a:pPr lvl="0" algn="ctr"/>
            <a:r>
              <a:rPr lang="fr-FR" sz="3200" b="1" dirty="0"/>
              <a:t>a) Définition, objectifs, intérêts et applications de l’IB auprès de jeunes</a:t>
            </a:r>
          </a:p>
        </p:txBody>
      </p:sp>
    </p:spTree>
    <p:extLst>
      <p:ext uri="{BB962C8B-B14F-4D97-AF65-F5344CB8AC3E}">
        <p14:creationId xmlns:p14="http://schemas.microsoft.com/office/powerpoint/2010/main" val="3734132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7BD724C5-C951-45B4-82AA-701EA5D1A9D8}"/>
              </a:ext>
            </a:extLst>
          </p:cNvPr>
          <p:cNvSpPr txBox="1"/>
          <p:nvPr/>
        </p:nvSpPr>
        <p:spPr>
          <a:xfrm>
            <a:off x="561314" y="2181885"/>
            <a:ext cx="11174965" cy="2862322"/>
          </a:xfrm>
          <a:prstGeom prst="rect">
            <a:avLst/>
          </a:prstGeom>
          <a:noFill/>
        </p:spPr>
        <p:txBody>
          <a:bodyPr wrap="square">
            <a:spAutoFit/>
          </a:bodyPr>
          <a:lstStyle/>
          <a:p>
            <a:pPr algn="l"/>
            <a:r>
              <a:rPr lang="fr-FR" sz="2000" b="1" i="0" dirty="0">
                <a:effectLst/>
              </a:rPr>
              <a:t>Proposition de définition : </a:t>
            </a:r>
          </a:p>
          <a:p>
            <a:pPr algn="l"/>
            <a:endParaRPr lang="fr-FR" sz="2000" dirty="0"/>
          </a:p>
          <a:p>
            <a:pPr algn="l"/>
            <a:r>
              <a:rPr lang="fr-FR" sz="2000" b="0" i="0" dirty="0">
                <a:effectLst/>
              </a:rPr>
              <a:t>Le repérage précoce par des tests validés suivi d’une intervention brève d’approche motivationnelle constitue une procédure de prévention efficace pour permettre d'évoquer un déterminant de santé avec une personne afin d’encourager un changement de comportement favorable à sa santé.</a:t>
            </a:r>
          </a:p>
          <a:p>
            <a:pPr algn="l"/>
            <a:endParaRPr lang="fr-FR" sz="2000" dirty="0">
              <a:solidFill>
                <a:prstClr val="black"/>
              </a:solidFill>
              <a:latin typeface="Calibri" panose="020F0502020204030204" pitchFamily="34" charset="0"/>
              <a:cs typeface="Calibri" panose="020F0502020204030204" pitchFamily="34" charset="0"/>
            </a:endParaRPr>
          </a:p>
          <a:p>
            <a:endParaRPr lang="fr-FR" sz="2000" dirty="0">
              <a:solidFill>
                <a:prstClr val="black"/>
              </a:solidFill>
              <a:latin typeface="Calibri" panose="020F0502020204030204" pitchFamily="34" charset="0"/>
              <a:cs typeface="Calibri" panose="020F0502020204030204" pitchFamily="34" charset="0"/>
            </a:endParaRPr>
          </a:p>
          <a:p>
            <a:endParaRPr kumimoji="0" lang="fr-FR" sz="2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algn="l"/>
            <a:endParaRPr lang="fr-FR" sz="2000" b="0" i="0" dirty="0">
              <a:effectLst/>
            </a:endParaRPr>
          </a:p>
        </p:txBody>
      </p:sp>
      <p:sp>
        <p:nvSpPr>
          <p:cNvPr id="5" name="ZoneTexte 4">
            <a:extLst>
              <a:ext uri="{FF2B5EF4-FFF2-40B4-BE49-F238E27FC236}">
                <a16:creationId xmlns:a16="http://schemas.microsoft.com/office/drawing/2014/main" id="{D0E90D4C-F04B-485A-9EF3-DB7B0637D5AD}"/>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Définition</a:t>
            </a:r>
            <a:endParaRPr lang="fr-FR" sz="3200" dirty="0">
              <a:solidFill>
                <a:srgbClr val="6B6123"/>
              </a:solidFill>
            </a:endParaRPr>
          </a:p>
        </p:txBody>
      </p:sp>
    </p:spTree>
    <p:extLst>
      <p:ext uri="{BB962C8B-B14F-4D97-AF65-F5344CB8AC3E}">
        <p14:creationId xmlns:p14="http://schemas.microsoft.com/office/powerpoint/2010/main" val="406042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7A5C745-6091-413C-B8AA-6BC00FA3FC7E}"/>
              </a:ext>
            </a:extLst>
          </p:cNvPr>
          <p:cNvSpPr txBox="1"/>
          <p:nvPr/>
        </p:nvSpPr>
        <p:spPr>
          <a:xfrm>
            <a:off x="0" y="1726865"/>
            <a:ext cx="12192000" cy="3170099"/>
          </a:xfrm>
          <a:prstGeom prst="rect">
            <a:avLst/>
          </a:prstGeom>
          <a:noFill/>
        </p:spPr>
        <p:txBody>
          <a:bodyPr wrap="square" rtlCol="0">
            <a:spAutoFit/>
          </a:bodyPr>
          <a:lstStyle/>
          <a:p>
            <a:pPr marL="742950" lvl="1" indent="-285750">
              <a:buFont typeface="Wingdings" panose="05000000000000000000" pitchFamily="2" charset="2"/>
              <a:buChar char="Ø"/>
              <a:defRPr/>
            </a:pPr>
            <a:r>
              <a:rPr lang="fr-FR" sz="2000" dirty="0">
                <a:solidFill>
                  <a:prstClr val="black"/>
                </a:solidFill>
                <a:latin typeface="Calibri" panose="020F0502020204030204" pitchFamily="34" charset="0"/>
                <a:cs typeface="Calibri" panose="020F0502020204030204" pitchFamily="34" charset="0"/>
              </a:rPr>
              <a:t>Proposer au jeune un espace de dialogue et d’écoute pour identifier ce qui peut faire problème dans sa vie </a:t>
            </a:r>
          </a:p>
          <a:p>
            <a:pPr lvl="1">
              <a:defRPr/>
            </a:pPr>
            <a:endParaRPr kumimoji="0" lang="fr-FR" sz="2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742950" lvl="1" indent="-285750">
              <a:buFont typeface="Wingdings" panose="05000000000000000000" pitchFamily="2" charset="2"/>
              <a:buChar char="Ø"/>
              <a:defRPr/>
            </a:pPr>
            <a:r>
              <a:rPr kumimoji="0" lang="fr-FR" sz="2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Provoquer une réflexion sur ses consommations</a:t>
            </a:r>
          </a:p>
          <a:p>
            <a:pPr marL="742950" lvl="1" indent="-285750">
              <a:buFont typeface="Wingdings" panose="05000000000000000000" pitchFamily="2" charset="2"/>
              <a:buChar char="Ø"/>
              <a:defRPr/>
            </a:pPr>
            <a:endParaRPr kumimoji="0" lang="fr-FR" sz="2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742950" lvl="1" indent="-285750">
              <a:buFont typeface="Wingdings" panose="05000000000000000000" pitchFamily="2" charset="2"/>
              <a:buChar char="Ø"/>
              <a:defRPr/>
            </a:pPr>
            <a:r>
              <a:rPr kumimoji="0" lang="fr-FR" sz="2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Inciter à chercher ses propres solutions et pistes pour agir </a:t>
            </a:r>
            <a:r>
              <a:rPr lang="fr-FR" sz="2000" dirty="0">
                <a:solidFill>
                  <a:prstClr val="black"/>
                </a:solidFill>
                <a:latin typeface="Calibri" panose="020F0502020204030204" pitchFamily="34" charset="0"/>
                <a:cs typeface="Calibri" panose="020F0502020204030204" pitchFamily="34" charset="0"/>
              </a:rPr>
              <a:t>vers </a:t>
            </a:r>
            <a:r>
              <a:rPr kumimoji="0" lang="fr-FR" sz="2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un changement dans ses consommations de SPA</a:t>
            </a:r>
          </a:p>
          <a:p>
            <a:pPr marL="742950" lvl="1" indent="-285750">
              <a:buFont typeface="Wingdings" panose="05000000000000000000" pitchFamily="2" charset="2"/>
              <a:buChar char="Ø"/>
              <a:defRPr/>
            </a:pPr>
            <a:endParaRPr kumimoji="0" lang="fr-FR" sz="2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742950" lvl="1" indent="-285750">
              <a:buFont typeface="Wingdings" panose="05000000000000000000" pitchFamily="2" charset="2"/>
              <a:buChar char="Ø"/>
              <a:defRPr/>
            </a:pPr>
            <a:r>
              <a:rPr kumimoji="0" lang="fr-FR" sz="2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Réduction des risques et des dommages</a:t>
            </a:r>
          </a:p>
          <a:p>
            <a:pPr marL="742950" lvl="1" indent="-285750">
              <a:buFont typeface="Wingdings" panose="05000000000000000000" pitchFamily="2" charset="2"/>
              <a:buChar char="Ø"/>
              <a:defRPr/>
            </a:pPr>
            <a:endParaRPr kumimoji="0" lang="fr-FR" sz="2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742950" lvl="1" indent="-285750">
              <a:buFont typeface="Wingdings" panose="05000000000000000000" pitchFamily="2" charset="2"/>
              <a:buChar char="Ø"/>
              <a:defRPr/>
            </a:pPr>
            <a:r>
              <a:rPr lang="fr-FR" sz="2000" dirty="0">
                <a:solidFill>
                  <a:prstClr val="black"/>
                </a:solidFill>
                <a:latin typeface="Calibri" panose="020F0502020204030204" pitchFamily="34" charset="0"/>
                <a:ea typeface="+mn-ea"/>
                <a:cs typeface="Calibri" panose="020F0502020204030204" pitchFamily="34" charset="0"/>
              </a:rPr>
              <a:t>Orienter vers les consultations jeunes consommateurs ou services spéc</a:t>
            </a:r>
            <a:r>
              <a:rPr lang="fr-FR" sz="2000" dirty="0">
                <a:solidFill>
                  <a:prstClr val="black"/>
                </a:solidFill>
                <a:latin typeface="Calibri" panose="020F0502020204030204" pitchFamily="34" charset="0"/>
                <a:cs typeface="Calibri" panose="020F0502020204030204" pitchFamily="34" charset="0"/>
              </a:rPr>
              <a:t>ialisés lorsque la situation le justifie</a:t>
            </a:r>
            <a:endPar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ZoneTexte 4">
            <a:extLst>
              <a:ext uri="{FF2B5EF4-FFF2-40B4-BE49-F238E27FC236}">
                <a16:creationId xmlns:a16="http://schemas.microsoft.com/office/drawing/2014/main" id="{98C3DCC3-830E-450D-B49B-AF01CCFFD95D}"/>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Objectifs de l’Intervention Brève</a:t>
            </a:r>
            <a:endParaRPr lang="fr-FR" sz="3200" dirty="0">
              <a:solidFill>
                <a:srgbClr val="6B6123"/>
              </a:solidFill>
            </a:endParaRPr>
          </a:p>
        </p:txBody>
      </p:sp>
    </p:spTree>
    <p:extLst>
      <p:ext uri="{BB962C8B-B14F-4D97-AF65-F5344CB8AC3E}">
        <p14:creationId xmlns:p14="http://schemas.microsoft.com/office/powerpoint/2010/main" val="340063158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98C3DCC3-830E-450D-B49B-AF01CCFFD95D}"/>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Intérêts de l’Intervention Brève</a:t>
            </a:r>
            <a:endParaRPr lang="fr-FR" sz="3200" dirty="0">
              <a:solidFill>
                <a:srgbClr val="6B6123"/>
              </a:solidFill>
            </a:endParaRPr>
          </a:p>
        </p:txBody>
      </p:sp>
      <p:sp>
        <p:nvSpPr>
          <p:cNvPr id="4" name="ZoneTexte 3">
            <a:extLst>
              <a:ext uri="{FF2B5EF4-FFF2-40B4-BE49-F238E27FC236}">
                <a16:creationId xmlns:a16="http://schemas.microsoft.com/office/drawing/2014/main" id="{2352D88A-4EC8-48CD-8EE3-C6BB240780E9}"/>
              </a:ext>
            </a:extLst>
          </p:cNvPr>
          <p:cNvSpPr txBox="1"/>
          <p:nvPr/>
        </p:nvSpPr>
        <p:spPr>
          <a:xfrm>
            <a:off x="585926" y="1523955"/>
            <a:ext cx="11585294" cy="4893647"/>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0" lang="fr-FR" sz="2000" b="1" i="0" u="none" strike="noStrike" kern="1200" cap="none" spc="0" normalizeH="0" baseline="0" noProof="0" dirty="0">
                <a:ln>
                  <a:noFill/>
                </a:ln>
                <a:effectLst/>
                <a:uLnTx/>
                <a:uFillTx/>
                <a:latin typeface="Calibri" panose="020F0502020204030204" pitchFamily="34" charset="0"/>
                <a:cs typeface="Calibri" panose="020F0502020204030204" pitchFamily="34" charset="0"/>
              </a:rPr>
              <a:t>POURQUOI délivrer une intervention brève ?</a:t>
            </a:r>
          </a:p>
          <a:p>
            <a:pPr marR="0" lvl="0" algn="l" defTabSz="914400" rtl="0" eaLnBrk="1" fontAlgn="auto" latinLnBrk="0" hangingPunct="1">
              <a:lnSpc>
                <a:spcPct val="100000"/>
              </a:lnSpc>
              <a:spcBef>
                <a:spcPts val="0"/>
              </a:spcBef>
              <a:spcAft>
                <a:spcPts val="0"/>
              </a:spcAft>
              <a:buClrTx/>
              <a:buSzTx/>
              <a:tabLst/>
              <a:defRPr/>
            </a:pPr>
            <a:endParaRPr lang="fr-FR" b="1" dirty="0">
              <a:solidFill>
                <a:srgbClr val="A49735"/>
              </a:solidFill>
              <a:latin typeface="Calibri" panose="020F0502020204030204" pitchFamily="34" charset="0"/>
              <a:cs typeface="Calibri" panose="020F0502020204030204" pitchFamily="34" charset="0"/>
            </a:endParaRPr>
          </a:p>
          <a:p>
            <a:pPr algn="l"/>
            <a:r>
              <a:rPr lang="fr-FR" b="0" i="0" dirty="0">
                <a:solidFill>
                  <a:srgbClr val="231F20"/>
                </a:solidFill>
                <a:effectLst/>
                <a:latin typeface="ff2"/>
              </a:rPr>
              <a:t>L’adolescence est un moment clé en termes de prévention primaire et de repérage du mal-être et des comportements à risque. Ceci d’autant plus que les comportements acquis à cet âge auront tendance à perdurer à l’âge adulte avec leurs conséquences.</a:t>
            </a:r>
          </a:p>
          <a:p>
            <a:pPr algn="l"/>
            <a:endParaRPr lang="fr-FR" b="1" i="0" dirty="0">
              <a:effectLst/>
            </a:endParaRPr>
          </a:p>
          <a:p>
            <a:pPr algn="l"/>
            <a:r>
              <a:rPr lang="fr-FR" b="0" i="0" dirty="0">
                <a:effectLst/>
              </a:rPr>
              <a:t>Le RPIB jeune a été développé en Aquitaine, dans la suite de l’expérience du RPIB alcool avec pour adaptation majeure un recentrage sur la personne et non sur le produit.</a:t>
            </a:r>
            <a:endParaRPr lang="fr-FR" b="1" dirty="0">
              <a:solidFill>
                <a:srgbClr val="A49735"/>
              </a:solidFill>
              <a:latin typeface="Calibri" panose="020F0502020204030204" pitchFamily="34" charset="0"/>
              <a:cs typeface="Calibri" panose="020F0502020204030204" pitchFamily="34" charset="0"/>
            </a:endParaRPr>
          </a:p>
          <a:p>
            <a:pPr marR="0" lvl="0" algn="l" defTabSz="914400" rtl="0" eaLnBrk="1" fontAlgn="auto" latinLnBrk="0" hangingPunct="1">
              <a:lnSpc>
                <a:spcPct val="100000"/>
              </a:lnSpc>
              <a:spcBef>
                <a:spcPts val="0"/>
              </a:spcBef>
              <a:spcAft>
                <a:spcPts val="0"/>
              </a:spcAft>
              <a:buClrTx/>
              <a:buSzTx/>
              <a:tabLst/>
              <a:defRPr/>
            </a:pPr>
            <a:endParaRPr lang="fr-FR" b="1" dirty="0">
              <a:solidFill>
                <a:srgbClr val="A49735"/>
              </a:solidFill>
              <a:latin typeface="Calibri" panose="020F0502020204030204" pitchFamily="34" charset="0"/>
              <a:cs typeface="Calibri" panose="020F0502020204030204" pitchFamily="34" charset="0"/>
            </a:endParaRPr>
          </a:p>
          <a:p>
            <a:pPr algn="l"/>
            <a:r>
              <a:rPr lang="fr-FR" b="0" i="0" dirty="0">
                <a:solidFill>
                  <a:srgbClr val="231F20"/>
                </a:solidFill>
                <a:effectLst/>
                <a:latin typeface="ff2"/>
              </a:rPr>
              <a:t>Selon l’OMS, le RPIB, dans le cadre de la dépression et des conduites à risque des adolescents, a un bon rapport cout-efficacité </a:t>
            </a:r>
            <a:r>
              <a:rPr lang="fr-FR" sz="1400" b="0" i="0" dirty="0">
                <a:solidFill>
                  <a:srgbClr val="231F20"/>
                </a:solidFill>
                <a:effectLst/>
                <a:latin typeface="ff2"/>
              </a:rPr>
              <a:t>1, 2</a:t>
            </a:r>
            <a:r>
              <a:rPr lang="fr-FR" b="0" i="0" dirty="0">
                <a:solidFill>
                  <a:srgbClr val="231F20"/>
                </a:solidFill>
                <a:effectLst/>
                <a:latin typeface="ff2"/>
              </a:rPr>
              <a:t>.</a:t>
            </a:r>
          </a:p>
          <a:p>
            <a:pPr algn="l"/>
            <a:endParaRPr lang="fr-FR" b="0" i="0" dirty="0">
              <a:effectLst/>
            </a:endParaRPr>
          </a:p>
          <a:p>
            <a:pPr algn="l"/>
            <a:endParaRPr lang="fr-FR" b="0" i="0" dirty="0">
              <a:effectLst/>
            </a:endParaRPr>
          </a:p>
          <a:p>
            <a:pPr algn="l"/>
            <a:r>
              <a:rPr lang="fr-FR" sz="1400" b="0" i="0" dirty="0">
                <a:solidFill>
                  <a:srgbClr val="231F20"/>
                </a:solidFill>
                <a:effectLst/>
                <a:latin typeface="ff2"/>
              </a:rPr>
              <a:t>1. Organisation mondiale de la santé. Politiques et plans relatifs à la santé mentale de l’enfant et de l’adolescent. </a:t>
            </a:r>
          </a:p>
          <a:p>
            <a:pPr algn="l"/>
            <a:r>
              <a:rPr lang="fr-FR" sz="1400" b="0" i="0" dirty="0">
                <a:solidFill>
                  <a:srgbClr val="231F20"/>
                </a:solidFill>
                <a:effectLst/>
                <a:latin typeface="ff2"/>
              </a:rPr>
              <a:t>Genève : OMS, 2005 : 115p.</a:t>
            </a:r>
          </a:p>
          <a:p>
            <a:pPr algn="l"/>
            <a:r>
              <a:rPr lang="fr-FR" sz="1400" dirty="0">
                <a:solidFill>
                  <a:srgbClr val="231F20"/>
                </a:solidFill>
                <a:latin typeface="ff2"/>
              </a:rPr>
              <a:t>2</a:t>
            </a:r>
            <a:r>
              <a:rPr lang="fr-FR" sz="1400" b="0" i="0" dirty="0">
                <a:solidFill>
                  <a:srgbClr val="231F20"/>
                </a:solidFill>
                <a:effectLst/>
                <a:latin typeface="ff2"/>
              </a:rPr>
              <a:t>. Horowitz LM, Ballard ED, Pao M. Suicide screening in </a:t>
            </a:r>
            <a:r>
              <a:rPr lang="fr-FR" sz="1400" b="0" i="0" dirty="0" err="1">
                <a:solidFill>
                  <a:srgbClr val="231F20"/>
                </a:solidFill>
                <a:effectLst/>
                <a:latin typeface="ff2"/>
              </a:rPr>
              <a:t>schools</a:t>
            </a:r>
            <a:r>
              <a:rPr lang="fr-FR" sz="1400" b="0" i="0" dirty="0">
                <a:solidFill>
                  <a:srgbClr val="231F20"/>
                </a:solidFill>
                <a:effectLst/>
                <a:latin typeface="ff2"/>
              </a:rPr>
              <a:t>, </a:t>
            </a:r>
            <a:r>
              <a:rPr lang="fr-FR" sz="1400" b="0" i="0" dirty="0" err="1">
                <a:solidFill>
                  <a:srgbClr val="231F20"/>
                </a:solidFill>
                <a:effectLst/>
                <a:latin typeface="ff2"/>
              </a:rPr>
              <a:t>primary</a:t>
            </a:r>
            <a:r>
              <a:rPr lang="fr-FR" sz="1400" b="0" i="0" dirty="0">
                <a:solidFill>
                  <a:srgbClr val="231F20"/>
                </a:solidFill>
                <a:effectLst/>
                <a:latin typeface="ff2"/>
              </a:rPr>
              <a:t> care and emergency </a:t>
            </a:r>
            <a:r>
              <a:rPr lang="fr-FR" sz="1400" b="0" i="0" dirty="0" err="1">
                <a:solidFill>
                  <a:srgbClr val="231F20"/>
                </a:solidFill>
                <a:effectLst/>
                <a:latin typeface="ff2"/>
              </a:rPr>
              <a:t>departments</a:t>
            </a:r>
            <a:r>
              <a:rPr lang="fr-FR" sz="1400" b="0" i="0" dirty="0">
                <a:solidFill>
                  <a:srgbClr val="231F20"/>
                </a:solidFill>
                <a:effectLst/>
                <a:latin typeface="ff2"/>
              </a:rPr>
              <a:t>. </a:t>
            </a:r>
            <a:r>
              <a:rPr lang="fr-FR" sz="1400" b="0" i="0" dirty="0" err="1">
                <a:solidFill>
                  <a:srgbClr val="231F20"/>
                </a:solidFill>
                <a:effectLst/>
                <a:latin typeface="ff2"/>
              </a:rPr>
              <a:t>Curr</a:t>
            </a:r>
            <a:r>
              <a:rPr lang="fr-FR" sz="1400" b="0" i="0" dirty="0">
                <a:solidFill>
                  <a:srgbClr val="231F20"/>
                </a:solidFill>
                <a:effectLst/>
                <a:latin typeface="ff2"/>
              </a:rPr>
              <a:t> </a:t>
            </a:r>
            <a:r>
              <a:rPr lang="fr-FR" sz="1400" b="0" i="0" dirty="0" err="1">
                <a:solidFill>
                  <a:srgbClr val="231F20"/>
                </a:solidFill>
                <a:effectLst/>
                <a:latin typeface="ff2"/>
              </a:rPr>
              <a:t>Opin</a:t>
            </a:r>
            <a:r>
              <a:rPr lang="fr-FR" sz="1400" b="0" i="0" dirty="0">
                <a:solidFill>
                  <a:srgbClr val="231F20"/>
                </a:solidFill>
                <a:effectLst/>
                <a:latin typeface="ff2"/>
              </a:rPr>
              <a:t> </a:t>
            </a:r>
            <a:r>
              <a:rPr lang="fr-FR" sz="1400" b="0" i="0" dirty="0" err="1">
                <a:solidFill>
                  <a:srgbClr val="231F20"/>
                </a:solidFill>
                <a:effectLst/>
                <a:latin typeface="ff2"/>
              </a:rPr>
              <a:t>Pediatr</a:t>
            </a:r>
            <a:r>
              <a:rPr lang="fr-FR" sz="1400" b="0" i="0" dirty="0">
                <a:solidFill>
                  <a:srgbClr val="231F20"/>
                </a:solidFill>
                <a:effectLst/>
                <a:latin typeface="ff2"/>
              </a:rPr>
              <a:t> 2009 ; 21 :620-7.</a:t>
            </a:r>
          </a:p>
          <a:p>
            <a:pPr algn="l"/>
            <a:endParaRPr lang="fr-FR" b="0" i="0" dirty="0">
              <a:solidFill>
                <a:srgbClr val="231F20"/>
              </a:solidFill>
              <a:effectLst/>
              <a:latin typeface="ff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9162471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7A5C745-6091-413C-B8AA-6BC00FA3FC7E}"/>
              </a:ext>
            </a:extLst>
          </p:cNvPr>
          <p:cNvSpPr txBox="1"/>
          <p:nvPr/>
        </p:nvSpPr>
        <p:spPr>
          <a:xfrm>
            <a:off x="707942" y="1602396"/>
            <a:ext cx="11070455" cy="12311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effectLst/>
                <a:uLnTx/>
                <a:uFillTx/>
                <a:latin typeface="Calibri" panose="020F0502020204030204" pitchFamily="34" charset="0"/>
                <a:cs typeface="Calibri" panose="020F0502020204030204" pitchFamily="34" charset="0"/>
              </a:rPr>
              <a:t>Qui doit, peut, repérer ?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b="1" i="0" u="none" strike="noStrike" kern="1200" cap="none" spc="0" normalizeH="0" baseline="0" noProof="0" dirty="0">
              <a:ln>
                <a:noFill/>
              </a:ln>
              <a:solidFill>
                <a:srgbClr val="A49735"/>
              </a:solidFill>
              <a:effectLst/>
              <a:uLnTx/>
              <a:uFillTx/>
              <a:latin typeface="Calibri" panose="020F0502020204030204" pitchFamily="34" charset="0"/>
              <a:cs typeface="Calibri" panose="020F0502020204030204" pitchFamily="34" charset="0"/>
            </a:endParaRPr>
          </a:p>
          <a:p>
            <a:pPr marL="742950" lvl="1" indent="-285750">
              <a:buFont typeface="Wingdings" panose="05000000000000000000" pitchFamily="2" charset="2"/>
              <a:buChar char="Ø"/>
              <a:defRPr/>
            </a:pPr>
            <a:r>
              <a:rPr kumimoji="0" lang="fr-FR"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Tous les acteurs du social, de l’éducation, les professionnels de santé de premier recours, les paramédicaux, prescripteurs ou non…</a:t>
            </a:r>
          </a:p>
        </p:txBody>
      </p:sp>
      <p:sp>
        <p:nvSpPr>
          <p:cNvPr id="5" name="ZoneTexte 4">
            <a:extLst>
              <a:ext uri="{FF2B5EF4-FFF2-40B4-BE49-F238E27FC236}">
                <a16:creationId xmlns:a16="http://schemas.microsoft.com/office/drawing/2014/main" id="{98C3DCC3-830E-450D-B49B-AF01CCFFD95D}"/>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Applications de l’Intervention Brève</a:t>
            </a:r>
            <a:endParaRPr lang="fr-FR" sz="3200" dirty="0">
              <a:solidFill>
                <a:srgbClr val="6B6123"/>
              </a:solidFill>
            </a:endParaRPr>
          </a:p>
        </p:txBody>
      </p:sp>
      <p:sp>
        <p:nvSpPr>
          <p:cNvPr id="6" name="ZoneTexte 5">
            <a:extLst>
              <a:ext uri="{FF2B5EF4-FFF2-40B4-BE49-F238E27FC236}">
                <a16:creationId xmlns:a16="http://schemas.microsoft.com/office/drawing/2014/main" id="{B1F9799F-C613-4AB0-801D-AC627DC1FC9C}"/>
              </a:ext>
            </a:extLst>
          </p:cNvPr>
          <p:cNvSpPr txBox="1"/>
          <p:nvPr/>
        </p:nvSpPr>
        <p:spPr>
          <a:xfrm>
            <a:off x="801460" y="2928968"/>
            <a:ext cx="11070455" cy="178510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effectLst/>
                <a:uLnTx/>
                <a:uFillTx/>
                <a:latin typeface="Calibri" panose="020F0502020204030204" pitchFamily="34" charset="0"/>
                <a:cs typeface="Calibri" panose="020F0502020204030204" pitchFamily="34" charset="0"/>
              </a:rPr>
              <a:t>Quel public cible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b="1" i="0" u="none" strike="noStrike" kern="1200" cap="none" spc="0" normalizeH="0" baseline="0" noProof="0" dirty="0">
              <a:ln>
                <a:noFill/>
              </a:ln>
              <a:solidFill>
                <a:srgbClr val="A49735"/>
              </a:solidFill>
              <a:effectLst/>
              <a:uLnTx/>
              <a:uFillTx/>
              <a:latin typeface="Calibri" panose="020F0502020204030204" pitchFamily="34" charset="0"/>
              <a:cs typeface="Calibri" panose="020F0502020204030204" pitchFamily="34" charset="0"/>
            </a:endParaRPr>
          </a:p>
          <a:p>
            <a:pPr marL="742950" lvl="1" indent="-285750">
              <a:buFont typeface="Wingdings" panose="05000000000000000000" pitchFamily="2" charset="2"/>
              <a:buChar char="Ø"/>
              <a:defRPr/>
            </a:pPr>
            <a:r>
              <a:rPr kumimoji="0" lang="fr-FR"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Tous les jeunes </a:t>
            </a:r>
            <a:r>
              <a:rPr lang="fr-FR" dirty="0">
                <a:solidFill>
                  <a:prstClr val="black"/>
                </a:solidFill>
                <a:latin typeface="Calibri" panose="020F0502020204030204" pitchFamily="34" charset="0"/>
                <a:cs typeface="Calibri" panose="020F0502020204030204" pitchFamily="34" charset="0"/>
              </a:rPr>
              <a:t>à partir de</a:t>
            </a:r>
            <a:r>
              <a:rPr kumimoji="0" lang="fr-FR"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11 ans</a:t>
            </a:r>
          </a:p>
          <a:p>
            <a:pPr marL="742950" lvl="1" indent="-285750">
              <a:buFont typeface="Wingdings" panose="05000000000000000000" pitchFamily="2" charset="2"/>
              <a:buChar char="Ø"/>
              <a:defRPr/>
            </a:pPr>
            <a:r>
              <a:rPr lang="fr-FR" dirty="0">
                <a:solidFill>
                  <a:prstClr val="black"/>
                </a:solidFill>
                <a:latin typeface="Calibri" panose="020F0502020204030204" pitchFamily="34" charset="0"/>
                <a:cs typeface="Calibri" panose="020F0502020204030204" pitchFamily="34" charset="0"/>
              </a:rPr>
              <a:t>Inquiétude parentale et ou de l’entourage</a:t>
            </a:r>
            <a:endParaRPr kumimoji="0" lang="fr-FR"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742950" lvl="1" indent="-285750">
              <a:buFont typeface="Wingdings" panose="05000000000000000000" pitchFamily="2" charset="2"/>
              <a:buChar char="Ø"/>
              <a:defRPr/>
            </a:pPr>
            <a:r>
              <a:rPr kumimoji="0" lang="fr-FR"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Tous les jeunes présentant des signes d’alerte / consommation SPA et / ou des signes de mal être</a:t>
            </a:r>
          </a:p>
          <a:p>
            <a:pPr marL="742950" lvl="1" indent="-285750">
              <a:buFont typeface="Wingdings" panose="05000000000000000000" pitchFamily="2" charset="2"/>
              <a:buChar char="Ø"/>
              <a:defRPr/>
            </a:pPr>
            <a:r>
              <a:rPr kumimoji="0" lang="fr-FR"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Les troubles de l’usage sévère: Porte d’entrée dans le soin</a:t>
            </a:r>
          </a:p>
        </p:txBody>
      </p:sp>
      <p:sp>
        <p:nvSpPr>
          <p:cNvPr id="7" name="ZoneTexte 6">
            <a:extLst>
              <a:ext uri="{FF2B5EF4-FFF2-40B4-BE49-F238E27FC236}">
                <a16:creationId xmlns:a16="http://schemas.microsoft.com/office/drawing/2014/main" id="{1EE5B538-A11E-4733-A899-5C3E3A7C16F8}"/>
              </a:ext>
            </a:extLst>
          </p:cNvPr>
          <p:cNvSpPr txBox="1"/>
          <p:nvPr/>
        </p:nvSpPr>
        <p:spPr>
          <a:xfrm>
            <a:off x="707942" y="4809537"/>
            <a:ext cx="11017904" cy="12311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effectLst/>
                <a:uLnTx/>
                <a:uFillTx/>
                <a:latin typeface="Calibri" panose="020F0502020204030204" pitchFamily="34" charset="0"/>
                <a:cs typeface="Calibri" panose="020F0502020204030204" pitchFamily="34" charset="0"/>
              </a:rPr>
              <a:t>Quand repérer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b="1" i="0" u="none" strike="noStrike" kern="1200" cap="none" spc="0" normalizeH="0" baseline="0" noProof="0" dirty="0">
              <a:ln>
                <a:noFill/>
              </a:ln>
              <a:solidFill>
                <a:srgbClr val="A49735"/>
              </a:solidFill>
              <a:effectLst/>
              <a:uLnTx/>
              <a:uFillTx/>
              <a:latin typeface="Calibri" panose="020F0502020204030204" pitchFamily="34" charset="0"/>
              <a:cs typeface="Calibri" panose="020F0502020204030204" pitchFamily="34" charset="0"/>
            </a:endParaRPr>
          </a:p>
          <a:p>
            <a:pPr marL="742950" lvl="1" indent="-285750">
              <a:buFont typeface="Wingdings" panose="05000000000000000000" pitchFamily="2" charset="2"/>
              <a:buChar char="Ø"/>
              <a:defRPr/>
            </a:pPr>
            <a:r>
              <a:rPr kumimoji="0" lang="fr-FR"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Pour être  précoce et efficace </a:t>
            </a:r>
            <a:r>
              <a:rPr lang="fr-FR" dirty="0">
                <a:solidFill>
                  <a:prstClr val="black"/>
                </a:solidFill>
                <a:latin typeface="Calibri" panose="020F0502020204030204" pitchFamily="34" charset="0"/>
                <a:cs typeface="Calibri" panose="020F0502020204030204" pitchFamily="34" charset="0"/>
              </a:rPr>
              <a:t>le repérage</a:t>
            </a:r>
            <a:r>
              <a:rPr kumimoji="0" lang="fr-FR"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doit </a:t>
            </a:r>
            <a:r>
              <a:rPr lang="fr-FR" dirty="0">
                <a:solidFill>
                  <a:prstClr val="black"/>
                </a:solidFill>
                <a:latin typeface="Calibri" panose="020F0502020204030204" pitchFamily="34" charset="0"/>
                <a:cs typeface="Calibri" panose="020F0502020204030204" pitchFamily="34" charset="0"/>
              </a:rPr>
              <a:t>être </a:t>
            </a:r>
            <a:r>
              <a:rPr kumimoji="0" lang="fr-FR"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systématique ou proposé de manière régulière</a:t>
            </a:r>
          </a:p>
          <a:p>
            <a:pPr marL="742950" lvl="1" indent="-285750">
              <a:buFont typeface="Wingdings" panose="05000000000000000000" pitchFamily="2" charset="2"/>
              <a:buChar char="Ø"/>
              <a:defRPr/>
            </a:pPr>
            <a:r>
              <a:rPr kumimoji="0" lang="fr-FR"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Ou dans des situations à risque ou situations opportunistes</a:t>
            </a:r>
          </a:p>
        </p:txBody>
      </p:sp>
    </p:spTree>
    <p:extLst>
      <p:ext uri="{BB962C8B-B14F-4D97-AF65-F5344CB8AC3E}">
        <p14:creationId xmlns:p14="http://schemas.microsoft.com/office/powerpoint/2010/main" val="36264217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D40F30D0-4049-4F63-BE7A-B19A31790C99}"/>
              </a:ext>
            </a:extLst>
          </p:cNvPr>
          <p:cNvSpPr txBox="1"/>
          <p:nvPr/>
        </p:nvSpPr>
        <p:spPr>
          <a:xfrm>
            <a:off x="1760210" y="1793697"/>
            <a:ext cx="9477811" cy="2957861"/>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dirty="0"/>
              <a:t>Adapter la qualité de son intervention aux besoins de la personne</a:t>
            </a:r>
          </a:p>
          <a:p>
            <a:pPr marL="285750" indent="-285750">
              <a:lnSpc>
                <a:spcPct val="150000"/>
              </a:lnSpc>
              <a:buFont typeface="Wingdings" panose="05000000000000000000" pitchFamily="2" charset="2"/>
              <a:buChar char="§"/>
            </a:pPr>
            <a:r>
              <a:rPr lang="fr-FR" dirty="0"/>
              <a:t>Être d‘autant plus bref si le comportement, les consommations ne posent pas de problème</a:t>
            </a:r>
          </a:p>
          <a:p>
            <a:pPr marL="285750" indent="-285750">
              <a:lnSpc>
                <a:spcPct val="150000"/>
              </a:lnSpc>
              <a:buFont typeface="Wingdings" panose="05000000000000000000" pitchFamily="2" charset="2"/>
              <a:buChar char="§"/>
            </a:pPr>
            <a:r>
              <a:rPr lang="fr-FR" dirty="0"/>
              <a:t>Les consommations de SPA peuvent être responsables de complications somatiques, psychiatriques, sociales, familiales, scolaires, professionnelles. Amener le jeune à s’approprier le fait que ses consommations posent problème ou lui permettre d’exprimer qu’il ne va pas bien c’est lui donner des clefs pour lui permettre d’agir. </a:t>
            </a:r>
          </a:p>
          <a:p>
            <a:pPr>
              <a:lnSpc>
                <a:spcPct val="150000"/>
              </a:lnSpc>
            </a:pPr>
            <a:endParaRPr lang="fr-FR" dirty="0"/>
          </a:p>
        </p:txBody>
      </p:sp>
      <p:pic>
        <p:nvPicPr>
          <p:cNvPr id="17" name="Image 16">
            <a:extLst>
              <a:ext uri="{FF2B5EF4-FFF2-40B4-BE49-F238E27FC236}">
                <a16:creationId xmlns:a16="http://schemas.microsoft.com/office/drawing/2014/main" id="{3372F361-94E6-46B0-AB3E-ACB47EBA2F40}"/>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98764" y="1274758"/>
            <a:ext cx="1017003" cy="886975"/>
          </a:xfrm>
          <a:prstGeom prst="rect">
            <a:avLst/>
          </a:prstGeom>
        </p:spPr>
      </p:pic>
      <p:sp>
        <p:nvSpPr>
          <p:cNvPr id="15" name="ZoneTexte 14">
            <a:extLst>
              <a:ext uri="{FF2B5EF4-FFF2-40B4-BE49-F238E27FC236}">
                <a16:creationId xmlns:a16="http://schemas.microsoft.com/office/drawing/2014/main" id="{48ED123F-2736-4C84-A0F5-50A40D77A4B9}"/>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L’Intervention Brève</a:t>
            </a:r>
            <a:endParaRPr lang="fr-FR" sz="3200" dirty="0">
              <a:solidFill>
                <a:srgbClr val="6B6123"/>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5EE33B8-0607-4554-A6C1-F168BA552013}"/>
              </a:ext>
            </a:extLst>
          </p:cNvPr>
          <p:cNvSpPr txBox="1"/>
          <p:nvPr/>
        </p:nvSpPr>
        <p:spPr>
          <a:xfrm>
            <a:off x="0" y="2844225"/>
            <a:ext cx="12192000" cy="584775"/>
          </a:xfrm>
          <a:prstGeom prst="rect">
            <a:avLst/>
          </a:prstGeom>
          <a:noFill/>
        </p:spPr>
        <p:txBody>
          <a:bodyPr wrap="square" rtlCol="0">
            <a:spAutoFit/>
          </a:bodyPr>
          <a:lstStyle/>
          <a:p>
            <a:pPr lvl="0" algn="ctr"/>
            <a:r>
              <a:rPr lang="fr-FR" sz="3200" b="1" dirty="0"/>
              <a:t>b) Exemples de trames d’intervention</a:t>
            </a:r>
          </a:p>
        </p:txBody>
      </p:sp>
    </p:spTree>
    <p:extLst>
      <p:ext uri="{BB962C8B-B14F-4D97-AF65-F5344CB8AC3E}">
        <p14:creationId xmlns:p14="http://schemas.microsoft.com/office/powerpoint/2010/main" val="2883828126"/>
      </p:ext>
    </p:extLst>
  </p:cSld>
  <p:clrMapOvr>
    <a:masterClrMapping/>
  </p:clrMapOvr>
</p:sld>
</file>

<file path=ppt/theme/theme1.xml><?xml version="1.0" encoding="utf-8"?>
<a:theme xmlns:a="http://schemas.openxmlformats.org/drawingml/2006/main" name="2_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_pulsio" id="{49A0550A-1D18-4F2A-894E-EA15BE535624}" vid="{CC5BB21E-9BF2-4058-A1D5-082FF41251E8}"/>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PPT_pulsio</Template>
  <TotalTime>168</TotalTime>
  <Words>770</Words>
  <Application>Microsoft Office PowerPoint</Application>
  <PresentationFormat>Grand écran</PresentationFormat>
  <Paragraphs>93</Paragraphs>
  <Slides>16</Slides>
  <Notes>6</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16</vt:i4>
      </vt:variant>
    </vt:vector>
  </HeadingPairs>
  <TitlesOfParts>
    <vt:vector size="23" baseType="lpstr">
      <vt:lpstr>Arial</vt:lpstr>
      <vt:lpstr>Calibri</vt:lpstr>
      <vt:lpstr>Calibri Light</vt:lpstr>
      <vt:lpstr>ff2</vt:lpstr>
      <vt:lpstr>Times New Roman</vt:lpstr>
      <vt:lpstr>Wingdings</vt:lpstr>
      <vt:lpstr>2_Conception personnalisée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virgi</dc:creator>
  <cp:lastModifiedBy>Virginie ZAOLO</cp:lastModifiedBy>
  <cp:revision>285</cp:revision>
  <dcterms:created xsi:type="dcterms:W3CDTF">2019-05-06T07:53:20Z</dcterms:created>
  <dcterms:modified xsi:type="dcterms:W3CDTF">2022-01-20T08:05:23Z</dcterms:modified>
</cp:coreProperties>
</file>