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16"/>
  </p:notesMasterIdLst>
  <p:sldIdLst>
    <p:sldId id="803" r:id="rId2"/>
    <p:sldId id="703" r:id="rId3"/>
    <p:sldId id="913" r:id="rId4"/>
    <p:sldId id="925" r:id="rId5"/>
    <p:sldId id="933" r:id="rId6"/>
    <p:sldId id="926" r:id="rId7"/>
    <p:sldId id="930" r:id="rId8"/>
    <p:sldId id="929" r:id="rId9"/>
    <p:sldId id="928" r:id="rId10"/>
    <p:sldId id="916" r:id="rId11"/>
    <p:sldId id="702" r:id="rId12"/>
    <p:sldId id="931" r:id="rId13"/>
    <p:sldId id="932" r:id="rId14"/>
    <p:sldId id="715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963C890-2386-6402-A902-0669A04F8AA5}" name="Fabienne You" initials="FY" userId="S::fabienne.you@srae-addicto-pdl.fr::33802db6-30c6-4786-ac39-6d43bff1652a" providerId="AD"/>
  <p188:author id="{E4D946D3-EDBC-386F-0683-35D00D55FD51}" name="Emmanuelle Le Borgne" initials="ELB" userId="S::emmanuelle.leborgne@srae-addicto-pdl.fr::ecfe4deb-88ec-4c68-ad8f-953a334d0bf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bienne You" initials="FY" lastIdx="15" clrIdx="0">
    <p:extLst>
      <p:ext uri="{19B8F6BF-5375-455C-9EA6-DF929625EA0E}">
        <p15:presenceInfo xmlns:p15="http://schemas.microsoft.com/office/powerpoint/2012/main" userId="Fabienne You" providerId="None"/>
      </p:ext>
    </p:extLst>
  </p:cmAuthor>
  <p:cmAuthor id="2" name="Fabienne You" initials="FY [2]" lastIdx="5" clrIdx="1">
    <p:extLst>
      <p:ext uri="{19B8F6BF-5375-455C-9EA6-DF929625EA0E}">
        <p15:presenceInfo xmlns:p15="http://schemas.microsoft.com/office/powerpoint/2012/main" userId="S::fabienne.you@srae-addicto-pdl.fr::33802db6-30c6-4786-ac39-6d43bff1652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2553"/>
    <a:srgbClr val="665F2D"/>
    <a:srgbClr val="7C7775"/>
    <a:srgbClr val="A49735"/>
    <a:srgbClr val="6B6123"/>
    <a:srgbClr val="CECBC9"/>
    <a:srgbClr val="D7D8D7"/>
    <a:srgbClr val="CEC794"/>
    <a:srgbClr val="9495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80" autoAdjust="0"/>
    <p:restoredTop sz="90717" autoAdjust="0"/>
  </p:normalViewPr>
  <p:slideViewPr>
    <p:cSldViewPr snapToGrid="0">
      <p:cViewPr varScale="1">
        <p:scale>
          <a:sx n="54" d="100"/>
          <a:sy n="54" d="100"/>
        </p:scale>
        <p:origin x="1364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59" d="100"/>
        <a:sy n="159" d="100"/>
      </p:scale>
      <p:origin x="0" y="-20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04D5-3A39-4672-BCE6-A2DAA8383C55}" type="datetimeFigureOut">
              <a:rPr lang="fr-FR" smtClean="0"/>
              <a:t>21/01/2022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06041-7AB3-45EA-9A11-E8D7CE559A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506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D06041-7AB3-45EA-9A11-E8D7CE559A5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0889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EE9E7DE-5627-405C-9371-D8ADEB100D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262D4C-19EB-4DA5-8BC9-9D7E5FE3306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D6A11A56-F47B-4D8E-9367-08D7EE229A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0AB78CB-D7E4-4507-98A3-CC13CA4CF1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219101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EE9E7DE-5627-405C-9371-D8ADEB100D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262D4C-19EB-4DA5-8BC9-9D7E5FE3306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D6A11A56-F47B-4D8E-9367-08D7EE229A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0AB78CB-D7E4-4507-98A3-CC13CA4CF1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71098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EE9E7DE-5627-405C-9371-D8ADEB100D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262D4C-19EB-4DA5-8BC9-9D7E5FE3306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D6A11A56-F47B-4D8E-9367-08D7EE229A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0AB78CB-D7E4-4507-98A3-CC13CA4CF1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94537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EE9E7DE-5627-405C-9371-D8ADEB100D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262D4C-19EB-4DA5-8BC9-9D7E5FE3306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D6A11A56-F47B-4D8E-9367-08D7EE229A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0AB78CB-D7E4-4507-98A3-CC13CA4CF1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5334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EE9E7DE-5627-405C-9371-D8ADEB100D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262D4C-19EB-4DA5-8BC9-9D7E5FE3306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D6A11A56-F47B-4D8E-9367-08D7EE229A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0AB78CB-D7E4-4507-98A3-CC13CA4CF1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34827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EE9E7DE-5627-405C-9371-D8ADEB100D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262D4C-19EB-4DA5-8BC9-9D7E5FE3306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D6A11A56-F47B-4D8E-9367-08D7EE229A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0AB78CB-D7E4-4507-98A3-CC13CA4CF1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587981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EE9E7DE-5627-405C-9371-D8ADEB100D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262D4C-19EB-4DA5-8BC9-9D7E5FE3306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D6A11A56-F47B-4D8E-9367-08D7EE229A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0AB78CB-D7E4-4507-98A3-CC13CA4CF1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73637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EE9E7DE-5627-405C-9371-D8ADEB100D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262D4C-19EB-4DA5-8BC9-9D7E5FE3306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D6A11A56-F47B-4D8E-9367-08D7EE229A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0AB78CB-D7E4-4507-98A3-CC13CA4CF1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062021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EE9E7DE-5627-405C-9371-D8ADEB100D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262D4C-19EB-4DA5-8BC9-9D7E5FE3306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D6A11A56-F47B-4D8E-9367-08D7EE229A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0AB78CB-D7E4-4507-98A3-CC13CA4CF1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378450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EE9E7DE-5627-405C-9371-D8ADEB100D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262D4C-19EB-4DA5-8BC9-9D7E5FE3306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D6A11A56-F47B-4D8E-9367-08D7EE229A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0AB78CB-D7E4-4507-98A3-CC13CA4CF1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23997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0902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131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031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>
            <a:extLst>
              <a:ext uri="{FF2B5EF4-FFF2-40B4-BE49-F238E27FC236}">
                <a16:creationId xmlns:a16="http://schemas.microsoft.com/office/drawing/2014/main" id="{D75EEE2F-92E0-4EB7-9AB4-6679359C7E1D}"/>
              </a:ext>
            </a:extLst>
          </p:cNvPr>
          <p:cNvSpPr txBox="1">
            <a:spLocks/>
          </p:cNvSpPr>
          <p:nvPr userDrawn="1"/>
        </p:nvSpPr>
        <p:spPr>
          <a:xfrm>
            <a:off x="0" y="6587836"/>
            <a:ext cx="12191999" cy="2701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r>
              <a:rPr lang="fr-FR" sz="1200" b="1" i="1" dirty="0">
                <a:solidFill>
                  <a:srgbClr val="7A2553"/>
                </a:solidFill>
                <a:latin typeface="+mn-lt"/>
              </a:rPr>
              <a:t>Travail collaboratif issu du groupe régional formation coordonné par la SRAE addictologie des Pays de la Loire</a:t>
            </a:r>
          </a:p>
          <a:p>
            <a:pPr algn="ctr"/>
            <a:endParaRPr lang="fr-FR" sz="1200" b="1" i="1" dirty="0">
              <a:solidFill>
                <a:srgbClr val="7A2553"/>
              </a:solidFill>
              <a:latin typeface="+mn-lt"/>
            </a:endParaRPr>
          </a:p>
          <a:p>
            <a:pPr algn="ctr"/>
            <a:endParaRPr lang="fr-FR" sz="1200" b="1" i="1" dirty="0">
              <a:solidFill>
                <a:srgbClr val="6B6123"/>
              </a:solidFill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DFBFCA9-0829-42DF-BE4B-87D8F698E6D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256" y="6319791"/>
            <a:ext cx="511921" cy="517426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37E00FF7-9C9B-4CD2-9023-96F2ECDEE38D}"/>
              </a:ext>
            </a:extLst>
          </p:cNvPr>
          <p:cNvSpPr txBox="1">
            <a:spLocks/>
          </p:cNvSpPr>
          <p:nvPr userDrawn="1"/>
        </p:nvSpPr>
        <p:spPr>
          <a:xfrm>
            <a:off x="10765410" y="6587836"/>
            <a:ext cx="1426589" cy="2701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tabLst>
                <a:tab pos="12022138" algn="r"/>
              </a:tabLst>
            </a:pPr>
            <a:r>
              <a:rPr lang="fr-FR" sz="1200" b="1" i="1" dirty="0">
                <a:solidFill>
                  <a:srgbClr val="7A2553"/>
                </a:solidFill>
                <a:latin typeface="+mn-lt"/>
              </a:rPr>
              <a:t>	Décembre 2021</a:t>
            </a:r>
          </a:p>
          <a:p>
            <a:pPr algn="ctr"/>
            <a:endParaRPr lang="fr-FR" sz="1200" b="1" i="1" dirty="0">
              <a:solidFill>
                <a:srgbClr val="7A2553"/>
              </a:solidFill>
              <a:latin typeface="+mn-lt"/>
            </a:endParaRPr>
          </a:p>
          <a:p>
            <a:pPr algn="ctr"/>
            <a:endParaRPr lang="fr-FR" sz="1200" b="1" i="1" dirty="0">
              <a:solidFill>
                <a:srgbClr val="6B61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53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70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dt.fr/BDD/publications/docs/epfxcmwc.pdf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56491431-74C4-47D3-A99D-F2A92DAC44D9}"/>
              </a:ext>
            </a:extLst>
          </p:cNvPr>
          <p:cNvSpPr txBox="1">
            <a:spLocks/>
          </p:cNvSpPr>
          <p:nvPr/>
        </p:nvSpPr>
        <p:spPr>
          <a:xfrm>
            <a:off x="340248" y="1178511"/>
            <a:ext cx="11511504" cy="45009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fr-FR" b="1" cap="small" dirty="0">
              <a:latin typeface="+mn-lt"/>
            </a:endParaRPr>
          </a:p>
          <a:p>
            <a:pPr algn="ctr"/>
            <a:r>
              <a:rPr lang="fr-FR" b="1" cap="small" dirty="0">
                <a:latin typeface="+mn-lt"/>
              </a:rPr>
              <a:t>Support de Formation</a:t>
            </a:r>
          </a:p>
          <a:p>
            <a:pPr algn="ctr"/>
            <a:r>
              <a:rPr lang="fr-FR" b="1" cap="small" dirty="0">
                <a:latin typeface="+mn-lt"/>
              </a:rPr>
              <a:t> </a:t>
            </a:r>
            <a:br>
              <a:rPr lang="fr-FR" b="1" cap="small" dirty="0">
                <a:latin typeface="+mn-lt"/>
              </a:rPr>
            </a:br>
            <a:r>
              <a:rPr lang="fr-FR" sz="3200" b="1" cap="small" dirty="0">
                <a:latin typeface="+mn-lt"/>
              </a:rPr>
              <a:t>« Le repérage précoce et l’intervention brève</a:t>
            </a:r>
          </a:p>
          <a:p>
            <a:pPr algn="ctr"/>
            <a:r>
              <a:rPr lang="fr-FR" sz="3200" b="1" cap="small" dirty="0">
                <a:latin typeface="+mn-lt"/>
              </a:rPr>
              <a:t> Alcool-tabac-cannabis auprès des jeunes »</a:t>
            </a: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  <a:p>
            <a:pPr algn="ctr"/>
            <a:endParaRPr lang="fr-FR" sz="3200" b="1" cap="smal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2015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AE9555B3-9F8E-4010-A71F-080D51BA198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46229" y="1364237"/>
            <a:ext cx="10681741" cy="491187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7A5C745-6091-413C-B8AA-6BC00FA3FC7E}"/>
              </a:ext>
            </a:extLst>
          </p:cNvPr>
          <p:cNvSpPr txBox="1"/>
          <p:nvPr/>
        </p:nvSpPr>
        <p:spPr>
          <a:xfrm>
            <a:off x="846230" y="1364238"/>
            <a:ext cx="10840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Test d’auto évaluation de la consommation de substances psycho actives chez les jeunes :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rgbClr val="7A2553"/>
                </a:solidFill>
              </a:rPr>
              <a:t>ADOSPA : </a:t>
            </a:r>
            <a:r>
              <a:rPr lang="fr-FR" dirty="0"/>
              <a:t>destiné à repérer les usages nocifs de SPA chez les adolescents et jeunes adultes &lt; 21 ans</a:t>
            </a:r>
          </a:p>
          <a:p>
            <a:r>
              <a:rPr lang="fr-FR" dirty="0">
                <a:solidFill>
                  <a:srgbClr val="7A2553"/>
                </a:solidFill>
              </a:rPr>
              <a:t>(Durée de passation environ 3 mn)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9DAF6CA-9243-48BA-A89C-A637C0D7BBF7}"/>
              </a:ext>
            </a:extLst>
          </p:cNvPr>
          <p:cNvSpPr txBox="1"/>
          <p:nvPr/>
        </p:nvSpPr>
        <p:spPr>
          <a:xfrm>
            <a:off x="432707" y="481693"/>
            <a:ext cx="118320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tests validés de repérage d’un usage problématique de SPA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17712D9-54CD-4E9D-B376-6FFAB1036B48}"/>
              </a:ext>
            </a:extLst>
          </p:cNvPr>
          <p:cNvSpPr txBox="1"/>
          <p:nvPr/>
        </p:nvSpPr>
        <p:spPr>
          <a:xfrm>
            <a:off x="846231" y="2564567"/>
            <a:ext cx="104995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6 questions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Interprétation : Au moins 2 réponses affirmatives sur les 6 questions indiquent un usage nocif de substances psycho actives c’est-à-dire un mode de consommation répété qui entraîne des méfaits sur le plan physique, affectif, psychologique ou social.</a:t>
            </a:r>
          </a:p>
          <a:p>
            <a:r>
              <a:rPr lang="fr-FR" dirty="0"/>
              <a:t> 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rgbClr val="7A2553"/>
                </a:solidFill>
              </a:rPr>
              <a:t>DEP-ADO </a:t>
            </a:r>
            <a:r>
              <a:rPr lang="fr-FR" dirty="0"/>
              <a:t>: destiné à repérer les usages problématique de SPA chez les 11 – 18 ans</a:t>
            </a:r>
          </a:p>
          <a:p>
            <a:r>
              <a:rPr lang="fr-FR" dirty="0">
                <a:solidFill>
                  <a:srgbClr val="7A2553"/>
                </a:solidFill>
              </a:rPr>
              <a:t>(Durée de passation environ 15 mn)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 7 items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dirty="0"/>
              <a:t>Interprétation : 13 et moins : aucun problème évident de consommation (pas d’intervention nécessaire)</a:t>
            </a:r>
          </a:p>
          <a:p>
            <a:r>
              <a:rPr lang="fr-FR" dirty="0"/>
              <a:t>Entre 14 et 19 : problème en émergence (intervention souhaitable)</a:t>
            </a:r>
          </a:p>
          <a:p>
            <a:r>
              <a:rPr lang="fr-FR" dirty="0"/>
              <a:t>20 et + problème évident (intervention spécialisée nécessaire)</a:t>
            </a:r>
          </a:p>
        </p:txBody>
      </p:sp>
    </p:spTree>
    <p:extLst>
      <p:ext uri="{BB962C8B-B14F-4D97-AF65-F5344CB8AC3E}">
        <p14:creationId xmlns:p14="http://schemas.microsoft.com/office/powerpoint/2010/main" val="354845579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05215BC-A5A4-4CDF-8D35-57E976E8EDE0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tests validés de repérage d’un usage problématique de SPA :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3D88A47-BADC-42AE-BA98-46C383710B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067" y="1255623"/>
            <a:ext cx="5171247" cy="434876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7FF1B75-EC79-4C03-8C0B-B717BE158F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0374" y="2361170"/>
            <a:ext cx="5346392" cy="324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97837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7A5C745-6091-413C-B8AA-6BC00FA3FC7E}"/>
              </a:ext>
            </a:extLst>
          </p:cNvPr>
          <p:cNvSpPr txBox="1"/>
          <p:nvPr/>
        </p:nvSpPr>
        <p:spPr>
          <a:xfrm>
            <a:off x="835591" y="1373974"/>
            <a:ext cx="11002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 </a:t>
            </a:r>
            <a:r>
              <a:rPr lang="fr-FR" sz="2400" b="1" dirty="0">
                <a:solidFill>
                  <a:srgbClr val="7A2553"/>
                </a:solidFill>
              </a:rPr>
              <a:t>DEP-ADO :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05215BC-A5A4-4CDF-8D35-57E976E8EDE0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tests validés de repérage d’un usage problématique de SPA :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5DD54F4-A59B-4976-82C4-58CC06D216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051" y="1835639"/>
            <a:ext cx="3318611" cy="47369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B115AB3E-F012-4500-8CE8-3F57304101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9732" y="1835638"/>
            <a:ext cx="3318611" cy="4736899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D00324EF-BB7B-4D4F-92B8-997AE0440D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74338" y="1835639"/>
            <a:ext cx="3318611" cy="477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43281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AE9555B3-9F8E-4010-A71F-080D51BA198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779463"/>
            <a:ext cx="10275888" cy="485933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7A5C745-6091-413C-B8AA-6BC00FA3FC7E}"/>
              </a:ext>
            </a:extLst>
          </p:cNvPr>
          <p:cNvSpPr txBox="1"/>
          <p:nvPr/>
        </p:nvSpPr>
        <p:spPr>
          <a:xfrm>
            <a:off x="846230" y="1364238"/>
            <a:ext cx="1084024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Test d’auto évaluation de la consommation de cannabis chez les jeunes :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rgbClr val="7A2553"/>
                </a:solidFill>
              </a:rPr>
              <a:t>CAST : Cannabis Abuse Screening Test : outil d’aide au RPIB /HAS novembre 2014 MAJ janvier 2021</a:t>
            </a:r>
          </a:p>
          <a:p>
            <a:r>
              <a:rPr lang="fr-FR" b="1" dirty="0">
                <a:solidFill>
                  <a:srgbClr val="7A2553"/>
                </a:solidFill>
              </a:rPr>
              <a:t>      (durée de passation 5 mn environ)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/>
              <a:t>6 questions, Score total de 0 à 6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/>
              <a:t>Interprétation : 2 réponses positives au test doivent amener à s’interroger sérieusement sur les conséquences de la consommation.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/>
              <a:t>2 ou 3 = risque élevé d’usage problématique ≥ 4 = risque très élevé d’usage problématique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L’utilisation du CAST lors de visites en infirmerie scolaire a été expérimenté et a fait l’objet d’une évaluation entre 2015 et 2016 dans le cadre du projet </a:t>
            </a:r>
            <a:r>
              <a:rPr lang="fr-FR" dirty="0" err="1"/>
              <a:t>RepCan</a:t>
            </a:r>
            <a:r>
              <a:rPr lang="fr-FR" dirty="0"/>
              <a:t>, une campagne de repérage et sensibilisation face aux forts niveaux d’usages de cannabis en Midi-Pyrénées</a:t>
            </a:r>
          </a:p>
          <a:p>
            <a:pPr lvl="1"/>
            <a:r>
              <a:rPr lang="fr-FR" dirty="0">
                <a:hlinkClick r:id="rId3"/>
              </a:rPr>
              <a:t>https://www.ofdt.fr/BDD/publications/docs/epfxcmwc.pdf</a:t>
            </a:r>
            <a:endParaRPr lang="fr-FR" dirty="0"/>
          </a:p>
          <a:p>
            <a:pPr lvl="1"/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rgbClr val="7A2553"/>
                </a:solidFill>
              </a:rPr>
              <a:t> ALAC : </a:t>
            </a:r>
            <a:r>
              <a:rPr lang="fr-FR" b="1" dirty="0" err="1">
                <a:solidFill>
                  <a:srgbClr val="7A2553"/>
                </a:solidFill>
              </a:rPr>
              <a:t>ALcohol</a:t>
            </a:r>
            <a:r>
              <a:rPr lang="fr-FR" b="1" dirty="0">
                <a:solidFill>
                  <a:srgbClr val="7A2553"/>
                </a:solidFill>
              </a:rPr>
              <a:t> Advisory Council (durée de passation 3 mn environ)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rgbClr val="7A2553"/>
              </a:solidFill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/>
              <a:t>11 questions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/>
              <a:t>Interprétation :  3 réponses affirmatives indiquent un usage problématique de cannabis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9DAF6CA-9243-48BA-A89C-A637C0D7BBF7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tests validés de repérage de la consommation de Cannabis</a:t>
            </a:r>
          </a:p>
        </p:txBody>
      </p:sp>
    </p:spTree>
    <p:extLst>
      <p:ext uri="{BB962C8B-B14F-4D97-AF65-F5344CB8AC3E}">
        <p14:creationId xmlns:p14="http://schemas.microsoft.com/office/powerpoint/2010/main" val="3610686906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AE9555B3-9F8E-4010-A71F-080D51BA198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779463"/>
            <a:ext cx="10275888" cy="485933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B206F80-A6E6-42ED-8047-4E7A9E72FCCB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Tests CAST et ALAC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37D304E-58CB-4528-8E45-7129534BA13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458" y="1092199"/>
            <a:ext cx="3759449" cy="541245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21C9DDCD-247F-4871-8310-2EDB361662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849" y="1092199"/>
            <a:ext cx="3757615" cy="541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67593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B11078-C7F7-4BCF-B212-87249B6A13E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4F19C75-642C-4C24-9499-F5C1B8E8CB2E}"/>
              </a:ext>
            </a:extLst>
          </p:cNvPr>
          <p:cNvSpPr txBox="1"/>
          <p:nvPr/>
        </p:nvSpPr>
        <p:spPr>
          <a:xfrm>
            <a:off x="408639" y="581891"/>
            <a:ext cx="11783361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Module 5 :</a:t>
            </a:r>
          </a:p>
          <a:p>
            <a:pPr lvl="1">
              <a:spcAft>
                <a:spcPts val="1800"/>
              </a:spcAft>
              <a:tabLst>
                <a:tab pos="446088" algn="l"/>
              </a:tabLst>
            </a:pPr>
            <a:r>
              <a:rPr lang="fr-FR" sz="3200" b="1" dirty="0"/>
              <a:t>Repérer  des signes de mal être et de consommation de produits addictifs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Les tests validés de repérage d’un mal être</a:t>
            </a:r>
          </a:p>
          <a:p>
            <a:pPr marL="1428750" lvl="2" indent="-514350">
              <a:buFont typeface="+mj-lt"/>
              <a:buAutoNum type="alphaLcParenR"/>
              <a:tabLst>
                <a:tab pos="446088" algn="l"/>
              </a:tabLst>
            </a:pPr>
            <a:r>
              <a:rPr lang="fr-FR" sz="3200" dirty="0"/>
              <a:t>Les tests validés de repérage d’un usage problématique de substances psycho actives</a:t>
            </a:r>
          </a:p>
          <a:p>
            <a:pPr lvl="1">
              <a:tabLst>
                <a:tab pos="446088" algn="l"/>
              </a:tabLst>
            </a:pPr>
            <a:r>
              <a:rPr lang="fr-FR" sz="3200" b="1" dirty="0"/>
              <a:t>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54217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7A5C745-6091-413C-B8AA-6BC00FA3FC7E}"/>
              </a:ext>
            </a:extLst>
          </p:cNvPr>
          <p:cNvSpPr txBox="1"/>
          <p:nvPr/>
        </p:nvSpPr>
        <p:spPr>
          <a:xfrm>
            <a:off x="1070022" y="1364951"/>
            <a:ext cx="104252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Pour être efficace, il doit être fait :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prstClr val="black"/>
                </a:solidFill>
                <a:cs typeface="Calibri" panose="020F0502020204030204" pitchFamily="34" charset="0"/>
              </a:rPr>
              <a:t>S</a:t>
            </a:r>
            <a:r>
              <a:rPr kumimoji="0" lang="fr-F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ystématiquement</a:t>
            </a:r>
            <a:endParaRPr lang="fr-FR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Ou de manière régulière pour identifier les problèmes, susciter la réflexion </a:t>
            </a:r>
            <a:r>
              <a:rPr lang="fr-FR" dirty="0">
                <a:solidFill>
                  <a:prstClr val="black"/>
                </a:solidFill>
                <a:cs typeface="Calibri" panose="020F0502020204030204" pitchFamily="34" charset="0"/>
              </a:rPr>
              <a:t>voire</a:t>
            </a:r>
            <a:r>
              <a:rPr kumimoji="0" lang="fr-F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 le changement de comportement chez le jeune</a:t>
            </a:r>
          </a:p>
          <a:p>
            <a:pPr lvl="0">
              <a:defRPr/>
            </a:pPr>
            <a:endParaRPr lang="fr-FR" dirty="0">
              <a:solidFill>
                <a:prstClr val="black"/>
              </a:solidFill>
            </a:endParaRPr>
          </a:p>
          <a:p>
            <a:pPr lvl="0">
              <a:defRPr/>
            </a:pPr>
            <a:endParaRPr lang="fr-FR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fr-FR" dirty="0">
                <a:solidFill>
                  <a:prstClr val="black"/>
                </a:solidFill>
              </a:rPr>
              <a:t>L’ </a:t>
            </a:r>
            <a:r>
              <a:rPr lang="fr-FR" b="1" dirty="0">
                <a:solidFill>
                  <a:prstClr val="black"/>
                </a:solidFill>
              </a:rPr>
              <a:t>IB s’appuie sur un repérage préalable au moyen de tests validés :</a:t>
            </a:r>
            <a:endParaRPr lang="fr-FR" dirty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prstClr val="black"/>
                </a:solidFill>
              </a:rPr>
              <a:t>Servent à ouvrir le dialogue, c’est un outil médiateur neutre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prstClr val="black"/>
                </a:solidFill>
              </a:rPr>
              <a:t>Réduit le sentiment d’intrusion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prstClr val="black"/>
                </a:solidFill>
              </a:rPr>
              <a:t>Ne doivent pas être l’objet d’une confrontation</a:t>
            </a:r>
          </a:p>
          <a:p>
            <a:pPr lvl="0">
              <a:defRPr/>
            </a:pPr>
            <a:endParaRPr lang="fr-FR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fr-FR" b="1" dirty="0">
                <a:solidFill>
                  <a:prstClr val="black"/>
                </a:solidFill>
              </a:rPr>
              <a:t>Le choix des tests est à adapter </a:t>
            </a:r>
            <a:r>
              <a:rPr lang="fr-FR" dirty="0">
                <a:solidFill>
                  <a:prstClr val="black"/>
                </a:solidFill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prstClr val="black"/>
                </a:solidFill>
              </a:rPr>
              <a:t>Aux conditions d’accueil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prstClr val="black"/>
                </a:solidFill>
              </a:rPr>
              <a:t>Au temps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prstClr val="black"/>
                </a:solidFill>
              </a:rPr>
              <a:t>Au professionnel qui engage le dialogue</a:t>
            </a:r>
          </a:p>
          <a:p>
            <a:pPr lvl="0"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48560E9-7767-46F2-A7F5-2F2ADC8B7BFB}"/>
              </a:ext>
            </a:extLst>
          </p:cNvPr>
          <p:cNvSpPr txBox="1"/>
          <p:nvPr/>
        </p:nvSpPr>
        <p:spPr>
          <a:xfrm>
            <a:off x="408639" y="581891"/>
            <a:ext cx="11856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 repérage : un questionnaire standardisé </a:t>
            </a:r>
          </a:p>
        </p:txBody>
      </p:sp>
    </p:spTree>
    <p:extLst>
      <p:ext uri="{BB962C8B-B14F-4D97-AF65-F5344CB8AC3E}">
        <p14:creationId xmlns:p14="http://schemas.microsoft.com/office/powerpoint/2010/main" val="85746718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E33B8-0607-4554-A6C1-F168BA552013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 algn="ctr">
              <a:buFont typeface="+mj-lt"/>
              <a:buAutoNum type="alphaLcParenR"/>
            </a:pPr>
            <a:r>
              <a:rPr lang="fr-FR" sz="3200" b="1" dirty="0"/>
              <a:t>Les tests validés de repérage « d’un mal être » </a:t>
            </a:r>
          </a:p>
        </p:txBody>
      </p:sp>
    </p:spTree>
    <p:extLst>
      <p:ext uri="{BB962C8B-B14F-4D97-AF65-F5344CB8AC3E}">
        <p14:creationId xmlns:p14="http://schemas.microsoft.com/office/powerpoint/2010/main" val="3734132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AE9555B3-9F8E-4010-A71F-080D51BA198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46229" y="1364237"/>
            <a:ext cx="10681741" cy="491187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  <a:p>
            <a:pPr>
              <a:lnSpc>
                <a:spcPct val="80000"/>
              </a:lnSpc>
            </a:pPr>
            <a:endParaRPr lang="fr-FR" altLang="fr-FR" sz="8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7A5C745-6091-413C-B8AA-6BC00FA3FC7E}"/>
              </a:ext>
            </a:extLst>
          </p:cNvPr>
          <p:cNvSpPr txBox="1"/>
          <p:nvPr/>
        </p:nvSpPr>
        <p:spPr>
          <a:xfrm>
            <a:off x="846230" y="1364238"/>
            <a:ext cx="1084024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rgbClr val="7A2553"/>
                </a:solidFill>
              </a:rPr>
              <a:t>T-S-T-S et C-A-F-A-R-D </a:t>
            </a:r>
            <a:r>
              <a:rPr lang="fr-FR" sz="2000" dirty="0"/>
              <a:t>: </a:t>
            </a:r>
            <a:r>
              <a:rPr lang="fr-FR" dirty="0"/>
              <a:t>Repérer les conduites suicidaires chez les adolescents</a:t>
            </a:r>
          </a:p>
          <a:p>
            <a:r>
              <a:rPr lang="fr-FR" dirty="0">
                <a:solidFill>
                  <a:srgbClr val="7A2553"/>
                </a:solidFill>
              </a:rPr>
              <a:t>(Durée de passation environ 15 mn)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/>
              <a:t> 5 questions d’ouverture qui ouvrent sur une question complémentaire indiquant une gravité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fr-FR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/>
              <a:t>Interprétation : S’enquérir systématiquement d’antécédents d’idées ou d’actes suicidaires chez tout adolescent répondant positivement à au moins 3 questions du test.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rgbClr val="7A2553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9DAF6CA-9243-48BA-A89C-A637C0D7BBF7}"/>
              </a:ext>
            </a:extLst>
          </p:cNvPr>
          <p:cNvSpPr txBox="1"/>
          <p:nvPr/>
        </p:nvSpPr>
        <p:spPr>
          <a:xfrm>
            <a:off x="432707" y="481693"/>
            <a:ext cx="118320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>
                <a:solidFill>
                  <a:srgbClr val="7A2553"/>
                </a:solidFill>
              </a:rPr>
              <a:t>Les tests validés de repérage d’un « mal être »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17712D9-54CD-4E9D-B376-6FFAB1036B48}"/>
              </a:ext>
            </a:extLst>
          </p:cNvPr>
          <p:cNvSpPr txBox="1"/>
          <p:nvPr/>
        </p:nvSpPr>
        <p:spPr>
          <a:xfrm>
            <a:off x="906236" y="3649436"/>
            <a:ext cx="1043953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rgbClr val="7A2553"/>
                </a:solidFill>
              </a:rPr>
              <a:t>B-I-T-S : A pris la suite du test TSTS CAFARD, paru en 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rgbClr val="7A2553"/>
              </a:solidFill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rgbClr val="333333"/>
                </a:solidFill>
              </a:rPr>
              <a:t>P</a:t>
            </a:r>
            <a:r>
              <a:rPr lang="fr-FR" i="0" dirty="0">
                <a:solidFill>
                  <a:srgbClr val="333333"/>
                </a:solidFill>
                <a:effectLst/>
              </a:rPr>
              <a:t>ermet d’approcher progressivement un mal-être qui ne s’exprime pas grâce à 4 questions banales.</a:t>
            </a:r>
          </a:p>
          <a:p>
            <a:pPr lvl="1"/>
            <a:r>
              <a:rPr lang="fr-FR" dirty="0">
                <a:solidFill>
                  <a:srgbClr val="333333"/>
                </a:solidFill>
              </a:rPr>
              <a:t>     </a:t>
            </a:r>
            <a:r>
              <a:rPr lang="fr-FR" i="0" dirty="0">
                <a:solidFill>
                  <a:srgbClr val="333333"/>
                </a:solidFill>
                <a:effectLst/>
              </a:rPr>
              <a:t> Il alerte sur la nécessité de poser la question des idées suicidaires ou des automutilations</a:t>
            </a:r>
            <a:endParaRPr lang="fr-FR" dirty="0">
              <a:solidFill>
                <a:srgbClr val="7A2553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rgbClr val="7A2553"/>
              </a:solidFill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fr-FR" dirty="0"/>
              <a:t>Interprétation : </a:t>
            </a:r>
            <a:r>
              <a:rPr lang="fr-FR" b="0" i="0" dirty="0">
                <a:solidFill>
                  <a:srgbClr val="333333"/>
                </a:solidFill>
                <a:effectLst/>
              </a:rPr>
              <a:t>un score de 3 ou plus indique la nécessité d’aborder avec l’adolescent le sujet des idées suicidaires.</a:t>
            </a:r>
            <a:endParaRPr lang="fr-FR" b="1" dirty="0">
              <a:solidFill>
                <a:srgbClr val="7A25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36371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7A5C745-6091-413C-B8AA-6BC00FA3FC7E}"/>
              </a:ext>
            </a:extLst>
          </p:cNvPr>
          <p:cNvSpPr txBox="1"/>
          <p:nvPr/>
        </p:nvSpPr>
        <p:spPr>
          <a:xfrm>
            <a:off x="881743" y="807094"/>
            <a:ext cx="11143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Questionnaires les plus utilisés auprès des jeunes : T-S-T-S et C-A-F-A-R-D </a:t>
            </a:r>
          </a:p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05215BC-A5A4-4CDF-8D35-57E976E8EDE0}"/>
              </a:ext>
            </a:extLst>
          </p:cNvPr>
          <p:cNvSpPr txBox="1"/>
          <p:nvPr/>
        </p:nvSpPr>
        <p:spPr>
          <a:xfrm>
            <a:off x="881745" y="251272"/>
            <a:ext cx="10613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Les tests validés de repérage « d’un mal être »</a:t>
            </a:r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E6AFDFAA-88D9-4183-AC47-A2710AAB17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402362"/>
              </p:ext>
            </p:extLst>
          </p:nvPr>
        </p:nvGraphicFramePr>
        <p:xfrm>
          <a:off x="881743" y="1161586"/>
          <a:ext cx="10559555" cy="2362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72555">
                  <a:extLst>
                    <a:ext uri="{9D8B030D-6E8A-4147-A177-3AD203B41FA5}">
                      <a16:colId xmlns:a16="http://schemas.microsoft.com/office/drawing/2014/main" val="64706271"/>
                    </a:ext>
                  </a:extLst>
                </a:gridCol>
                <a:gridCol w="7239000">
                  <a:extLst>
                    <a:ext uri="{9D8B030D-6E8A-4147-A177-3AD203B41FA5}">
                      <a16:colId xmlns:a16="http://schemas.microsoft.com/office/drawing/2014/main" val="2910130612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508015968"/>
                    </a:ext>
                  </a:extLst>
                </a:gridCol>
                <a:gridCol w="756000">
                  <a:extLst>
                    <a:ext uri="{9D8B030D-6E8A-4147-A177-3AD203B41FA5}">
                      <a16:colId xmlns:a16="http://schemas.microsoft.com/office/drawing/2014/main" val="1255210897"/>
                    </a:ext>
                  </a:extLst>
                </a:gridCol>
              </a:tblGrid>
              <a:tr h="300504">
                <a:tc>
                  <a:txBody>
                    <a:bodyPr/>
                    <a:lstStyle/>
                    <a:p>
                      <a:pPr algn="ctr"/>
                      <a:r>
                        <a:rPr lang="fr-FR" sz="1700" dirty="0"/>
                        <a:t>Thème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7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700" dirty="0"/>
                        <a:t>Oui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700" dirty="0"/>
                        <a:t>Non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967813"/>
                  </a:ext>
                </a:extLst>
              </a:tr>
              <a:tr h="522616">
                <a:tc>
                  <a:txBody>
                    <a:bodyPr/>
                    <a:lstStyle/>
                    <a:p>
                      <a:r>
                        <a:rPr lang="fr-FR" sz="1700" b="1" dirty="0">
                          <a:solidFill>
                            <a:srgbClr val="7A2553"/>
                          </a:solidFill>
                        </a:rPr>
                        <a:t>T</a:t>
                      </a:r>
                      <a:r>
                        <a:rPr lang="fr-FR" sz="1700" dirty="0"/>
                        <a:t>raumatologie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700" dirty="0"/>
                        <a:t>« As-tu déjà eu des blessures ou un accident (même très anodin) cette année ?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5976439"/>
                  </a:ext>
                </a:extLst>
              </a:tr>
              <a:tr h="300504">
                <a:tc>
                  <a:txBody>
                    <a:bodyPr/>
                    <a:lstStyle/>
                    <a:p>
                      <a:r>
                        <a:rPr lang="fr-FR" sz="1700" b="1" dirty="0">
                          <a:solidFill>
                            <a:srgbClr val="7A2553"/>
                          </a:solidFill>
                        </a:rPr>
                        <a:t>S</a:t>
                      </a:r>
                      <a:r>
                        <a:rPr lang="fr-FR" sz="1700" dirty="0"/>
                        <a:t>ommeil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700" dirty="0"/>
                        <a:t>« As-tu des difficultés à t’endormir le soir ?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768163"/>
                  </a:ext>
                </a:extLst>
              </a:tr>
              <a:tr h="300504">
                <a:tc>
                  <a:txBody>
                    <a:bodyPr/>
                    <a:lstStyle/>
                    <a:p>
                      <a:r>
                        <a:rPr lang="fr-FR" sz="1700" b="1" dirty="0">
                          <a:solidFill>
                            <a:srgbClr val="7A2553"/>
                          </a:solidFill>
                        </a:rPr>
                        <a:t>T</a:t>
                      </a:r>
                      <a:r>
                        <a:rPr lang="fr-FR" sz="1700" dirty="0"/>
                        <a:t>abac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700" dirty="0"/>
                        <a:t>« As-tu déjà fumé (même si tu as arrêté)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470751"/>
                  </a:ext>
                </a:extLst>
              </a:tr>
              <a:tr h="300504">
                <a:tc>
                  <a:txBody>
                    <a:bodyPr/>
                    <a:lstStyle/>
                    <a:p>
                      <a:r>
                        <a:rPr lang="fr-FR" sz="1700" b="1" dirty="0">
                          <a:solidFill>
                            <a:srgbClr val="7A2553"/>
                          </a:solidFill>
                        </a:rPr>
                        <a:t>S</a:t>
                      </a:r>
                      <a:r>
                        <a:rPr lang="fr-FR" sz="1700" dirty="0"/>
                        <a:t>tress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700" dirty="0"/>
                        <a:t>« Es-tu stressé (ou tendu) par le travail scolaire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953109"/>
                  </a:ext>
                </a:extLst>
              </a:tr>
              <a:tr h="300504">
                <a:tc>
                  <a:txBody>
                    <a:bodyPr/>
                    <a:lstStyle/>
                    <a:p>
                      <a:endParaRPr lang="fr-FR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700" dirty="0"/>
                        <a:t>« Es-tu stressé (ou tendu) par la vie familiale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433065"/>
                  </a:ext>
                </a:extLst>
              </a:tr>
            </a:tbl>
          </a:graphicData>
        </a:graphic>
      </p:graphicFrame>
      <p:graphicFrame>
        <p:nvGraphicFramePr>
          <p:cNvPr id="7" name="Tableau 3">
            <a:extLst>
              <a:ext uri="{FF2B5EF4-FFF2-40B4-BE49-F238E27FC236}">
                <a16:creationId xmlns:a16="http://schemas.microsoft.com/office/drawing/2014/main" id="{5AE6AE33-C56B-4C08-A386-A849DE9CF7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095161"/>
              </p:ext>
            </p:extLst>
          </p:nvPr>
        </p:nvGraphicFramePr>
        <p:xfrm>
          <a:off x="881745" y="4137849"/>
          <a:ext cx="10595555" cy="249893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55255">
                  <a:extLst>
                    <a:ext uri="{9D8B030D-6E8A-4147-A177-3AD203B41FA5}">
                      <a16:colId xmlns:a16="http://schemas.microsoft.com/office/drawing/2014/main" val="64706271"/>
                    </a:ext>
                  </a:extLst>
                </a:gridCol>
                <a:gridCol w="5956300">
                  <a:extLst>
                    <a:ext uri="{9D8B030D-6E8A-4147-A177-3AD203B41FA5}">
                      <a16:colId xmlns:a16="http://schemas.microsoft.com/office/drawing/2014/main" val="2910130612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508015968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1255210897"/>
                    </a:ext>
                  </a:extLst>
                </a:gridCol>
              </a:tblGrid>
              <a:tr h="324686">
                <a:tc>
                  <a:txBody>
                    <a:bodyPr/>
                    <a:lstStyle/>
                    <a:p>
                      <a:pPr algn="ctr"/>
                      <a:r>
                        <a:rPr lang="fr-FR" sz="1700" dirty="0"/>
                        <a:t>Thème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700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700" dirty="0"/>
                        <a:t>Oui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700" dirty="0"/>
                        <a:t>Non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967813"/>
                  </a:ext>
                </a:extLst>
              </a:tr>
              <a:tr h="324686">
                <a:tc>
                  <a:txBody>
                    <a:bodyPr/>
                    <a:lstStyle/>
                    <a:p>
                      <a:r>
                        <a:rPr lang="fr-FR" sz="1700" b="1" dirty="0">
                          <a:solidFill>
                            <a:schemeClr val="tx1"/>
                          </a:solidFill>
                        </a:rPr>
                        <a:t>Sommeil : </a:t>
                      </a:r>
                      <a:r>
                        <a:rPr lang="fr-FR" sz="1700" b="1" dirty="0">
                          <a:solidFill>
                            <a:srgbClr val="7A2553"/>
                          </a:solidFill>
                        </a:rPr>
                        <a:t>C</a:t>
                      </a:r>
                      <a:r>
                        <a:rPr lang="fr-FR" sz="1700" b="1" dirty="0">
                          <a:solidFill>
                            <a:schemeClr val="tx1"/>
                          </a:solidFill>
                        </a:rPr>
                        <a:t>auchemars ?</a:t>
                      </a:r>
                      <a:endParaRPr lang="fr-FR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700" dirty="0"/>
                        <a:t>« Fais-tu souvent des cauchemars ?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5976439"/>
                  </a:ext>
                </a:extLst>
              </a:tr>
              <a:tr h="324686">
                <a:tc>
                  <a:txBody>
                    <a:bodyPr/>
                    <a:lstStyle/>
                    <a:p>
                      <a:r>
                        <a:rPr lang="fr-FR" sz="1700" b="1" dirty="0">
                          <a:solidFill>
                            <a:schemeClr val="tx1"/>
                          </a:solidFill>
                        </a:rPr>
                        <a:t>Traumatologie : </a:t>
                      </a:r>
                      <a:r>
                        <a:rPr lang="fr-FR" sz="1700" b="1" dirty="0">
                          <a:solidFill>
                            <a:srgbClr val="7A2553"/>
                          </a:solidFill>
                        </a:rPr>
                        <a:t>A</a:t>
                      </a:r>
                      <a:r>
                        <a:rPr lang="fr-FR" sz="1700" b="1" dirty="0">
                          <a:solidFill>
                            <a:schemeClr val="tx1"/>
                          </a:solidFill>
                        </a:rPr>
                        <a:t>gression ?</a:t>
                      </a:r>
                      <a:endParaRPr lang="fr-FR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700" dirty="0"/>
                        <a:t>« As-tu  été victime d’une agression physique ? 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768163"/>
                  </a:ext>
                </a:extLst>
              </a:tr>
              <a:tr h="324686">
                <a:tc>
                  <a:txBody>
                    <a:bodyPr/>
                    <a:lstStyle/>
                    <a:p>
                      <a:r>
                        <a:rPr lang="fr-FR" sz="1700" b="1" dirty="0">
                          <a:solidFill>
                            <a:schemeClr val="tx1"/>
                          </a:solidFill>
                        </a:rPr>
                        <a:t>Tabac : </a:t>
                      </a:r>
                      <a:r>
                        <a:rPr lang="fr-FR" sz="1700" b="1" dirty="0">
                          <a:solidFill>
                            <a:srgbClr val="7A2553"/>
                          </a:solidFill>
                        </a:rPr>
                        <a:t>F</a:t>
                      </a:r>
                      <a:r>
                        <a:rPr lang="fr-FR" sz="1700" b="1" dirty="0">
                          <a:solidFill>
                            <a:schemeClr val="tx1"/>
                          </a:solidFill>
                        </a:rPr>
                        <a:t>umeur quotidien ?</a:t>
                      </a:r>
                      <a:endParaRPr lang="fr-FR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700" dirty="0"/>
                        <a:t>« Fumes-tu tous les jours du tabac ? 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470751"/>
                  </a:ext>
                </a:extLst>
              </a:tr>
              <a:tr h="487259">
                <a:tc>
                  <a:txBody>
                    <a:bodyPr/>
                    <a:lstStyle/>
                    <a:p>
                      <a:r>
                        <a:rPr lang="fr-FR" sz="1700" b="1" dirty="0">
                          <a:solidFill>
                            <a:schemeClr val="tx1"/>
                          </a:solidFill>
                        </a:rPr>
                        <a:t>Stress scolaire : </a:t>
                      </a:r>
                      <a:r>
                        <a:rPr lang="fr-FR" sz="1700" b="1" dirty="0">
                          <a:solidFill>
                            <a:srgbClr val="7A2553"/>
                          </a:solidFill>
                        </a:rPr>
                        <a:t>A</a:t>
                      </a:r>
                      <a:r>
                        <a:rPr lang="fr-FR" sz="1700" b="1" dirty="0">
                          <a:solidFill>
                            <a:schemeClr val="tx1"/>
                          </a:solidFill>
                        </a:rPr>
                        <a:t>bsentéisme</a:t>
                      </a:r>
                      <a:endParaRPr lang="fr-FR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700" dirty="0"/>
                        <a:t>« Es-tu souvent absent ou en retard à l’école ? 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953109"/>
                  </a:ext>
                </a:extLst>
              </a:tr>
              <a:tr h="5646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700" b="1" dirty="0">
                          <a:solidFill>
                            <a:schemeClr val="tx1"/>
                          </a:solidFill>
                        </a:rPr>
                        <a:t>Stress familial : </a:t>
                      </a:r>
                      <a:br>
                        <a:rPr lang="fr-FR" sz="1700" b="1" dirty="0">
                          <a:solidFill>
                            <a:schemeClr val="tx1"/>
                          </a:solidFill>
                        </a:rPr>
                      </a:br>
                      <a:r>
                        <a:rPr lang="fr-FR" sz="1700" b="1" dirty="0">
                          <a:solidFill>
                            <a:srgbClr val="7A2553"/>
                          </a:solidFill>
                        </a:rPr>
                        <a:t>R</a:t>
                      </a:r>
                      <a:r>
                        <a:rPr lang="fr-FR" sz="1700" b="1" dirty="0">
                          <a:solidFill>
                            <a:schemeClr val="tx1"/>
                          </a:solidFill>
                        </a:rPr>
                        <a:t>essenti </a:t>
                      </a:r>
                      <a:r>
                        <a:rPr lang="fr-FR" sz="1700" b="1" dirty="0">
                          <a:solidFill>
                            <a:srgbClr val="7A2553"/>
                          </a:solidFill>
                        </a:rPr>
                        <a:t>D</a:t>
                      </a:r>
                      <a:r>
                        <a:rPr lang="fr-FR" sz="1700" b="1" dirty="0">
                          <a:solidFill>
                            <a:schemeClr val="tx1"/>
                          </a:solidFill>
                        </a:rPr>
                        <a:t>ésagréable familial</a:t>
                      </a:r>
                      <a:endParaRPr lang="fr-F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700" dirty="0"/>
                        <a:t>« Dirais-tu que ta vie familiale est désagréable ? 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433065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A27350C0-8F7B-4501-A3B8-A6CDE611F39D}"/>
              </a:ext>
            </a:extLst>
          </p:cNvPr>
          <p:cNvSpPr txBox="1"/>
          <p:nvPr/>
        </p:nvSpPr>
        <p:spPr>
          <a:xfrm>
            <a:off x="881742" y="3800785"/>
            <a:ext cx="11143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C-A-F-A-R-D : 5 niveaux de gravité </a:t>
            </a:r>
          </a:p>
          <a:p>
            <a:endParaRPr lang="fr-FR" b="1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34D0396-1239-4263-B2DC-B95DD8FAA806}"/>
              </a:ext>
            </a:extLst>
          </p:cNvPr>
          <p:cNvSpPr txBox="1"/>
          <p:nvPr/>
        </p:nvSpPr>
        <p:spPr>
          <a:xfrm>
            <a:off x="881742" y="3523786"/>
            <a:ext cx="1114350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dirty="0"/>
              <a:t>Si la réponse est « oui » pour l’un des thèmes, complétez en posant les questions ci-dessous (pour le thème concerné)</a:t>
            </a:r>
          </a:p>
        </p:txBody>
      </p:sp>
    </p:spTree>
    <p:extLst>
      <p:ext uri="{BB962C8B-B14F-4D97-AF65-F5344CB8AC3E}">
        <p14:creationId xmlns:p14="http://schemas.microsoft.com/office/powerpoint/2010/main" val="195247728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7A5C745-6091-413C-B8AA-6BC00FA3FC7E}"/>
              </a:ext>
            </a:extLst>
          </p:cNvPr>
          <p:cNvSpPr txBox="1"/>
          <p:nvPr/>
        </p:nvSpPr>
        <p:spPr>
          <a:xfrm>
            <a:off x="816430" y="971550"/>
            <a:ext cx="111435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Test d’aide au repérage des problématiques suicidaires et des scarifications des 13 -18 ans : B-I-T-S</a:t>
            </a:r>
          </a:p>
          <a:p>
            <a:r>
              <a:rPr lang="fr-FR" dirty="0"/>
              <a:t>Actualisation et simplification du test CAFARD</a:t>
            </a:r>
          </a:p>
          <a:p>
            <a:r>
              <a:rPr lang="fr-FR" b="1" dirty="0"/>
              <a:t>Questions du BITS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05215BC-A5A4-4CDF-8D35-57E976E8EDE0}"/>
              </a:ext>
            </a:extLst>
          </p:cNvPr>
          <p:cNvSpPr txBox="1"/>
          <p:nvPr/>
        </p:nvSpPr>
        <p:spPr>
          <a:xfrm>
            <a:off x="816430" y="374791"/>
            <a:ext cx="10678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Les tests validés de repérage « d’un mal être »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13095C4-660B-406D-9019-6C395C3B9E80}"/>
              </a:ext>
            </a:extLst>
          </p:cNvPr>
          <p:cNvSpPr txBox="1"/>
          <p:nvPr/>
        </p:nvSpPr>
        <p:spPr>
          <a:xfrm>
            <a:off x="889906" y="5559879"/>
            <a:ext cx="109972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0" i="0" dirty="0">
                <a:solidFill>
                  <a:srgbClr val="262626"/>
                </a:solidFill>
                <a:effectLst/>
                <a:latin typeface="Titillium SemiBold"/>
              </a:rPr>
              <a:t>Chaque réponse positive à une question d'ouverture ouvre sur une question complémentaire indiquant une gravité. Une fois les réponses obtenues, un score de 3 ou plus indique la nécessité d’aborder avec l'adolescent le sujet des idées suicidaires (</a:t>
            </a:r>
            <a:r>
              <a:rPr lang="fr-FR" dirty="0"/>
              <a:t>score max 8 points)</a:t>
            </a:r>
          </a:p>
        </p:txBody>
      </p:sp>
      <p:graphicFrame>
        <p:nvGraphicFramePr>
          <p:cNvPr id="3" name="Tableau 5">
            <a:extLst>
              <a:ext uri="{FF2B5EF4-FFF2-40B4-BE49-F238E27FC236}">
                <a16:creationId xmlns:a16="http://schemas.microsoft.com/office/drawing/2014/main" id="{06922F60-FC83-43F2-9FA1-51317421BF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414017"/>
              </p:ext>
            </p:extLst>
          </p:nvPr>
        </p:nvGraphicFramePr>
        <p:xfrm>
          <a:off x="889906" y="2005259"/>
          <a:ext cx="11088000" cy="3444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3558247806"/>
                    </a:ext>
                  </a:extLst>
                </a:gridCol>
                <a:gridCol w="4104000">
                  <a:extLst>
                    <a:ext uri="{9D8B030D-6E8A-4147-A177-3AD203B41FA5}">
                      <a16:colId xmlns:a16="http://schemas.microsoft.com/office/drawing/2014/main" val="3956313372"/>
                    </a:ext>
                  </a:extLst>
                </a:gridCol>
                <a:gridCol w="4968000">
                  <a:extLst>
                    <a:ext uri="{9D8B030D-6E8A-4147-A177-3AD203B41FA5}">
                      <a16:colId xmlns:a16="http://schemas.microsoft.com/office/drawing/2014/main" val="1987460351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33683150"/>
                    </a:ext>
                  </a:extLst>
                </a:gridCol>
              </a:tblGrid>
              <a:tr h="355232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Thème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Question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Réponse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3304633"/>
                  </a:ext>
                </a:extLst>
              </a:tr>
              <a:tr h="355232">
                <a:tc rowSpan="2">
                  <a:txBody>
                    <a:bodyPr/>
                    <a:lstStyle/>
                    <a:p>
                      <a:r>
                        <a:rPr lang="fr-FR" sz="1700" dirty="0"/>
                        <a:t>Insomnie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  <a:tint val="66000"/>
                            <a:satMod val="160000"/>
                          </a:schemeClr>
                        </a:gs>
                        <a:gs pos="50000">
                          <a:schemeClr val="tx1">
                            <a:lumMod val="50000"/>
                            <a:lumOff val="50000"/>
                            <a:tint val="44500"/>
                            <a:satMod val="160000"/>
                          </a:schemeClr>
                        </a:gs>
                        <a:gs pos="100000">
                          <a:schemeClr val="tx1">
                            <a:lumMod val="50000"/>
                            <a:lumOff val="5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fr-FR" sz="1700" dirty="0"/>
                        <a:t>As-tu souvent des insomnies, des troubles du sommeil ? Des cauchemars ?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7A2553">
                            <a:tint val="66000"/>
                            <a:satMod val="160000"/>
                          </a:srgbClr>
                        </a:gs>
                        <a:gs pos="50000">
                          <a:srgbClr val="7A2553">
                            <a:tint val="44500"/>
                            <a:satMod val="160000"/>
                          </a:srgbClr>
                        </a:gs>
                        <a:gs pos="100000">
                          <a:srgbClr val="7A2553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Insomnies, troubles du sommeil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  <a:tint val="66000"/>
                            <a:satMod val="160000"/>
                          </a:schemeClr>
                        </a:gs>
                        <a:gs pos="50000">
                          <a:schemeClr val="tx1">
                            <a:lumMod val="50000"/>
                            <a:lumOff val="50000"/>
                            <a:tint val="44500"/>
                            <a:satMod val="160000"/>
                          </a:schemeClr>
                        </a:gs>
                        <a:gs pos="100000">
                          <a:schemeClr val="tx1">
                            <a:lumMod val="50000"/>
                            <a:lumOff val="5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point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7A2553">
                            <a:tint val="66000"/>
                            <a:satMod val="160000"/>
                          </a:srgbClr>
                        </a:gs>
                        <a:gs pos="50000">
                          <a:srgbClr val="7A2553">
                            <a:tint val="44500"/>
                            <a:satMod val="160000"/>
                          </a:srgbClr>
                        </a:gs>
                        <a:gs pos="100000">
                          <a:srgbClr val="7A2553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64887607"/>
                  </a:ext>
                </a:extLst>
              </a:tr>
              <a:tr h="34043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700" dirty="0"/>
                        <a:t>Cauchemars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  <a:tint val="66000"/>
                            <a:satMod val="160000"/>
                          </a:schemeClr>
                        </a:gs>
                        <a:gs pos="50000">
                          <a:schemeClr val="tx1">
                            <a:lumMod val="50000"/>
                            <a:lumOff val="50000"/>
                            <a:tint val="44500"/>
                            <a:satMod val="160000"/>
                          </a:schemeClr>
                        </a:gs>
                        <a:gs pos="100000">
                          <a:schemeClr val="tx1">
                            <a:lumMod val="50000"/>
                            <a:lumOff val="5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points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7A2553">
                            <a:tint val="66000"/>
                            <a:satMod val="160000"/>
                          </a:srgbClr>
                        </a:gs>
                        <a:gs pos="50000">
                          <a:srgbClr val="7A2553">
                            <a:tint val="44500"/>
                            <a:satMod val="160000"/>
                          </a:srgbClr>
                        </a:gs>
                        <a:gs pos="100000">
                          <a:srgbClr val="7A2553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71630292"/>
                  </a:ext>
                </a:extLst>
              </a:tr>
              <a:tr h="340430">
                <a:tc rowSpan="2">
                  <a:txBody>
                    <a:bodyPr/>
                    <a:lstStyle/>
                    <a:p>
                      <a:r>
                        <a:rPr lang="fr-FR" sz="1700" dirty="0"/>
                        <a:t>Stress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  <a:tint val="66000"/>
                            <a:satMod val="160000"/>
                          </a:schemeClr>
                        </a:gs>
                        <a:gs pos="50000">
                          <a:schemeClr val="tx1">
                            <a:lumMod val="50000"/>
                            <a:lumOff val="50000"/>
                            <a:tint val="44500"/>
                            <a:satMod val="160000"/>
                          </a:schemeClr>
                        </a:gs>
                        <a:gs pos="100000">
                          <a:schemeClr val="tx1">
                            <a:lumMod val="50000"/>
                            <a:lumOff val="5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fr-FR" sz="1700" dirty="0"/>
                        <a:t>Te sens-tu stressé par le travail scolaire ou bien par l’ambiance familiale ? Par les deux ?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7A2553">
                            <a:tint val="66000"/>
                            <a:satMod val="160000"/>
                          </a:srgbClr>
                        </a:gs>
                        <a:gs pos="50000">
                          <a:srgbClr val="7A2553">
                            <a:tint val="44500"/>
                            <a:satMod val="160000"/>
                          </a:srgbClr>
                        </a:gs>
                        <a:gs pos="100000">
                          <a:srgbClr val="7A2553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700" dirty="0"/>
                        <a:t>Stress dû au travail scolaire ou à l’ambiance familiale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  <a:tint val="66000"/>
                            <a:satMod val="160000"/>
                          </a:schemeClr>
                        </a:gs>
                        <a:gs pos="50000">
                          <a:schemeClr val="tx1">
                            <a:lumMod val="50000"/>
                            <a:lumOff val="50000"/>
                            <a:tint val="44500"/>
                            <a:satMod val="160000"/>
                          </a:schemeClr>
                        </a:gs>
                        <a:gs pos="100000">
                          <a:schemeClr val="tx1">
                            <a:lumMod val="50000"/>
                            <a:lumOff val="5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point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7A2553">
                            <a:tint val="66000"/>
                            <a:satMod val="160000"/>
                          </a:srgbClr>
                        </a:gs>
                        <a:gs pos="50000">
                          <a:srgbClr val="7A2553">
                            <a:tint val="44500"/>
                            <a:satMod val="160000"/>
                          </a:srgbClr>
                        </a:gs>
                        <a:gs pos="100000">
                          <a:srgbClr val="7A2553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55410899"/>
                  </a:ext>
                </a:extLst>
              </a:tr>
              <a:tr h="34043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700" dirty="0"/>
                        <a:t>Stress dû au travail scolaire et à l’ambiance familiale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  <a:tint val="66000"/>
                            <a:satMod val="160000"/>
                          </a:schemeClr>
                        </a:gs>
                        <a:gs pos="50000">
                          <a:schemeClr val="tx1">
                            <a:lumMod val="50000"/>
                            <a:lumOff val="50000"/>
                            <a:tint val="44500"/>
                            <a:satMod val="160000"/>
                          </a:schemeClr>
                        </a:gs>
                        <a:gs pos="100000">
                          <a:schemeClr val="tx1">
                            <a:lumMod val="50000"/>
                            <a:lumOff val="5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points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7A2553">
                            <a:tint val="66000"/>
                            <a:satMod val="160000"/>
                          </a:srgbClr>
                        </a:gs>
                        <a:gs pos="50000">
                          <a:srgbClr val="7A2553">
                            <a:tint val="44500"/>
                            <a:satMod val="160000"/>
                          </a:srgbClr>
                        </a:gs>
                        <a:gs pos="100000">
                          <a:srgbClr val="7A2553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17841891"/>
                  </a:ext>
                </a:extLst>
              </a:tr>
              <a:tr h="592053">
                <a:tc rowSpan="2">
                  <a:txBody>
                    <a:bodyPr/>
                    <a:lstStyle/>
                    <a:p>
                      <a:r>
                        <a:rPr lang="fr-FR" sz="1700" dirty="0"/>
                        <a:t>Brimades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  <a:tint val="66000"/>
                            <a:satMod val="160000"/>
                          </a:schemeClr>
                        </a:gs>
                        <a:gs pos="50000">
                          <a:schemeClr val="tx1">
                            <a:lumMod val="50000"/>
                            <a:lumOff val="50000"/>
                            <a:tint val="44500"/>
                            <a:satMod val="160000"/>
                          </a:schemeClr>
                        </a:gs>
                        <a:gs pos="100000">
                          <a:schemeClr val="tx1">
                            <a:lumMod val="50000"/>
                            <a:lumOff val="5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fr-FR" sz="1700" dirty="0"/>
                        <a:t>As-tu été récemment brimé ou maltraité à l’école, ou par téléphone ou internet ? Et en dehors de l’école ?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7A2553">
                            <a:tint val="66000"/>
                            <a:satMod val="160000"/>
                          </a:srgbClr>
                        </a:gs>
                        <a:gs pos="50000">
                          <a:srgbClr val="7A2553">
                            <a:tint val="44500"/>
                            <a:satMod val="160000"/>
                          </a:srgbClr>
                        </a:gs>
                        <a:gs pos="100000">
                          <a:srgbClr val="7A2553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700" dirty="0"/>
                        <a:t>Brimades ou maltraitances à l’école, par téléphone ou internet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  <a:tint val="66000"/>
                            <a:satMod val="160000"/>
                          </a:schemeClr>
                        </a:gs>
                        <a:gs pos="50000">
                          <a:schemeClr val="tx1">
                            <a:lumMod val="50000"/>
                            <a:lumOff val="50000"/>
                            <a:tint val="44500"/>
                            <a:satMod val="160000"/>
                          </a:schemeClr>
                        </a:gs>
                        <a:gs pos="100000">
                          <a:schemeClr val="tx1">
                            <a:lumMod val="50000"/>
                            <a:lumOff val="5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point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7A2553">
                            <a:tint val="66000"/>
                            <a:satMod val="160000"/>
                          </a:srgbClr>
                        </a:gs>
                        <a:gs pos="50000">
                          <a:srgbClr val="7A2553">
                            <a:tint val="44500"/>
                            <a:satMod val="160000"/>
                          </a:srgbClr>
                        </a:gs>
                        <a:gs pos="100000">
                          <a:srgbClr val="7A2553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29708528"/>
                  </a:ext>
                </a:extLst>
              </a:tr>
              <a:tr h="34043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700" dirty="0"/>
                        <a:t>Brimades ou maltraitances en dehors de l’école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  <a:tint val="66000"/>
                            <a:satMod val="160000"/>
                          </a:schemeClr>
                        </a:gs>
                        <a:gs pos="50000">
                          <a:schemeClr val="tx1">
                            <a:lumMod val="50000"/>
                            <a:lumOff val="50000"/>
                            <a:tint val="44500"/>
                            <a:satMod val="160000"/>
                          </a:schemeClr>
                        </a:gs>
                        <a:gs pos="100000">
                          <a:schemeClr val="tx1">
                            <a:lumMod val="50000"/>
                            <a:lumOff val="5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points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7A2553">
                            <a:tint val="66000"/>
                            <a:satMod val="160000"/>
                          </a:srgbClr>
                        </a:gs>
                        <a:gs pos="50000">
                          <a:srgbClr val="7A2553">
                            <a:tint val="44500"/>
                            <a:satMod val="160000"/>
                          </a:srgbClr>
                        </a:gs>
                        <a:gs pos="100000">
                          <a:srgbClr val="7A2553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61557090"/>
                  </a:ext>
                </a:extLst>
              </a:tr>
              <a:tr h="340430">
                <a:tc rowSpan="2">
                  <a:txBody>
                    <a:bodyPr/>
                    <a:lstStyle/>
                    <a:p>
                      <a:r>
                        <a:rPr lang="fr-FR" sz="1700" dirty="0"/>
                        <a:t>Tabac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  <a:tint val="66000"/>
                            <a:satMod val="160000"/>
                          </a:schemeClr>
                        </a:gs>
                        <a:gs pos="50000">
                          <a:schemeClr val="tx1">
                            <a:lumMod val="50000"/>
                            <a:lumOff val="50000"/>
                            <a:tint val="44500"/>
                            <a:satMod val="160000"/>
                          </a:schemeClr>
                        </a:gs>
                        <a:gs pos="100000">
                          <a:schemeClr val="tx1">
                            <a:lumMod val="50000"/>
                            <a:lumOff val="5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fr-FR" sz="1700" dirty="0"/>
                        <a:t>Fumes-tu parfois du tabac ? Tous les jours ?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7A2553">
                            <a:tint val="66000"/>
                            <a:satMod val="160000"/>
                          </a:srgbClr>
                        </a:gs>
                        <a:gs pos="50000">
                          <a:srgbClr val="7A2553">
                            <a:tint val="44500"/>
                            <a:satMod val="160000"/>
                          </a:srgbClr>
                        </a:gs>
                        <a:gs pos="100000">
                          <a:srgbClr val="7A2553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700" dirty="0"/>
                        <a:t>Tabagisme infra-quotidien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  <a:tint val="66000"/>
                            <a:satMod val="160000"/>
                          </a:schemeClr>
                        </a:gs>
                        <a:gs pos="50000">
                          <a:schemeClr val="tx1">
                            <a:lumMod val="50000"/>
                            <a:lumOff val="50000"/>
                            <a:tint val="44500"/>
                            <a:satMod val="160000"/>
                          </a:schemeClr>
                        </a:gs>
                        <a:gs pos="100000">
                          <a:schemeClr val="tx1">
                            <a:lumMod val="50000"/>
                            <a:lumOff val="5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point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7A2553">
                            <a:tint val="66000"/>
                            <a:satMod val="160000"/>
                          </a:srgbClr>
                        </a:gs>
                        <a:gs pos="50000">
                          <a:srgbClr val="7A2553">
                            <a:tint val="44500"/>
                            <a:satMod val="160000"/>
                          </a:srgbClr>
                        </a:gs>
                        <a:gs pos="100000">
                          <a:srgbClr val="7A2553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34816773"/>
                  </a:ext>
                </a:extLst>
              </a:tr>
              <a:tr h="340430">
                <a:tc vMerge="1">
                  <a:txBody>
                    <a:bodyPr/>
                    <a:lstStyle/>
                    <a:p>
                      <a:endParaRPr lang="fr-FR" sz="17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700" dirty="0"/>
                        <a:t>Tabagisme quotidien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  <a:tint val="66000"/>
                            <a:satMod val="160000"/>
                          </a:schemeClr>
                        </a:gs>
                        <a:gs pos="50000">
                          <a:schemeClr val="tx1">
                            <a:lumMod val="50000"/>
                            <a:lumOff val="50000"/>
                            <a:tint val="44500"/>
                            <a:satMod val="160000"/>
                          </a:schemeClr>
                        </a:gs>
                        <a:gs pos="100000">
                          <a:schemeClr val="tx1">
                            <a:lumMod val="50000"/>
                            <a:lumOff val="5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points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7A2553">
                            <a:tint val="66000"/>
                            <a:satMod val="160000"/>
                          </a:srgbClr>
                        </a:gs>
                        <a:gs pos="50000">
                          <a:srgbClr val="7A2553">
                            <a:tint val="44500"/>
                            <a:satMod val="160000"/>
                          </a:srgbClr>
                        </a:gs>
                        <a:gs pos="100000">
                          <a:srgbClr val="7A2553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641559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662167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05215BC-A5A4-4CDF-8D35-57E976E8EDE0}"/>
              </a:ext>
            </a:extLst>
          </p:cNvPr>
          <p:cNvSpPr txBox="1"/>
          <p:nvPr/>
        </p:nvSpPr>
        <p:spPr>
          <a:xfrm>
            <a:off x="261257" y="581891"/>
            <a:ext cx="118382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7A2553"/>
                </a:solidFill>
              </a:rPr>
              <a:t>Repérage « d’un mal être » par un acteur de soins de premier recours</a:t>
            </a:r>
          </a:p>
          <a:p>
            <a:pPr lvl="0"/>
            <a:endParaRPr lang="fr-FR" sz="3200" b="1" dirty="0">
              <a:solidFill>
                <a:srgbClr val="7A2553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682E8FF-664F-433A-B6C9-91C6A249FC75}"/>
              </a:ext>
            </a:extLst>
          </p:cNvPr>
          <p:cNvSpPr txBox="1"/>
          <p:nvPr/>
        </p:nvSpPr>
        <p:spPr>
          <a:xfrm>
            <a:off x="710293" y="1934936"/>
            <a:ext cx="10997293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« Si l'adolescent mineur s'oppose à ce que ses parents (titulaires de l’autorité parentale ou son tuteur le cas échéant) soient contactés, le clinicien doit s’efforcer d’obtenir le consentement du mineur à cette consultation conformément à l’article L1111-5 du code de la santé publique.</a:t>
            </a:r>
          </a:p>
          <a:p>
            <a:endParaRPr lang="fr-FR" dirty="0"/>
          </a:p>
          <a:p>
            <a:r>
              <a:rPr lang="fr-FR" dirty="0"/>
              <a:t>Dans le cas où le mineur maintient son opposition, le clinicien peut mettre en œuvre l’intervention nécessaire à sauvegarder sa santé ou sa sécurité, notamment en termes d’orientation et de mise à l’abri. Dans ce cas, le mineur se fait accompagner d'une personne majeure de son choix.  »</a:t>
            </a:r>
          </a:p>
          <a:p>
            <a:endParaRPr lang="fr-FR" dirty="0"/>
          </a:p>
          <a:p>
            <a:r>
              <a:rPr lang="fr-FR" dirty="0"/>
              <a:t> </a:t>
            </a:r>
          </a:p>
          <a:p>
            <a:endParaRPr lang="fr-FR" dirty="0"/>
          </a:p>
          <a:p>
            <a:r>
              <a:rPr lang="fr-FR" sz="1400" dirty="0"/>
              <a:t>HAS RECOMMANDER LES BONNES PRATIQUES SYNTHESE Idées et conduites suicidaires chez l’enfant et l’adolescent : prévention, repérage, évaluation, prise en charge Acteurs de soins de première ligne Validée par le Collège le 9 septembre 2021</a:t>
            </a:r>
          </a:p>
        </p:txBody>
      </p:sp>
    </p:spTree>
    <p:extLst>
      <p:ext uri="{BB962C8B-B14F-4D97-AF65-F5344CB8AC3E}">
        <p14:creationId xmlns:p14="http://schemas.microsoft.com/office/powerpoint/2010/main" val="191389443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EE33B8-0607-4554-A6C1-F168BA552013}"/>
              </a:ext>
            </a:extLst>
          </p:cNvPr>
          <p:cNvSpPr txBox="1"/>
          <p:nvPr/>
        </p:nvSpPr>
        <p:spPr>
          <a:xfrm>
            <a:off x="0" y="284422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 algn="ctr">
              <a:buFont typeface="+mj-lt"/>
              <a:buAutoNum type="alphaLcParenR" startAt="2"/>
            </a:pPr>
            <a:r>
              <a:rPr lang="fr-FR" sz="3200" b="1" dirty="0"/>
              <a:t>Les tests validés de repérage d’un usage problématique de SPA</a:t>
            </a:r>
          </a:p>
        </p:txBody>
      </p:sp>
    </p:spTree>
    <p:extLst>
      <p:ext uri="{BB962C8B-B14F-4D97-AF65-F5344CB8AC3E}">
        <p14:creationId xmlns:p14="http://schemas.microsoft.com/office/powerpoint/2010/main" val="4090361371"/>
      </p:ext>
    </p:extLst>
  </p:cSld>
  <p:clrMapOvr>
    <a:masterClrMapping/>
  </p:clrMapOvr>
</p:sld>
</file>

<file path=ppt/theme/theme1.xml><?xml version="1.0" encoding="utf-8"?>
<a:theme xmlns:a="http://schemas.openxmlformats.org/drawingml/2006/main" name="2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pulsio" id="{49A0550A-1D18-4F2A-894E-EA15BE535624}" vid="{CC5BB21E-9BF2-4058-A1D5-082FF41251E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PPT_pulsio</Template>
  <TotalTime>535</TotalTime>
  <Words>1235</Words>
  <Application>Microsoft Office PowerPoint</Application>
  <PresentationFormat>Grand écran</PresentationFormat>
  <Paragraphs>291</Paragraphs>
  <Slides>14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Titillium SemiBold</vt:lpstr>
      <vt:lpstr>2_Conception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</dc:creator>
  <cp:lastModifiedBy>Fabienne You</cp:lastModifiedBy>
  <cp:revision>293</cp:revision>
  <dcterms:created xsi:type="dcterms:W3CDTF">2019-05-06T07:53:20Z</dcterms:created>
  <dcterms:modified xsi:type="dcterms:W3CDTF">2022-01-21T13:23:50Z</dcterms:modified>
</cp:coreProperties>
</file>