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707" r:id="rId2"/>
  </p:sldMasterIdLst>
  <p:notesMasterIdLst>
    <p:notesMasterId r:id="rId79"/>
  </p:notesMasterIdLst>
  <p:handoutMasterIdLst>
    <p:handoutMasterId r:id="rId80"/>
  </p:handoutMasterIdLst>
  <p:sldIdLst>
    <p:sldId id="803" r:id="rId3"/>
    <p:sldId id="703" r:id="rId4"/>
    <p:sldId id="924" r:id="rId5"/>
    <p:sldId id="913" r:id="rId6"/>
    <p:sldId id="918" r:id="rId7"/>
    <p:sldId id="916" r:id="rId8"/>
    <p:sldId id="930" r:id="rId9"/>
    <p:sldId id="931" r:id="rId10"/>
    <p:sldId id="932" r:id="rId11"/>
    <p:sldId id="933" r:id="rId12"/>
    <p:sldId id="934" r:id="rId13"/>
    <p:sldId id="935" r:id="rId14"/>
    <p:sldId id="958" r:id="rId15"/>
    <p:sldId id="938" r:id="rId16"/>
    <p:sldId id="937" r:id="rId17"/>
    <p:sldId id="936" r:id="rId18"/>
    <p:sldId id="951" r:id="rId19"/>
    <p:sldId id="940" r:id="rId20"/>
    <p:sldId id="941" r:id="rId21"/>
    <p:sldId id="942" r:id="rId22"/>
    <p:sldId id="961" r:id="rId23"/>
    <p:sldId id="945" r:id="rId24"/>
    <p:sldId id="982" r:id="rId25"/>
    <p:sldId id="984" r:id="rId26"/>
    <p:sldId id="983" r:id="rId27"/>
    <p:sldId id="720" r:id="rId28"/>
    <p:sldId id="968" r:id="rId29"/>
    <p:sldId id="969" r:id="rId30"/>
    <p:sldId id="970" r:id="rId31"/>
    <p:sldId id="975" r:id="rId32"/>
    <p:sldId id="973" r:id="rId33"/>
    <p:sldId id="974" r:id="rId34"/>
    <p:sldId id="1018" r:id="rId35"/>
    <p:sldId id="1019" r:id="rId36"/>
    <p:sldId id="1020" r:id="rId37"/>
    <p:sldId id="1021" r:id="rId38"/>
    <p:sldId id="952" r:id="rId39"/>
    <p:sldId id="971" r:id="rId40"/>
    <p:sldId id="992" r:id="rId41"/>
    <p:sldId id="989" r:id="rId42"/>
    <p:sldId id="997" r:id="rId43"/>
    <p:sldId id="987" r:id="rId44"/>
    <p:sldId id="986" r:id="rId45"/>
    <p:sldId id="990" r:id="rId46"/>
    <p:sldId id="988" r:id="rId47"/>
    <p:sldId id="993" r:id="rId48"/>
    <p:sldId id="985" r:id="rId49"/>
    <p:sldId id="1002" r:id="rId50"/>
    <p:sldId id="1006" r:id="rId51"/>
    <p:sldId id="1003" r:id="rId52"/>
    <p:sldId id="999" r:id="rId53"/>
    <p:sldId id="1000" r:id="rId54"/>
    <p:sldId id="1004" r:id="rId55"/>
    <p:sldId id="1014" r:id="rId56"/>
    <p:sldId id="1001" r:id="rId57"/>
    <p:sldId id="1015" r:id="rId58"/>
    <p:sldId id="1012" r:id="rId59"/>
    <p:sldId id="998" r:id="rId60"/>
    <p:sldId id="995" r:id="rId61"/>
    <p:sldId id="1005" r:id="rId62"/>
    <p:sldId id="996" r:id="rId63"/>
    <p:sldId id="1007" r:id="rId64"/>
    <p:sldId id="994" r:id="rId65"/>
    <p:sldId id="991" r:id="rId66"/>
    <p:sldId id="943" r:id="rId67"/>
    <p:sldId id="972" r:id="rId68"/>
    <p:sldId id="1008" r:id="rId69"/>
    <p:sldId id="953" r:id="rId70"/>
    <p:sldId id="946" r:id="rId71"/>
    <p:sldId id="947" r:id="rId72"/>
    <p:sldId id="965" r:id="rId73"/>
    <p:sldId id="957" r:id="rId74"/>
    <p:sldId id="956" r:id="rId75"/>
    <p:sldId id="966" r:id="rId76"/>
    <p:sldId id="963" r:id="rId77"/>
    <p:sldId id="964" r:id="rId78"/>
  </p:sldIdLst>
  <p:sldSz cx="12192000" cy="6858000"/>
  <p:notesSz cx="6819900" cy="99187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629C56-A109-ACC8-3530-A75F93A90CE4}" name="Pascale Chauvin-Grelier" initials="PC" userId="S::pascale.chauvin-grelier@srae-addicto-pdl.fr::db50cf69-935c-4962-9228-212f94f534b0" providerId="AD"/>
  <p188:author id="{1963C890-2386-6402-A902-0669A04F8AA5}" name="Fabienne You" initials="FY" userId="S::fabienne.you@srae-addicto-pdl.fr::33802db6-30c6-4786-ac39-6d43bff1652a" providerId="AD"/>
  <p188:author id="{E4D946D3-EDBC-386F-0683-35D00D55FD51}" name="Emmanuelle Le Borgne" initials="ELB" userId="S::emmanuelle.leborgne@srae-addicto-pdl.fr::ecfe4deb-88ec-4c68-ad8f-953a334d0b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abienne You" initials="FY" lastIdx="15" clrIdx="0">
    <p:extLst>
      <p:ext uri="{19B8F6BF-5375-455C-9EA6-DF929625EA0E}">
        <p15:presenceInfo xmlns:p15="http://schemas.microsoft.com/office/powerpoint/2012/main" userId="Fabienne You" providerId="None"/>
      </p:ext>
    </p:extLst>
  </p:cmAuthor>
  <p:cmAuthor id="2" name="Fabienne You" initials="FY [2]" lastIdx="5" clrIdx="1">
    <p:extLst>
      <p:ext uri="{19B8F6BF-5375-455C-9EA6-DF929625EA0E}">
        <p15:presenceInfo xmlns:p15="http://schemas.microsoft.com/office/powerpoint/2012/main" userId="S::fabienne.you@srae-addicto-pdl.fr::33802db6-30c6-4786-ac39-6d43bff1652a" providerId="AD"/>
      </p:ext>
    </p:extLst>
  </p:cmAuthor>
  <p:cmAuthor id="3" name="Virginie ZAOLO" initials="VZ" lastIdx="1" clrIdx="2">
    <p:extLst>
      <p:ext uri="{19B8F6BF-5375-455C-9EA6-DF929625EA0E}">
        <p15:presenceInfo xmlns:p15="http://schemas.microsoft.com/office/powerpoint/2012/main" userId="S::virginie.zaolo@srae-addicto-pdl.fr::d590909f-4a9e-4d93-b7ac-0d15bd3a9e8a" providerId="AD"/>
      </p:ext>
    </p:extLst>
  </p:cmAuthor>
  <p:cmAuthor id="4" name="Solen Pelé" initials="SP" lastIdx="11" clrIdx="3">
    <p:extLst>
      <p:ext uri="{19B8F6BF-5375-455C-9EA6-DF929625EA0E}">
        <p15:presenceInfo xmlns:p15="http://schemas.microsoft.com/office/powerpoint/2012/main" userId="S::solen.pele@srae-addicto-pdl.fr::fccd0dbb-3f20-411f-b6ce-224677dc41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2553"/>
    <a:srgbClr val="A49735"/>
    <a:srgbClr val="D7D8D7"/>
    <a:srgbClr val="CECBC9"/>
    <a:srgbClr val="949594"/>
    <a:srgbClr val="6B6123"/>
    <a:srgbClr val="665F2D"/>
    <a:srgbClr val="7C7775"/>
    <a:srgbClr val="CEC7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123849-366A-42BA-B150-81E89A2340FE}" v="8" dt="2022-01-20T14:47:49.97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84615" autoAdjust="0"/>
  </p:normalViewPr>
  <p:slideViewPr>
    <p:cSldViewPr snapToGrid="0">
      <p:cViewPr varScale="1">
        <p:scale>
          <a:sx n="93" d="100"/>
          <a:sy n="93" d="100"/>
        </p:scale>
        <p:origin x="1248" y="66"/>
      </p:cViewPr>
      <p:guideLst/>
    </p:cSldViewPr>
  </p:slideViewPr>
  <p:notesTextViewPr>
    <p:cViewPr>
      <p:scale>
        <a:sx n="3" d="2"/>
        <a:sy n="3" d="2"/>
      </p:scale>
      <p:origin x="0" y="0"/>
    </p:cViewPr>
  </p:notesTextViewPr>
  <p:sorterViewPr>
    <p:cViewPr>
      <p:scale>
        <a:sx n="159" d="100"/>
        <a:sy n="159" d="100"/>
      </p:scale>
      <p:origin x="0" y="-20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87" Type="http://schemas.microsoft.com/office/2018/10/relationships/authors" Targe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commentAuthors" Target="commentAuthors.xml"/><Relationship Id="rId86"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990C7EA-5646-4FC9-8EA7-DD5190FB0C3E}"/>
              </a:ext>
            </a:extLst>
          </p:cNvPr>
          <p:cNvSpPr>
            <a:spLocks noGrp="1"/>
          </p:cNvSpPr>
          <p:nvPr>
            <p:ph type="hdr" sz="quarter"/>
          </p:nvPr>
        </p:nvSpPr>
        <p:spPr>
          <a:xfrm>
            <a:off x="0" y="0"/>
            <a:ext cx="2955925"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AB7A664D-E612-470C-9AB3-AA65F42DBF93}"/>
              </a:ext>
            </a:extLst>
          </p:cNvPr>
          <p:cNvSpPr>
            <a:spLocks noGrp="1"/>
          </p:cNvSpPr>
          <p:nvPr>
            <p:ph type="dt" sz="quarter" idx="1"/>
          </p:nvPr>
        </p:nvSpPr>
        <p:spPr>
          <a:xfrm>
            <a:off x="3862388" y="0"/>
            <a:ext cx="2955925" cy="496888"/>
          </a:xfrm>
          <a:prstGeom prst="rect">
            <a:avLst/>
          </a:prstGeom>
        </p:spPr>
        <p:txBody>
          <a:bodyPr vert="horz" lIns="91440" tIns="45720" rIns="91440" bIns="45720" rtlCol="0"/>
          <a:lstStyle>
            <a:lvl1pPr algn="r">
              <a:defRPr sz="1200"/>
            </a:lvl1pPr>
          </a:lstStyle>
          <a:p>
            <a:fld id="{0A6739FF-1DB1-4430-A9C4-FB0E031B8663}" type="datetimeFigureOut">
              <a:rPr lang="fr-FR" smtClean="0"/>
              <a:t>25/10/2022</a:t>
            </a:fld>
            <a:endParaRPr lang="fr-FR"/>
          </a:p>
        </p:txBody>
      </p:sp>
      <p:sp>
        <p:nvSpPr>
          <p:cNvPr id="4" name="Espace réservé du pied de page 3">
            <a:extLst>
              <a:ext uri="{FF2B5EF4-FFF2-40B4-BE49-F238E27FC236}">
                <a16:creationId xmlns:a16="http://schemas.microsoft.com/office/drawing/2014/main" id="{CBACE4D4-A16D-466D-AECA-FCD554511943}"/>
              </a:ext>
            </a:extLst>
          </p:cNvPr>
          <p:cNvSpPr>
            <a:spLocks noGrp="1"/>
          </p:cNvSpPr>
          <p:nvPr>
            <p:ph type="ftr" sz="quarter" idx="2"/>
          </p:nvPr>
        </p:nvSpPr>
        <p:spPr>
          <a:xfrm>
            <a:off x="0" y="9421813"/>
            <a:ext cx="2955925"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17A8D61-4AF4-4D49-8293-6D9B20857DCE}"/>
              </a:ext>
            </a:extLst>
          </p:cNvPr>
          <p:cNvSpPr>
            <a:spLocks noGrp="1"/>
          </p:cNvSpPr>
          <p:nvPr>
            <p:ph type="sldNum" sz="quarter" idx="3"/>
          </p:nvPr>
        </p:nvSpPr>
        <p:spPr>
          <a:xfrm>
            <a:off x="3862388" y="9421813"/>
            <a:ext cx="2955925" cy="496887"/>
          </a:xfrm>
          <a:prstGeom prst="rect">
            <a:avLst/>
          </a:prstGeom>
        </p:spPr>
        <p:txBody>
          <a:bodyPr vert="horz" lIns="91440" tIns="45720" rIns="91440" bIns="45720" rtlCol="0" anchor="b"/>
          <a:lstStyle>
            <a:lvl1pPr algn="r">
              <a:defRPr sz="1200"/>
            </a:lvl1pPr>
          </a:lstStyle>
          <a:p>
            <a:fld id="{9C6C3A35-A1E0-489A-88F3-9D33A61613E9}" type="slidenum">
              <a:rPr lang="fr-FR" smtClean="0"/>
              <a:t>‹N°›</a:t>
            </a:fld>
            <a:endParaRPr lang="fr-FR"/>
          </a:p>
        </p:txBody>
      </p:sp>
    </p:spTree>
    <p:extLst>
      <p:ext uri="{BB962C8B-B14F-4D97-AF65-F5344CB8AC3E}">
        <p14:creationId xmlns:p14="http://schemas.microsoft.com/office/powerpoint/2010/main" val="22304886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C86A04D5-3A39-4672-BCE6-A2DAA8383C55}" type="datetimeFigureOut">
              <a:rPr lang="fr-FR" smtClean="0"/>
              <a:t>25/10/2022</a:t>
            </a:fld>
            <a:endParaRPr lang="fr-FR"/>
          </a:p>
        </p:txBody>
      </p:sp>
      <p:sp>
        <p:nvSpPr>
          <p:cNvPr id="4" name="Espace réservé de l'image des diapositives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48D06041-7AB3-45EA-9A11-E8D7CE559A55}" type="slidenum">
              <a:rPr lang="fr-FR" smtClean="0"/>
              <a:t>‹N°›</a:t>
            </a:fld>
            <a:endParaRPr lang="fr-FR"/>
          </a:p>
        </p:txBody>
      </p:sp>
    </p:spTree>
    <p:extLst>
      <p:ext uri="{BB962C8B-B14F-4D97-AF65-F5344CB8AC3E}">
        <p14:creationId xmlns:p14="http://schemas.microsoft.com/office/powerpoint/2010/main" val="146350630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30088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322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2588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32340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 : insister sur le 0 alcool en cas de grossesse</a:t>
            </a:r>
          </a:p>
        </p:txBody>
      </p:sp>
    </p:spTree>
    <p:extLst>
      <p:ext uri="{BB962C8B-B14F-4D97-AF65-F5344CB8AC3E}">
        <p14:creationId xmlns:p14="http://schemas.microsoft.com/office/powerpoint/2010/main" val="1671711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Définition ancienne (1990) mais qui parle du plaisir</a:t>
            </a:r>
          </a:p>
        </p:txBody>
      </p:sp>
    </p:spTree>
    <p:extLst>
      <p:ext uri="{BB962C8B-B14F-4D97-AF65-F5344CB8AC3E}">
        <p14:creationId xmlns:p14="http://schemas.microsoft.com/office/powerpoint/2010/main" val="1314509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Définition ancienne (1990) mais qui parle du plaisir</a:t>
            </a:r>
          </a:p>
        </p:txBody>
      </p:sp>
    </p:spTree>
    <p:extLst>
      <p:ext uri="{BB962C8B-B14F-4D97-AF65-F5344CB8AC3E}">
        <p14:creationId xmlns:p14="http://schemas.microsoft.com/office/powerpoint/2010/main" val="177624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14066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Définition ancienne (1990) mais qui parle du plaisir</a:t>
            </a:r>
          </a:p>
        </p:txBody>
      </p:sp>
    </p:spTree>
    <p:extLst>
      <p:ext uri="{BB962C8B-B14F-4D97-AF65-F5344CB8AC3E}">
        <p14:creationId xmlns:p14="http://schemas.microsoft.com/office/powerpoint/2010/main" val="165688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Définition ancienne (1990) mais qui parle du plaisir</a:t>
            </a:r>
          </a:p>
        </p:txBody>
      </p:sp>
    </p:spTree>
    <p:extLst>
      <p:ext uri="{BB962C8B-B14F-4D97-AF65-F5344CB8AC3E}">
        <p14:creationId xmlns:p14="http://schemas.microsoft.com/office/powerpoint/2010/main" val="740737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Définition ancienne (1990) mais qui parle du plaisir</a:t>
            </a:r>
          </a:p>
        </p:txBody>
      </p:sp>
    </p:spTree>
    <p:extLst>
      <p:ext uri="{BB962C8B-B14F-4D97-AF65-F5344CB8AC3E}">
        <p14:creationId xmlns:p14="http://schemas.microsoft.com/office/powerpoint/2010/main" val="2017731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Définition ancienne (1990) mais qui parle du plaisir</a:t>
            </a:r>
          </a:p>
        </p:txBody>
      </p:sp>
    </p:spTree>
    <p:extLst>
      <p:ext uri="{BB962C8B-B14F-4D97-AF65-F5344CB8AC3E}">
        <p14:creationId xmlns:p14="http://schemas.microsoft.com/office/powerpoint/2010/main" val="327915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Définition ancienne (1990) mais qui parle du plaisir</a:t>
            </a:r>
          </a:p>
        </p:txBody>
      </p:sp>
    </p:spTree>
    <p:extLst>
      <p:ext uri="{BB962C8B-B14F-4D97-AF65-F5344CB8AC3E}">
        <p14:creationId xmlns:p14="http://schemas.microsoft.com/office/powerpoint/2010/main" val="987604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91297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90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6471EA-DBC7-4899-B71F-9AEE2A54A24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72DD269-717E-4BAE-BDBA-30E814D75D2F}"/>
              </a:ext>
            </a:extLst>
          </p:cNvPr>
          <p:cNvSpPr>
            <a:spLocks noGrp="1"/>
          </p:cNvSpPr>
          <p:nvPr>
            <p:ph type="dt" sz="half" idx="10"/>
          </p:nvPr>
        </p:nvSpPr>
        <p:spPr/>
        <p:txBody>
          <a:bodyPr/>
          <a:lstStyle/>
          <a:p>
            <a:fld id="{C2753E42-6806-4F7D-8A2E-BCDC5EF51583}" type="datetimeFigureOut">
              <a:rPr lang="fr-FR" smtClean="0"/>
              <a:t>25/10/2022</a:t>
            </a:fld>
            <a:endParaRPr lang="fr-FR"/>
          </a:p>
        </p:txBody>
      </p:sp>
      <p:sp>
        <p:nvSpPr>
          <p:cNvPr id="4" name="Espace réservé du pied de page 3">
            <a:extLst>
              <a:ext uri="{FF2B5EF4-FFF2-40B4-BE49-F238E27FC236}">
                <a16:creationId xmlns:a16="http://schemas.microsoft.com/office/drawing/2014/main" id="{2944C2C0-5A67-4CCC-95F2-B3F192D5805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5FE1EC2-FB7F-485A-9B32-3E8DF22CBBDA}"/>
              </a:ext>
            </a:extLst>
          </p:cNvPr>
          <p:cNvSpPr>
            <a:spLocks noGrp="1"/>
          </p:cNvSpPr>
          <p:nvPr>
            <p:ph type="sldNum" sz="quarter" idx="12"/>
          </p:nvPr>
        </p:nvSpPr>
        <p:spPr/>
        <p:txBody>
          <a:bodyPr/>
          <a:lstStyle/>
          <a:p>
            <a:fld id="{070244A3-FA0D-4433-86DA-1D90C74FF809}" type="slidenum">
              <a:rPr lang="fr-FR" smtClean="0"/>
              <a:t>‹N°›</a:t>
            </a:fld>
            <a:endParaRPr lang="fr-FR"/>
          </a:p>
        </p:txBody>
      </p:sp>
    </p:spTree>
    <p:extLst>
      <p:ext uri="{BB962C8B-B14F-4D97-AF65-F5344CB8AC3E}">
        <p14:creationId xmlns:p14="http://schemas.microsoft.com/office/powerpoint/2010/main" val="163500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77771F7-0516-4BAD-9334-37756F4E1504}"/>
              </a:ext>
            </a:extLst>
          </p:cNvPr>
          <p:cNvSpPr>
            <a:spLocks noGrp="1"/>
          </p:cNvSpPr>
          <p:nvPr>
            <p:ph type="dt" sz="half" idx="10"/>
          </p:nvPr>
        </p:nvSpPr>
        <p:spPr/>
        <p:txBody>
          <a:bodyPr/>
          <a:lstStyle/>
          <a:p>
            <a:fld id="{C2753E42-6806-4F7D-8A2E-BCDC5EF51583}" type="datetimeFigureOut">
              <a:rPr lang="fr-FR" smtClean="0"/>
              <a:t>25/10/2022</a:t>
            </a:fld>
            <a:endParaRPr lang="fr-FR"/>
          </a:p>
        </p:txBody>
      </p:sp>
      <p:sp>
        <p:nvSpPr>
          <p:cNvPr id="3" name="Espace réservé du pied de page 2">
            <a:extLst>
              <a:ext uri="{FF2B5EF4-FFF2-40B4-BE49-F238E27FC236}">
                <a16:creationId xmlns:a16="http://schemas.microsoft.com/office/drawing/2014/main" id="{4C0B7A93-411C-44AA-A22B-3E0898B52CD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2ABFD62-813E-4E25-B8E9-086EF37D5321}"/>
              </a:ext>
            </a:extLst>
          </p:cNvPr>
          <p:cNvSpPr>
            <a:spLocks noGrp="1"/>
          </p:cNvSpPr>
          <p:nvPr>
            <p:ph type="sldNum" sz="quarter" idx="12"/>
          </p:nvPr>
        </p:nvSpPr>
        <p:spPr/>
        <p:txBody>
          <a:bodyPr/>
          <a:lstStyle/>
          <a:p>
            <a:fld id="{070244A3-FA0D-4433-86DA-1D90C74FF809}" type="slidenum">
              <a:rPr lang="fr-FR" smtClean="0"/>
              <a:t>‹N°›</a:t>
            </a:fld>
            <a:endParaRPr lang="fr-FR"/>
          </a:p>
        </p:txBody>
      </p:sp>
    </p:spTree>
    <p:extLst>
      <p:ext uri="{BB962C8B-B14F-4D97-AF65-F5344CB8AC3E}">
        <p14:creationId xmlns:p14="http://schemas.microsoft.com/office/powerpoint/2010/main" val="176407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46D37-B19C-4776-B0A2-C4CF26249F9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D1A6CC1-8E1A-4844-A01D-ADA66FB9F6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C9C652F-01D6-47A5-9D7D-59C1A3D89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21D0863-8E3D-4426-A162-B8D539C05D91}"/>
              </a:ext>
            </a:extLst>
          </p:cNvPr>
          <p:cNvSpPr>
            <a:spLocks noGrp="1"/>
          </p:cNvSpPr>
          <p:nvPr>
            <p:ph type="dt" sz="half" idx="10"/>
          </p:nvPr>
        </p:nvSpPr>
        <p:spPr/>
        <p:txBody>
          <a:bodyPr/>
          <a:lstStyle/>
          <a:p>
            <a:fld id="{C2753E42-6806-4F7D-8A2E-BCDC5EF51583}" type="datetimeFigureOut">
              <a:rPr lang="fr-FR" smtClean="0"/>
              <a:t>25/10/2022</a:t>
            </a:fld>
            <a:endParaRPr lang="fr-FR"/>
          </a:p>
        </p:txBody>
      </p:sp>
      <p:sp>
        <p:nvSpPr>
          <p:cNvPr id="6" name="Espace réservé du pied de page 5">
            <a:extLst>
              <a:ext uri="{FF2B5EF4-FFF2-40B4-BE49-F238E27FC236}">
                <a16:creationId xmlns:a16="http://schemas.microsoft.com/office/drawing/2014/main" id="{D1276F20-09F9-46FA-8739-C96C07DE1B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7E2BD71-754E-449C-B915-35AD7AD31591}"/>
              </a:ext>
            </a:extLst>
          </p:cNvPr>
          <p:cNvSpPr>
            <a:spLocks noGrp="1"/>
          </p:cNvSpPr>
          <p:nvPr>
            <p:ph type="sldNum" sz="quarter" idx="12"/>
          </p:nvPr>
        </p:nvSpPr>
        <p:spPr/>
        <p:txBody>
          <a:bodyPr/>
          <a:lstStyle/>
          <a:p>
            <a:fld id="{070244A3-FA0D-4433-86DA-1D90C74FF809}" type="slidenum">
              <a:rPr lang="fr-FR" smtClean="0"/>
              <a:t>‹N°›</a:t>
            </a:fld>
            <a:endParaRPr lang="fr-FR"/>
          </a:p>
        </p:txBody>
      </p:sp>
    </p:spTree>
    <p:extLst>
      <p:ext uri="{BB962C8B-B14F-4D97-AF65-F5344CB8AC3E}">
        <p14:creationId xmlns:p14="http://schemas.microsoft.com/office/powerpoint/2010/main" val="92838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3F8A81-C853-47A0-9B4E-B1210E5C6A8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358D484-B71C-4107-8AC2-FCA0C7288E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4BF75B6-1B55-4CD0-BBD6-A48B8B71C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39E3BB5-CD1F-4BBE-9B38-7459E21DB17A}"/>
              </a:ext>
            </a:extLst>
          </p:cNvPr>
          <p:cNvSpPr>
            <a:spLocks noGrp="1"/>
          </p:cNvSpPr>
          <p:nvPr>
            <p:ph type="dt" sz="half" idx="10"/>
          </p:nvPr>
        </p:nvSpPr>
        <p:spPr/>
        <p:txBody>
          <a:bodyPr/>
          <a:lstStyle/>
          <a:p>
            <a:fld id="{C2753E42-6806-4F7D-8A2E-BCDC5EF51583}" type="datetimeFigureOut">
              <a:rPr lang="fr-FR" smtClean="0"/>
              <a:t>25/10/2022</a:t>
            </a:fld>
            <a:endParaRPr lang="fr-FR"/>
          </a:p>
        </p:txBody>
      </p:sp>
      <p:sp>
        <p:nvSpPr>
          <p:cNvPr id="6" name="Espace réservé du pied de page 5">
            <a:extLst>
              <a:ext uri="{FF2B5EF4-FFF2-40B4-BE49-F238E27FC236}">
                <a16:creationId xmlns:a16="http://schemas.microsoft.com/office/drawing/2014/main" id="{614675A7-E145-4910-BAE1-F4744E9928F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25CB798-A44F-4AE7-BBC3-468EB039E22C}"/>
              </a:ext>
            </a:extLst>
          </p:cNvPr>
          <p:cNvSpPr>
            <a:spLocks noGrp="1"/>
          </p:cNvSpPr>
          <p:nvPr>
            <p:ph type="sldNum" sz="quarter" idx="12"/>
          </p:nvPr>
        </p:nvSpPr>
        <p:spPr/>
        <p:txBody>
          <a:bodyPr/>
          <a:lstStyle/>
          <a:p>
            <a:fld id="{070244A3-FA0D-4433-86DA-1D90C74FF809}" type="slidenum">
              <a:rPr lang="fr-FR" smtClean="0"/>
              <a:t>‹N°›</a:t>
            </a:fld>
            <a:endParaRPr lang="fr-FR"/>
          </a:p>
        </p:txBody>
      </p:sp>
    </p:spTree>
    <p:extLst>
      <p:ext uri="{BB962C8B-B14F-4D97-AF65-F5344CB8AC3E}">
        <p14:creationId xmlns:p14="http://schemas.microsoft.com/office/powerpoint/2010/main" val="3395478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AF1BBB-E344-4593-A21D-0D519925492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0CDF1DC-60EC-4F49-A1DA-F0F3E1C2CAD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DE313D7-46E7-4CE5-A0C5-DFAD8C928003}"/>
              </a:ext>
            </a:extLst>
          </p:cNvPr>
          <p:cNvSpPr>
            <a:spLocks noGrp="1"/>
          </p:cNvSpPr>
          <p:nvPr>
            <p:ph type="dt" sz="half" idx="10"/>
          </p:nvPr>
        </p:nvSpPr>
        <p:spPr/>
        <p:txBody>
          <a:bodyPr/>
          <a:lstStyle/>
          <a:p>
            <a:fld id="{C2753E42-6806-4F7D-8A2E-BCDC5EF51583}"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9B2A040D-A2FB-4DFD-975F-FDA406E627D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1311D4-79BD-4FED-BA0F-A52153A41864}"/>
              </a:ext>
            </a:extLst>
          </p:cNvPr>
          <p:cNvSpPr>
            <a:spLocks noGrp="1"/>
          </p:cNvSpPr>
          <p:nvPr>
            <p:ph type="sldNum" sz="quarter" idx="12"/>
          </p:nvPr>
        </p:nvSpPr>
        <p:spPr/>
        <p:txBody>
          <a:bodyPr/>
          <a:lstStyle/>
          <a:p>
            <a:fld id="{070244A3-FA0D-4433-86DA-1D90C74FF809}" type="slidenum">
              <a:rPr lang="fr-FR" smtClean="0"/>
              <a:t>‹N°›</a:t>
            </a:fld>
            <a:endParaRPr lang="fr-FR"/>
          </a:p>
        </p:txBody>
      </p:sp>
    </p:spTree>
    <p:extLst>
      <p:ext uri="{BB962C8B-B14F-4D97-AF65-F5344CB8AC3E}">
        <p14:creationId xmlns:p14="http://schemas.microsoft.com/office/powerpoint/2010/main" val="2999698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4202390-6B73-487C-BD74-BC2D80F56C6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C4FBD9B-27ED-4EB4-8143-959B5572773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778755-5A3B-4878-946B-348A0B51CEEA}"/>
              </a:ext>
            </a:extLst>
          </p:cNvPr>
          <p:cNvSpPr>
            <a:spLocks noGrp="1"/>
          </p:cNvSpPr>
          <p:nvPr>
            <p:ph type="dt" sz="half" idx="10"/>
          </p:nvPr>
        </p:nvSpPr>
        <p:spPr/>
        <p:txBody>
          <a:bodyPr/>
          <a:lstStyle/>
          <a:p>
            <a:fld id="{C2753E42-6806-4F7D-8A2E-BCDC5EF51583}"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91ED1B64-41AF-4E65-8C3B-53769F268D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8791EA-F4BC-4A11-B289-70E5A6EA3438}"/>
              </a:ext>
            </a:extLst>
          </p:cNvPr>
          <p:cNvSpPr>
            <a:spLocks noGrp="1"/>
          </p:cNvSpPr>
          <p:nvPr>
            <p:ph type="sldNum" sz="quarter" idx="12"/>
          </p:nvPr>
        </p:nvSpPr>
        <p:spPr/>
        <p:txBody>
          <a:bodyPr/>
          <a:lstStyle/>
          <a:p>
            <a:fld id="{070244A3-FA0D-4433-86DA-1D90C74FF809}" type="slidenum">
              <a:rPr lang="fr-FR" smtClean="0"/>
              <a:t>‹N°›</a:t>
            </a:fld>
            <a:endParaRPr lang="fr-FR"/>
          </a:p>
        </p:txBody>
      </p:sp>
    </p:spTree>
    <p:extLst>
      <p:ext uri="{BB962C8B-B14F-4D97-AF65-F5344CB8AC3E}">
        <p14:creationId xmlns:p14="http://schemas.microsoft.com/office/powerpoint/2010/main" val="2066190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48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63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Image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47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51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0E9AD9-CD84-4FCC-9E28-664EBAC6013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2EF81E9-F085-46B4-81B3-717A1D8C0B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286468A-3F60-4000-8C89-AD1B46A54823}"/>
              </a:ext>
            </a:extLst>
          </p:cNvPr>
          <p:cNvSpPr>
            <a:spLocks noGrp="1"/>
          </p:cNvSpPr>
          <p:nvPr>
            <p:ph type="dt" sz="half" idx="10"/>
          </p:nvPr>
        </p:nvSpPr>
        <p:spPr/>
        <p:txBody>
          <a:bodyPr/>
          <a:lstStyle/>
          <a:p>
            <a:fld id="{C2753E42-6806-4F7D-8A2E-BCDC5EF51583}"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241D326C-B103-4D4F-96C5-BED63BB328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27126D-4794-4A04-A6A0-1D7840849A0C}"/>
              </a:ext>
            </a:extLst>
          </p:cNvPr>
          <p:cNvSpPr>
            <a:spLocks noGrp="1"/>
          </p:cNvSpPr>
          <p:nvPr>
            <p:ph type="sldNum" sz="quarter" idx="12"/>
          </p:nvPr>
        </p:nvSpPr>
        <p:spPr/>
        <p:txBody>
          <a:bodyPr/>
          <a:lstStyle/>
          <a:p>
            <a:fld id="{070244A3-FA0D-4433-86DA-1D90C74FF809}" type="slidenum">
              <a:rPr lang="fr-FR" smtClean="0"/>
              <a:t>‹N°›</a:t>
            </a:fld>
            <a:endParaRPr lang="fr-FR"/>
          </a:p>
        </p:txBody>
      </p:sp>
    </p:spTree>
    <p:extLst>
      <p:ext uri="{BB962C8B-B14F-4D97-AF65-F5344CB8AC3E}">
        <p14:creationId xmlns:p14="http://schemas.microsoft.com/office/powerpoint/2010/main" val="686643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B1FC6-7DB8-4F0A-A9A0-ABCEB9BAA5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C1F83D2-D9B7-463E-9C5F-0ADCFDA1784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092789D-1EA5-4093-9BA9-9C0D683BC259}"/>
              </a:ext>
            </a:extLst>
          </p:cNvPr>
          <p:cNvSpPr>
            <a:spLocks noGrp="1"/>
          </p:cNvSpPr>
          <p:nvPr>
            <p:ph type="dt" sz="half" idx="10"/>
          </p:nvPr>
        </p:nvSpPr>
        <p:spPr/>
        <p:txBody>
          <a:bodyPr/>
          <a:lstStyle/>
          <a:p>
            <a:fld id="{C2753E42-6806-4F7D-8A2E-BCDC5EF51583}"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EAD2F836-2195-488C-886A-DE854746DB42}"/>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31E106E3-83A0-40CF-AD77-7F526F951CF9}"/>
              </a:ext>
            </a:extLst>
          </p:cNvPr>
          <p:cNvSpPr>
            <a:spLocks noGrp="1"/>
          </p:cNvSpPr>
          <p:nvPr>
            <p:ph type="sldNum" sz="quarter" idx="12"/>
          </p:nvPr>
        </p:nvSpPr>
        <p:spPr/>
        <p:txBody>
          <a:bodyPr/>
          <a:lstStyle/>
          <a:p>
            <a:fld id="{070244A3-FA0D-4433-86DA-1D90C74FF809}" type="slidenum">
              <a:rPr lang="fr-FR" smtClean="0"/>
              <a:t>‹N°›</a:t>
            </a:fld>
            <a:endParaRPr lang="fr-FR"/>
          </a:p>
        </p:txBody>
      </p:sp>
    </p:spTree>
    <p:extLst>
      <p:ext uri="{BB962C8B-B14F-4D97-AF65-F5344CB8AC3E}">
        <p14:creationId xmlns:p14="http://schemas.microsoft.com/office/powerpoint/2010/main" val="3766162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A15432-94F8-482F-B2A4-42CE3C2E036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04D481A-7E6A-40F7-9173-18A6AB9A6C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7914178-0AD5-42D5-923E-870DA7B3765D}"/>
              </a:ext>
            </a:extLst>
          </p:cNvPr>
          <p:cNvSpPr>
            <a:spLocks noGrp="1"/>
          </p:cNvSpPr>
          <p:nvPr>
            <p:ph type="dt" sz="half" idx="10"/>
          </p:nvPr>
        </p:nvSpPr>
        <p:spPr/>
        <p:txBody>
          <a:bodyPr/>
          <a:lstStyle/>
          <a:p>
            <a:fld id="{C2753E42-6806-4F7D-8A2E-BCDC5EF51583}"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C2560014-059F-4083-9399-E7580D3DEAD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8B3A0DD-2311-4B97-868B-0E1AE6FE73B3}"/>
              </a:ext>
            </a:extLst>
          </p:cNvPr>
          <p:cNvSpPr>
            <a:spLocks noGrp="1"/>
          </p:cNvSpPr>
          <p:nvPr>
            <p:ph type="sldNum" sz="quarter" idx="12"/>
          </p:nvPr>
        </p:nvSpPr>
        <p:spPr/>
        <p:txBody>
          <a:bodyPr/>
          <a:lstStyle/>
          <a:p>
            <a:fld id="{070244A3-FA0D-4433-86DA-1D90C74FF809}" type="slidenum">
              <a:rPr lang="fr-FR" smtClean="0"/>
              <a:t>‹N°›</a:t>
            </a:fld>
            <a:endParaRPr lang="fr-FR"/>
          </a:p>
        </p:txBody>
      </p:sp>
    </p:spTree>
    <p:extLst>
      <p:ext uri="{BB962C8B-B14F-4D97-AF65-F5344CB8AC3E}">
        <p14:creationId xmlns:p14="http://schemas.microsoft.com/office/powerpoint/2010/main" val="370647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6F0ED-A0AF-424A-8E7D-357C11FCC8F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19D21F2-13EA-49EA-A42B-11B57146C5D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49390F0-282E-4FD4-B535-774C9F861F0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9E17159-2263-46C9-8FB4-994871EB0A0C}"/>
              </a:ext>
            </a:extLst>
          </p:cNvPr>
          <p:cNvSpPr>
            <a:spLocks noGrp="1"/>
          </p:cNvSpPr>
          <p:nvPr>
            <p:ph type="dt" sz="half" idx="10"/>
          </p:nvPr>
        </p:nvSpPr>
        <p:spPr/>
        <p:txBody>
          <a:bodyPr/>
          <a:lstStyle/>
          <a:p>
            <a:fld id="{C2753E42-6806-4F7D-8A2E-BCDC5EF51583}" type="datetimeFigureOut">
              <a:rPr lang="fr-FR" smtClean="0"/>
              <a:t>25/10/2022</a:t>
            </a:fld>
            <a:endParaRPr lang="fr-FR"/>
          </a:p>
        </p:txBody>
      </p:sp>
      <p:sp>
        <p:nvSpPr>
          <p:cNvPr id="6" name="Espace réservé du pied de page 5">
            <a:extLst>
              <a:ext uri="{FF2B5EF4-FFF2-40B4-BE49-F238E27FC236}">
                <a16:creationId xmlns:a16="http://schemas.microsoft.com/office/drawing/2014/main" id="{EE7D667D-EA70-457F-A4AD-7EA1991AA7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A7DA1C2-A9CD-4546-B1AD-E1178CCF6679}"/>
              </a:ext>
            </a:extLst>
          </p:cNvPr>
          <p:cNvSpPr>
            <a:spLocks noGrp="1"/>
          </p:cNvSpPr>
          <p:nvPr>
            <p:ph type="sldNum" sz="quarter" idx="12"/>
          </p:nvPr>
        </p:nvSpPr>
        <p:spPr/>
        <p:txBody>
          <a:bodyPr/>
          <a:lstStyle/>
          <a:p>
            <a:fld id="{070244A3-FA0D-4433-86DA-1D90C74FF809}" type="slidenum">
              <a:rPr lang="fr-FR" smtClean="0"/>
              <a:t>‹N°›</a:t>
            </a:fld>
            <a:endParaRPr lang="fr-FR"/>
          </a:p>
        </p:txBody>
      </p:sp>
    </p:spTree>
    <p:extLst>
      <p:ext uri="{BB962C8B-B14F-4D97-AF65-F5344CB8AC3E}">
        <p14:creationId xmlns:p14="http://schemas.microsoft.com/office/powerpoint/2010/main" val="250730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1DC1CC-0CBB-4520-9A71-C51E4425DB1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321F840-EC30-466E-B46F-85D2A6E1CF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AE7B8A4-E0C3-4F45-B1F8-50C6F1EFB88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9C08322-34B6-4890-9FC4-8EE7857F5C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51121E8-A671-4DE1-A74E-6FC3CDE1619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E174D3B-1CBD-4CAE-84BA-F70841555E77}"/>
              </a:ext>
            </a:extLst>
          </p:cNvPr>
          <p:cNvSpPr>
            <a:spLocks noGrp="1"/>
          </p:cNvSpPr>
          <p:nvPr>
            <p:ph type="dt" sz="half" idx="10"/>
          </p:nvPr>
        </p:nvSpPr>
        <p:spPr/>
        <p:txBody>
          <a:bodyPr/>
          <a:lstStyle/>
          <a:p>
            <a:fld id="{C2753E42-6806-4F7D-8A2E-BCDC5EF51583}" type="datetimeFigureOut">
              <a:rPr lang="fr-FR" smtClean="0"/>
              <a:t>25/10/2022</a:t>
            </a:fld>
            <a:endParaRPr lang="fr-FR"/>
          </a:p>
        </p:txBody>
      </p:sp>
      <p:sp>
        <p:nvSpPr>
          <p:cNvPr id="8" name="Espace réservé du pied de page 7">
            <a:extLst>
              <a:ext uri="{FF2B5EF4-FFF2-40B4-BE49-F238E27FC236}">
                <a16:creationId xmlns:a16="http://schemas.microsoft.com/office/drawing/2014/main" id="{851212E8-951F-4BF2-A9CC-D759971BABF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17A9EC9-40D2-4455-8964-F47FC976F9ED}"/>
              </a:ext>
            </a:extLst>
          </p:cNvPr>
          <p:cNvSpPr>
            <a:spLocks noGrp="1"/>
          </p:cNvSpPr>
          <p:nvPr>
            <p:ph type="sldNum" sz="quarter" idx="12"/>
          </p:nvPr>
        </p:nvSpPr>
        <p:spPr/>
        <p:txBody>
          <a:bodyPr/>
          <a:lstStyle/>
          <a:p>
            <a:fld id="{070244A3-FA0D-4433-86DA-1D90C74FF809}" type="slidenum">
              <a:rPr lang="fr-FR" smtClean="0"/>
              <a:t>‹N°›</a:t>
            </a:fld>
            <a:endParaRPr lang="fr-FR"/>
          </a:p>
        </p:txBody>
      </p:sp>
    </p:spTree>
    <p:extLst>
      <p:ext uri="{BB962C8B-B14F-4D97-AF65-F5344CB8AC3E}">
        <p14:creationId xmlns:p14="http://schemas.microsoft.com/office/powerpoint/2010/main" val="7467344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6CC99A37-238D-4052-9FE3-500B5DD3E4D7}"/>
              </a:ext>
            </a:extLst>
          </p:cNvPr>
          <p:cNvSpPr txBox="1">
            <a:spLocks/>
          </p:cNvSpPr>
          <p:nvPr userDrawn="1"/>
        </p:nvSpPr>
        <p:spPr>
          <a:xfrm>
            <a:off x="0" y="6587836"/>
            <a:ext cx="12191999" cy="2701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12022138" algn="r"/>
              </a:tabLst>
            </a:pPr>
            <a:r>
              <a:rPr lang="fr-FR" sz="1200" b="1" i="1" dirty="0">
                <a:solidFill>
                  <a:srgbClr val="7A2553"/>
                </a:solidFill>
                <a:latin typeface="+mn-lt"/>
              </a:rPr>
              <a:t>Travail collaboratif issu du groupe régional formation coordonné par la SRAE addictologie des Pays de la Loire</a:t>
            </a:r>
          </a:p>
          <a:p>
            <a:pPr algn="ctr"/>
            <a:endParaRPr lang="fr-FR" sz="1200" b="1" i="1" dirty="0">
              <a:solidFill>
                <a:srgbClr val="7A2553"/>
              </a:solidFill>
              <a:latin typeface="+mn-lt"/>
            </a:endParaRPr>
          </a:p>
          <a:p>
            <a:pPr algn="ctr"/>
            <a:endParaRPr lang="fr-FR" sz="1200" b="1" i="1" dirty="0">
              <a:solidFill>
                <a:srgbClr val="6B6123"/>
              </a:solidFill>
            </a:endParaRPr>
          </a:p>
        </p:txBody>
      </p:sp>
      <p:pic>
        <p:nvPicPr>
          <p:cNvPr id="8" name="Image 7">
            <a:extLst>
              <a:ext uri="{FF2B5EF4-FFF2-40B4-BE49-F238E27FC236}">
                <a16:creationId xmlns:a16="http://schemas.microsoft.com/office/drawing/2014/main" id="{4A3F24E7-D20B-4C09-8591-A7E3EF8113B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6256" y="6319791"/>
            <a:ext cx="511921" cy="517426"/>
          </a:xfrm>
          <a:prstGeom prst="rect">
            <a:avLst/>
          </a:prstGeom>
        </p:spPr>
      </p:pic>
      <p:sp>
        <p:nvSpPr>
          <p:cNvPr id="9" name="Titre 1">
            <a:extLst>
              <a:ext uri="{FF2B5EF4-FFF2-40B4-BE49-F238E27FC236}">
                <a16:creationId xmlns:a16="http://schemas.microsoft.com/office/drawing/2014/main" id="{AD8A0931-5297-4B10-98C8-6B3D32B9E736}"/>
              </a:ext>
            </a:extLst>
          </p:cNvPr>
          <p:cNvSpPr txBox="1">
            <a:spLocks/>
          </p:cNvSpPr>
          <p:nvPr userDrawn="1"/>
        </p:nvSpPr>
        <p:spPr>
          <a:xfrm>
            <a:off x="10869105" y="6587836"/>
            <a:ext cx="1322894" cy="2701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12022138" algn="r"/>
              </a:tabLst>
            </a:pPr>
            <a:r>
              <a:rPr lang="fr-FR" sz="1200" b="1" i="1" dirty="0">
                <a:solidFill>
                  <a:srgbClr val="7A2553"/>
                </a:solidFill>
                <a:latin typeface="+mn-lt"/>
              </a:rPr>
              <a:t>	Décembre 2021</a:t>
            </a:r>
          </a:p>
          <a:p>
            <a:pPr algn="ctr"/>
            <a:endParaRPr lang="fr-FR" sz="1200" b="1" i="1" dirty="0">
              <a:solidFill>
                <a:srgbClr val="7A2553"/>
              </a:solidFill>
              <a:latin typeface="+mn-lt"/>
            </a:endParaRPr>
          </a:p>
          <a:p>
            <a:pPr algn="ctr"/>
            <a:endParaRPr lang="fr-FR" sz="1200" b="1" i="1" dirty="0">
              <a:solidFill>
                <a:srgbClr val="6B6123"/>
              </a:solidFill>
            </a:endParaRPr>
          </a:p>
        </p:txBody>
      </p:sp>
    </p:spTree>
    <p:extLst>
      <p:ext uri="{BB962C8B-B14F-4D97-AF65-F5344CB8AC3E}">
        <p14:creationId xmlns:p14="http://schemas.microsoft.com/office/powerpoint/2010/main" val="3072532382"/>
      </p:ext>
    </p:extLst>
  </p:cSld>
  <p:clrMap bg1="lt1" tx1="dk1" bg2="lt2" tx2="dk2" accent1="accent1" accent2="accent2" accent3="accent3" accent4="accent4" accent5="accent5" accent6="accent6" hlink="hlink" folHlink="folHlink"/>
  <p:sldLayoutIdLst>
    <p:sldLayoutId id="2147483689" r:id="rId1"/>
    <p:sldLayoutId id="2147483704" r:id="rId2"/>
    <p:sldLayoutId id="2147483705" r:id="rId3"/>
    <p:sldLayoutId id="214748370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1AD32F7-236C-415D-BACA-E934BC8E83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0858CE4-B31C-4CB3-8FB8-7B7CEE7ABA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72F15F-2814-46E9-AF5A-071ED57DC7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53E42-6806-4F7D-8A2E-BCDC5EF51583}"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A9A6980A-D8FF-4E67-812D-11AA5290F5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ED26749-7312-4FA9-A65F-1C4953502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244A3-FA0D-4433-86DA-1D90C74FF809}" type="slidenum">
              <a:rPr lang="fr-FR" smtClean="0"/>
              <a:t>‹N°›</a:t>
            </a:fld>
            <a:endParaRPr lang="fr-FR"/>
          </a:p>
        </p:txBody>
      </p:sp>
    </p:spTree>
    <p:extLst>
      <p:ext uri="{BB962C8B-B14F-4D97-AF65-F5344CB8AC3E}">
        <p14:creationId xmlns:p14="http://schemas.microsoft.com/office/powerpoint/2010/main" val="176129195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icd.who.int/fr"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ameli.fr/loire-atlantique/assure/sante/themes/addictions/definition-facteurs-favorisants"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interventionprecoce.ch/societe-addictogene/#_ftnref1" TargetMode="External"/><Relationship Id="rId2" Type="http://schemas.openxmlformats.org/officeDocument/2006/relationships/hyperlink" Target="https://interventionprecoce.ch/societe-addictogene/#_ftn1" TargetMode="External"/><Relationship Id="rId1" Type="http://schemas.openxmlformats.org/officeDocument/2006/relationships/slideLayout" Target="../slideLayouts/slideLayout1.xml"/><Relationship Id="rId4" Type="http://schemas.openxmlformats.org/officeDocument/2006/relationships/hyperlink" Target="http://www.cairn.info/article.php?ID_ARTICLE=GRAPH_039_001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cairn.info/article.php?ID_ARTICLE=GRAPH_039_0010" TargetMode="External"/><Relationship Id="rId2" Type="http://schemas.openxmlformats.org/officeDocument/2006/relationships/hyperlink" Target="https://interventionprecoce.ch/societe-addictogene/#_ftnref1"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interventionprecoce.ch/societe-addictogene/#_ftnref1" TargetMode="External"/><Relationship Id="rId2" Type="http://schemas.openxmlformats.org/officeDocument/2006/relationships/hyperlink" Target="https://interventionprecoce.ch/societe-addictogene/#_ftn2" TargetMode="External"/><Relationship Id="rId1" Type="http://schemas.openxmlformats.org/officeDocument/2006/relationships/slideLayout" Target="../slideLayouts/slideLayout1.xml"/><Relationship Id="rId6" Type="http://schemas.openxmlformats.org/officeDocument/2006/relationships/hyperlink" Target="http://relier.relais.ch/wp-content/uploads/2016/01/ZOOM-39-Une-soci%C3%A9t%C3%A9-devenue-addictog%C3%A8ne.pdf" TargetMode="External"/><Relationship Id="rId5" Type="http://schemas.openxmlformats.org/officeDocument/2006/relationships/hyperlink" Target="https://interventionprecoce.ch/societe-addictogene/#_ftnref2" TargetMode="External"/><Relationship Id="rId4" Type="http://schemas.openxmlformats.org/officeDocument/2006/relationships/hyperlink" Target="http://www.cairn.info/article.php?ID_ARTICLE=GRAPH_039_0010"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psy-enfant.fr/adolescence-puberte-psychologie-histoire/" TargetMode="External"/><Relationship Id="rId2" Type="http://schemas.openxmlformats.org/officeDocument/2006/relationships/hyperlink" Target="https://fr.wikipedia.org/wiki/Philippe_Jeammet"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6.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mEuokfY0EH0"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youtu.be/2YVQ7G3LjM8"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s://www.inserm.fr/actualite/abus-alcool-altererait-circuit-recompense-dans-cerveau-ado/"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s://www.permisapoints.fr/infraction-et-legislation/alcool-et-conduite#contravention"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beh.santepubliquefrance.fr/beh/2015/24-25/2015_24-25_1.html"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s://www.generationsanstabac.org/"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www.fedecardio.org/glossaire/e/embolie/" TargetMode="External"/><Relationship Id="rId2" Type="http://schemas.openxmlformats.org/officeDocument/2006/relationships/hyperlink" Target="https://www.fedecardio.org/glossaire/c/coagulation/" TargetMode="External"/><Relationship Id="rId1" Type="http://schemas.openxmlformats.org/officeDocument/2006/relationships/slideLayout" Target="../slideLayouts/slideLayout1.xml"/><Relationship Id="rId4" Type="http://schemas.openxmlformats.org/officeDocument/2006/relationships/hyperlink" Target="https://www.fedecardio.org/je-m-informe/tabac-a-chaque-age-son-niveau-de-risqu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generationsanstabac.org/article/le-tabagisme-chez-les-jeunes-en-france/" TargetMode="External"/><Relationship Id="rId2" Type="http://schemas.openxmlformats.org/officeDocument/2006/relationships/hyperlink" Target="https://cnct.fr/wp-content/uploads/2019/05/Pour-en-savoir-plus-et-et-consulter-notre-dossier-de-presse-sur-le-tabac-et-les-maladies-pulmonaires.pdf"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s://www.generationsanstabac.org/article/le-tabagisme-chez-les-jeunes-en-france/"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www.demarches.interieur.gouv.fr/particuliers/interdiction-fumer-tabagisme"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solidarites-sante.gouv.fr/IMG/pdf/tabac_a4_tabachd.pdf"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www.generationsanstabac.org/" TargetMode="External"/><Relationship Id="rId2" Type="http://schemas.openxmlformats.org/officeDocument/2006/relationships/hyperlink" Target="file:///C:\Users\f.you\Downloads\41726_spf00000199.pdf" TargetMode="External"/><Relationship Id="rId1" Type="http://schemas.openxmlformats.org/officeDocument/2006/relationships/slideLayout" Target="../slideLayouts/slideLayout1.xml"/><Relationship Id="rId4" Type="http://schemas.openxmlformats.org/officeDocument/2006/relationships/hyperlink" Target="https://www.generationsanstabac.org/article/le-tabagisme-chez-les-jeunes-en-france/" TargetMode="External"/></Relationships>
</file>

<file path=ppt/slides/_rels/slide57.xml.rels><?xml version="1.0" encoding="UTF-8" standalone="yes"?>
<Relationships xmlns="http://schemas.openxmlformats.org/package/2006/relationships"><Relationship Id="rId2" Type="http://schemas.openxmlformats.org/officeDocument/2006/relationships/hyperlink" Target="https://www.experiment-nichtrauchen.ch/userfiles/files/fr/mb_fr_soziale_auswirkungen_lehrpersonen_okt15.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www.lemonde.fr/signataires/simon-piel/" TargetMode="External"/><Relationship Id="rId2" Type="http://schemas.openxmlformats.org/officeDocument/2006/relationships/hyperlink" Target="https://www.lemonde.fr/signataires/juliette-benezit/"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www.legifrance.gouv.fr/loda/id/JORFTEXT000038261631/2020-06-19" TargetMode="External"/><Relationship Id="rId2" Type="http://schemas.openxmlformats.org/officeDocument/2006/relationships/hyperlink" Target="https://www.service-public.fr/particuliers/glossaire/R18531" TargetMode="External"/><Relationship Id="rId1" Type="http://schemas.openxmlformats.org/officeDocument/2006/relationships/slideLayout" Target="../slideLayouts/slideLayout1.xml"/><Relationship Id="rId4" Type="http://schemas.openxmlformats.org/officeDocument/2006/relationships/hyperlink" Target="https://www.service-public.fr/particuliers/vosdroits/F33341"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hyperlink" Target="https://www.service-public.fr/particuliers/vosdroits/F1837"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6.wdp"/><Relationship Id="rId18" Type="http://schemas.openxmlformats.org/officeDocument/2006/relationships/image" Target="../media/image19.png"/><Relationship Id="rId3" Type="http://schemas.microsoft.com/office/2007/relationships/hdphoto" Target="../media/hdphoto1.wdp"/><Relationship Id="rId21" Type="http://schemas.openxmlformats.org/officeDocument/2006/relationships/image" Target="../media/image21.png"/><Relationship Id="rId7" Type="http://schemas.microsoft.com/office/2007/relationships/hdphoto" Target="../media/hdphoto3.wdp"/><Relationship Id="rId12" Type="http://schemas.openxmlformats.org/officeDocument/2006/relationships/image" Target="../media/image16.png"/><Relationship Id="rId17" Type="http://schemas.microsoft.com/office/2007/relationships/hdphoto" Target="../media/hdphoto8.wdp"/><Relationship Id="rId2" Type="http://schemas.openxmlformats.org/officeDocument/2006/relationships/image" Target="../media/image11.png"/><Relationship Id="rId16" Type="http://schemas.openxmlformats.org/officeDocument/2006/relationships/image" Target="../media/image18.png"/><Relationship Id="rId20" Type="http://schemas.microsoft.com/office/2007/relationships/hdphoto" Target="../media/hdphoto9.wdp"/><Relationship Id="rId1" Type="http://schemas.openxmlformats.org/officeDocument/2006/relationships/slideLayout" Target="../slideLayouts/slideLayout1.xml"/><Relationship Id="rId6" Type="http://schemas.openxmlformats.org/officeDocument/2006/relationships/image" Target="../media/image13.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5.png"/><Relationship Id="rId19" Type="http://schemas.openxmlformats.org/officeDocument/2006/relationships/image" Target="../media/image20.png"/><Relationship Id="rId4" Type="http://schemas.openxmlformats.org/officeDocument/2006/relationships/image" Target="../media/image12.png"/><Relationship Id="rId9" Type="http://schemas.microsoft.com/office/2007/relationships/hdphoto" Target="../media/hdphoto4.wdp"/><Relationship Id="rId14" Type="http://schemas.openxmlformats.org/officeDocument/2006/relationships/image" Target="../media/image17.png"/></Relationships>
</file>

<file path=ppt/slides/_rels/slide71.xml.rels><?xml version="1.0" encoding="UTF-8" standalone="yes"?>
<Relationships xmlns="http://schemas.openxmlformats.org/package/2006/relationships"><Relationship Id="rId3" Type="http://schemas.openxmlformats.org/officeDocument/2006/relationships/hyperlink" Target="http://www.e-cancer.fr/" TargetMode="External"/><Relationship Id="rId2" Type="http://schemas.openxmlformats.org/officeDocument/2006/relationships/hyperlink" Target="http://www.santepubliquefrance.fr/" TargetMode="External"/><Relationship Id="rId1" Type="http://schemas.openxmlformats.org/officeDocument/2006/relationships/slideLayout" Target="../slideLayouts/slideLayout2.xml"/><Relationship Id="rId5" Type="http://schemas.openxmlformats.org/officeDocument/2006/relationships/hyperlink" Target="http://social-sante.gouv.fr/" TargetMode="External"/><Relationship Id="rId4" Type="http://schemas.openxmlformats.org/officeDocument/2006/relationships/hyperlink" Target="http://www.drogues.gouv.fr/"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alcool-info-service.fr/alcool/consequences-alcool/consommation-a-risque"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AFrwf_0D7DM"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alcool-info-service.fr/alcool/consequences-alcool/consommation-a-risqu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6491431-74C4-47D3-A99D-F2A92DAC44D9}"/>
              </a:ext>
            </a:extLst>
          </p:cNvPr>
          <p:cNvSpPr txBox="1">
            <a:spLocks/>
          </p:cNvSpPr>
          <p:nvPr/>
        </p:nvSpPr>
        <p:spPr>
          <a:xfrm>
            <a:off x="340248" y="1178511"/>
            <a:ext cx="11511504" cy="450097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b="1" cap="small" dirty="0">
              <a:latin typeface="+mn-lt"/>
            </a:endParaRPr>
          </a:p>
          <a:p>
            <a:pPr algn="ctr"/>
            <a:r>
              <a:rPr lang="fr-FR" b="1" cap="small" dirty="0">
                <a:latin typeface="+mn-lt"/>
              </a:rPr>
              <a:t>Support de Formation</a:t>
            </a:r>
          </a:p>
          <a:p>
            <a:pPr algn="ctr"/>
            <a:r>
              <a:rPr lang="fr-FR" b="1" cap="small" dirty="0">
                <a:latin typeface="+mn-lt"/>
              </a:rPr>
              <a:t> </a:t>
            </a:r>
            <a:br>
              <a:rPr lang="fr-FR" b="1" cap="small" dirty="0">
                <a:latin typeface="+mn-lt"/>
              </a:rPr>
            </a:br>
            <a:r>
              <a:rPr lang="fr-FR" sz="3200" b="1" cap="small" dirty="0">
                <a:latin typeface="+mn-lt"/>
              </a:rPr>
              <a:t>« Le repérage précoce et l’intervention brève</a:t>
            </a:r>
          </a:p>
          <a:p>
            <a:pPr algn="ctr"/>
            <a:r>
              <a:rPr lang="fr-FR" sz="3200" b="1" cap="small" dirty="0">
                <a:latin typeface="+mn-lt"/>
              </a:rPr>
              <a:t> Alcool-tabac-cannabis auprès des jeunes »</a:t>
            </a:r>
          </a:p>
          <a:p>
            <a:pPr algn="ctr"/>
            <a:endParaRPr lang="fr-FR" sz="3200" b="1" cap="small" dirty="0">
              <a:latin typeface="+mn-lt"/>
            </a:endParaRPr>
          </a:p>
          <a:p>
            <a:pPr algn="ctr"/>
            <a:endParaRPr lang="fr-FR" sz="3200" b="1" cap="small" dirty="0">
              <a:latin typeface="+mn-lt"/>
            </a:endParaRPr>
          </a:p>
          <a:p>
            <a:pPr algn="ctr"/>
            <a:endParaRPr lang="fr-FR" sz="3200" b="1" cap="small" dirty="0">
              <a:latin typeface="+mn-lt"/>
            </a:endParaRPr>
          </a:p>
          <a:p>
            <a:pPr algn="ctr"/>
            <a:endParaRPr lang="fr-FR" sz="3200" dirty="0">
              <a:latin typeface="+mn-lt"/>
            </a:endParaRPr>
          </a:p>
          <a:p>
            <a:pPr algn="ctr"/>
            <a:endParaRPr lang="fr-FR" sz="3200" b="1" cap="small" dirty="0">
              <a:latin typeface="+mn-lt"/>
            </a:endParaRPr>
          </a:p>
          <a:p>
            <a:pPr algn="ctr"/>
            <a:endParaRPr lang="fr-FR" sz="3200" b="1" cap="small" dirty="0">
              <a:latin typeface="+mn-lt"/>
            </a:endParaRPr>
          </a:p>
        </p:txBody>
      </p:sp>
    </p:spTree>
    <p:extLst>
      <p:ext uri="{BB962C8B-B14F-4D97-AF65-F5344CB8AC3E}">
        <p14:creationId xmlns:p14="http://schemas.microsoft.com/office/powerpoint/2010/main" val="3302015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40B578B-1B77-4D34-91A0-64EEA5068881}"/>
              </a:ext>
            </a:extLst>
          </p:cNvPr>
          <p:cNvSpPr txBox="1"/>
          <p:nvPr/>
        </p:nvSpPr>
        <p:spPr>
          <a:xfrm>
            <a:off x="408639" y="581891"/>
            <a:ext cx="11783361" cy="1077218"/>
          </a:xfrm>
          <a:prstGeom prst="rect">
            <a:avLst/>
          </a:prstGeom>
          <a:noFill/>
        </p:spPr>
        <p:txBody>
          <a:bodyPr wrap="square" rtlCol="0">
            <a:spAutoFit/>
          </a:bodyPr>
          <a:lstStyle/>
          <a:p>
            <a:pPr lvl="0"/>
            <a:r>
              <a:rPr lang="fr-FR" sz="3200" b="1" dirty="0">
                <a:solidFill>
                  <a:srgbClr val="7A2553"/>
                </a:solidFill>
              </a:rPr>
              <a:t>Pour établir un diagnostic de l’addiction deux outils sont utilisés : DSM V et CIM-11</a:t>
            </a:r>
          </a:p>
        </p:txBody>
      </p:sp>
      <p:sp>
        <p:nvSpPr>
          <p:cNvPr id="2" name="ZoneTexte 1">
            <a:extLst>
              <a:ext uri="{FF2B5EF4-FFF2-40B4-BE49-F238E27FC236}">
                <a16:creationId xmlns:a16="http://schemas.microsoft.com/office/drawing/2014/main" id="{622E757E-410C-935E-3594-63C9208E0E25}"/>
              </a:ext>
            </a:extLst>
          </p:cNvPr>
          <p:cNvSpPr txBox="1"/>
          <p:nvPr/>
        </p:nvSpPr>
        <p:spPr>
          <a:xfrm>
            <a:off x="408639" y="1832463"/>
            <a:ext cx="11783361" cy="3308598"/>
          </a:xfrm>
          <a:prstGeom prst="rect">
            <a:avLst/>
          </a:prstGeom>
          <a:noFill/>
        </p:spPr>
        <p:txBody>
          <a:bodyPr wrap="square">
            <a:spAutoFit/>
          </a:bodyPr>
          <a:lstStyle/>
          <a:p>
            <a:pPr>
              <a:lnSpc>
                <a:spcPct val="150000"/>
              </a:lnSpc>
              <a:spcAft>
                <a:spcPts val="1200"/>
              </a:spcAft>
            </a:pPr>
            <a:r>
              <a:rPr lang="fr-FR" b="1" i="0" u="none" strike="noStrike" baseline="0" dirty="0">
                <a:solidFill>
                  <a:srgbClr val="A49735"/>
                </a:solidFill>
                <a:latin typeface="Calibri" panose="020F0502020204030204" pitchFamily="34" charset="0"/>
              </a:rPr>
              <a:t>La Classification statistique Internationale des Maladies et des problèmes de santé (CIM-11) </a:t>
            </a:r>
            <a:br>
              <a:rPr lang="fr-FR" b="1" i="0" u="none" strike="noStrike" baseline="0" dirty="0">
                <a:solidFill>
                  <a:srgbClr val="A49735"/>
                </a:solidFill>
                <a:latin typeface="Calibri" panose="020F0502020204030204" pitchFamily="34" charset="0"/>
              </a:rPr>
            </a:br>
            <a:r>
              <a:rPr lang="fr-FR" b="1" i="0" u="none" strike="noStrike" baseline="0" dirty="0">
                <a:solidFill>
                  <a:srgbClr val="A49735"/>
                </a:solidFill>
                <a:latin typeface="Calibri" panose="020F0502020204030204" pitchFamily="34" charset="0"/>
              </a:rPr>
              <a:t>créée par l'Organisation Mondiale de la Santé.</a:t>
            </a:r>
          </a:p>
          <a:p>
            <a:pPr>
              <a:lnSpc>
                <a:spcPct val="150000"/>
              </a:lnSpc>
              <a:spcAft>
                <a:spcPts val="1200"/>
              </a:spcAft>
            </a:pPr>
            <a:r>
              <a:rPr lang="fr-FR" b="1" i="0" u="none" strike="noStrike" baseline="0" dirty="0">
                <a:solidFill>
                  <a:srgbClr val="7A2553"/>
                </a:solidFill>
                <a:latin typeface="Calibri" panose="020F0502020204030204" pitchFamily="34" charset="0"/>
              </a:rPr>
              <a:t>CIM 11 version française:  </a:t>
            </a:r>
            <a:r>
              <a:rPr lang="fr-FR" b="1" i="0" u="none" strike="noStrike" baseline="0" dirty="0">
                <a:solidFill>
                  <a:srgbClr val="7A2553"/>
                </a:solidFill>
                <a:latin typeface="Calibri" panose="020F0502020204030204" pitchFamily="34" charset="0"/>
                <a:hlinkClick r:id="rId2"/>
              </a:rPr>
              <a:t>https://icd.who.int/fr</a:t>
            </a:r>
            <a:endParaRPr lang="fr-FR" b="1" i="0" u="none" strike="noStrike" baseline="0" dirty="0">
              <a:solidFill>
                <a:srgbClr val="7A2553"/>
              </a:solidFill>
              <a:latin typeface="Calibri" panose="020F0502020204030204" pitchFamily="34" charset="0"/>
            </a:endParaRPr>
          </a:p>
          <a:p>
            <a:r>
              <a:rPr lang="fr-FR" i="0" u="none" strike="noStrike" baseline="0" dirty="0">
                <a:solidFill>
                  <a:srgbClr val="000000"/>
                </a:solidFill>
                <a:latin typeface="Calibri" panose="020F0502020204030204" pitchFamily="34" charset="0"/>
              </a:rPr>
              <a:t>La classification de l’OMS, CIM 11 fait apparaître les concepts d’usages ponctuels, d’intoxication, d’usage nocif et de dépendance et de sevrage.</a:t>
            </a:r>
          </a:p>
          <a:p>
            <a:endParaRPr lang="fr-FR" i="0" u="none" strike="noStrike" baseline="0" dirty="0">
              <a:solidFill>
                <a:srgbClr val="000000"/>
              </a:solidFill>
              <a:latin typeface="Calibri" panose="020F0502020204030204" pitchFamily="34" charset="0"/>
            </a:endParaRPr>
          </a:p>
          <a:p>
            <a:r>
              <a:rPr lang="fr-FR" b="0" i="0" dirty="0">
                <a:solidFill>
                  <a:srgbClr val="595959"/>
                </a:solidFill>
                <a:effectLst/>
                <a:latin typeface="rival-sans"/>
              </a:rPr>
              <a:t>Dans la CIM-11, les troubles liés à une substance se trouvent désormais au chapitre 6 « Troubles mentaux, comportementaux ou neurodéveloppementaux » sous la rubrique « Troubles dus à l’utilisation de substances ou à des conduites addictives ».</a:t>
            </a:r>
            <a:endParaRPr lang="fr-FR"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099200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9C5D7CC-2299-4193-9DA0-FB4975412FB8}"/>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Dépendance à une substance  d’après CIM11</a:t>
            </a:r>
          </a:p>
        </p:txBody>
      </p:sp>
      <p:sp>
        <p:nvSpPr>
          <p:cNvPr id="2" name="Espace réservé du contenu 2">
            <a:extLst>
              <a:ext uri="{FF2B5EF4-FFF2-40B4-BE49-F238E27FC236}">
                <a16:creationId xmlns:a16="http://schemas.microsoft.com/office/drawing/2014/main" id="{C4DA750A-FD5D-FB5F-994B-113F915DB9B8}"/>
              </a:ext>
            </a:extLst>
          </p:cNvPr>
          <p:cNvSpPr txBox="1">
            <a:spLocks/>
          </p:cNvSpPr>
          <p:nvPr/>
        </p:nvSpPr>
        <p:spPr>
          <a:xfrm>
            <a:off x="0" y="1543598"/>
            <a:ext cx="12115800" cy="41103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lvl="2" indent="0">
              <a:lnSpc>
                <a:spcPct val="100000"/>
              </a:lnSpc>
              <a:spcBef>
                <a:spcPts val="0"/>
              </a:spcBef>
              <a:spcAft>
                <a:spcPts val="600"/>
              </a:spcAft>
              <a:buNone/>
            </a:pPr>
            <a:r>
              <a:rPr lang="fr-FR" sz="1800" dirty="0"/>
              <a:t>Trouble du contrôle de la consommation résultant d'un usage répété ou continu de cette substance, caractérisé par une forte pulsion à consommer : </a:t>
            </a:r>
          </a:p>
          <a:p>
            <a:pPr marL="1190625" lvl="3" indent="-285750">
              <a:lnSpc>
                <a:spcPct val="100000"/>
              </a:lnSpc>
              <a:spcBef>
                <a:spcPts val="0"/>
              </a:spcBef>
              <a:spcAft>
                <a:spcPts val="600"/>
              </a:spcAft>
            </a:pPr>
            <a:r>
              <a:rPr lang="fr-FR" dirty="0"/>
              <a:t>une altération de la capacité à contrôler la consommation</a:t>
            </a:r>
          </a:p>
          <a:p>
            <a:pPr marL="1190625" lvl="3" indent="-285750">
              <a:lnSpc>
                <a:spcPct val="100000"/>
              </a:lnSpc>
              <a:spcBef>
                <a:spcPts val="0"/>
              </a:spcBef>
              <a:spcAft>
                <a:spcPts val="600"/>
              </a:spcAft>
            </a:pPr>
            <a:r>
              <a:rPr lang="fr-FR" dirty="0"/>
              <a:t>une priorité croissante accordée à la consommation par rapport à d'autres activités </a:t>
            </a:r>
          </a:p>
          <a:p>
            <a:pPr marL="1190625" lvl="3" indent="-285750">
              <a:lnSpc>
                <a:spcPct val="100000"/>
              </a:lnSpc>
              <a:spcBef>
                <a:spcPts val="0"/>
              </a:spcBef>
              <a:spcAft>
                <a:spcPts val="600"/>
              </a:spcAft>
            </a:pPr>
            <a:r>
              <a:rPr lang="fr-FR" dirty="0"/>
              <a:t>la persistance de la consommation malgré les dommages ou les conséquences négatives. </a:t>
            </a:r>
          </a:p>
          <a:p>
            <a:pPr marL="1190625" lvl="3" indent="-285750">
              <a:lnSpc>
                <a:spcPct val="100000"/>
              </a:lnSpc>
              <a:spcBef>
                <a:spcPts val="0"/>
              </a:spcBef>
              <a:spcAft>
                <a:spcPts val="1800"/>
              </a:spcAft>
            </a:pPr>
            <a:r>
              <a:rPr lang="fr-FR" dirty="0"/>
              <a:t>Accompagné d'envie ou de besoin impérieux de consommer du cannabis</a:t>
            </a:r>
            <a:r>
              <a:rPr lang="fr-FR" sz="1600" dirty="0"/>
              <a:t>.</a:t>
            </a:r>
          </a:p>
          <a:p>
            <a:pPr marL="447675" lvl="2" indent="0">
              <a:lnSpc>
                <a:spcPct val="100000"/>
              </a:lnSpc>
              <a:spcBef>
                <a:spcPts val="0"/>
              </a:spcBef>
              <a:spcAft>
                <a:spcPts val="600"/>
              </a:spcAft>
              <a:buNone/>
            </a:pPr>
            <a:r>
              <a:rPr lang="fr-FR" sz="1800" dirty="0"/>
              <a:t>Les caractéristiques physiologiques de la dépendance :</a:t>
            </a:r>
          </a:p>
          <a:p>
            <a:pPr marL="1190625" lvl="3" indent="-285750">
              <a:lnSpc>
                <a:spcPct val="100000"/>
              </a:lnSpc>
              <a:spcBef>
                <a:spcPts val="0"/>
              </a:spcBef>
              <a:spcAft>
                <a:spcPts val="600"/>
              </a:spcAft>
            </a:pPr>
            <a:r>
              <a:rPr lang="fr-FR" dirty="0"/>
              <a:t>tolérance aux effets </a:t>
            </a:r>
          </a:p>
          <a:p>
            <a:pPr marL="1190625" lvl="3" indent="-285750">
              <a:lnSpc>
                <a:spcPct val="100000"/>
              </a:lnSpc>
              <a:spcBef>
                <a:spcPts val="0"/>
              </a:spcBef>
              <a:spcAft>
                <a:spcPts val="600"/>
              </a:spcAft>
            </a:pPr>
            <a:r>
              <a:rPr lang="fr-FR" dirty="0"/>
              <a:t>symptômes de sevrage après l'arrêt ou la réduction de la consommation </a:t>
            </a:r>
          </a:p>
          <a:p>
            <a:pPr marL="1190625" lvl="3" indent="-285750">
              <a:lnSpc>
                <a:spcPct val="100000"/>
              </a:lnSpc>
              <a:spcBef>
                <a:spcPts val="0"/>
              </a:spcBef>
              <a:spcAft>
                <a:spcPts val="1800"/>
              </a:spcAft>
            </a:pPr>
            <a:r>
              <a:rPr lang="fr-FR" dirty="0"/>
              <a:t>ou la consommation répétée de la substance ou de substances pharmacologiquement similaires pour prévenir ou atténuer les symptômes de sevrage. </a:t>
            </a:r>
          </a:p>
          <a:p>
            <a:pPr marL="447675" lvl="2" indent="0">
              <a:lnSpc>
                <a:spcPct val="100000"/>
              </a:lnSpc>
              <a:spcBef>
                <a:spcPts val="0"/>
              </a:spcBef>
              <a:spcAft>
                <a:spcPts val="600"/>
              </a:spcAft>
              <a:buNone/>
            </a:pPr>
            <a:r>
              <a:rPr lang="fr-FR" sz="1800" dirty="0"/>
              <a:t>Les caractéristiques de la dépendance sont généralement évidentes sur une période d’au moins 12 mois.</a:t>
            </a:r>
          </a:p>
          <a:p>
            <a:pPr marL="449263" lvl="2" indent="0">
              <a:lnSpc>
                <a:spcPct val="100000"/>
              </a:lnSpc>
              <a:spcBef>
                <a:spcPts val="0"/>
              </a:spcBef>
              <a:spcAft>
                <a:spcPts val="600"/>
              </a:spcAft>
              <a:buNone/>
            </a:pPr>
            <a:endParaRPr lang="fr-FR" sz="1800" dirty="0"/>
          </a:p>
        </p:txBody>
      </p:sp>
    </p:spTree>
    <p:extLst>
      <p:ext uri="{BB962C8B-B14F-4D97-AF65-F5344CB8AC3E}">
        <p14:creationId xmlns:p14="http://schemas.microsoft.com/office/powerpoint/2010/main" val="4165884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914267B-87A3-4AFC-A561-FBB74B1B4AD6}"/>
              </a:ext>
            </a:extLst>
          </p:cNvPr>
          <p:cNvSpPr txBox="1"/>
          <p:nvPr/>
        </p:nvSpPr>
        <p:spPr>
          <a:xfrm>
            <a:off x="461926" y="851322"/>
            <a:ext cx="5687361" cy="671851"/>
          </a:xfrm>
          <a:prstGeom prst="rect">
            <a:avLst/>
          </a:prstGeom>
          <a:noFill/>
        </p:spPr>
        <p:txBody>
          <a:bodyPr wrap="square">
            <a:spAutoFit/>
          </a:bodyPr>
          <a:lstStyle/>
          <a:p>
            <a:pPr marL="457200" indent="-457200">
              <a:lnSpc>
                <a:spcPct val="150000"/>
              </a:lnSpc>
              <a:buFont typeface="Wingdings" panose="05000000000000000000" pitchFamily="2" charset="2"/>
              <a:buChar char="Ø"/>
            </a:pPr>
            <a:r>
              <a:rPr lang="fr-FR" sz="2800" b="1" i="0" u="none" strike="noStrike" baseline="0" dirty="0">
                <a:latin typeface="Calibri" panose="020F0502020204030204" pitchFamily="34" charset="0"/>
              </a:rPr>
              <a:t>Le processus addictif :</a:t>
            </a:r>
            <a:endParaRPr lang="fr-FR" sz="2800" i="0" u="none" strike="noStrike" baseline="0" dirty="0">
              <a:latin typeface="Calibri" panose="020F0502020204030204" pitchFamily="34" charset="0"/>
            </a:endParaRPr>
          </a:p>
        </p:txBody>
      </p:sp>
      <p:sp>
        <p:nvSpPr>
          <p:cNvPr id="7" name="ZoneTexte 6">
            <a:extLst>
              <a:ext uri="{FF2B5EF4-FFF2-40B4-BE49-F238E27FC236}">
                <a16:creationId xmlns:a16="http://schemas.microsoft.com/office/drawing/2014/main" id="{140B578B-1B77-4D34-91A0-64EEA5068881}"/>
              </a:ext>
            </a:extLst>
          </p:cNvPr>
          <p:cNvSpPr txBox="1"/>
          <p:nvPr/>
        </p:nvSpPr>
        <p:spPr>
          <a:xfrm>
            <a:off x="461926" y="319623"/>
            <a:ext cx="11730074" cy="584775"/>
          </a:xfrm>
          <a:prstGeom prst="rect">
            <a:avLst/>
          </a:prstGeom>
          <a:noFill/>
        </p:spPr>
        <p:txBody>
          <a:bodyPr wrap="square" rtlCol="0">
            <a:spAutoFit/>
          </a:bodyPr>
          <a:lstStyle/>
          <a:p>
            <a:pPr lvl="0"/>
            <a:r>
              <a:rPr lang="fr-FR" sz="3200" b="1" dirty="0">
                <a:solidFill>
                  <a:srgbClr val="7A2553"/>
                </a:solidFill>
              </a:rPr>
              <a:t>Comment se met en place l’addiction à une substance psychoactive </a:t>
            </a:r>
          </a:p>
        </p:txBody>
      </p:sp>
      <p:sp>
        <p:nvSpPr>
          <p:cNvPr id="9" name="Forme 8">
            <a:extLst>
              <a:ext uri="{FF2B5EF4-FFF2-40B4-BE49-F238E27FC236}">
                <a16:creationId xmlns:a16="http://schemas.microsoft.com/office/drawing/2014/main" id="{007DFCAF-5F5F-4719-8AE1-F11A6C6CA503}"/>
              </a:ext>
            </a:extLst>
          </p:cNvPr>
          <p:cNvSpPr/>
          <p:nvPr/>
        </p:nvSpPr>
        <p:spPr>
          <a:xfrm>
            <a:off x="2210202" y="451495"/>
            <a:ext cx="4283403" cy="4283403"/>
          </a:xfrm>
          <a:prstGeom prst="leftCircularArrow">
            <a:avLst>
              <a:gd name="adj1" fmla="val 2345"/>
              <a:gd name="adj2" fmla="val 283190"/>
              <a:gd name="adj3" fmla="val 1858372"/>
              <a:gd name="adj4" fmla="val 8824161"/>
              <a:gd name="adj5" fmla="val 2736"/>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nvGrpSpPr>
          <p:cNvPr id="10" name="Groupe 9">
            <a:extLst>
              <a:ext uri="{FF2B5EF4-FFF2-40B4-BE49-F238E27FC236}">
                <a16:creationId xmlns:a16="http://schemas.microsoft.com/office/drawing/2014/main" id="{1B7A112D-7B1D-4A01-8AE1-880CA36482BF}"/>
              </a:ext>
            </a:extLst>
          </p:cNvPr>
          <p:cNvGrpSpPr/>
          <p:nvPr/>
        </p:nvGrpSpPr>
        <p:grpSpPr>
          <a:xfrm>
            <a:off x="4352549" y="2004383"/>
            <a:ext cx="3409462" cy="1440000"/>
            <a:chOff x="3857" y="747579"/>
            <a:chExt cx="4077959" cy="1096776"/>
          </a:xfrm>
        </p:grpSpPr>
        <p:sp>
          <p:nvSpPr>
            <p:cNvPr id="11" name="Rectangle : coins arrondis 10">
              <a:extLst>
                <a:ext uri="{FF2B5EF4-FFF2-40B4-BE49-F238E27FC236}">
                  <a16:creationId xmlns:a16="http://schemas.microsoft.com/office/drawing/2014/main" id="{A8357A8D-8C85-4C13-9E43-94433BBEE1D7}"/>
                </a:ext>
              </a:extLst>
            </p:cNvPr>
            <p:cNvSpPr/>
            <p:nvPr/>
          </p:nvSpPr>
          <p:spPr>
            <a:xfrm>
              <a:off x="3857" y="747579"/>
              <a:ext cx="4077959" cy="1096776"/>
            </a:xfrm>
            <a:prstGeom prst="roundRect">
              <a:avLst>
                <a:gd name="adj" fmla="val 10000"/>
              </a:avLst>
            </a:pr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tangle : coins arrondis 4">
              <a:extLst>
                <a:ext uri="{FF2B5EF4-FFF2-40B4-BE49-F238E27FC236}">
                  <a16:creationId xmlns:a16="http://schemas.microsoft.com/office/drawing/2014/main" id="{606B716C-10D4-44E8-842B-30678E255FAA}"/>
                </a:ext>
              </a:extLst>
            </p:cNvPr>
            <p:cNvSpPr txBox="1"/>
            <p:nvPr/>
          </p:nvSpPr>
          <p:spPr>
            <a:xfrm>
              <a:off x="29097" y="772819"/>
              <a:ext cx="4027479" cy="8112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fr-FR" sz="1600" b="0" i="0" dirty="0">
                  <a:solidFill>
                    <a:srgbClr val="000000"/>
                  </a:solidFill>
                  <a:effectLst/>
                </a:rPr>
                <a:t>Sensation de bien-être et plaisir</a:t>
              </a:r>
            </a:p>
            <a:p>
              <a:pPr marL="171450" lvl="1" indent="-171450" algn="l" defTabSz="711200">
                <a:lnSpc>
                  <a:spcPct val="90000"/>
                </a:lnSpc>
                <a:spcBef>
                  <a:spcPct val="0"/>
                </a:spcBef>
                <a:spcAft>
                  <a:spcPct val="15000"/>
                </a:spcAft>
                <a:buChar char="•"/>
              </a:pPr>
              <a:r>
                <a:rPr lang="fr-FR" sz="1600" kern="1200" dirty="0"/>
                <a:t>D’autres voies de neurotransmission sont également perturbées</a:t>
              </a:r>
            </a:p>
          </p:txBody>
        </p:sp>
      </p:grpSp>
      <p:sp>
        <p:nvSpPr>
          <p:cNvPr id="16" name="Flèche : en arc 15">
            <a:extLst>
              <a:ext uri="{FF2B5EF4-FFF2-40B4-BE49-F238E27FC236}">
                <a16:creationId xmlns:a16="http://schemas.microsoft.com/office/drawing/2014/main" id="{10CA0599-F70B-4ACE-85C1-D5B53BEB5728}"/>
              </a:ext>
            </a:extLst>
          </p:cNvPr>
          <p:cNvSpPr/>
          <p:nvPr/>
        </p:nvSpPr>
        <p:spPr>
          <a:xfrm>
            <a:off x="6356135" y="801070"/>
            <a:ext cx="4165780" cy="4165780"/>
          </a:xfrm>
          <a:prstGeom prst="circularArrow">
            <a:avLst>
              <a:gd name="adj1" fmla="val 2411"/>
              <a:gd name="adj2" fmla="val 291632"/>
              <a:gd name="adj3" fmla="val 19532857"/>
              <a:gd name="adj4" fmla="val 12575511"/>
              <a:gd name="adj5" fmla="val 2813"/>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nvGrpSpPr>
          <p:cNvPr id="17" name="Groupe 16">
            <a:extLst>
              <a:ext uri="{FF2B5EF4-FFF2-40B4-BE49-F238E27FC236}">
                <a16:creationId xmlns:a16="http://schemas.microsoft.com/office/drawing/2014/main" id="{EA4222EF-BDBE-4FF8-A528-4DB9E1CB89F7}"/>
              </a:ext>
            </a:extLst>
          </p:cNvPr>
          <p:cNvGrpSpPr/>
          <p:nvPr/>
        </p:nvGrpSpPr>
        <p:grpSpPr>
          <a:xfrm>
            <a:off x="439756" y="1980877"/>
            <a:ext cx="3581981" cy="1440000"/>
            <a:chOff x="3857" y="747579"/>
            <a:chExt cx="4077959" cy="1096776"/>
          </a:xfrm>
        </p:grpSpPr>
        <p:sp>
          <p:nvSpPr>
            <p:cNvPr id="18" name="Rectangle : coins arrondis 17">
              <a:extLst>
                <a:ext uri="{FF2B5EF4-FFF2-40B4-BE49-F238E27FC236}">
                  <a16:creationId xmlns:a16="http://schemas.microsoft.com/office/drawing/2014/main" id="{A64F569C-9599-4470-8D29-7F45743F4D52}"/>
                </a:ext>
              </a:extLst>
            </p:cNvPr>
            <p:cNvSpPr/>
            <p:nvPr/>
          </p:nvSpPr>
          <p:spPr>
            <a:xfrm>
              <a:off x="3857" y="747579"/>
              <a:ext cx="4077959" cy="1096776"/>
            </a:xfrm>
            <a:prstGeom prst="roundRect">
              <a:avLst>
                <a:gd name="adj" fmla="val 10000"/>
              </a:avLst>
            </a:pr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ectangle : coins arrondis 4">
              <a:extLst>
                <a:ext uri="{FF2B5EF4-FFF2-40B4-BE49-F238E27FC236}">
                  <a16:creationId xmlns:a16="http://schemas.microsoft.com/office/drawing/2014/main" id="{80C6C75E-A885-4A6F-BFCD-1F15395A748F}"/>
                </a:ext>
              </a:extLst>
            </p:cNvPr>
            <p:cNvSpPr txBox="1"/>
            <p:nvPr/>
          </p:nvSpPr>
          <p:spPr>
            <a:xfrm>
              <a:off x="29097" y="772819"/>
              <a:ext cx="4027479" cy="8112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fr-FR" sz="1600" kern="1200" dirty="0">
                  <a:solidFill>
                    <a:srgbClr val="000000"/>
                  </a:solidFill>
                </a:rPr>
                <a:t>S</a:t>
              </a:r>
              <a:r>
                <a:rPr lang="fr-FR" sz="1600" b="0" i="0" kern="1200" dirty="0">
                  <a:solidFill>
                    <a:srgbClr val="000000"/>
                  </a:solidFill>
                  <a:effectLst/>
                </a:rPr>
                <a:t>ensation agréable due à des </a:t>
              </a:r>
              <a:r>
                <a:rPr lang="fr-FR" sz="1600" b="1" i="0" kern="1200" dirty="0">
                  <a:solidFill>
                    <a:srgbClr val="000000"/>
                  </a:solidFill>
                  <a:effectLst/>
                </a:rPr>
                <a:t>modifications électrochimiques</a:t>
              </a:r>
              <a:r>
                <a:rPr lang="fr-FR" sz="1600" b="0" i="0" kern="1200" dirty="0">
                  <a:solidFill>
                    <a:srgbClr val="000000"/>
                  </a:solidFill>
                  <a:effectLst/>
                </a:rPr>
                <a:t> qui se produisent au niveau du cerveau</a:t>
              </a:r>
              <a:endParaRPr lang="fr-FR" sz="1600" kern="1200" dirty="0"/>
            </a:p>
          </p:txBody>
        </p:sp>
      </p:grpSp>
      <p:sp>
        <p:nvSpPr>
          <p:cNvPr id="21" name="Rectangle : coins arrondis 20">
            <a:extLst>
              <a:ext uri="{FF2B5EF4-FFF2-40B4-BE49-F238E27FC236}">
                <a16:creationId xmlns:a16="http://schemas.microsoft.com/office/drawing/2014/main" id="{CA09E7A9-10C0-4E8C-BB13-60F3A9149B2E}"/>
              </a:ext>
            </a:extLst>
          </p:cNvPr>
          <p:cNvSpPr/>
          <p:nvPr/>
        </p:nvSpPr>
        <p:spPr>
          <a:xfrm>
            <a:off x="4569413" y="1331666"/>
            <a:ext cx="3409200" cy="749918"/>
          </a:xfrm>
          <a:prstGeom prst="roundRect">
            <a:avLst>
              <a:gd name="adj" fmla="val 10000"/>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fr-FR" b="1" kern="1200" dirty="0">
                <a:solidFill>
                  <a:schemeClr val="bg1"/>
                </a:solidFill>
              </a:rPr>
              <a:t>Libération de dopamine et de sérotonine</a:t>
            </a:r>
            <a:endParaRPr lang="fr-FR" dirty="0"/>
          </a:p>
        </p:txBody>
      </p:sp>
      <p:grpSp>
        <p:nvGrpSpPr>
          <p:cNvPr id="23" name="Groupe 22">
            <a:extLst>
              <a:ext uri="{FF2B5EF4-FFF2-40B4-BE49-F238E27FC236}">
                <a16:creationId xmlns:a16="http://schemas.microsoft.com/office/drawing/2014/main" id="{F8FAC846-3A3D-4EDE-A585-75E0E80F3F08}"/>
              </a:ext>
            </a:extLst>
          </p:cNvPr>
          <p:cNvGrpSpPr/>
          <p:nvPr/>
        </p:nvGrpSpPr>
        <p:grpSpPr>
          <a:xfrm>
            <a:off x="7944154" y="2050114"/>
            <a:ext cx="4198423" cy="2844000"/>
            <a:chOff x="3857" y="747579"/>
            <a:chExt cx="4077959" cy="1096776"/>
          </a:xfrm>
        </p:grpSpPr>
        <p:sp>
          <p:nvSpPr>
            <p:cNvPr id="24" name="Rectangle : coins arrondis 23">
              <a:extLst>
                <a:ext uri="{FF2B5EF4-FFF2-40B4-BE49-F238E27FC236}">
                  <a16:creationId xmlns:a16="http://schemas.microsoft.com/office/drawing/2014/main" id="{DC3ABC8F-A48F-4C5B-B32C-EC38A6A889D8}"/>
                </a:ext>
              </a:extLst>
            </p:cNvPr>
            <p:cNvSpPr/>
            <p:nvPr/>
          </p:nvSpPr>
          <p:spPr>
            <a:xfrm>
              <a:off x="3857" y="747579"/>
              <a:ext cx="4077959" cy="1096776"/>
            </a:xfrm>
            <a:prstGeom prst="roundRect">
              <a:avLst>
                <a:gd name="adj" fmla="val 10000"/>
              </a:avLst>
            </a:pr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 coins arrondis 4">
              <a:extLst>
                <a:ext uri="{FF2B5EF4-FFF2-40B4-BE49-F238E27FC236}">
                  <a16:creationId xmlns:a16="http://schemas.microsoft.com/office/drawing/2014/main" id="{26FC8766-3E50-4A69-B8B1-0D9BDE5E4298}"/>
                </a:ext>
              </a:extLst>
            </p:cNvPr>
            <p:cNvSpPr txBox="1"/>
            <p:nvPr/>
          </p:nvSpPr>
          <p:spPr>
            <a:xfrm>
              <a:off x="29097" y="772819"/>
              <a:ext cx="4027479" cy="8112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fr-FR" sz="1600" b="0" i="0" dirty="0">
                  <a:solidFill>
                    <a:srgbClr val="000000"/>
                  </a:solidFill>
                  <a:effectLst/>
                </a:rPr>
                <a:t>Diminution de la production naturelle de dopamine par l’organisme </a:t>
              </a:r>
            </a:p>
            <a:p>
              <a:pPr marL="171450" lvl="1" indent="-171450" algn="l" defTabSz="711200">
                <a:lnSpc>
                  <a:spcPct val="90000"/>
                </a:lnSpc>
                <a:spcBef>
                  <a:spcPct val="0"/>
                </a:spcBef>
                <a:spcAft>
                  <a:spcPct val="15000"/>
                </a:spcAft>
                <a:buChar char="•"/>
              </a:pPr>
              <a:r>
                <a:rPr lang="fr-FR" sz="1600" b="0" i="0" dirty="0">
                  <a:solidFill>
                    <a:srgbClr val="000000"/>
                  </a:solidFill>
                  <a:effectLst/>
                </a:rPr>
                <a:t>Plaisir obtenu que par l’apport d’une substance extérieure</a:t>
              </a:r>
            </a:p>
            <a:p>
              <a:pPr marL="171450" lvl="1" indent="-171450" algn="l" defTabSz="711200">
                <a:lnSpc>
                  <a:spcPct val="90000"/>
                </a:lnSpc>
                <a:spcBef>
                  <a:spcPct val="0"/>
                </a:spcBef>
                <a:spcAft>
                  <a:spcPct val="15000"/>
                </a:spcAft>
                <a:buChar char="•"/>
              </a:pPr>
              <a:r>
                <a:rPr lang="fr-FR" sz="1600" b="0" i="0" dirty="0">
                  <a:solidFill>
                    <a:srgbClr val="000000"/>
                  </a:solidFill>
                  <a:effectLst/>
                </a:rPr>
                <a:t>Augmentation de la tolérance à cette substance et une sensation de manque à son arrêt de consommation</a:t>
              </a:r>
            </a:p>
            <a:p>
              <a:pPr marL="171450" lvl="1" indent="-171450" defTabSz="711200">
                <a:lnSpc>
                  <a:spcPct val="90000"/>
                </a:lnSpc>
                <a:spcBef>
                  <a:spcPct val="0"/>
                </a:spcBef>
                <a:spcAft>
                  <a:spcPct val="15000"/>
                </a:spcAft>
                <a:buFontTx/>
                <a:buChar char="•"/>
              </a:pPr>
              <a:r>
                <a:rPr lang="fr-FR" sz="1600" i="0" u="none" strike="noStrike" baseline="0" dirty="0">
                  <a:solidFill>
                    <a:srgbClr val="000000"/>
                  </a:solidFill>
                  <a:latin typeface="Calibri" panose="020F0502020204030204" pitchFamily="34" charset="0"/>
                </a:rPr>
                <a:t>L’organisme devient alors moins sensible aux effets de la substance et le consommateur doit augmenter les doses pour obtenir le même niveau de plaisir</a:t>
              </a:r>
            </a:p>
            <a:p>
              <a:pPr marL="0" lvl="1" algn="l" defTabSz="711200">
                <a:lnSpc>
                  <a:spcPct val="90000"/>
                </a:lnSpc>
                <a:spcBef>
                  <a:spcPct val="0"/>
                </a:spcBef>
                <a:spcAft>
                  <a:spcPct val="15000"/>
                </a:spcAft>
              </a:pPr>
              <a:endParaRPr lang="fr-FR" sz="1600" kern="1200" dirty="0"/>
            </a:p>
          </p:txBody>
        </p:sp>
      </p:grpSp>
      <p:sp>
        <p:nvSpPr>
          <p:cNvPr id="27" name="Rectangle : coins arrondis 26">
            <a:extLst>
              <a:ext uri="{FF2B5EF4-FFF2-40B4-BE49-F238E27FC236}">
                <a16:creationId xmlns:a16="http://schemas.microsoft.com/office/drawing/2014/main" id="{2005F58D-27EC-4D52-9EC9-79D928F7D3D3}"/>
              </a:ext>
            </a:extLst>
          </p:cNvPr>
          <p:cNvSpPr/>
          <p:nvPr/>
        </p:nvSpPr>
        <p:spPr>
          <a:xfrm>
            <a:off x="8561259" y="4760581"/>
            <a:ext cx="3409200" cy="749918"/>
          </a:xfrm>
          <a:prstGeom prst="roundRect">
            <a:avLst>
              <a:gd name="adj" fmla="val 10000"/>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fr-FR" b="1" kern="1200" dirty="0">
                <a:solidFill>
                  <a:schemeClr val="bg1"/>
                </a:solidFill>
              </a:rPr>
              <a:t>Usage répété de drogues  </a:t>
            </a:r>
            <a:endParaRPr lang="fr-FR" kern="1200" dirty="0">
              <a:solidFill>
                <a:schemeClr val="bg1"/>
              </a:solidFill>
            </a:endParaRPr>
          </a:p>
        </p:txBody>
      </p:sp>
      <p:sp>
        <p:nvSpPr>
          <p:cNvPr id="14" name="Rectangle : coins arrondis 13">
            <a:extLst>
              <a:ext uri="{FF2B5EF4-FFF2-40B4-BE49-F238E27FC236}">
                <a16:creationId xmlns:a16="http://schemas.microsoft.com/office/drawing/2014/main" id="{808052F4-34FF-492A-A091-8EEA2F1A40EE}"/>
              </a:ext>
            </a:extLst>
          </p:cNvPr>
          <p:cNvSpPr/>
          <p:nvPr/>
        </p:nvSpPr>
        <p:spPr>
          <a:xfrm>
            <a:off x="657555" y="3362018"/>
            <a:ext cx="3529588" cy="749918"/>
          </a:xfrm>
          <a:prstGeom prst="roundRect">
            <a:avLst>
              <a:gd name="adj" fmla="val 10000"/>
            </a:avLst>
          </a:prstGeom>
          <a:solidFill>
            <a:schemeClr val="tx1"/>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r>
              <a:rPr lang="fr-FR" b="1" kern="1200" dirty="0">
                <a:solidFill>
                  <a:schemeClr val="bg1"/>
                </a:solidFill>
              </a:rPr>
              <a:t>P</a:t>
            </a:r>
            <a:r>
              <a:rPr lang="fr-FR" b="1" i="0" kern="1200" dirty="0">
                <a:solidFill>
                  <a:schemeClr val="bg1"/>
                </a:solidFill>
                <a:effectLst/>
              </a:rPr>
              <a:t>laisir généré</a:t>
            </a:r>
            <a:r>
              <a:rPr lang="fr-FR" b="0" i="0" kern="1200" dirty="0">
                <a:solidFill>
                  <a:schemeClr val="bg1"/>
                </a:solidFill>
                <a:effectLst/>
              </a:rPr>
              <a:t> par la substance consommée ou l’activité pratiquée</a:t>
            </a:r>
            <a:endParaRPr lang="fr-FR" dirty="0"/>
          </a:p>
        </p:txBody>
      </p:sp>
      <p:sp>
        <p:nvSpPr>
          <p:cNvPr id="29" name="ZoneTexte 28">
            <a:extLst>
              <a:ext uri="{FF2B5EF4-FFF2-40B4-BE49-F238E27FC236}">
                <a16:creationId xmlns:a16="http://schemas.microsoft.com/office/drawing/2014/main" id="{ED01DCD2-3014-4F17-9930-BC2FDD9BD467}"/>
              </a:ext>
            </a:extLst>
          </p:cNvPr>
          <p:cNvSpPr txBox="1"/>
          <p:nvPr/>
        </p:nvSpPr>
        <p:spPr>
          <a:xfrm>
            <a:off x="461926" y="5642371"/>
            <a:ext cx="11508533" cy="923330"/>
          </a:xfrm>
          <a:prstGeom prst="rect">
            <a:avLst/>
          </a:prstGeom>
          <a:noFill/>
        </p:spPr>
        <p:txBody>
          <a:bodyPr wrap="square">
            <a:spAutoFit/>
          </a:bodyPr>
          <a:lstStyle/>
          <a:p>
            <a:pPr algn="ctr"/>
            <a:r>
              <a:rPr lang="fr-FR" i="0" u="none" strike="noStrike" baseline="0" dirty="0">
                <a:solidFill>
                  <a:srgbClr val="000000"/>
                </a:solidFill>
                <a:latin typeface="Calibri" panose="020F0502020204030204" pitchFamily="34" charset="0"/>
              </a:rPr>
              <a:t>Ces perturbations des réseaux cérébraux finissent par avoir des effets négatifs (anxiété, irritabilité, etc.) qui eux-mêmes poussent la personne à consommer plus pour se sentir soulagée.</a:t>
            </a:r>
          </a:p>
          <a:p>
            <a:pPr algn="ctr"/>
            <a:r>
              <a:rPr lang="fr-FR" i="0" u="none" strike="noStrike" baseline="0" dirty="0">
                <a:solidFill>
                  <a:srgbClr val="000000"/>
                </a:solidFill>
                <a:latin typeface="Calibri" panose="020F0502020204030204" pitchFamily="34" charset="0"/>
                <a:hlinkClick r:id="rId2"/>
              </a:rPr>
              <a:t>https://www.ameli.fr/loire-atlantique/assure/sante/themes/addictions/definition-facteurs-favorisants</a:t>
            </a:r>
            <a:r>
              <a:rPr lang="fr-FR"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168072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914267B-87A3-4AFC-A561-FBB74B1B4AD6}"/>
              </a:ext>
            </a:extLst>
          </p:cNvPr>
          <p:cNvSpPr txBox="1"/>
          <p:nvPr/>
        </p:nvSpPr>
        <p:spPr>
          <a:xfrm>
            <a:off x="535387" y="1500052"/>
            <a:ext cx="6338023" cy="3454151"/>
          </a:xfrm>
          <a:prstGeom prst="rect">
            <a:avLst/>
          </a:prstGeom>
          <a:noFill/>
        </p:spPr>
        <p:txBody>
          <a:bodyPr wrap="square">
            <a:spAutoFit/>
          </a:bodyPr>
          <a:lstStyle/>
          <a:p>
            <a:pPr marL="457200" indent="-457200">
              <a:lnSpc>
                <a:spcPct val="150000"/>
              </a:lnSpc>
              <a:buFont typeface="Wingdings" panose="05000000000000000000" pitchFamily="2" charset="2"/>
              <a:buChar char="Ø"/>
            </a:pPr>
            <a:r>
              <a:rPr lang="fr-FR" sz="2800" b="1" i="0" u="none" strike="noStrike" baseline="0" dirty="0">
                <a:latin typeface="Calibri" panose="020F0502020204030204" pitchFamily="34" charset="0"/>
              </a:rPr>
              <a:t>Les trois types de dépendances : </a:t>
            </a:r>
          </a:p>
          <a:p>
            <a:pPr>
              <a:lnSpc>
                <a:spcPct val="150000"/>
              </a:lnSpc>
            </a:pPr>
            <a:endParaRPr lang="fr-FR" sz="1600" b="1" dirty="0">
              <a:latin typeface="Calibri" panose="020F0502020204030204" pitchFamily="34" charset="0"/>
            </a:endParaRPr>
          </a:p>
          <a:p>
            <a:pPr marL="285750" indent="-285750">
              <a:lnSpc>
                <a:spcPct val="300000"/>
              </a:lnSpc>
              <a:buFont typeface="Wingdings" panose="05000000000000000000" pitchFamily="2" charset="2"/>
              <a:buChar char="ü"/>
            </a:pPr>
            <a:r>
              <a:rPr lang="fr-FR" b="1" i="0" u="none" strike="noStrike" baseline="0" dirty="0">
                <a:latin typeface="Calibri" panose="020F0502020204030204" pitchFamily="34" charset="0"/>
              </a:rPr>
              <a:t>Physique</a:t>
            </a:r>
            <a:r>
              <a:rPr lang="fr-FR" i="0" u="none" strike="noStrike" baseline="0" dirty="0">
                <a:latin typeface="Calibri" panose="020F0502020204030204" pitchFamily="34" charset="0"/>
              </a:rPr>
              <a:t> </a:t>
            </a:r>
          </a:p>
          <a:p>
            <a:pPr marL="285750" indent="-285750">
              <a:lnSpc>
                <a:spcPct val="300000"/>
              </a:lnSpc>
              <a:buFont typeface="Wingdings" panose="05000000000000000000" pitchFamily="2" charset="2"/>
              <a:buChar char="ü"/>
            </a:pPr>
            <a:r>
              <a:rPr lang="fr-FR" b="1" dirty="0">
                <a:latin typeface="Calibri" panose="020F0502020204030204" pitchFamily="34" charset="0"/>
              </a:rPr>
              <a:t>Psychologique</a:t>
            </a:r>
            <a:endParaRPr lang="fr-FR" dirty="0">
              <a:latin typeface="Calibri" panose="020F0502020204030204" pitchFamily="34" charset="0"/>
            </a:endParaRPr>
          </a:p>
          <a:p>
            <a:pPr marL="285750" indent="-285750">
              <a:lnSpc>
                <a:spcPct val="300000"/>
              </a:lnSpc>
              <a:buFont typeface="Wingdings" panose="05000000000000000000" pitchFamily="2" charset="2"/>
              <a:buChar char="ü"/>
            </a:pPr>
            <a:r>
              <a:rPr lang="fr-FR" b="1" i="0" u="none" strike="noStrike" baseline="0" dirty="0">
                <a:latin typeface="Calibri" panose="020F0502020204030204" pitchFamily="34" charset="0"/>
              </a:rPr>
              <a:t>Comportementale</a:t>
            </a:r>
            <a:endParaRPr lang="fr-FR" i="0" u="none" strike="noStrike" baseline="0" dirty="0">
              <a:latin typeface="Calibri" panose="020F0502020204030204" pitchFamily="34" charset="0"/>
            </a:endParaRPr>
          </a:p>
        </p:txBody>
      </p:sp>
      <p:sp>
        <p:nvSpPr>
          <p:cNvPr id="7" name="ZoneTexte 6">
            <a:extLst>
              <a:ext uri="{FF2B5EF4-FFF2-40B4-BE49-F238E27FC236}">
                <a16:creationId xmlns:a16="http://schemas.microsoft.com/office/drawing/2014/main" id="{140B578B-1B77-4D34-91A0-64EEA5068881}"/>
              </a:ext>
            </a:extLst>
          </p:cNvPr>
          <p:cNvSpPr txBox="1"/>
          <p:nvPr/>
        </p:nvSpPr>
        <p:spPr>
          <a:xfrm>
            <a:off x="461926" y="319623"/>
            <a:ext cx="11730074" cy="584775"/>
          </a:xfrm>
          <a:prstGeom prst="rect">
            <a:avLst/>
          </a:prstGeom>
          <a:noFill/>
        </p:spPr>
        <p:txBody>
          <a:bodyPr wrap="square" rtlCol="0">
            <a:spAutoFit/>
          </a:bodyPr>
          <a:lstStyle/>
          <a:p>
            <a:pPr lvl="0"/>
            <a:r>
              <a:rPr lang="fr-FR" sz="3200" b="1" dirty="0">
                <a:solidFill>
                  <a:srgbClr val="7A2553"/>
                </a:solidFill>
              </a:rPr>
              <a:t>Comment se met en place l’addiction à une substance psychoactive </a:t>
            </a:r>
          </a:p>
        </p:txBody>
      </p:sp>
      <p:sp>
        <p:nvSpPr>
          <p:cNvPr id="5" name="ZoneTexte 4">
            <a:extLst>
              <a:ext uri="{FF2B5EF4-FFF2-40B4-BE49-F238E27FC236}">
                <a16:creationId xmlns:a16="http://schemas.microsoft.com/office/drawing/2014/main" id="{BFDF0EC8-A271-4358-A4BB-5A432B1FD7EB}"/>
              </a:ext>
            </a:extLst>
          </p:cNvPr>
          <p:cNvSpPr txBox="1"/>
          <p:nvPr/>
        </p:nvSpPr>
        <p:spPr>
          <a:xfrm>
            <a:off x="3032471" y="4468650"/>
            <a:ext cx="9542063" cy="464871"/>
          </a:xfrm>
          <a:prstGeom prst="rect">
            <a:avLst/>
          </a:prstGeom>
          <a:noFill/>
        </p:spPr>
        <p:txBody>
          <a:bodyPr wrap="square">
            <a:spAutoFit/>
          </a:bodyPr>
          <a:lstStyle/>
          <a:p>
            <a:pPr>
              <a:lnSpc>
                <a:spcPct val="150000"/>
              </a:lnSpc>
            </a:pPr>
            <a:r>
              <a:rPr lang="fr-FR" i="0" u="none" strike="noStrike" baseline="0" dirty="0">
                <a:latin typeface="Calibri" panose="020F0502020204030204" pitchFamily="34" charset="0"/>
              </a:rPr>
              <a:t>La consommation est associée à  des situations, à des personnes, à des lieux…</a:t>
            </a:r>
          </a:p>
        </p:txBody>
      </p:sp>
      <p:sp>
        <p:nvSpPr>
          <p:cNvPr id="6" name="ZoneTexte 5">
            <a:extLst>
              <a:ext uri="{FF2B5EF4-FFF2-40B4-BE49-F238E27FC236}">
                <a16:creationId xmlns:a16="http://schemas.microsoft.com/office/drawing/2014/main" id="{DEFCEDC5-6DB1-4405-B203-2704D4F22923}"/>
              </a:ext>
            </a:extLst>
          </p:cNvPr>
          <p:cNvSpPr txBox="1"/>
          <p:nvPr/>
        </p:nvSpPr>
        <p:spPr>
          <a:xfrm>
            <a:off x="3032472" y="2898758"/>
            <a:ext cx="8284457" cy="646331"/>
          </a:xfrm>
          <a:prstGeom prst="rect">
            <a:avLst/>
          </a:prstGeom>
          <a:noFill/>
        </p:spPr>
        <p:txBody>
          <a:bodyPr wrap="square">
            <a:spAutoFit/>
          </a:bodyPr>
          <a:lstStyle/>
          <a:p>
            <a:r>
              <a:rPr lang="fr-FR" i="0" u="none" strike="noStrike" baseline="0" dirty="0">
                <a:latin typeface="Calibri" panose="020F0502020204030204" pitchFamily="34" charset="0"/>
              </a:rPr>
              <a:t>Besoin lié aux caractéristiques du produit, se manifeste par des symptômes de sevrage si la personne ne consomme pas.</a:t>
            </a:r>
          </a:p>
        </p:txBody>
      </p:sp>
      <p:sp>
        <p:nvSpPr>
          <p:cNvPr id="8" name="ZoneTexte 7">
            <a:extLst>
              <a:ext uri="{FF2B5EF4-FFF2-40B4-BE49-F238E27FC236}">
                <a16:creationId xmlns:a16="http://schemas.microsoft.com/office/drawing/2014/main" id="{849EC739-E6BE-49C8-9D5A-635EA0E68935}"/>
              </a:ext>
            </a:extLst>
          </p:cNvPr>
          <p:cNvSpPr txBox="1"/>
          <p:nvPr/>
        </p:nvSpPr>
        <p:spPr>
          <a:xfrm>
            <a:off x="3032472" y="3714526"/>
            <a:ext cx="7891168" cy="646331"/>
          </a:xfrm>
          <a:prstGeom prst="rect">
            <a:avLst/>
          </a:prstGeom>
          <a:noFill/>
        </p:spPr>
        <p:txBody>
          <a:bodyPr wrap="square">
            <a:spAutoFit/>
          </a:bodyPr>
          <a:lstStyle/>
          <a:p>
            <a:r>
              <a:rPr lang="fr-FR" dirty="0">
                <a:latin typeface="Calibri" panose="020F0502020204030204" pitchFamily="34" charset="0"/>
              </a:rPr>
              <a:t>Besoin de consommer pour se sentir mieux, se détendre, se donner du courage (gestion des émotions + ou -)</a:t>
            </a:r>
            <a:endParaRPr lang="fr-FR" i="0" u="none" strike="noStrike" baseline="0" dirty="0">
              <a:latin typeface="Calibri" panose="020F0502020204030204" pitchFamily="34" charset="0"/>
            </a:endParaRPr>
          </a:p>
        </p:txBody>
      </p:sp>
    </p:spTree>
    <p:extLst>
      <p:ext uri="{BB962C8B-B14F-4D97-AF65-F5344CB8AC3E}">
        <p14:creationId xmlns:p14="http://schemas.microsoft.com/office/powerpoint/2010/main" val="1518657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9C5D7CC-2299-4193-9DA0-FB4975412FB8}"/>
              </a:ext>
            </a:extLst>
          </p:cNvPr>
          <p:cNvSpPr txBox="1"/>
          <p:nvPr/>
        </p:nvSpPr>
        <p:spPr>
          <a:xfrm>
            <a:off x="526628" y="343683"/>
            <a:ext cx="11856098" cy="584775"/>
          </a:xfrm>
          <a:prstGeom prst="rect">
            <a:avLst/>
          </a:prstGeom>
          <a:noFill/>
        </p:spPr>
        <p:txBody>
          <a:bodyPr wrap="square" rtlCol="0">
            <a:spAutoFit/>
          </a:bodyPr>
          <a:lstStyle/>
          <a:p>
            <a:pPr lvl="0"/>
            <a:r>
              <a:rPr lang="fr-FR" sz="3200" b="1" dirty="0">
                <a:solidFill>
                  <a:srgbClr val="7A2553"/>
                </a:solidFill>
              </a:rPr>
              <a:t>Les usages </a:t>
            </a:r>
          </a:p>
        </p:txBody>
      </p:sp>
      <p:sp>
        <p:nvSpPr>
          <p:cNvPr id="7" name="Rectangle 2">
            <a:extLst>
              <a:ext uri="{FF2B5EF4-FFF2-40B4-BE49-F238E27FC236}">
                <a16:creationId xmlns:a16="http://schemas.microsoft.com/office/drawing/2014/main" id="{089981FA-6C59-4EBC-84F6-4C5129613B4C}"/>
              </a:ext>
            </a:extLst>
          </p:cNvPr>
          <p:cNvSpPr txBox="1">
            <a:spLocks noChangeArrowheads="1"/>
          </p:cNvSpPr>
          <p:nvPr/>
        </p:nvSpPr>
        <p:spPr>
          <a:xfrm>
            <a:off x="408640" y="1579778"/>
            <a:ext cx="10675598" cy="603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Ø"/>
            </a:pPr>
            <a:endParaRPr lang="fr-FR" altLang="fr-FR" sz="3000" b="1" dirty="0">
              <a:solidFill>
                <a:srgbClr val="A49735"/>
              </a:solidFill>
              <a:latin typeface="+mn-lt"/>
            </a:endParaRPr>
          </a:p>
        </p:txBody>
      </p:sp>
      <p:sp>
        <p:nvSpPr>
          <p:cNvPr id="21" name="Sous-titre 2">
            <a:extLst>
              <a:ext uri="{FF2B5EF4-FFF2-40B4-BE49-F238E27FC236}">
                <a16:creationId xmlns:a16="http://schemas.microsoft.com/office/drawing/2014/main" id="{8C7E0931-6A9D-435D-BBEB-D73810A6047E}"/>
              </a:ext>
            </a:extLst>
          </p:cNvPr>
          <p:cNvSpPr txBox="1">
            <a:spLocks/>
          </p:cNvSpPr>
          <p:nvPr/>
        </p:nvSpPr>
        <p:spPr>
          <a:xfrm>
            <a:off x="6035327" y="3802641"/>
            <a:ext cx="2544792" cy="682592"/>
          </a:xfr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pt-BR" sz="1800" dirty="0"/>
          </a:p>
        </p:txBody>
      </p:sp>
      <p:sp>
        <p:nvSpPr>
          <p:cNvPr id="9" name="ZoneTexte 8">
            <a:extLst>
              <a:ext uri="{FF2B5EF4-FFF2-40B4-BE49-F238E27FC236}">
                <a16:creationId xmlns:a16="http://schemas.microsoft.com/office/drawing/2014/main" id="{F85F1840-20A3-4683-BB9F-2C6B7F5EA61D}"/>
              </a:ext>
            </a:extLst>
          </p:cNvPr>
          <p:cNvSpPr txBox="1"/>
          <p:nvPr/>
        </p:nvSpPr>
        <p:spPr>
          <a:xfrm>
            <a:off x="408640" y="1579778"/>
            <a:ext cx="11686790" cy="369332"/>
          </a:xfrm>
          <a:prstGeom prst="rect">
            <a:avLst/>
          </a:prstGeom>
          <a:noFill/>
        </p:spPr>
        <p:txBody>
          <a:bodyPr wrap="square">
            <a:spAutoFit/>
          </a:bodyPr>
          <a:lstStyle/>
          <a:p>
            <a:endParaRPr lang="fr-FR" dirty="0"/>
          </a:p>
        </p:txBody>
      </p:sp>
      <p:sp>
        <p:nvSpPr>
          <p:cNvPr id="11" name="ZoneTexte 10">
            <a:extLst>
              <a:ext uri="{FF2B5EF4-FFF2-40B4-BE49-F238E27FC236}">
                <a16:creationId xmlns:a16="http://schemas.microsoft.com/office/drawing/2014/main" id="{1DBD1798-E438-4A88-A0F6-52EE5B4D52D1}"/>
              </a:ext>
            </a:extLst>
          </p:cNvPr>
          <p:cNvSpPr txBox="1"/>
          <p:nvPr/>
        </p:nvSpPr>
        <p:spPr>
          <a:xfrm>
            <a:off x="665704" y="1217155"/>
            <a:ext cx="11117656" cy="4708981"/>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altLang="fr-FR" sz="3000" b="1" dirty="0">
                <a:latin typeface="Calibri" panose="020F0502020204030204"/>
              </a:rPr>
              <a:t>U</a:t>
            </a:r>
            <a:r>
              <a:rPr kumimoji="0" lang="fr-FR" altLang="fr-FR" sz="3000" b="1" i="0" u="none" strike="noStrike" kern="1200" cap="none" spc="0" normalizeH="0" baseline="0" noProof="0" dirty="0">
                <a:ln>
                  <a:noFill/>
                </a:ln>
                <a:effectLst/>
                <a:uLnTx/>
                <a:uFillTx/>
                <a:latin typeface="Calibri" panose="020F0502020204030204"/>
                <a:ea typeface="+mn-ea"/>
                <a:cs typeface="+mn-cs"/>
              </a:rPr>
              <a:t>sage simple, usage à risque, usage nocif… :</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b="1" dirty="0"/>
              <a:t>Usage simple ou usage à faible risque : </a:t>
            </a:r>
          </a:p>
          <a:p>
            <a:r>
              <a:rPr lang="fr-FR" dirty="0"/>
              <a:t>La majorité des jeunes ne vont pas mal et ont des consommations à faible risque : usage de substances dans des quantités et modalités faisant courir des risques considérés comme suffisamment faibles pour être acceptables d’un point de vue sanitaire et /ou social </a:t>
            </a:r>
          </a:p>
          <a:p>
            <a:pPr marL="285750" indent="-285750">
              <a:buFont typeface="Wingdings" panose="05000000000000000000" pitchFamily="2" charset="2"/>
              <a:buChar char="ü"/>
            </a:pPr>
            <a:endParaRPr lang="fr-FR" b="1" dirty="0"/>
          </a:p>
          <a:p>
            <a:pPr marL="285750" indent="-285750">
              <a:buFont typeface="Wingdings" panose="05000000000000000000" pitchFamily="2" charset="2"/>
              <a:buChar char="ü"/>
            </a:pPr>
            <a:r>
              <a:rPr lang="fr-FR" b="1" dirty="0"/>
              <a:t>Usage à risque :</a:t>
            </a:r>
          </a:p>
          <a:p>
            <a:r>
              <a:rPr lang="fr-FR" dirty="0"/>
              <a:t>Usage de substances dans des quantités ou suivant des modalités exposant une personne à un risque considéré comme significatif d’un point de vue sanitaire et/ ou social ; absence de dommages avérés dus à l’usage</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b="1" dirty="0"/>
              <a:t>Usage nocif :</a:t>
            </a:r>
          </a:p>
          <a:p>
            <a:r>
              <a:rPr lang="fr-FR" dirty="0"/>
              <a:t>L’usage de substances a entrainé des conséquences sanitaires ou sociales dommageables avérées pour la personne sans pour autant diagnostiquer de dépendance</a:t>
            </a:r>
          </a:p>
          <a:p>
            <a:endParaRPr lang="fr-FR" dirty="0"/>
          </a:p>
          <a:p>
            <a:endParaRPr lang="fr-FR" dirty="0"/>
          </a:p>
        </p:txBody>
      </p:sp>
    </p:spTree>
    <p:extLst>
      <p:ext uri="{BB962C8B-B14F-4D97-AF65-F5344CB8AC3E}">
        <p14:creationId xmlns:p14="http://schemas.microsoft.com/office/powerpoint/2010/main" val="3434068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7">
            <a:extLst>
              <a:ext uri="{FF2B5EF4-FFF2-40B4-BE49-F238E27FC236}">
                <a16:creationId xmlns:a16="http://schemas.microsoft.com/office/drawing/2014/main" id="{2587ED70-744D-44A7-8C71-DA94AB3CDC30}"/>
              </a:ext>
            </a:extLst>
          </p:cNvPr>
          <p:cNvSpPr>
            <a:spLocks noChangeArrowheads="1"/>
          </p:cNvSpPr>
          <p:nvPr/>
        </p:nvSpPr>
        <p:spPr bwMode="auto">
          <a:xfrm flipH="1">
            <a:off x="9804400" y="5969000"/>
            <a:ext cx="2378388" cy="673106"/>
          </a:xfrm>
          <a:prstGeom prst="wedgeEllipseCallout">
            <a:avLst>
              <a:gd name="adj1" fmla="val 46178"/>
              <a:gd name="adj2" fmla="val -230911"/>
            </a:avLst>
          </a:prstGeom>
          <a:gradFill flip="none" rotWithShape="1">
            <a:gsLst>
              <a:gs pos="0">
                <a:srgbClr val="7A2553">
                  <a:tint val="66000"/>
                  <a:satMod val="160000"/>
                </a:srgbClr>
              </a:gs>
              <a:gs pos="50000">
                <a:srgbClr val="7A2553">
                  <a:tint val="44500"/>
                  <a:satMod val="160000"/>
                </a:srgbClr>
              </a:gs>
              <a:gs pos="100000">
                <a:srgbClr val="7A2553">
                  <a:tint val="23500"/>
                  <a:satMod val="160000"/>
                </a:srgbClr>
              </a:gs>
            </a:gsLst>
            <a:path path="circle">
              <a:fillToRect l="100000" t="100000"/>
            </a:path>
            <a:tileRect r="-100000" b="-100000"/>
          </a:gradFill>
          <a:ln>
            <a:noFill/>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18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Capitale pour le diagnostic</a:t>
            </a:r>
          </a:p>
        </p:txBody>
      </p:sp>
      <p:sp>
        <p:nvSpPr>
          <p:cNvPr id="4" name="ZoneTexte 3">
            <a:extLst>
              <a:ext uri="{FF2B5EF4-FFF2-40B4-BE49-F238E27FC236}">
                <a16:creationId xmlns:a16="http://schemas.microsoft.com/office/drawing/2014/main" id="{49C5D7CC-2299-4193-9DA0-FB4975412FB8}"/>
              </a:ext>
            </a:extLst>
          </p:cNvPr>
          <p:cNvSpPr txBox="1"/>
          <p:nvPr/>
        </p:nvSpPr>
        <p:spPr>
          <a:xfrm>
            <a:off x="335902" y="215894"/>
            <a:ext cx="11856098" cy="584775"/>
          </a:xfrm>
          <a:prstGeom prst="rect">
            <a:avLst/>
          </a:prstGeom>
          <a:noFill/>
        </p:spPr>
        <p:txBody>
          <a:bodyPr wrap="square" rtlCol="0">
            <a:spAutoFit/>
          </a:bodyPr>
          <a:lstStyle/>
          <a:p>
            <a:pPr lvl="0"/>
            <a:r>
              <a:rPr lang="fr-FR" sz="3200" b="1" dirty="0">
                <a:solidFill>
                  <a:srgbClr val="7A2553"/>
                </a:solidFill>
              </a:rPr>
              <a:t>Les usages à risques</a:t>
            </a:r>
          </a:p>
        </p:txBody>
      </p:sp>
      <p:sp>
        <p:nvSpPr>
          <p:cNvPr id="7" name="Rectangle 2">
            <a:extLst>
              <a:ext uri="{FF2B5EF4-FFF2-40B4-BE49-F238E27FC236}">
                <a16:creationId xmlns:a16="http://schemas.microsoft.com/office/drawing/2014/main" id="{089981FA-6C59-4EBC-84F6-4C5129613B4C}"/>
              </a:ext>
            </a:extLst>
          </p:cNvPr>
          <p:cNvSpPr txBox="1">
            <a:spLocks noChangeArrowheads="1"/>
          </p:cNvSpPr>
          <p:nvPr/>
        </p:nvSpPr>
        <p:spPr>
          <a:xfrm>
            <a:off x="335902" y="1051192"/>
            <a:ext cx="10468602" cy="5847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Ø"/>
            </a:pPr>
            <a:r>
              <a:rPr lang="fr-FR" altLang="fr-FR" sz="3000" b="1" dirty="0">
                <a:latin typeface="+mn-lt"/>
              </a:rPr>
              <a:t>Quand s’inquiéter ?</a:t>
            </a:r>
          </a:p>
        </p:txBody>
      </p:sp>
      <p:sp>
        <p:nvSpPr>
          <p:cNvPr id="11" name="Rectangle 3">
            <a:extLst>
              <a:ext uri="{FF2B5EF4-FFF2-40B4-BE49-F238E27FC236}">
                <a16:creationId xmlns:a16="http://schemas.microsoft.com/office/drawing/2014/main" id="{40114336-CBB2-4784-ADA4-314F43B8AD4F}"/>
              </a:ext>
            </a:extLst>
          </p:cNvPr>
          <p:cNvSpPr txBox="1">
            <a:spLocks noChangeArrowheads="1"/>
          </p:cNvSpPr>
          <p:nvPr/>
        </p:nvSpPr>
        <p:spPr>
          <a:xfrm>
            <a:off x="5278012" y="2213149"/>
            <a:ext cx="6904776" cy="39093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fr-FR" altLang="fr-FR" sz="2400" b="1" cap="small" dirty="0">
                <a:cs typeface="Calibri" panose="020F0502020204030204" pitchFamily="34" charset="0"/>
              </a:rPr>
              <a:t>Modalités de consommation à risque</a:t>
            </a:r>
          </a:p>
          <a:p>
            <a:pPr marL="361950" indent="-361950">
              <a:buFont typeface="Wingdings" panose="05000000000000000000" pitchFamily="2" charset="2"/>
              <a:buChar char="ü"/>
            </a:pPr>
            <a:r>
              <a:rPr lang="fr-FR" altLang="fr-FR" sz="2000" dirty="0">
                <a:cs typeface="Calibri Light" panose="020F0302020204030204" pitchFamily="34" charset="0"/>
              </a:rPr>
              <a:t>La précocité de l’usage : un usage précoce va de pair avec une inscription neurobiologique particulière</a:t>
            </a:r>
          </a:p>
          <a:p>
            <a:pPr marL="361950" indent="-361950">
              <a:buFont typeface="Wingdings" panose="05000000000000000000" pitchFamily="2" charset="2"/>
              <a:buChar char="ü"/>
            </a:pPr>
            <a:r>
              <a:rPr lang="fr-FR" altLang="fr-FR" sz="2000" dirty="0">
                <a:cs typeface="Calibri Light" panose="020F0302020204030204" pitchFamily="34" charset="0"/>
              </a:rPr>
              <a:t>La consommation à visée auto thérapeutique (anxiété, stress, mal être sous jacent….)</a:t>
            </a:r>
          </a:p>
          <a:p>
            <a:pPr marL="361950" indent="-361950">
              <a:buFont typeface="Wingdings" panose="05000000000000000000" pitchFamily="2" charset="2"/>
              <a:buChar char="ü"/>
            </a:pPr>
            <a:r>
              <a:rPr lang="fr-FR" altLang="fr-FR" sz="2000" dirty="0">
                <a:cs typeface="Calibri Light" panose="020F0302020204030204" pitchFamily="34" charset="0"/>
              </a:rPr>
              <a:t>Le cumul des consommations </a:t>
            </a:r>
          </a:p>
          <a:p>
            <a:pPr marL="361950" indent="-361950">
              <a:buFont typeface="Wingdings" panose="05000000000000000000" pitchFamily="2" charset="2"/>
              <a:buChar char="ü"/>
            </a:pPr>
            <a:r>
              <a:rPr lang="fr-FR" altLang="fr-FR" sz="2000" dirty="0">
                <a:cs typeface="Calibri Light" panose="020F0302020204030204" pitchFamily="34" charset="0"/>
              </a:rPr>
              <a:t>Les conduites d’excès dont l’ivresse rend la probabilité de dommages plus élevée (API)</a:t>
            </a:r>
          </a:p>
          <a:p>
            <a:pPr marL="361950" indent="-361950">
              <a:buFont typeface="Wingdings" panose="05000000000000000000" pitchFamily="2" charset="2"/>
              <a:buChar char="ü"/>
            </a:pPr>
            <a:r>
              <a:rPr lang="fr-FR" altLang="fr-FR" sz="2000" dirty="0">
                <a:cs typeface="Calibri Light" panose="020F0302020204030204" pitchFamily="34" charset="0"/>
              </a:rPr>
              <a:t>La répétition des consommations à risques</a:t>
            </a:r>
            <a:endParaRPr lang="fr-FR" altLang="fr-FR" sz="2000" b="1" dirty="0"/>
          </a:p>
        </p:txBody>
      </p:sp>
      <p:sp>
        <p:nvSpPr>
          <p:cNvPr id="12" name="Oval 4">
            <a:extLst>
              <a:ext uri="{FF2B5EF4-FFF2-40B4-BE49-F238E27FC236}">
                <a16:creationId xmlns:a16="http://schemas.microsoft.com/office/drawing/2014/main" id="{E81DBA17-BB77-40D3-83E6-91D87D8E7FEF}"/>
              </a:ext>
            </a:extLst>
          </p:cNvPr>
          <p:cNvSpPr>
            <a:spLocks noChangeArrowheads="1"/>
          </p:cNvSpPr>
          <p:nvPr/>
        </p:nvSpPr>
        <p:spPr bwMode="auto">
          <a:xfrm>
            <a:off x="1030359" y="2651937"/>
            <a:ext cx="2751445" cy="2674559"/>
          </a:xfrm>
          <a:prstGeom prst="ellipse">
            <a:avLst/>
          </a:prstGeom>
          <a:solidFill>
            <a:srgbClr val="7A2553"/>
          </a:solidFill>
          <a:ln w="9525">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2800" b="1" i="0" u="none" strike="noStrike" kern="1200" cap="small" spc="0" normalizeH="0" noProof="0" dirty="0">
                <a:ln>
                  <a:noFill/>
                </a:ln>
                <a:solidFill>
                  <a:schemeClr val="bg1"/>
                </a:solidFill>
                <a:effectLst/>
                <a:uLnTx/>
                <a:uFillTx/>
                <a:latin typeface="Calibri" panose="020F0502020204030204" pitchFamily="34" charset="0"/>
                <a:cs typeface="Calibri" panose="020F0502020204030204" pitchFamily="34" charset="0"/>
              </a:rPr>
              <a:t>Inquiétude </a:t>
            </a:r>
            <a:br>
              <a:rPr kumimoji="0" lang="fr-FR" altLang="fr-FR" sz="2800" b="1" i="0" u="none" strike="noStrike" kern="1200" cap="small" spc="0" normalizeH="0" noProof="0" dirty="0">
                <a:ln>
                  <a:noFill/>
                </a:ln>
                <a:solidFill>
                  <a:schemeClr val="bg1"/>
                </a:solidFill>
                <a:effectLst/>
                <a:uLnTx/>
                <a:uFillTx/>
                <a:latin typeface="Calibri" panose="020F0502020204030204" pitchFamily="34" charset="0"/>
                <a:cs typeface="Calibri" panose="020F0502020204030204" pitchFamily="34" charset="0"/>
              </a:rPr>
            </a:br>
            <a:r>
              <a:rPr kumimoji="0" lang="fr-FR" altLang="fr-FR" sz="2800" b="1" i="0" u="none" strike="noStrike" kern="1200" cap="small" spc="0" normalizeH="0" noProof="0" dirty="0">
                <a:ln>
                  <a:noFill/>
                </a:ln>
                <a:solidFill>
                  <a:schemeClr val="bg1"/>
                </a:solidFill>
                <a:effectLst/>
                <a:uLnTx/>
                <a:uFillTx/>
                <a:latin typeface="Calibri" panose="020F0502020204030204" pitchFamily="34" charset="0"/>
                <a:cs typeface="Calibri" panose="020F0502020204030204" pitchFamily="34" charset="0"/>
              </a:rPr>
              <a:t>de l’Entourage,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2800" b="1" cap="small" dirty="0">
                <a:solidFill>
                  <a:schemeClr val="bg1"/>
                </a:solidFill>
                <a:latin typeface="Calibri" panose="020F0502020204030204" pitchFamily="34" charset="0"/>
                <a:cs typeface="Calibri" panose="020F0502020204030204" pitchFamily="34" charset="0"/>
              </a:rPr>
              <a:t>De la famille</a:t>
            </a:r>
            <a:endParaRPr kumimoji="0" lang="fr-FR" altLang="fr-FR" sz="2800" b="1" i="0" u="none" strike="noStrike" kern="1200" cap="small" spc="0" normalizeH="0" noProof="0" dirty="0">
              <a:ln>
                <a:noFill/>
              </a:ln>
              <a:solidFill>
                <a:schemeClr val="bg1"/>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utoShape 5">
            <a:extLst>
              <a:ext uri="{FF2B5EF4-FFF2-40B4-BE49-F238E27FC236}">
                <a16:creationId xmlns:a16="http://schemas.microsoft.com/office/drawing/2014/main" id="{277B75CB-03F8-4553-BC1C-108DBCF9F624}"/>
              </a:ext>
            </a:extLst>
          </p:cNvPr>
          <p:cNvSpPr>
            <a:spLocks noChangeArrowheads="1"/>
          </p:cNvSpPr>
          <p:nvPr/>
        </p:nvSpPr>
        <p:spPr bwMode="auto">
          <a:xfrm rot="19977129">
            <a:off x="3847932" y="2613035"/>
            <a:ext cx="1321738" cy="608743"/>
          </a:xfrm>
          <a:prstGeom prst="leftArrow">
            <a:avLst>
              <a:gd name="adj1" fmla="val 57641"/>
              <a:gd name="adj2" fmla="val 38013"/>
            </a:avLst>
          </a:prstGeom>
          <a:solidFill>
            <a:schemeClr val="tx1"/>
          </a:solidFill>
          <a:ln>
            <a:solidFill>
              <a:schemeClr val="tx1"/>
            </a:solid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850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9C5D7CC-2299-4193-9DA0-FB4975412FB8}"/>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Les usages à risques</a:t>
            </a:r>
          </a:p>
        </p:txBody>
      </p:sp>
      <p:sp>
        <p:nvSpPr>
          <p:cNvPr id="7" name="Rectangle 2">
            <a:extLst>
              <a:ext uri="{FF2B5EF4-FFF2-40B4-BE49-F238E27FC236}">
                <a16:creationId xmlns:a16="http://schemas.microsoft.com/office/drawing/2014/main" id="{089981FA-6C59-4EBC-84F6-4C5129613B4C}"/>
              </a:ext>
            </a:extLst>
          </p:cNvPr>
          <p:cNvSpPr txBox="1">
            <a:spLocks noChangeArrowheads="1"/>
          </p:cNvSpPr>
          <p:nvPr/>
        </p:nvSpPr>
        <p:spPr>
          <a:xfrm>
            <a:off x="488737" y="1557197"/>
            <a:ext cx="10595501" cy="706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Ø"/>
            </a:pPr>
            <a:r>
              <a:rPr lang="fr-FR" altLang="fr-FR" sz="3000" b="1" dirty="0">
                <a:latin typeface="+mn-lt"/>
              </a:rPr>
              <a:t>Quand s’inquiéter ?</a:t>
            </a:r>
          </a:p>
        </p:txBody>
      </p:sp>
      <p:sp>
        <p:nvSpPr>
          <p:cNvPr id="8" name="Rectangle 3">
            <a:extLst>
              <a:ext uri="{FF2B5EF4-FFF2-40B4-BE49-F238E27FC236}">
                <a16:creationId xmlns:a16="http://schemas.microsoft.com/office/drawing/2014/main" id="{EB9DBC38-8096-4883-A29B-53519C5D17A3}"/>
              </a:ext>
            </a:extLst>
          </p:cNvPr>
          <p:cNvSpPr txBox="1">
            <a:spLocks noChangeArrowheads="1"/>
          </p:cNvSpPr>
          <p:nvPr/>
        </p:nvSpPr>
        <p:spPr>
          <a:xfrm>
            <a:off x="5314384" y="3262154"/>
            <a:ext cx="6373640" cy="2876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buFont typeface="Wingdings" panose="05000000000000000000" pitchFamily="2" charset="2"/>
              <a:buChar char="ü"/>
            </a:pPr>
            <a:r>
              <a:rPr lang="fr-FR" altLang="fr-FR" sz="2000" dirty="0">
                <a:latin typeface="Calibri" panose="020F0502020204030204" pitchFamily="34" charset="0"/>
                <a:cs typeface="Calibri" panose="020F0502020204030204" pitchFamily="34" charset="0"/>
              </a:rPr>
              <a:t>perte de </a:t>
            </a:r>
            <a:r>
              <a:rPr lang="fr-FR" altLang="fr-FR" sz="2000" b="1" dirty="0">
                <a:solidFill>
                  <a:srgbClr val="7A2553"/>
                </a:solidFill>
                <a:latin typeface="Calibri" panose="020F0502020204030204" pitchFamily="34" charset="0"/>
                <a:cs typeface="Calibri" panose="020F0502020204030204" pitchFamily="34" charset="0"/>
              </a:rPr>
              <a:t>C</a:t>
            </a:r>
            <a:r>
              <a:rPr lang="fr-FR" altLang="fr-FR" sz="2000" dirty="0">
                <a:latin typeface="Calibri" panose="020F0502020204030204" pitchFamily="34" charset="0"/>
                <a:cs typeface="Calibri" panose="020F0502020204030204" pitchFamily="34" charset="0"/>
              </a:rPr>
              <a:t>ontrôle</a:t>
            </a:r>
          </a:p>
          <a:p>
            <a:pPr marL="361950" indent="-361950">
              <a:buFont typeface="Wingdings" panose="05000000000000000000" pitchFamily="2" charset="2"/>
              <a:buChar char="ü"/>
            </a:pPr>
            <a:r>
              <a:rPr lang="fr-FR" altLang="fr-FR" sz="2000" dirty="0">
                <a:latin typeface="Calibri" panose="020F0502020204030204" pitchFamily="34" charset="0"/>
                <a:cs typeface="Calibri" panose="020F0502020204030204" pitchFamily="34" charset="0"/>
              </a:rPr>
              <a:t>usage </a:t>
            </a:r>
            <a:r>
              <a:rPr lang="fr-FR" altLang="fr-FR" sz="2000" b="1" dirty="0">
                <a:solidFill>
                  <a:srgbClr val="7A2553"/>
                </a:solidFill>
                <a:latin typeface="Calibri" panose="020F0502020204030204" pitchFamily="34" charset="0"/>
                <a:cs typeface="Calibri" panose="020F0502020204030204" pitchFamily="34" charset="0"/>
              </a:rPr>
              <a:t>C</a:t>
            </a:r>
            <a:r>
              <a:rPr lang="fr-FR" altLang="fr-FR" sz="2000" dirty="0">
                <a:latin typeface="Calibri" panose="020F0502020204030204" pitchFamily="34" charset="0"/>
                <a:cs typeface="Calibri" panose="020F0502020204030204" pitchFamily="34" charset="0"/>
              </a:rPr>
              <a:t>ompulsif</a:t>
            </a:r>
          </a:p>
          <a:p>
            <a:pPr marL="361950" indent="-361950">
              <a:buFont typeface="Wingdings" panose="05000000000000000000" pitchFamily="2" charset="2"/>
              <a:buChar char="ü"/>
            </a:pPr>
            <a:r>
              <a:rPr lang="fr-FR" altLang="fr-FR" sz="2000" b="1" dirty="0" err="1">
                <a:solidFill>
                  <a:srgbClr val="7A2553"/>
                </a:solidFill>
                <a:latin typeface="Calibri" panose="020F0502020204030204" pitchFamily="34" charset="0"/>
                <a:cs typeface="Calibri" panose="020F0502020204030204" pitchFamily="34" charset="0"/>
              </a:rPr>
              <a:t>C</a:t>
            </a:r>
            <a:r>
              <a:rPr lang="fr-FR" altLang="fr-FR" sz="2000" dirty="0" err="1">
                <a:latin typeface="Calibri" panose="020F0502020204030204" pitchFamily="34" charset="0"/>
                <a:cs typeface="Calibri" panose="020F0502020204030204" pitchFamily="34" charset="0"/>
              </a:rPr>
              <a:t>raving</a:t>
            </a:r>
            <a:endParaRPr lang="fr-FR" altLang="fr-FR" sz="2000" dirty="0">
              <a:latin typeface="Calibri" panose="020F0502020204030204" pitchFamily="34" charset="0"/>
              <a:cs typeface="Calibri" panose="020F0502020204030204" pitchFamily="34" charset="0"/>
            </a:endParaRPr>
          </a:p>
          <a:p>
            <a:pPr marL="361950" indent="-361950">
              <a:buFont typeface="Wingdings" panose="05000000000000000000" pitchFamily="2" charset="2"/>
              <a:buChar char="ü"/>
            </a:pPr>
            <a:r>
              <a:rPr lang="fr-FR" altLang="fr-FR" sz="2000" dirty="0">
                <a:latin typeface="Calibri" panose="020F0502020204030204" pitchFamily="34" charset="0"/>
                <a:cs typeface="Calibri" panose="020F0502020204030204" pitchFamily="34" charset="0"/>
              </a:rPr>
              <a:t>usage </a:t>
            </a:r>
            <a:r>
              <a:rPr lang="fr-FR" altLang="fr-FR" sz="2000" b="1" dirty="0">
                <a:solidFill>
                  <a:srgbClr val="7A2553"/>
                </a:solidFill>
                <a:latin typeface="Calibri" panose="020F0502020204030204" pitchFamily="34" charset="0"/>
                <a:cs typeface="Calibri" panose="020F0502020204030204" pitchFamily="34" charset="0"/>
              </a:rPr>
              <a:t>C</a:t>
            </a:r>
            <a:r>
              <a:rPr lang="fr-FR" altLang="fr-FR" sz="2000" dirty="0">
                <a:latin typeface="Calibri" panose="020F0502020204030204" pitchFamily="34" charset="0"/>
                <a:cs typeface="Calibri" panose="020F0502020204030204" pitchFamily="34" charset="0"/>
              </a:rPr>
              <a:t>ontinu</a:t>
            </a:r>
          </a:p>
          <a:p>
            <a:pPr marL="361950" indent="-361950">
              <a:buFont typeface="Wingdings" panose="05000000000000000000" pitchFamily="2" charset="2"/>
              <a:buChar char="ü"/>
            </a:pPr>
            <a:r>
              <a:rPr lang="fr-FR" altLang="fr-FR" sz="2000" b="1" dirty="0">
                <a:solidFill>
                  <a:srgbClr val="7A2553"/>
                </a:solidFill>
                <a:latin typeface="Calibri" panose="020F0502020204030204" pitchFamily="34" charset="0"/>
                <a:cs typeface="Calibri" panose="020F0502020204030204" pitchFamily="34" charset="0"/>
              </a:rPr>
              <a:t>C</a:t>
            </a:r>
            <a:r>
              <a:rPr lang="fr-FR" altLang="fr-FR" sz="2000" dirty="0">
                <a:latin typeface="Calibri" panose="020F0502020204030204" pitchFamily="34" charset="0"/>
                <a:cs typeface="Calibri" panose="020F0502020204030204" pitchFamily="34" charset="0"/>
              </a:rPr>
              <a:t>onséquences : ruptures familiales, fugues, désintérêt pour la scolarité, les ami e s…</a:t>
            </a:r>
          </a:p>
          <a:p>
            <a:pPr marL="361950" indent="-361950">
              <a:buFont typeface="Wingdings" panose="05000000000000000000" pitchFamily="2" charset="2"/>
              <a:buChar char="ü"/>
            </a:pPr>
            <a:endParaRPr lang="fr-FR" altLang="fr-FR" sz="2000" dirty="0">
              <a:latin typeface="Calibri" panose="020F0502020204030204" pitchFamily="34" charset="0"/>
              <a:cs typeface="Calibri" panose="020F0502020204030204" pitchFamily="34" charset="0"/>
            </a:endParaRPr>
          </a:p>
          <a:p>
            <a:pPr marL="361950" indent="-361950">
              <a:buFont typeface="Wingdings" panose="05000000000000000000" pitchFamily="2" charset="2"/>
              <a:buChar char="ü"/>
            </a:pPr>
            <a:endParaRPr lang="fr-FR" altLang="fr-FR" sz="2000" dirty="0">
              <a:latin typeface="Calibri" panose="020F0502020204030204" pitchFamily="34" charset="0"/>
              <a:cs typeface="Calibri" panose="020F0502020204030204" pitchFamily="34" charset="0"/>
            </a:endParaRPr>
          </a:p>
          <a:p>
            <a:pPr marL="361950" indent="-361950">
              <a:buFont typeface="Wingdings" panose="05000000000000000000" pitchFamily="2" charset="2"/>
              <a:buChar char="ü"/>
            </a:pPr>
            <a:endParaRPr lang="fr-FR" altLang="fr-FR" sz="2000" dirty="0">
              <a:latin typeface="Calibri" panose="020F0502020204030204" pitchFamily="34" charset="0"/>
              <a:cs typeface="Calibri" panose="020F0502020204030204" pitchFamily="34" charset="0"/>
            </a:endParaRPr>
          </a:p>
          <a:p>
            <a:pPr marL="361950" indent="-361950">
              <a:buFont typeface="Wingdings" panose="05000000000000000000" pitchFamily="2" charset="2"/>
              <a:buChar char="ü"/>
            </a:pPr>
            <a:endParaRPr lang="fr-FR" altLang="fr-FR" sz="2000" dirty="0">
              <a:latin typeface="Calibri" panose="020F0502020204030204" pitchFamily="34" charset="0"/>
              <a:cs typeface="Calibri" panose="020F0502020204030204" pitchFamily="34" charset="0"/>
            </a:endParaRPr>
          </a:p>
          <a:p>
            <a:pPr marL="0" indent="0">
              <a:buNone/>
            </a:pPr>
            <a:endParaRPr lang="fr-FR" altLang="fr-FR" sz="2000" dirty="0">
              <a:latin typeface="Calibri" panose="020F0502020204030204" pitchFamily="34" charset="0"/>
              <a:cs typeface="Calibri" panose="020F0502020204030204" pitchFamily="34" charset="0"/>
            </a:endParaRPr>
          </a:p>
          <a:p>
            <a:endParaRPr lang="fr-FR" altLang="fr-FR" dirty="0">
              <a:latin typeface="Calibri Light" panose="020F0302020204030204" pitchFamily="34" charset="0"/>
              <a:cs typeface="Calibri Light" panose="020F0302020204030204" pitchFamily="34" charset="0"/>
            </a:endParaRPr>
          </a:p>
        </p:txBody>
      </p:sp>
      <p:sp>
        <p:nvSpPr>
          <p:cNvPr id="9" name="Oval 4">
            <a:extLst>
              <a:ext uri="{FF2B5EF4-FFF2-40B4-BE49-F238E27FC236}">
                <a16:creationId xmlns:a16="http://schemas.microsoft.com/office/drawing/2014/main" id="{A67A2E9C-9466-489E-B647-0D4A055E8F1D}"/>
              </a:ext>
            </a:extLst>
          </p:cNvPr>
          <p:cNvSpPr>
            <a:spLocks noChangeArrowheads="1"/>
          </p:cNvSpPr>
          <p:nvPr/>
        </p:nvSpPr>
        <p:spPr bwMode="auto">
          <a:xfrm>
            <a:off x="2136617" y="3576120"/>
            <a:ext cx="2153342" cy="1822066"/>
          </a:xfrm>
          <a:prstGeom prst="ellipse">
            <a:avLst/>
          </a:prstGeom>
          <a:solidFill>
            <a:srgbClr val="7A2553"/>
          </a:solidFill>
          <a:ln w="9525">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2800" b="1" i="0" u="none" strike="noStrike" kern="1200" cap="small" spc="0" normalizeH="0" noProof="0" dirty="0">
                <a:ln>
                  <a:noFill/>
                </a:ln>
                <a:solidFill>
                  <a:schemeClr val="bg1"/>
                </a:solidFill>
                <a:effectLst/>
                <a:uLnTx/>
                <a:uFillTx/>
                <a:latin typeface="Calibri" panose="020F0502020204030204" pitchFamily="34" charset="0"/>
                <a:cs typeface="Calibri" panose="020F0502020204030204" pitchFamily="34" charset="0"/>
              </a:rPr>
              <a:t> les 5 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lèche : pentagone 11">
            <a:extLst>
              <a:ext uri="{FF2B5EF4-FFF2-40B4-BE49-F238E27FC236}">
                <a16:creationId xmlns:a16="http://schemas.microsoft.com/office/drawing/2014/main" id="{F6F4E6F3-D996-475E-B2B6-64A6DF9C63B4}"/>
              </a:ext>
            </a:extLst>
          </p:cNvPr>
          <p:cNvSpPr/>
          <p:nvPr/>
        </p:nvSpPr>
        <p:spPr>
          <a:xfrm>
            <a:off x="488737" y="5020969"/>
            <a:ext cx="1610284" cy="377217"/>
          </a:xfrm>
          <a:prstGeom prst="homePlate">
            <a:avLst>
              <a:gd name="adj" fmla="val 7175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Cannabis</a:t>
            </a:r>
          </a:p>
        </p:txBody>
      </p:sp>
      <p:sp>
        <p:nvSpPr>
          <p:cNvPr id="14" name="Flèche : pentagone 13">
            <a:extLst>
              <a:ext uri="{FF2B5EF4-FFF2-40B4-BE49-F238E27FC236}">
                <a16:creationId xmlns:a16="http://schemas.microsoft.com/office/drawing/2014/main" id="{13AC7C6F-7F7E-4DCD-BB7D-B2EC1C9FD5AB}"/>
              </a:ext>
            </a:extLst>
          </p:cNvPr>
          <p:cNvSpPr/>
          <p:nvPr/>
        </p:nvSpPr>
        <p:spPr>
          <a:xfrm>
            <a:off x="488737" y="3644617"/>
            <a:ext cx="1647880" cy="372318"/>
          </a:xfrm>
          <a:prstGeom prst="homePlate">
            <a:avLst>
              <a:gd name="adj" fmla="val 7604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Alcool</a:t>
            </a:r>
          </a:p>
        </p:txBody>
      </p:sp>
      <p:sp>
        <p:nvSpPr>
          <p:cNvPr id="15" name="Flèche : pentagone 14">
            <a:extLst>
              <a:ext uri="{FF2B5EF4-FFF2-40B4-BE49-F238E27FC236}">
                <a16:creationId xmlns:a16="http://schemas.microsoft.com/office/drawing/2014/main" id="{46F1D40A-446B-4FC3-A2B3-A7F46DB1A26B}"/>
              </a:ext>
            </a:extLst>
          </p:cNvPr>
          <p:cNvSpPr/>
          <p:nvPr/>
        </p:nvSpPr>
        <p:spPr>
          <a:xfrm>
            <a:off x="488737" y="4322985"/>
            <a:ext cx="1610285" cy="377217"/>
          </a:xfrm>
          <a:prstGeom prst="homePlate">
            <a:avLst>
              <a:gd name="adj" fmla="val 6753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Tabac</a:t>
            </a:r>
          </a:p>
        </p:txBody>
      </p:sp>
    </p:spTree>
    <p:extLst>
      <p:ext uri="{BB962C8B-B14F-4D97-AF65-F5344CB8AC3E}">
        <p14:creationId xmlns:p14="http://schemas.microsoft.com/office/powerpoint/2010/main" val="2502253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EE33B8-0607-4554-A6C1-F168BA552013}"/>
              </a:ext>
            </a:extLst>
          </p:cNvPr>
          <p:cNvSpPr txBox="1"/>
          <p:nvPr/>
        </p:nvSpPr>
        <p:spPr>
          <a:xfrm>
            <a:off x="181069" y="2844225"/>
            <a:ext cx="11820808" cy="1077218"/>
          </a:xfrm>
          <a:prstGeom prst="rect">
            <a:avLst/>
          </a:prstGeom>
          <a:noFill/>
        </p:spPr>
        <p:txBody>
          <a:bodyPr wrap="square" rtlCol="0">
            <a:spAutoFit/>
          </a:bodyPr>
          <a:lstStyle/>
          <a:p>
            <a:pPr lvl="0" algn="ctr"/>
            <a:r>
              <a:rPr lang="fr-FR" sz="3200" b="1" dirty="0"/>
              <a:t>b) Les facteurs de vulnérabilité et de protection.</a:t>
            </a:r>
          </a:p>
          <a:p>
            <a:pPr lvl="0" algn="ctr"/>
            <a:r>
              <a:rPr lang="fr-FR" sz="3200" b="1" dirty="0"/>
              <a:t>Les motivations à consommer  </a:t>
            </a:r>
          </a:p>
        </p:txBody>
      </p:sp>
    </p:spTree>
    <p:extLst>
      <p:ext uri="{BB962C8B-B14F-4D97-AF65-F5344CB8AC3E}">
        <p14:creationId xmlns:p14="http://schemas.microsoft.com/office/powerpoint/2010/main" val="730193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40B578B-1B77-4D34-91A0-64EEA5068881}"/>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Outils d’animation :</a:t>
            </a:r>
            <a:endParaRPr lang="fr-FR" sz="3200" dirty="0">
              <a:solidFill>
                <a:srgbClr val="6B6123"/>
              </a:solidFill>
            </a:endParaRPr>
          </a:p>
        </p:txBody>
      </p:sp>
      <p:sp>
        <p:nvSpPr>
          <p:cNvPr id="8" name="ZoneTexte 7">
            <a:extLst>
              <a:ext uri="{FF2B5EF4-FFF2-40B4-BE49-F238E27FC236}">
                <a16:creationId xmlns:a16="http://schemas.microsoft.com/office/drawing/2014/main" id="{EFFA0097-F52C-45F1-B176-5EF8FCF3A94A}"/>
              </a:ext>
            </a:extLst>
          </p:cNvPr>
          <p:cNvSpPr txBox="1"/>
          <p:nvPr/>
        </p:nvSpPr>
        <p:spPr>
          <a:xfrm>
            <a:off x="525446" y="1688212"/>
            <a:ext cx="11463354" cy="400110"/>
          </a:xfrm>
          <a:prstGeom prst="rect">
            <a:avLst/>
          </a:prstGeom>
          <a:noFill/>
        </p:spPr>
        <p:txBody>
          <a:bodyPr wrap="square" rtlCol="0">
            <a:spAutoFit/>
          </a:bodyPr>
          <a:lstStyle/>
          <a:p>
            <a:r>
              <a:rPr lang="fr-FR" sz="2000" i="1" dirty="0">
                <a:solidFill>
                  <a:srgbClr val="7A2553"/>
                </a:solidFill>
              </a:rPr>
              <a:t>Quels sont les facteurs qui peuvent influencer la consommation d’un produit ?</a:t>
            </a:r>
          </a:p>
        </p:txBody>
      </p:sp>
      <p:sp>
        <p:nvSpPr>
          <p:cNvPr id="9" name="Triangle isocèle 8">
            <a:extLst>
              <a:ext uri="{FF2B5EF4-FFF2-40B4-BE49-F238E27FC236}">
                <a16:creationId xmlns:a16="http://schemas.microsoft.com/office/drawing/2014/main" id="{83CBF005-FB68-4FBB-AC18-85B7D3D708E2}"/>
              </a:ext>
            </a:extLst>
          </p:cNvPr>
          <p:cNvSpPr/>
          <p:nvPr/>
        </p:nvSpPr>
        <p:spPr>
          <a:xfrm>
            <a:off x="3845511" y="2502890"/>
            <a:ext cx="4500978" cy="3648723"/>
          </a:xfrm>
          <a:prstGeom prst="triangl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72781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RÃ©sultat de recherche d'images pour &quot;triangle olievenstein&quot;">
            <a:extLst>
              <a:ext uri="{FF2B5EF4-FFF2-40B4-BE49-F238E27FC236}">
                <a16:creationId xmlns:a16="http://schemas.microsoft.com/office/drawing/2014/main" id="{11BDF380-5348-4A14-9D5C-20043CE1B863}"/>
              </a:ext>
            </a:extLst>
          </p:cNvPr>
          <p:cNvPicPr>
            <a:picLocks noChangeAspect="1" noChangeArrowheads="1"/>
          </p:cNvPicPr>
          <p:nvPr/>
        </p:nvPicPr>
        <p:blipFill>
          <a:blip r:embed="rId2" cstate="print"/>
          <a:srcRect/>
          <a:stretch>
            <a:fillRect/>
          </a:stretch>
        </p:blipFill>
        <p:spPr bwMode="auto">
          <a:xfrm>
            <a:off x="5706775" y="255150"/>
            <a:ext cx="5250180" cy="6347699"/>
          </a:xfrm>
          <a:prstGeom prst="rect">
            <a:avLst/>
          </a:prstGeom>
          <a:noFill/>
        </p:spPr>
      </p:pic>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Les facteurs de vulnérabilité</a:t>
            </a:r>
          </a:p>
        </p:txBody>
      </p:sp>
      <p:sp>
        <p:nvSpPr>
          <p:cNvPr id="4" name="ZoneTexte 3">
            <a:extLst>
              <a:ext uri="{FF2B5EF4-FFF2-40B4-BE49-F238E27FC236}">
                <a16:creationId xmlns:a16="http://schemas.microsoft.com/office/drawing/2014/main" id="{02D39D85-2F91-4B40-B08B-60AA133B051B}"/>
              </a:ext>
            </a:extLst>
          </p:cNvPr>
          <p:cNvSpPr txBox="1"/>
          <p:nvPr/>
        </p:nvSpPr>
        <p:spPr>
          <a:xfrm>
            <a:off x="332509" y="1662545"/>
            <a:ext cx="5242791" cy="2585323"/>
          </a:xfrm>
          <a:prstGeom prst="rect">
            <a:avLst/>
          </a:prstGeom>
          <a:noFill/>
        </p:spPr>
        <p:txBody>
          <a:bodyPr wrap="square" rtlCol="0">
            <a:spAutoFit/>
          </a:bodyPr>
          <a:lstStyle/>
          <a:p>
            <a:pPr marL="0" indent="0">
              <a:buNone/>
            </a:pPr>
            <a:r>
              <a:rPr lang="fr-FR" dirty="0"/>
              <a:t>Les facteurs influençant l’expérience liée à l’usage d’un produit psychoactif proviennent de la substance, de l’individu et du contexte</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1723367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5B11078-C7F7-4BCF-B212-87249B6A13E0}"/>
              </a:ext>
            </a:extLst>
          </p:cNvPr>
          <p:cNvSpPr>
            <a:spLocks noGrp="1"/>
          </p:cNvSpPr>
          <p:nvPr>
            <p:ph idx="4294967295"/>
          </p:nvPr>
        </p:nvSpPr>
        <p:spPr>
          <a:xfrm>
            <a:off x="0" y="0"/>
            <a:ext cx="0" cy="0"/>
          </a:xfrm>
          <a:prstGeom prst="rect">
            <a:avLst/>
          </a:prstGeom>
        </p:spPr>
        <p:txBody>
          <a:bodyPr>
            <a:normAutofit fontScale="25000" lnSpcReduction="20000"/>
          </a:bodyPr>
          <a:lstStyle/>
          <a:p>
            <a:endParaRPr lang="fr-FR" dirty="0"/>
          </a:p>
          <a:p>
            <a:endParaRPr lang="fr-FR" dirty="0"/>
          </a:p>
          <a:p>
            <a:endParaRPr lang="fr-FR" dirty="0"/>
          </a:p>
        </p:txBody>
      </p:sp>
      <p:sp>
        <p:nvSpPr>
          <p:cNvPr id="4" name="ZoneTexte 3">
            <a:extLst>
              <a:ext uri="{FF2B5EF4-FFF2-40B4-BE49-F238E27FC236}">
                <a16:creationId xmlns:a16="http://schemas.microsoft.com/office/drawing/2014/main" id="{34F19C75-642C-4C24-9499-F5C1B8E8CB2E}"/>
              </a:ext>
            </a:extLst>
          </p:cNvPr>
          <p:cNvSpPr txBox="1"/>
          <p:nvPr/>
        </p:nvSpPr>
        <p:spPr>
          <a:xfrm>
            <a:off x="416459" y="316872"/>
            <a:ext cx="11870791" cy="6227218"/>
          </a:xfrm>
          <a:prstGeom prst="rect">
            <a:avLst/>
          </a:prstGeom>
          <a:noFill/>
        </p:spPr>
        <p:txBody>
          <a:bodyPr wrap="square" rtlCol="0">
            <a:spAutoFit/>
          </a:bodyPr>
          <a:lstStyle/>
          <a:p>
            <a:pPr lvl="0"/>
            <a:r>
              <a:rPr lang="fr-FR" sz="3200" b="1" dirty="0">
                <a:solidFill>
                  <a:srgbClr val="7A2553"/>
                </a:solidFill>
              </a:rPr>
              <a:t>Module 3 :</a:t>
            </a:r>
          </a:p>
          <a:p>
            <a:pPr lvl="1">
              <a:spcAft>
                <a:spcPts val="1800"/>
              </a:spcAft>
              <a:tabLst>
                <a:tab pos="446088" algn="l"/>
              </a:tabLst>
            </a:pPr>
            <a:r>
              <a:rPr lang="fr-FR" sz="3200" b="1" dirty="0"/>
              <a:t>Être à l’aise avec les notions de dépendance et usages à risques</a:t>
            </a:r>
          </a:p>
          <a:p>
            <a:pPr marL="1428750" lvl="2" indent="-514350">
              <a:lnSpc>
                <a:spcPct val="150000"/>
              </a:lnSpc>
              <a:buFont typeface="+mj-lt"/>
              <a:buAutoNum type="alphaLcParenR"/>
              <a:tabLst>
                <a:tab pos="446088" algn="l"/>
              </a:tabLst>
            </a:pPr>
            <a:r>
              <a:rPr lang="fr-FR" sz="2800" dirty="0"/>
              <a:t>Définir addiction et usages à risques</a:t>
            </a:r>
          </a:p>
          <a:p>
            <a:pPr marL="1428750" lvl="2" indent="-514350">
              <a:lnSpc>
                <a:spcPct val="150000"/>
              </a:lnSpc>
              <a:buFont typeface="+mj-lt"/>
              <a:buAutoNum type="alphaLcParenR"/>
              <a:tabLst>
                <a:tab pos="446088" algn="l"/>
              </a:tabLst>
            </a:pPr>
            <a:r>
              <a:rPr lang="fr-FR" sz="2800" dirty="0"/>
              <a:t>Les facteurs de vulnérabilité et de protection; les motivations à consommer</a:t>
            </a:r>
          </a:p>
          <a:p>
            <a:pPr marL="1428750" lvl="2" indent="-514350">
              <a:lnSpc>
                <a:spcPct val="150000"/>
              </a:lnSpc>
              <a:buFont typeface="+mj-lt"/>
              <a:buAutoNum type="alphaLcParenR"/>
              <a:tabLst>
                <a:tab pos="446088" algn="l"/>
              </a:tabLst>
            </a:pPr>
            <a:r>
              <a:rPr lang="fr-FR" sz="2800" dirty="0"/>
              <a:t>Les caractéristiques de la période d’adolescence</a:t>
            </a:r>
          </a:p>
          <a:p>
            <a:pPr marL="1428750" lvl="2" indent="-514350">
              <a:lnSpc>
                <a:spcPct val="150000"/>
              </a:lnSpc>
              <a:buFont typeface="+mj-lt"/>
              <a:buAutoNum type="alphaLcParenR"/>
              <a:tabLst>
                <a:tab pos="446088" algn="l"/>
              </a:tabLst>
            </a:pPr>
            <a:r>
              <a:rPr lang="fr-FR" sz="2800" dirty="0"/>
              <a:t>Les conséquences liées aux différents produits : Alcool-Tabac-Cannabis - </a:t>
            </a:r>
            <a:r>
              <a:rPr lang="fr-FR" sz="2000" i="1" dirty="0"/>
              <a:t>Voir sous module 3 RPIB alcool tabac cannabis pour plus d’informations sur les conséquences sanitaires</a:t>
            </a:r>
          </a:p>
          <a:p>
            <a:pPr marL="1428750" lvl="2" indent="-514350">
              <a:lnSpc>
                <a:spcPct val="150000"/>
              </a:lnSpc>
              <a:buFont typeface="+mj-lt"/>
              <a:buAutoNum type="alphaLcParenR"/>
              <a:tabLst>
                <a:tab pos="446088" algn="l"/>
              </a:tabLst>
            </a:pPr>
            <a:r>
              <a:rPr lang="fr-FR" sz="2800" dirty="0"/>
              <a:t>Notion de verre standard</a:t>
            </a:r>
          </a:p>
        </p:txBody>
      </p:sp>
    </p:spTree>
    <p:extLst>
      <p:ext uri="{BB962C8B-B14F-4D97-AF65-F5344CB8AC3E}">
        <p14:creationId xmlns:p14="http://schemas.microsoft.com/office/powerpoint/2010/main" val="154217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Facteurs de risque et de gravité individuels</a:t>
            </a:r>
          </a:p>
        </p:txBody>
      </p:sp>
      <p:sp>
        <p:nvSpPr>
          <p:cNvPr id="3" name="Espace réservé du contenu 2">
            <a:extLst>
              <a:ext uri="{FF2B5EF4-FFF2-40B4-BE49-F238E27FC236}">
                <a16:creationId xmlns:a16="http://schemas.microsoft.com/office/drawing/2014/main" id="{4435FDB5-533F-4B88-B464-EA6B3B32FEDE}"/>
              </a:ext>
            </a:extLst>
          </p:cNvPr>
          <p:cNvSpPr txBox="1">
            <a:spLocks/>
          </p:cNvSpPr>
          <p:nvPr/>
        </p:nvSpPr>
        <p:spPr>
          <a:xfrm>
            <a:off x="488091" y="1420241"/>
            <a:ext cx="10972800" cy="48210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fr-FR" sz="3000" b="1" dirty="0"/>
              <a:t> La présence de traits de personnalité</a:t>
            </a:r>
          </a:p>
          <a:p>
            <a:pPr marL="447675" indent="-361950">
              <a:lnSpc>
                <a:spcPct val="150000"/>
              </a:lnSpc>
              <a:buFont typeface="Wingdings" panose="05000000000000000000" pitchFamily="2" charset="2"/>
              <a:buChar char="§"/>
            </a:pPr>
            <a:r>
              <a:rPr lang="fr-FR" sz="1800" dirty="0"/>
              <a:t>Recherche de sensations, de nouveauté , désinhibition</a:t>
            </a:r>
          </a:p>
          <a:p>
            <a:pPr marL="447675" indent="-361950">
              <a:lnSpc>
                <a:spcPct val="150000"/>
              </a:lnSpc>
              <a:buFont typeface="Wingdings" panose="05000000000000000000" pitchFamily="2" charset="2"/>
              <a:buChar char="§"/>
            </a:pPr>
            <a:r>
              <a:rPr lang="fr-FR" sz="1800" dirty="0"/>
              <a:t>Faible évitement du danger</a:t>
            </a:r>
          </a:p>
          <a:p>
            <a:pPr marL="447675" indent="-361950">
              <a:lnSpc>
                <a:spcPct val="150000"/>
              </a:lnSpc>
              <a:buFont typeface="Wingdings" panose="05000000000000000000" pitchFamily="2" charset="2"/>
              <a:buChar char="§"/>
            </a:pPr>
            <a:r>
              <a:rPr lang="fr-FR" sz="1800" dirty="0"/>
              <a:t>Faible estime de soi</a:t>
            </a:r>
          </a:p>
          <a:p>
            <a:pPr marL="447675" indent="-361950">
              <a:lnSpc>
                <a:spcPct val="150000"/>
              </a:lnSpc>
              <a:buFont typeface="Wingdings" panose="05000000000000000000" pitchFamily="2" charset="2"/>
              <a:buChar char="§"/>
            </a:pPr>
            <a:r>
              <a:rPr lang="fr-FR" sz="1800" dirty="0"/>
              <a:t>Réactions émotionnelles</a:t>
            </a:r>
          </a:p>
          <a:p>
            <a:pPr marL="447675" indent="-361950">
              <a:lnSpc>
                <a:spcPct val="150000"/>
              </a:lnSpc>
              <a:buFont typeface="Wingdings" panose="05000000000000000000" pitchFamily="2" charset="2"/>
              <a:buChar char="§"/>
            </a:pPr>
            <a:r>
              <a:rPr lang="fr-FR" sz="1800" dirty="0"/>
              <a:t>Difficultés relationnelles</a:t>
            </a:r>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dirty="0"/>
              <a:t>ZUCKERMAN M. Cambridge </a:t>
            </a:r>
            <a:r>
              <a:rPr lang="fr-FR" sz="1800" dirty="0" err="1"/>
              <a:t>University</a:t>
            </a:r>
            <a:r>
              <a:rPr lang="fr-FR" sz="1800" dirty="0"/>
              <a:t> </a:t>
            </a:r>
            <a:r>
              <a:rPr lang="fr-FR" sz="1800" dirty="0" err="1"/>
              <a:t>Press</a:t>
            </a:r>
            <a:r>
              <a:rPr lang="fr-FR" sz="1800" dirty="0"/>
              <a:t>, 1994 ; ADES J., LEJOYEUX</a:t>
            </a:r>
          </a:p>
          <a:p>
            <a:pPr marL="0" indent="0">
              <a:buNone/>
            </a:pPr>
            <a:r>
              <a:rPr lang="fr-FR" sz="1800" dirty="0"/>
              <a:t>M. MASSON, 1997 ; MASSE LC. Arch </a:t>
            </a:r>
            <a:r>
              <a:rPr lang="fr-FR" sz="1800" dirty="0" err="1"/>
              <a:t>Gen</a:t>
            </a:r>
            <a:r>
              <a:rPr lang="fr-FR" sz="1800" dirty="0"/>
              <a:t> </a:t>
            </a:r>
            <a:r>
              <a:rPr lang="fr-FR" sz="1800" dirty="0" err="1"/>
              <a:t>Psychiatry</a:t>
            </a:r>
            <a:r>
              <a:rPr lang="fr-FR" sz="1800" dirty="0"/>
              <a:t>, 1997.</a:t>
            </a:r>
          </a:p>
        </p:txBody>
      </p:sp>
    </p:spTree>
    <p:extLst>
      <p:ext uri="{BB962C8B-B14F-4D97-AF65-F5344CB8AC3E}">
        <p14:creationId xmlns:p14="http://schemas.microsoft.com/office/powerpoint/2010/main" val="835960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D71BEEC-626A-4FFC-9785-907B58A7E621}"/>
              </a:ext>
            </a:extLst>
          </p:cNvPr>
          <p:cNvSpPr>
            <a:spLocks noGrp="1"/>
          </p:cNvSpPr>
          <p:nvPr>
            <p:ph type="body" idx="4294967295"/>
          </p:nvPr>
        </p:nvSpPr>
        <p:spPr>
          <a:xfrm>
            <a:off x="715225" y="1389835"/>
            <a:ext cx="10676675" cy="461963"/>
          </a:xfrm>
        </p:spPr>
        <p:txBody>
          <a:bodyPr/>
          <a:lstStyle/>
          <a:p>
            <a:pPr>
              <a:buFont typeface="Wingdings" panose="05000000000000000000" pitchFamily="2" charset="2"/>
              <a:buChar char="Ø"/>
            </a:pPr>
            <a:r>
              <a:rPr lang="fr-FR" sz="3000" b="1" dirty="0"/>
              <a:t> Facteurs corrélés fortement à la prévention des risques et </a:t>
            </a:r>
            <a:br>
              <a:rPr lang="fr-FR" sz="3000" b="1" dirty="0"/>
            </a:br>
            <a:r>
              <a:rPr lang="fr-FR" sz="3000" b="1" dirty="0"/>
              <a:t>à l’atténuation des dommages</a:t>
            </a:r>
          </a:p>
        </p:txBody>
      </p:sp>
      <p:sp>
        <p:nvSpPr>
          <p:cNvPr id="11" name="Rectangle : coins arrondis 10">
            <a:extLst>
              <a:ext uri="{FF2B5EF4-FFF2-40B4-BE49-F238E27FC236}">
                <a16:creationId xmlns:a16="http://schemas.microsoft.com/office/drawing/2014/main" id="{3E502429-3788-416C-8A17-4D5DC9FD2BF0}"/>
              </a:ext>
            </a:extLst>
          </p:cNvPr>
          <p:cNvSpPr/>
          <p:nvPr/>
        </p:nvSpPr>
        <p:spPr>
          <a:xfrm>
            <a:off x="1140292" y="2563600"/>
            <a:ext cx="2834633" cy="575485"/>
          </a:xfrm>
          <a:prstGeom prst="roundRect">
            <a:avLst>
              <a:gd name="adj" fmla="val 722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cap="all" dirty="0"/>
              <a:t>INFORMATIONS / CONNAISSANCES </a:t>
            </a:r>
          </a:p>
        </p:txBody>
      </p:sp>
      <p:sp>
        <p:nvSpPr>
          <p:cNvPr id="13" name="Rectangle : coins arrondis 12">
            <a:extLst>
              <a:ext uri="{FF2B5EF4-FFF2-40B4-BE49-F238E27FC236}">
                <a16:creationId xmlns:a16="http://schemas.microsoft.com/office/drawing/2014/main" id="{8963AA0F-95B8-4115-A126-238780C8094B}"/>
              </a:ext>
            </a:extLst>
          </p:cNvPr>
          <p:cNvSpPr/>
          <p:nvPr/>
        </p:nvSpPr>
        <p:spPr>
          <a:xfrm>
            <a:off x="4452234" y="2563600"/>
            <a:ext cx="4515407" cy="57548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cap="all" dirty="0"/>
              <a:t>REFLEXION SUR SON USAGE </a:t>
            </a:r>
          </a:p>
        </p:txBody>
      </p:sp>
      <p:sp>
        <p:nvSpPr>
          <p:cNvPr id="14" name="Rectangle : coins arrondis 13">
            <a:extLst>
              <a:ext uri="{FF2B5EF4-FFF2-40B4-BE49-F238E27FC236}">
                <a16:creationId xmlns:a16="http://schemas.microsoft.com/office/drawing/2014/main" id="{A9A2CDA2-FBB4-4380-9036-9210C42EC8A9}"/>
              </a:ext>
            </a:extLst>
          </p:cNvPr>
          <p:cNvSpPr/>
          <p:nvPr/>
        </p:nvSpPr>
        <p:spPr>
          <a:xfrm>
            <a:off x="9213550" y="2607058"/>
            <a:ext cx="2490120" cy="57548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cap="all" dirty="0"/>
              <a:t>SOLIDITE DES LIENS SOCIAUX </a:t>
            </a:r>
          </a:p>
        </p:txBody>
      </p:sp>
      <p:sp>
        <p:nvSpPr>
          <p:cNvPr id="15" name="Rectangle : coins arrondis 14">
            <a:extLst>
              <a:ext uri="{FF2B5EF4-FFF2-40B4-BE49-F238E27FC236}">
                <a16:creationId xmlns:a16="http://schemas.microsoft.com/office/drawing/2014/main" id="{77D6D2A6-224B-42D4-9971-63398C0028A1}"/>
              </a:ext>
            </a:extLst>
          </p:cNvPr>
          <p:cNvSpPr/>
          <p:nvPr/>
        </p:nvSpPr>
        <p:spPr>
          <a:xfrm>
            <a:off x="1105101" y="4395218"/>
            <a:ext cx="2834633" cy="57548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cap="all" dirty="0"/>
              <a:t>DIVERSITE DES MOTIVATIONS HEDONISTES </a:t>
            </a:r>
          </a:p>
        </p:txBody>
      </p:sp>
      <p:sp>
        <p:nvSpPr>
          <p:cNvPr id="16" name="Rectangle : coins arrondis 15">
            <a:extLst>
              <a:ext uri="{FF2B5EF4-FFF2-40B4-BE49-F238E27FC236}">
                <a16:creationId xmlns:a16="http://schemas.microsoft.com/office/drawing/2014/main" id="{433846AE-6BD4-4894-8CCD-9391DB8E2081}"/>
              </a:ext>
            </a:extLst>
          </p:cNvPr>
          <p:cNvSpPr/>
          <p:nvPr/>
        </p:nvSpPr>
        <p:spPr>
          <a:xfrm>
            <a:off x="4443094" y="4395218"/>
            <a:ext cx="4515407" cy="57548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cap="all" dirty="0"/>
              <a:t>COMPETENCES PSYCHOSOCIALES </a:t>
            </a:r>
          </a:p>
        </p:txBody>
      </p:sp>
      <p:sp>
        <p:nvSpPr>
          <p:cNvPr id="17" name="Rectangle : coins arrondis 16">
            <a:extLst>
              <a:ext uri="{FF2B5EF4-FFF2-40B4-BE49-F238E27FC236}">
                <a16:creationId xmlns:a16="http://schemas.microsoft.com/office/drawing/2014/main" id="{682C5469-7955-4625-B23E-41E2C4BD667C}"/>
              </a:ext>
            </a:extLst>
          </p:cNvPr>
          <p:cNvSpPr/>
          <p:nvPr/>
        </p:nvSpPr>
        <p:spPr>
          <a:xfrm>
            <a:off x="9203914" y="4395218"/>
            <a:ext cx="2490120" cy="57548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cap="all" dirty="0"/>
              <a:t>ENVIRONNEMMENT</a:t>
            </a:r>
          </a:p>
        </p:txBody>
      </p:sp>
      <p:sp>
        <p:nvSpPr>
          <p:cNvPr id="18" name="Espace réservé du texte 8">
            <a:extLst>
              <a:ext uri="{FF2B5EF4-FFF2-40B4-BE49-F238E27FC236}">
                <a16:creationId xmlns:a16="http://schemas.microsoft.com/office/drawing/2014/main" id="{CA7FEC60-A0CD-4ADD-80E6-B64A4BA71537}"/>
              </a:ext>
            </a:extLst>
          </p:cNvPr>
          <p:cNvSpPr txBox="1">
            <a:spLocks/>
          </p:cNvSpPr>
          <p:nvPr/>
        </p:nvSpPr>
        <p:spPr>
          <a:xfrm>
            <a:off x="1069912" y="3339471"/>
            <a:ext cx="2905013" cy="80771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600"/>
              </a:spcAft>
              <a:buFont typeface="Arial" panose="020B0604020202020204" pitchFamily="34" charset="0"/>
              <a:buNone/>
              <a:defRPr sz="1400" b="0" i="0" kern="1200" baseline="0">
                <a:solidFill>
                  <a:schemeClr val="tx2">
                    <a:lumMod val="50000"/>
                  </a:schemeClr>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500" dirty="0">
                <a:solidFill>
                  <a:srgbClr val="000000"/>
                </a:solidFill>
              </a:rPr>
              <a:t>Des produits, des effets, des risques, des techniques de RDRD; de soi</a:t>
            </a:r>
          </a:p>
          <a:p>
            <a:pPr marL="285750" indent="-285750" algn="ctr">
              <a:spcAft>
                <a:spcPts val="600"/>
              </a:spcAft>
              <a:buFont typeface="Arial" panose="020B0604020202020204" pitchFamily="34" charset="0"/>
              <a:buChar char="•"/>
            </a:pPr>
            <a:endParaRPr lang="fr-FR" sz="1500" dirty="0">
              <a:solidFill>
                <a:srgbClr val="000000"/>
              </a:solidFill>
            </a:endParaRPr>
          </a:p>
        </p:txBody>
      </p:sp>
      <p:sp>
        <p:nvSpPr>
          <p:cNvPr id="20" name="Espace réservé du texte 8">
            <a:extLst>
              <a:ext uri="{FF2B5EF4-FFF2-40B4-BE49-F238E27FC236}">
                <a16:creationId xmlns:a16="http://schemas.microsoft.com/office/drawing/2014/main" id="{7934757E-1335-43A0-A0AE-9C52B9986050}"/>
              </a:ext>
            </a:extLst>
          </p:cNvPr>
          <p:cNvSpPr txBox="1">
            <a:spLocks/>
          </p:cNvSpPr>
          <p:nvPr/>
        </p:nvSpPr>
        <p:spPr>
          <a:xfrm>
            <a:off x="4452234" y="3248937"/>
            <a:ext cx="4515407" cy="123937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600"/>
              </a:spcAft>
              <a:buFont typeface="Arial" panose="020B0604020202020204" pitchFamily="34" charset="0"/>
              <a:buNone/>
              <a:defRPr sz="1400" b="0" i="0" kern="1200" baseline="0">
                <a:solidFill>
                  <a:schemeClr val="tx2">
                    <a:lumMod val="50000"/>
                  </a:schemeClr>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500" dirty="0">
                <a:solidFill>
                  <a:srgbClr val="000000"/>
                </a:solidFill>
              </a:rPr>
              <a:t>Qu’est-ce que je cherche ? Qu’est-ce que je trouve ? </a:t>
            </a:r>
            <a:br>
              <a:rPr lang="fr-FR" sz="1500" dirty="0">
                <a:solidFill>
                  <a:srgbClr val="000000"/>
                </a:solidFill>
              </a:rPr>
            </a:br>
            <a:r>
              <a:rPr lang="fr-FR" sz="1500" dirty="0">
                <a:solidFill>
                  <a:srgbClr val="000000"/>
                </a:solidFill>
              </a:rPr>
              <a:t>Où j’en suis ?  Jusqu’où puis-je aller ?  Qu’est-ce qui me pose problème ? Quel est mon risque ? Qu’est-ce que le plaisir ? Quelles sont mes autres sources de satisfactions ?</a:t>
            </a:r>
          </a:p>
        </p:txBody>
      </p:sp>
      <p:sp>
        <p:nvSpPr>
          <p:cNvPr id="21" name="Espace réservé du texte 8">
            <a:extLst>
              <a:ext uri="{FF2B5EF4-FFF2-40B4-BE49-F238E27FC236}">
                <a16:creationId xmlns:a16="http://schemas.microsoft.com/office/drawing/2014/main" id="{332F6F85-0E39-47D4-BFCF-1B500984F570}"/>
              </a:ext>
            </a:extLst>
          </p:cNvPr>
          <p:cNvSpPr txBox="1">
            <a:spLocks/>
          </p:cNvSpPr>
          <p:nvPr/>
        </p:nvSpPr>
        <p:spPr>
          <a:xfrm>
            <a:off x="4443094" y="5166119"/>
            <a:ext cx="4524548" cy="57548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600"/>
              </a:spcAft>
              <a:buFont typeface="Arial" panose="020B0604020202020204" pitchFamily="34" charset="0"/>
              <a:buNone/>
              <a:defRPr sz="1400" b="0" i="0" kern="1200" baseline="0">
                <a:solidFill>
                  <a:schemeClr val="tx2">
                    <a:lumMod val="50000"/>
                  </a:schemeClr>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500" dirty="0">
                <a:solidFill>
                  <a:srgbClr val="000000"/>
                </a:solidFill>
              </a:rPr>
              <a:t>Développer son esprit critique, résister aux influences, adopter des comportements de prévention et de RDR</a:t>
            </a:r>
          </a:p>
        </p:txBody>
      </p:sp>
      <p:sp>
        <p:nvSpPr>
          <p:cNvPr id="19" name="Espace réservé du texte 8">
            <a:extLst>
              <a:ext uri="{FF2B5EF4-FFF2-40B4-BE49-F238E27FC236}">
                <a16:creationId xmlns:a16="http://schemas.microsoft.com/office/drawing/2014/main" id="{B91E2573-1769-44FF-9DF2-0A97AC839ACD}"/>
              </a:ext>
            </a:extLst>
          </p:cNvPr>
          <p:cNvSpPr txBox="1">
            <a:spLocks/>
          </p:cNvSpPr>
          <p:nvPr/>
        </p:nvSpPr>
        <p:spPr>
          <a:xfrm>
            <a:off x="9213550" y="3339471"/>
            <a:ext cx="2480484" cy="105574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600"/>
              </a:spcAft>
              <a:buFont typeface="Arial" panose="020B0604020202020204" pitchFamily="34" charset="0"/>
              <a:buNone/>
              <a:defRPr sz="1400" b="0" i="0" kern="1200" baseline="0">
                <a:solidFill>
                  <a:schemeClr val="tx2">
                    <a:lumMod val="50000"/>
                  </a:schemeClr>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500" dirty="0">
                <a:solidFill>
                  <a:srgbClr val="000000"/>
                </a:solidFill>
              </a:rPr>
              <a:t>Climat familial, soutien, dialogue, cadre ; insertion scolaire et professionnelle</a:t>
            </a:r>
          </a:p>
        </p:txBody>
      </p:sp>
      <p:sp>
        <p:nvSpPr>
          <p:cNvPr id="22" name="Espace réservé du texte 8">
            <a:extLst>
              <a:ext uri="{FF2B5EF4-FFF2-40B4-BE49-F238E27FC236}">
                <a16:creationId xmlns:a16="http://schemas.microsoft.com/office/drawing/2014/main" id="{59246B7A-6637-4551-AA60-F86B631B0CB4}"/>
              </a:ext>
            </a:extLst>
          </p:cNvPr>
          <p:cNvSpPr txBox="1">
            <a:spLocks/>
          </p:cNvSpPr>
          <p:nvPr/>
        </p:nvSpPr>
        <p:spPr>
          <a:xfrm>
            <a:off x="1069913" y="5168839"/>
            <a:ext cx="2834634" cy="57548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600"/>
              </a:spcAft>
              <a:buFont typeface="Arial" panose="020B0604020202020204" pitchFamily="34" charset="0"/>
              <a:buNone/>
              <a:defRPr sz="1400" b="0" i="0" kern="1200" baseline="0">
                <a:solidFill>
                  <a:schemeClr val="tx2">
                    <a:lumMod val="50000"/>
                  </a:schemeClr>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500" dirty="0">
                <a:solidFill>
                  <a:srgbClr val="000000"/>
                </a:solidFill>
              </a:rPr>
              <a:t>Diversité des sources de plaisirs et de satisfactions</a:t>
            </a:r>
          </a:p>
        </p:txBody>
      </p:sp>
      <p:sp>
        <p:nvSpPr>
          <p:cNvPr id="23" name="Espace réservé du texte 8">
            <a:extLst>
              <a:ext uri="{FF2B5EF4-FFF2-40B4-BE49-F238E27FC236}">
                <a16:creationId xmlns:a16="http://schemas.microsoft.com/office/drawing/2014/main" id="{9B4B61A8-33E3-42AA-A4BE-AE4052FAE9D1}"/>
              </a:ext>
            </a:extLst>
          </p:cNvPr>
          <p:cNvSpPr txBox="1">
            <a:spLocks/>
          </p:cNvSpPr>
          <p:nvPr/>
        </p:nvSpPr>
        <p:spPr>
          <a:xfrm>
            <a:off x="9194277" y="5180184"/>
            <a:ext cx="2490120" cy="76055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600"/>
              </a:spcAft>
              <a:buFont typeface="Arial" panose="020B0604020202020204" pitchFamily="34" charset="0"/>
              <a:buNone/>
              <a:defRPr sz="1400" b="0" i="0" kern="1200" baseline="0">
                <a:solidFill>
                  <a:schemeClr val="tx2">
                    <a:lumMod val="50000"/>
                  </a:schemeClr>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500" dirty="0">
                <a:solidFill>
                  <a:srgbClr val="000000"/>
                </a:solidFill>
              </a:rPr>
              <a:t>Disponibilité et accessibilité des produits, consommation des pairs, réglementation</a:t>
            </a:r>
          </a:p>
        </p:txBody>
      </p:sp>
      <p:sp>
        <p:nvSpPr>
          <p:cNvPr id="8" name="ZoneTexte 7">
            <a:extLst>
              <a:ext uri="{FF2B5EF4-FFF2-40B4-BE49-F238E27FC236}">
                <a16:creationId xmlns:a16="http://schemas.microsoft.com/office/drawing/2014/main" id="{2DBD406A-A4D2-432A-969F-60B0FD38C907}"/>
              </a:ext>
            </a:extLst>
          </p:cNvPr>
          <p:cNvSpPr txBox="1"/>
          <p:nvPr/>
        </p:nvSpPr>
        <p:spPr>
          <a:xfrm>
            <a:off x="715224" y="436044"/>
            <a:ext cx="75415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7A2553"/>
                </a:solidFill>
                <a:effectLst/>
                <a:uLnTx/>
                <a:uFillTx/>
                <a:latin typeface="Calibri" panose="020F0502020204030204"/>
                <a:ea typeface="+mn-ea"/>
                <a:cs typeface="+mn-cs"/>
              </a:rPr>
              <a:t>Facteurs de protection </a:t>
            </a:r>
          </a:p>
        </p:txBody>
      </p:sp>
      <p:sp>
        <p:nvSpPr>
          <p:cNvPr id="2" name="ZoneTexte 1">
            <a:extLst>
              <a:ext uri="{FF2B5EF4-FFF2-40B4-BE49-F238E27FC236}">
                <a16:creationId xmlns:a16="http://schemas.microsoft.com/office/drawing/2014/main" id="{C4F91324-7A8A-4985-A607-3D3605AF11A6}"/>
              </a:ext>
            </a:extLst>
          </p:cNvPr>
          <p:cNvSpPr txBox="1"/>
          <p:nvPr/>
        </p:nvSpPr>
        <p:spPr>
          <a:xfrm>
            <a:off x="570369" y="6011163"/>
            <a:ext cx="8976556" cy="584775"/>
          </a:xfrm>
          <a:prstGeom prst="rect">
            <a:avLst/>
          </a:prstGeom>
          <a:noFill/>
        </p:spPr>
        <p:txBody>
          <a:bodyPr wrap="square" rtlCol="0">
            <a:spAutoFit/>
          </a:bodyPr>
          <a:lstStyle/>
          <a:p>
            <a:endParaRPr lang="fr-FR" dirty="0"/>
          </a:p>
          <a:p>
            <a:r>
              <a:rPr lang="fr-FR" sz="1400" dirty="0"/>
              <a:t>Support PPT  Présentation </a:t>
            </a:r>
            <a:r>
              <a:rPr lang="fr-FR" sz="1400" dirty="0" err="1"/>
              <a:t>Oppelia</a:t>
            </a:r>
            <a:r>
              <a:rPr lang="fr-FR" sz="1400" dirty="0"/>
              <a:t> Le Triangle Ce qu’il faut retenir sur les substances psychoactives</a:t>
            </a:r>
          </a:p>
        </p:txBody>
      </p:sp>
    </p:spTree>
    <p:extLst>
      <p:ext uri="{BB962C8B-B14F-4D97-AF65-F5344CB8AC3E}">
        <p14:creationId xmlns:p14="http://schemas.microsoft.com/office/powerpoint/2010/main" val="748080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F09628E-1356-4D70-BE59-15B490CDAA0C}"/>
              </a:ext>
            </a:extLst>
          </p:cNvPr>
          <p:cNvSpPr>
            <a:spLocks noGrp="1"/>
          </p:cNvSpPr>
          <p:nvPr>
            <p:ph type="body" sz="quarter" idx="4294967295"/>
          </p:nvPr>
        </p:nvSpPr>
        <p:spPr>
          <a:xfrm>
            <a:off x="543208" y="1450127"/>
            <a:ext cx="11105584" cy="950869"/>
          </a:xfrm>
        </p:spPr>
        <p:txBody>
          <a:bodyPr/>
          <a:lstStyle/>
          <a:p>
            <a:pPr>
              <a:buFont typeface="Wingdings" panose="05000000000000000000" pitchFamily="2" charset="2"/>
              <a:buChar char="Ø"/>
            </a:pPr>
            <a:r>
              <a:rPr lang="fr-FR" sz="3000" b="1" dirty="0"/>
              <a:t> Connaitre les motivations d’une personne à consommer une SPA peut aider à identifier si l’usage est problématique</a:t>
            </a:r>
          </a:p>
          <a:p>
            <a:endParaRPr lang="fr-FR" sz="3000" b="1" dirty="0"/>
          </a:p>
        </p:txBody>
      </p:sp>
      <p:pic>
        <p:nvPicPr>
          <p:cNvPr id="11" name="Espace réservé du contenu 5">
            <a:extLst>
              <a:ext uri="{FF2B5EF4-FFF2-40B4-BE49-F238E27FC236}">
                <a16:creationId xmlns:a16="http://schemas.microsoft.com/office/drawing/2014/main" id="{84BCB239-5899-4885-9EB9-140AAEC46572}"/>
              </a:ext>
            </a:extLst>
          </p:cNvPr>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785194" y="3358048"/>
            <a:ext cx="1310806" cy="1502357"/>
          </a:xfrm>
          <a:prstGeom prst="rect">
            <a:avLst/>
          </a:prstGeom>
        </p:spPr>
      </p:pic>
      <p:sp>
        <p:nvSpPr>
          <p:cNvPr id="24" name="Légende : flèche courbée 23">
            <a:extLst>
              <a:ext uri="{FF2B5EF4-FFF2-40B4-BE49-F238E27FC236}">
                <a16:creationId xmlns:a16="http://schemas.microsoft.com/office/drawing/2014/main" id="{0F54769A-C289-4A84-AD67-3B5AF248F05A}"/>
              </a:ext>
            </a:extLst>
          </p:cNvPr>
          <p:cNvSpPr/>
          <p:nvPr/>
        </p:nvSpPr>
        <p:spPr>
          <a:xfrm>
            <a:off x="7190738" y="2488907"/>
            <a:ext cx="4275893" cy="317387"/>
          </a:xfrm>
          <a:prstGeom prst="borderCallout2">
            <a:avLst>
              <a:gd name="adj1" fmla="val 74512"/>
              <a:gd name="adj2" fmla="val -1264"/>
              <a:gd name="adj3" fmla="val 77610"/>
              <a:gd name="adj4" fmla="val -16667"/>
              <a:gd name="adj5" fmla="val 295275"/>
              <a:gd name="adj6" fmla="val -3002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rgbClr val="000000"/>
                </a:solidFill>
              </a:rPr>
              <a:t>Continuer à pouvoir travailler normalement</a:t>
            </a:r>
            <a:endParaRPr lang="fr-FR" dirty="0">
              <a:solidFill>
                <a:srgbClr val="000000"/>
              </a:solidFill>
            </a:endParaRPr>
          </a:p>
        </p:txBody>
      </p:sp>
      <p:sp>
        <p:nvSpPr>
          <p:cNvPr id="25" name="Légende : flèche courbée 24">
            <a:extLst>
              <a:ext uri="{FF2B5EF4-FFF2-40B4-BE49-F238E27FC236}">
                <a16:creationId xmlns:a16="http://schemas.microsoft.com/office/drawing/2014/main" id="{7FE256D5-DB46-48EE-8915-05A28C9EF895}"/>
              </a:ext>
            </a:extLst>
          </p:cNvPr>
          <p:cNvSpPr/>
          <p:nvPr/>
        </p:nvSpPr>
        <p:spPr>
          <a:xfrm>
            <a:off x="7712974" y="4708987"/>
            <a:ext cx="3744951" cy="505066"/>
          </a:xfrm>
          <a:prstGeom prst="borderCallout2">
            <a:avLst>
              <a:gd name="adj1" fmla="val 49204"/>
              <a:gd name="adj2" fmla="val -1264"/>
              <a:gd name="adj3" fmla="val 46462"/>
              <a:gd name="adj4" fmla="val -28193"/>
              <a:gd name="adj5" fmla="val -32843"/>
              <a:gd name="adj6" fmla="val -46674"/>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rgbClr val="000000"/>
                </a:solidFill>
              </a:rPr>
              <a:t>Faire comme les autres, créer du lien, appartenance à un groupe</a:t>
            </a:r>
          </a:p>
        </p:txBody>
      </p:sp>
      <p:sp>
        <p:nvSpPr>
          <p:cNvPr id="26" name="Légende : flèche courbée 25">
            <a:extLst>
              <a:ext uri="{FF2B5EF4-FFF2-40B4-BE49-F238E27FC236}">
                <a16:creationId xmlns:a16="http://schemas.microsoft.com/office/drawing/2014/main" id="{DC1CF622-8B48-4D6E-9700-6E34C376E367}"/>
              </a:ext>
            </a:extLst>
          </p:cNvPr>
          <p:cNvSpPr/>
          <p:nvPr/>
        </p:nvSpPr>
        <p:spPr>
          <a:xfrm>
            <a:off x="7996982" y="3000160"/>
            <a:ext cx="3469648" cy="317387"/>
          </a:xfrm>
          <a:prstGeom prst="borderCallout2">
            <a:avLst>
              <a:gd name="adj1" fmla="val 74512"/>
              <a:gd name="adj2" fmla="val -1264"/>
              <a:gd name="adj3" fmla="val 77610"/>
              <a:gd name="adj4" fmla="val -16667"/>
              <a:gd name="adj5" fmla="val 158968"/>
              <a:gd name="adj6" fmla="val -5476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rgbClr val="000000"/>
                </a:solidFill>
              </a:rPr>
              <a:t>Résoudre un manque de confiance</a:t>
            </a:r>
          </a:p>
        </p:txBody>
      </p:sp>
      <p:sp>
        <p:nvSpPr>
          <p:cNvPr id="28" name="Légende : flèche courbée 27">
            <a:extLst>
              <a:ext uri="{FF2B5EF4-FFF2-40B4-BE49-F238E27FC236}">
                <a16:creationId xmlns:a16="http://schemas.microsoft.com/office/drawing/2014/main" id="{658E3D19-AE60-481D-937F-1B27089AC698}"/>
              </a:ext>
            </a:extLst>
          </p:cNvPr>
          <p:cNvSpPr/>
          <p:nvPr/>
        </p:nvSpPr>
        <p:spPr>
          <a:xfrm>
            <a:off x="9328684" y="4166630"/>
            <a:ext cx="2129241" cy="317387"/>
          </a:xfrm>
          <a:prstGeom prst="borderCallout2">
            <a:avLst>
              <a:gd name="adj1" fmla="val 74512"/>
              <a:gd name="adj2" fmla="val -1264"/>
              <a:gd name="adj3" fmla="val 74512"/>
              <a:gd name="adj4" fmla="val -36523"/>
              <a:gd name="adj5" fmla="val -45492"/>
              <a:gd name="adj6" fmla="val -15912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rgbClr val="000000"/>
                </a:solidFill>
              </a:rPr>
              <a:t>Stimuler la créativité</a:t>
            </a:r>
          </a:p>
        </p:txBody>
      </p:sp>
      <p:sp>
        <p:nvSpPr>
          <p:cNvPr id="29" name="Légende : flèche courbée 28">
            <a:extLst>
              <a:ext uri="{FF2B5EF4-FFF2-40B4-BE49-F238E27FC236}">
                <a16:creationId xmlns:a16="http://schemas.microsoft.com/office/drawing/2014/main" id="{B8E1D01B-65BC-4643-B630-879B9845B4B9}"/>
              </a:ext>
            </a:extLst>
          </p:cNvPr>
          <p:cNvSpPr/>
          <p:nvPr/>
        </p:nvSpPr>
        <p:spPr>
          <a:xfrm>
            <a:off x="7367721" y="5338711"/>
            <a:ext cx="4098910" cy="516450"/>
          </a:xfrm>
          <a:prstGeom prst="borderCallout2">
            <a:avLst>
              <a:gd name="adj1" fmla="val 74512"/>
              <a:gd name="adj2" fmla="val -1264"/>
              <a:gd name="adj3" fmla="val 74512"/>
              <a:gd name="adj4" fmla="val -11816"/>
              <a:gd name="adj5" fmla="val -94991"/>
              <a:gd name="adj6" fmla="val -38945"/>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rgbClr val="000000"/>
                </a:solidFill>
              </a:rPr>
              <a:t>Apaiser les souffrances psychiques, physiques, relationnelles, émotionnelles</a:t>
            </a:r>
          </a:p>
        </p:txBody>
      </p:sp>
      <p:sp>
        <p:nvSpPr>
          <p:cNvPr id="30" name="Légende : flèche courbée 29">
            <a:extLst>
              <a:ext uri="{FF2B5EF4-FFF2-40B4-BE49-F238E27FC236}">
                <a16:creationId xmlns:a16="http://schemas.microsoft.com/office/drawing/2014/main" id="{BCE25C0D-D70C-40C6-AA8F-E8DDAD25670B}"/>
              </a:ext>
            </a:extLst>
          </p:cNvPr>
          <p:cNvSpPr/>
          <p:nvPr/>
        </p:nvSpPr>
        <p:spPr>
          <a:xfrm flipH="1">
            <a:off x="1079795" y="2494913"/>
            <a:ext cx="2610661" cy="317387"/>
          </a:xfrm>
          <a:prstGeom prst="borderCallout2">
            <a:avLst>
              <a:gd name="adj1" fmla="val 74512"/>
              <a:gd name="adj2" fmla="val -1264"/>
              <a:gd name="adj3" fmla="val 77610"/>
              <a:gd name="adj4" fmla="val -26083"/>
              <a:gd name="adj5" fmla="val 248807"/>
              <a:gd name="adj6" fmla="val -5676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rgbClr val="000000"/>
                </a:solidFill>
              </a:rPr>
              <a:t>Recherche de bien être</a:t>
            </a:r>
            <a:endParaRPr lang="fr-FR" sz="1600" dirty="0">
              <a:solidFill>
                <a:srgbClr val="000000"/>
              </a:solidFill>
            </a:endParaRPr>
          </a:p>
        </p:txBody>
      </p:sp>
      <p:sp>
        <p:nvSpPr>
          <p:cNvPr id="31" name="Légende : flèche courbée 30">
            <a:extLst>
              <a:ext uri="{FF2B5EF4-FFF2-40B4-BE49-F238E27FC236}">
                <a16:creationId xmlns:a16="http://schemas.microsoft.com/office/drawing/2014/main" id="{37ACDF0F-F960-4D9C-8278-D4E0B1CAC7ED}"/>
              </a:ext>
            </a:extLst>
          </p:cNvPr>
          <p:cNvSpPr/>
          <p:nvPr/>
        </p:nvSpPr>
        <p:spPr>
          <a:xfrm flipH="1">
            <a:off x="1079796" y="3029099"/>
            <a:ext cx="2423846" cy="317387"/>
          </a:xfrm>
          <a:prstGeom prst="borderCallout2">
            <a:avLst>
              <a:gd name="adj1" fmla="val 74512"/>
              <a:gd name="adj2" fmla="val -1264"/>
              <a:gd name="adj3" fmla="val 77610"/>
              <a:gd name="adj4" fmla="val -16667"/>
              <a:gd name="adj5" fmla="val 199241"/>
              <a:gd name="adj6" fmla="val -4503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rgbClr val="000000"/>
                </a:solidFill>
              </a:rPr>
              <a:t>Se donner une image</a:t>
            </a:r>
          </a:p>
        </p:txBody>
      </p:sp>
      <p:sp>
        <p:nvSpPr>
          <p:cNvPr id="32" name="Légende : flèche courbée 31">
            <a:extLst>
              <a:ext uri="{FF2B5EF4-FFF2-40B4-BE49-F238E27FC236}">
                <a16:creationId xmlns:a16="http://schemas.microsoft.com/office/drawing/2014/main" id="{085508D3-10E8-4973-A903-AD8F5EFF23D4}"/>
              </a:ext>
            </a:extLst>
          </p:cNvPr>
          <p:cNvSpPr/>
          <p:nvPr/>
        </p:nvSpPr>
        <p:spPr>
          <a:xfrm flipH="1">
            <a:off x="1079796" y="3542409"/>
            <a:ext cx="1440620" cy="317387"/>
          </a:xfrm>
          <a:prstGeom prst="borderCallout2">
            <a:avLst>
              <a:gd name="adj1" fmla="val 74512"/>
              <a:gd name="adj2" fmla="val -1264"/>
              <a:gd name="adj3" fmla="val 68316"/>
              <a:gd name="adj4" fmla="val -66490"/>
              <a:gd name="adj5" fmla="val 189947"/>
              <a:gd name="adj6" fmla="val -154244"/>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rgbClr val="000000"/>
                </a:solidFill>
              </a:rPr>
              <a:t>Oublier</a:t>
            </a:r>
          </a:p>
        </p:txBody>
      </p:sp>
      <p:sp>
        <p:nvSpPr>
          <p:cNvPr id="33" name="Légende : flèche courbée 32">
            <a:extLst>
              <a:ext uri="{FF2B5EF4-FFF2-40B4-BE49-F238E27FC236}">
                <a16:creationId xmlns:a16="http://schemas.microsoft.com/office/drawing/2014/main" id="{AFE72311-770B-48C0-9411-F4924BCB9890}"/>
              </a:ext>
            </a:extLst>
          </p:cNvPr>
          <p:cNvSpPr/>
          <p:nvPr/>
        </p:nvSpPr>
        <p:spPr>
          <a:xfrm flipH="1">
            <a:off x="1079792" y="4058859"/>
            <a:ext cx="1440619" cy="317387"/>
          </a:xfrm>
          <a:prstGeom prst="borderCallout2">
            <a:avLst>
              <a:gd name="adj1" fmla="val 43961"/>
              <a:gd name="adj2" fmla="val -1600"/>
              <a:gd name="adj3" fmla="val 43493"/>
              <a:gd name="adj4" fmla="val -43160"/>
              <a:gd name="adj5" fmla="val 81111"/>
              <a:gd name="adj6" fmla="val -152407"/>
            </a:avLst>
          </a:prstGeom>
          <a:solidFill>
            <a:srgbClr val="D7D8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rgbClr val="000000"/>
                </a:solidFill>
              </a:rPr>
              <a:t>Fuir la réalité</a:t>
            </a:r>
          </a:p>
        </p:txBody>
      </p:sp>
      <p:sp>
        <p:nvSpPr>
          <p:cNvPr id="34" name="Légende : flèche courbée 33">
            <a:extLst>
              <a:ext uri="{FF2B5EF4-FFF2-40B4-BE49-F238E27FC236}">
                <a16:creationId xmlns:a16="http://schemas.microsoft.com/office/drawing/2014/main" id="{BB15C1CA-B18E-486B-8A0F-3BA7D9C1DD44}"/>
              </a:ext>
            </a:extLst>
          </p:cNvPr>
          <p:cNvSpPr/>
          <p:nvPr/>
        </p:nvSpPr>
        <p:spPr>
          <a:xfrm flipH="1">
            <a:off x="1079792" y="4575309"/>
            <a:ext cx="3456233" cy="514935"/>
          </a:xfrm>
          <a:prstGeom prst="borderCallout2">
            <a:avLst>
              <a:gd name="adj1" fmla="val 49729"/>
              <a:gd name="adj2" fmla="val -1264"/>
              <a:gd name="adj3" fmla="val 50649"/>
              <a:gd name="adj4" fmla="val -11131"/>
              <a:gd name="adj5" fmla="val 15450"/>
              <a:gd name="adj6" fmla="val -1609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rgbClr val="000000"/>
                </a:solidFill>
              </a:rPr>
              <a:t>Rechercher des sensations plaisantes, inhabituelles</a:t>
            </a:r>
          </a:p>
        </p:txBody>
      </p:sp>
      <p:sp>
        <p:nvSpPr>
          <p:cNvPr id="35" name="Légende : flèche courbée 34">
            <a:extLst>
              <a:ext uri="{FF2B5EF4-FFF2-40B4-BE49-F238E27FC236}">
                <a16:creationId xmlns:a16="http://schemas.microsoft.com/office/drawing/2014/main" id="{40C12C1F-838B-4ED8-B7A6-F2171BFB368B}"/>
              </a:ext>
            </a:extLst>
          </p:cNvPr>
          <p:cNvSpPr/>
          <p:nvPr/>
        </p:nvSpPr>
        <p:spPr>
          <a:xfrm flipH="1">
            <a:off x="1079793" y="5293395"/>
            <a:ext cx="3983673" cy="514935"/>
          </a:xfrm>
          <a:prstGeom prst="borderCallout2">
            <a:avLst>
              <a:gd name="adj1" fmla="val 43961"/>
              <a:gd name="adj2" fmla="val -1600"/>
              <a:gd name="adj3" fmla="val 43494"/>
              <a:gd name="adj4" fmla="val -8904"/>
              <a:gd name="adj5" fmla="val -67824"/>
              <a:gd name="adj6" fmla="val -8883"/>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rgbClr val="000000"/>
                </a:solidFill>
              </a:rPr>
              <a:t>Transgresser l’interdit, tester ses limites, expérimenter</a:t>
            </a:r>
          </a:p>
        </p:txBody>
      </p:sp>
      <p:sp>
        <p:nvSpPr>
          <p:cNvPr id="21" name="ZoneTexte 20">
            <a:extLst>
              <a:ext uri="{FF2B5EF4-FFF2-40B4-BE49-F238E27FC236}">
                <a16:creationId xmlns:a16="http://schemas.microsoft.com/office/drawing/2014/main" id="{9DCD6048-78A1-484D-94D0-2F341235B8AC}"/>
              </a:ext>
            </a:extLst>
          </p:cNvPr>
          <p:cNvSpPr txBox="1"/>
          <p:nvPr/>
        </p:nvSpPr>
        <p:spPr>
          <a:xfrm>
            <a:off x="461728" y="570368"/>
            <a:ext cx="8184332" cy="584775"/>
          </a:xfrm>
          <a:prstGeom prst="rect">
            <a:avLst/>
          </a:prstGeom>
          <a:noFill/>
        </p:spPr>
        <p:txBody>
          <a:bodyPr wrap="square" rtlCol="0">
            <a:spAutoFit/>
          </a:bodyPr>
          <a:lstStyle/>
          <a:p>
            <a:r>
              <a:rPr lang="fr-FR" sz="3200" b="1" dirty="0">
                <a:solidFill>
                  <a:srgbClr val="7A2553"/>
                </a:solidFill>
              </a:rPr>
              <a:t>Les motivations à consommer </a:t>
            </a:r>
          </a:p>
        </p:txBody>
      </p:sp>
      <p:sp>
        <p:nvSpPr>
          <p:cNvPr id="2" name="ZoneTexte 1">
            <a:extLst>
              <a:ext uri="{FF2B5EF4-FFF2-40B4-BE49-F238E27FC236}">
                <a16:creationId xmlns:a16="http://schemas.microsoft.com/office/drawing/2014/main" id="{CA8E599E-78B3-4DBC-9380-204F0BA37C40}"/>
              </a:ext>
            </a:extLst>
          </p:cNvPr>
          <p:cNvSpPr txBox="1"/>
          <p:nvPr/>
        </p:nvSpPr>
        <p:spPr>
          <a:xfrm>
            <a:off x="534154" y="6106258"/>
            <a:ext cx="10094614" cy="523220"/>
          </a:xfrm>
          <a:prstGeom prst="rect">
            <a:avLst/>
          </a:prstGeom>
          <a:noFill/>
        </p:spPr>
        <p:txBody>
          <a:bodyPr wrap="square" rtlCol="0">
            <a:spAutoFit/>
          </a:bodyPr>
          <a:lstStyle/>
          <a:p>
            <a:endParaRPr lang="fr-FR" sz="1400" dirty="0"/>
          </a:p>
          <a:p>
            <a:r>
              <a:rPr lang="fr-FR" sz="1400" dirty="0"/>
              <a:t>Support PPT  Présentation </a:t>
            </a:r>
            <a:r>
              <a:rPr lang="fr-FR" sz="1400" dirty="0" err="1"/>
              <a:t>Oppelia</a:t>
            </a:r>
            <a:r>
              <a:rPr lang="fr-FR" sz="1400" dirty="0"/>
              <a:t> Le Triangle Ce qu’il faut retenir sur les substances psychoactives</a:t>
            </a:r>
          </a:p>
        </p:txBody>
      </p:sp>
    </p:spTree>
    <p:extLst>
      <p:ext uri="{BB962C8B-B14F-4D97-AF65-F5344CB8AC3E}">
        <p14:creationId xmlns:p14="http://schemas.microsoft.com/office/powerpoint/2010/main" val="3695207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F09628E-1356-4D70-BE59-15B490CDAA0C}"/>
              </a:ext>
            </a:extLst>
          </p:cNvPr>
          <p:cNvSpPr>
            <a:spLocks noGrp="1"/>
          </p:cNvSpPr>
          <p:nvPr>
            <p:ph type="body" sz="quarter" idx="4294967295"/>
          </p:nvPr>
        </p:nvSpPr>
        <p:spPr>
          <a:xfrm>
            <a:off x="660902" y="1217012"/>
            <a:ext cx="11531099" cy="4874444"/>
          </a:xfrm>
        </p:spPr>
        <p:txBody>
          <a:bodyPr/>
          <a:lstStyle/>
          <a:p>
            <a:pPr>
              <a:buFont typeface="Wingdings" panose="05000000000000000000" pitchFamily="2" charset="2"/>
              <a:buChar char="Ø"/>
            </a:pPr>
            <a:r>
              <a:rPr lang="fr-FR" sz="3000" b="1" dirty="0"/>
              <a:t> La société addictogène</a:t>
            </a:r>
          </a:p>
          <a:p>
            <a:pPr marL="0" indent="0" algn="l" fontAlgn="base">
              <a:buNone/>
            </a:pPr>
            <a:r>
              <a:rPr lang="fr-FR" sz="1800" dirty="0">
                <a:solidFill>
                  <a:srgbClr val="351E0C"/>
                </a:solidFill>
              </a:rPr>
              <a:t>N</a:t>
            </a:r>
            <a:r>
              <a:rPr lang="fr-FR" sz="1800" b="0" i="0" dirty="0">
                <a:solidFill>
                  <a:srgbClr val="351E0C"/>
                </a:solidFill>
                <a:effectLst/>
              </a:rPr>
              <a:t>otion proposée par Jean-Pierre </a:t>
            </a:r>
            <a:r>
              <a:rPr lang="fr-FR" sz="1800" b="0" i="0" dirty="0" err="1">
                <a:solidFill>
                  <a:srgbClr val="351E0C"/>
                </a:solidFill>
                <a:effectLst/>
              </a:rPr>
              <a:t>Couteron</a:t>
            </a:r>
            <a:r>
              <a:rPr lang="fr-FR" sz="1800" b="0" i="0" u="none" strike="noStrike" dirty="0">
                <a:solidFill>
                  <a:srgbClr val="828282"/>
                </a:solidFill>
                <a:effectLst/>
                <a:hlinkClick r:id="rId2"/>
              </a:rPr>
              <a:t>[1]</a:t>
            </a:r>
            <a:r>
              <a:rPr lang="fr-FR" sz="1800" b="0" i="0" dirty="0">
                <a:solidFill>
                  <a:srgbClr val="351E0C"/>
                </a:solidFill>
                <a:effectLst/>
              </a:rPr>
              <a:t> qui décrit les traits dominants de notre contexte culturel actuel qui se caractériserait par :</a:t>
            </a:r>
          </a:p>
          <a:p>
            <a:pPr algn="l" fontAlgn="base">
              <a:lnSpc>
                <a:spcPct val="200000"/>
              </a:lnSpc>
              <a:buFont typeface="Wingdings" panose="05000000000000000000" pitchFamily="2" charset="2"/>
              <a:buChar char="ü"/>
            </a:pPr>
            <a:r>
              <a:rPr lang="fr-FR" sz="1800" dirty="0">
                <a:solidFill>
                  <a:srgbClr val="351E0C"/>
                </a:solidFill>
              </a:rPr>
              <a:t>P</a:t>
            </a:r>
            <a:r>
              <a:rPr lang="fr-FR" sz="1800" b="0" i="0" dirty="0">
                <a:solidFill>
                  <a:srgbClr val="351E0C"/>
                </a:solidFill>
                <a:effectLst/>
              </a:rPr>
              <a:t>erte du lien social (en lien avec la modification des appartenances et l’hyper-individualisme qui en résulte) ;</a:t>
            </a:r>
          </a:p>
          <a:p>
            <a:pPr algn="l" fontAlgn="base">
              <a:lnSpc>
                <a:spcPct val="200000"/>
              </a:lnSpc>
              <a:buFont typeface="Wingdings" panose="05000000000000000000" pitchFamily="2" charset="2"/>
              <a:buChar char="ü"/>
            </a:pPr>
            <a:r>
              <a:rPr lang="fr-FR" sz="1800" dirty="0">
                <a:solidFill>
                  <a:srgbClr val="351E0C"/>
                </a:solidFill>
              </a:rPr>
              <a:t>A</a:t>
            </a:r>
            <a:r>
              <a:rPr lang="fr-FR" sz="1800" b="0" i="0" dirty="0">
                <a:solidFill>
                  <a:srgbClr val="351E0C"/>
                </a:solidFill>
                <a:effectLst/>
              </a:rPr>
              <a:t>ugmentation de facteurs de vulnérabilité telle que la précarité et la pauvreté ;</a:t>
            </a:r>
          </a:p>
          <a:p>
            <a:pPr algn="l" fontAlgn="base">
              <a:lnSpc>
                <a:spcPct val="200000"/>
              </a:lnSpc>
              <a:buFont typeface="Wingdings" panose="05000000000000000000" pitchFamily="2" charset="2"/>
              <a:buChar char="ü"/>
            </a:pPr>
            <a:r>
              <a:rPr lang="fr-FR" sz="1800" dirty="0">
                <a:solidFill>
                  <a:srgbClr val="351E0C"/>
                </a:solidFill>
              </a:rPr>
              <a:t>Appétence</a:t>
            </a:r>
            <a:r>
              <a:rPr lang="fr-FR" sz="1800" b="0" i="0" dirty="0">
                <a:solidFill>
                  <a:srgbClr val="351E0C"/>
                </a:solidFill>
                <a:effectLst/>
              </a:rPr>
              <a:t> majeure pour l’intensité et l’instantanéité (nouvelles technologies et l’ hyperconsommation) ;</a:t>
            </a:r>
          </a:p>
          <a:p>
            <a:pPr algn="l" fontAlgn="base">
              <a:lnSpc>
                <a:spcPct val="200000"/>
              </a:lnSpc>
              <a:buFont typeface="Wingdings" panose="05000000000000000000" pitchFamily="2" charset="2"/>
              <a:buChar char="ü"/>
            </a:pPr>
            <a:r>
              <a:rPr lang="fr-FR" sz="1800" dirty="0">
                <a:solidFill>
                  <a:srgbClr val="351E0C"/>
                </a:solidFill>
              </a:rPr>
              <a:t>R</a:t>
            </a:r>
            <a:r>
              <a:rPr lang="fr-FR" sz="1800" b="0" i="0" dirty="0">
                <a:solidFill>
                  <a:srgbClr val="351E0C"/>
                </a:solidFill>
                <a:effectLst/>
              </a:rPr>
              <a:t>echerche de performance et de dépassement de soi (pharmaco-assistance et dopage).</a:t>
            </a:r>
          </a:p>
        </p:txBody>
      </p:sp>
      <p:sp>
        <p:nvSpPr>
          <p:cNvPr id="21" name="ZoneTexte 20">
            <a:extLst>
              <a:ext uri="{FF2B5EF4-FFF2-40B4-BE49-F238E27FC236}">
                <a16:creationId xmlns:a16="http://schemas.microsoft.com/office/drawing/2014/main" id="{9DCD6048-78A1-484D-94D0-2F341235B8AC}"/>
              </a:ext>
            </a:extLst>
          </p:cNvPr>
          <p:cNvSpPr txBox="1"/>
          <p:nvPr/>
        </p:nvSpPr>
        <p:spPr>
          <a:xfrm>
            <a:off x="543208" y="416480"/>
            <a:ext cx="8102852" cy="584775"/>
          </a:xfrm>
          <a:prstGeom prst="rect">
            <a:avLst/>
          </a:prstGeom>
          <a:noFill/>
        </p:spPr>
        <p:txBody>
          <a:bodyPr wrap="square" rtlCol="0">
            <a:spAutoFit/>
          </a:bodyPr>
          <a:lstStyle/>
          <a:p>
            <a:r>
              <a:rPr lang="fr-FR" sz="3200" b="1" dirty="0">
                <a:solidFill>
                  <a:srgbClr val="7A2553"/>
                </a:solidFill>
              </a:rPr>
              <a:t>Les motivations à consommer </a:t>
            </a:r>
          </a:p>
        </p:txBody>
      </p:sp>
      <p:sp>
        <p:nvSpPr>
          <p:cNvPr id="3" name="ZoneTexte 2">
            <a:extLst>
              <a:ext uri="{FF2B5EF4-FFF2-40B4-BE49-F238E27FC236}">
                <a16:creationId xmlns:a16="http://schemas.microsoft.com/office/drawing/2014/main" id="{10A41A34-88FC-421A-96C1-14D4469F0F1A}"/>
              </a:ext>
            </a:extLst>
          </p:cNvPr>
          <p:cNvSpPr txBox="1"/>
          <p:nvPr/>
        </p:nvSpPr>
        <p:spPr>
          <a:xfrm>
            <a:off x="660902" y="5875698"/>
            <a:ext cx="10339057" cy="738664"/>
          </a:xfrm>
          <a:prstGeom prst="rect">
            <a:avLst/>
          </a:prstGeom>
          <a:noFill/>
        </p:spPr>
        <p:txBody>
          <a:bodyPr wrap="square" rtlCol="0">
            <a:spAutoFit/>
          </a:bodyPr>
          <a:lstStyle/>
          <a:p>
            <a:pPr algn="l" fontAlgn="base"/>
            <a:r>
              <a:rPr lang="fr-FR" sz="1400" b="1" i="0" dirty="0">
                <a:solidFill>
                  <a:srgbClr val="351E0C"/>
                </a:solidFill>
                <a:effectLst/>
              </a:rPr>
              <a:t>Sources</a:t>
            </a:r>
            <a:r>
              <a:rPr lang="fr-FR" sz="1400" b="0" i="0" dirty="0">
                <a:solidFill>
                  <a:srgbClr val="351E0C"/>
                </a:solidFill>
                <a:effectLst/>
              </a:rPr>
              <a:t>:</a:t>
            </a:r>
          </a:p>
          <a:p>
            <a:pPr algn="l" fontAlgn="base"/>
            <a:r>
              <a:rPr lang="fr-FR" sz="1400" b="0" i="0" u="none" strike="noStrike" dirty="0">
                <a:solidFill>
                  <a:srgbClr val="828282"/>
                </a:solidFill>
                <a:effectLst/>
                <a:hlinkClick r:id="rId3"/>
              </a:rPr>
              <a:t>[1]</a:t>
            </a:r>
            <a:r>
              <a:rPr lang="fr-FR" sz="1400" b="0" i="0" dirty="0">
                <a:solidFill>
                  <a:srgbClr val="351E0C"/>
                </a:solidFill>
                <a:effectLst/>
              </a:rPr>
              <a:t> J.-P. </a:t>
            </a:r>
            <a:r>
              <a:rPr lang="fr-FR" sz="1400" b="0" i="0" dirty="0" err="1">
                <a:solidFill>
                  <a:srgbClr val="351E0C"/>
                </a:solidFill>
                <a:effectLst/>
              </a:rPr>
              <a:t>Couteron</a:t>
            </a:r>
            <a:r>
              <a:rPr lang="fr-FR" sz="1400" b="0" i="0" dirty="0">
                <a:solidFill>
                  <a:srgbClr val="351E0C"/>
                </a:solidFill>
                <a:effectLst/>
              </a:rPr>
              <a:t>, « Société et addiction », Le </a:t>
            </a:r>
            <a:r>
              <a:rPr lang="fr-FR" sz="1400" b="0" i="0" dirty="0" err="1">
                <a:solidFill>
                  <a:srgbClr val="351E0C"/>
                </a:solidFill>
                <a:effectLst/>
              </a:rPr>
              <a:t>sociographe</a:t>
            </a:r>
            <a:r>
              <a:rPr lang="fr-FR" sz="1400" b="0" i="0" dirty="0">
                <a:solidFill>
                  <a:srgbClr val="351E0C"/>
                </a:solidFill>
                <a:effectLst/>
              </a:rPr>
              <a:t>, vol. 39, nᵒ 3, p. 10‑16, sept. 2012. </a:t>
            </a:r>
            <a:r>
              <a:rPr lang="fr-FR" sz="1400" b="0" i="0" u="none" strike="noStrike" dirty="0">
                <a:solidFill>
                  <a:srgbClr val="828282"/>
                </a:solidFill>
                <a:effectLst/>
                <a:hlinkClick r:id="rId4"/>
              </a:rPr>
              <a:t>http://www.cairn.info/article.php?ID_ARTICLE=GRAPH_039_0010</a:t>
            </a:r>
            <a:endParaRPr lang="fr-FR" sz="1400" b="0" i="0" dirty="0">
              <a:solidFill>
                <a:srgbClr val="351E0C"/>
              </a:solidFill>
              <a:effectLst/>
            </a:endParaRPr>
          </a:p>
        </p:txBody>
      </p:sp>
    </p:spTree>
    <p:extLst>
      <p:ext uri="{BB962C8B-B14F-4D97-AF65-F5344CB8AC3E}">
        <p14:creationId xmlns:p14="http://schemas.microsoft.com/office/powerpoint/2010/main" val="296465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F09628E-1356-4D70-BE59-15B490CDAA0C}"/>
              </a:ext>
            </a:extLst>
          </p:cNvPr>
          <p:cNvSpPr>
            <a:spLocks noGrp="1"/>
          </p:cNvSpPr>
          <p:nvPr>
            <p:ph type="body" sz="quarter" idx="4294967295"/>
          </p:nvPr>
        </p:nvSpPr>
        <p:spPr>
          <a:xfrm>
            <a:off x="923453" y="1330859"/>
            <a:ext cx="11268548" cy="4544839"/>
          </a:xfrm>
        </p:spPr>
        <p:txBody>
          <a:bodyPr/>
          <a:lstStyle/>
          <a:p>
            <a:pPr>
              <a:buFont typeface="Wingdings" panose="05000000000000000000" pitchFamily="2" charset="2"/>
              <a:buChar char="Ø"/>
            </a:pPr>
            <a:r>
              <a:rPr lang="fr-FR" sz="3000" b="1" dirty="0"/>
              <a:t> La société addictogène</a:t>
            </a:r>
          </a:p>
          <a:p>
            <a:pPr marL="0" indent="0" algn="l" fontAlgn="base">
              <a:buNone/>
            </a:pPr>
            <a:r>
              <a:rPr lang="fr-FR" sz="1800" dirty="0">
                <a:solidFill>
                  <a:srgbClr val="351E0C"/>
                </a:solidFill>
              </a:rPr>
              <a:t>N</a:t>
            </a:r>
            <a:r>
              <a:rPr lang="fr-FR" sz="1800" b="0" i="0" dirty="0">
                <a:solidFill>
                  <a:srgbClr val="351E0C"/>
                </a:solidFill>
                <a:effectLst/>
              </a:rPr>
              <a:t>otion proposée par Jean-Pierre </a:t>
            </a:r>
            <a:r>
              <a:rPr lang="fr-FR" sz="1800" b="0" i="0" dirty="0" err="1">
                <a:solidFill>
                  <a:srgbClr val="351E0C"/>
                </a:solidFill>
                <a:effectLst/>
              </a:rPr>
              <a:t>Couteron</a:t>
            </a:r>
            <a:endParaRPr lang="fr-FR" sz="1800" b="0" i="0" dirty="0">
              <a:solidFill>
                <a:srgbClr val="351E0C"/>
              </a:solidFill>
              <a:effectLst/>
            </a:endParaRPr>
          </a:p>
          <a:p>
            <a:pPr marL="0" indent="0" algn="l" fontAlgn="base">
              <a:buNone/>
            </a:pPr>
            <a:endParaRPr lang="fr-FR" sz="1800" b="0" i="0" dirty="0">
              <a:solidFill>
                <a:srgbClr val="351E0C"/>
              </a:solidFill>
              <a:effectLst/>
            </a:endParaRPr>
          </a:p>
          <a:p>
            <a:pPr marL="0" indent="0" fontAlgn="base">
              <a:buNone/>
            </a:pPr>
            <a:r>
              <a:rPr lang="fr-FR" sz="1800" dirty="0">
                <a:solidFill>
                  <a:srgbClr val="351E0C"/>
                </a:solidFill>
              </a:rPr>
              <a:t>                   Conséquences : « Une société qui </a:t>
            </a:r>
            <a:r>
              <a:rPr lang="fr-FR" sz="1800" b="0" i="0" dirty="0">
                <a:solidFill>
                  <a:srgbClr val="351E0C"/>
                </a:solidFill>
                <a:effectLst/>
              </a:rPr>
              <a:t>produirait de la perte de contrôle de soi » </a:t>
            </a:r>
          </a:p>
          <a:p>
            <a:pPr marL="0" indent="0" algn="l" fontAlgn="base">
              <a:buNone/>
            </a:pPr>
            <a:endParaRPr lang="fr-FR" sz="1800" b="0" i="0" dirty="0">
              <a:solidFill>
                <a:srgbClr val="351E0C"/>
              </a:solidFill>
              <a:effectLst/>
            </a:endParaRPr>
          </a:p>
          <a:p>
            <a:pPr algn="l" fontAlgn="base">
              <a:buFont typeface="Wingdings" panose="05000000000000000000" pitchFamily="2" charset="2"/>
              <a:buChar char="ü"/>
            </a:pPr>
            <a:r>
              <a:rPr lang="fr-FR" sz="1800" b="0" i="0" dirty="0">
                <a:solidFill>
                  <a:srgbClr val="351E0C"/>
                </a:solidFill>
                <a:effectLst/>
              </a:rPr>
              <a:t>Promotion d’une culture de l’excès et de l’accélération</a:t>
            </a:r>
          </a:p>
          <a:p>
            <a:pPr algn="l" fontAlgn="base">
              <a:buFont typeface="Wingdings" panose="05000000000000000000" pitchFamily="2" charset="2"/>
              <a:buChar char="ü"/>
            </a:pPr>
            <a:endParaRPr lang="fr-FR" sz="1800" b="0" i="0" dirty="0">
              <a:solidFill>
                <a:srgbClr val="351E0C"/>
              </a:solidFill>
              <a:effectLst/>
            </a:endParaRPr>
          </a:p>
          <a:p>
            <a:pPr algn="l" fontAlgn="base">
              <a:buFont typeface="Wingdings" panose="05000000000000000000" pitchFamily="2" charset="2"/>
              <a:buChar char="ü"/>
            </a:pPr>
            <a:r>
              <a:rPr lang="fr-FR" sz="1800" b="0" i="0" dirty="0">
                <a:solidFill>
                  <a:srgbClr val="351E0C"/>
                </a:solidFill>
                <a:effectLst/>
              </a:rPr>
              <a:t>Habitudes des adolescents à des réponses instantanées et intenses similaires à celles qu’apportent les substances</a:t>
            </a:r>
          </a:p>
          <a:p>
            <a:pPr marL="0" indent="0" algn="l" fontAlgn="base">
              <a:buNone/>
            </a:pPr>
            <a:r>
              <a:rPr lang="fr-FR" sz="1800" b="0" i="0" dirty="0">
                <a:solidFill>
                  <a:srgbClr val="351E0C"/>
                </a:solidFill>
                <a:effectLst/>
              </a:rPr>
              <a:t>     psychoactives.</a:t>
            </a:r>
          </a:p>
          <a:p>
            <a:pPr algn="l" fontAlgn="base">
              <a:buFont typeface="Wingdings" panose="05000000000000000000" pitchFamily="2" charset="2"/>
              <a:buChar char="ü"/>
            </a:pPr>
            <a:endParaRPr lang="fr-FR" sz="1800" b="0" i="0" dirty="0">
              <a:solidFill>
                <a:srgbClr val="351E0C"/>
              </a:solidFill>
              <a:effectLst/>
            </a:endParaRPr>
          </a:p>
          <a:p>
            <a:pPr algn="l" fontAlgn="base">
              <a:buFont typeface="Wingdings" panose="05000000000000000000" pitchFamily="2" charset="2"/>
              <a:buChar char="ü"/>
            </a:pPr>
            <a:r>
              <a:rPr lang="fr-FR" sz="1800" b="0" i="0" dirty="0">
                <a:solidFill>
                  <a:srgbClr val="351E0C"/>
                </a:solidFill>
                <a:effectLst/>
              </a:rPr>
              <a:t>Apparition d’une banalisation addictive et une généralisation de la perte de contrôle de soi. </a:t>
            </a:r>
          </a:p>
          <a:p>
            <a:endParaRPr lang="fr-FR" sz="3000" b="1" dirty="0"/>
          </a:p>
        </p:txBody>
      </p:sp>
      <p:sp>
        <p:nvSpPr>
          <p:cNvPr id="21" name="ZoneTexte 20">
            <a:extLst>
              <a:ext uri="{FF2B5EF4-FFF2-40B4-BE49-F238E27FC236}">
                <a16:creationId xmlns:a16="http://schemas.microsoft.com/office/drawing/2014/main" id="{9DCD6048-78A1-484D-94D0-2F341235B8AC}"/>
              </a:ext>
            </a:extLst>
          </p:cNvPr>
          <p:cNvSpPr txBox="1"/>
          <p:nvPr/>
        </p:nvSpPr>
        <p:spPr>
          <a:xfrm>
            <a:off x="543208" y="416480"/>
            <a:ext cx="8102852" cy="584775"/>
          </a:xfrm>
          <a:prstGeom prst="rect">
            <a:avLst/>
          </a:prstGeom>
          <a:noFill/>
        </p:spPr>
        <p:txBody>
          <a:bodyPr wrap="square" rtlCol="0">
            <a:spAutoFit/>
          </a:bodyPr>
          <a:lstStyle/>
          <a:p>
            <a:r>
              <a:rPr lang="fr-FR" sz="3200" b="1" dirty="0">
                <a:solidFill>
                  <a:srgbClr val="7A2553"/>
                </a:solidFill>
              </a:rPr>
              <a:t>Les motivations à consommer </a:t>
            </a:r>
          </a:p>
        </p:txBody>
      </p:sp>
      <p:sp>
        <p:nvSpPr>
          <p:cNvPr id="3" name="ZoneTexte 2">
            <a:extLst>
              <a:ext uri="{FF2B5EF4-FFF2-40B4-BE49-F238E27FC236}">
                <a16:creationId xmlns:a16="http://schemas.microsoft.com/office/drawing/2014/main" id="{10A41A34-88FC-421A-96C1-14D4469F0F1A}"/>
              </a:ext>
            </a:extLst>
          </p:cNvPr>
          <p:cNvSpPr txBox="1"/>
          <p:nvPr/>
        </p:nvSpPr>
        <p:spPr>
          <a:xfrm>
            <a:off x="660902" y="5875698"/>
            <a:ext cx="10339057" cy="738664"/>
          </a:xfrm>
          <a:prstGeom prst="rect">
            <a:avLst/>
          </a:prstGeom>
          <a:noFill/>
        </p:spPr>
        <p:txBody>
          <a:bodyPr wrap="square" rtlCol="0">
            <a:spAutoFit/>
          </a:bodyPr>
          <a:lstStyle/>
          <a:p>
            <a:pPr algn="l" fontAlgn="base"/>
            <a:r>
              <a:rPr lang="fr-FR" sz="1400" b="1" i="0" dirty="0">
                <a:solidFill>
                  <a:srgbClr val="351E0C"/>
                </a:solidFill>
                <a:effectLst/>
              </a:rPr>
              <a:t>Sources</a:t>
            </a:r>
            <a:r>
              <a:rPr lang="fr-FR" sz="1400" b="0" i="0" dirty="0">
                <a:solidFill>
                  <a:srgbClr val="351E0C"/>
                </a:solidFill>
                <a:effectLst/>
              </a:rPr>
              <a:t>:</a:t>
            </a:r>
          </a:p>
          <a:p>
            <a:pPr algn="l" fontAlgn="base"/>
            <a:r>
              <a:rPr lang="fr-FR" sz="1400" b="0" i="0" u="none" strike="noStrike" dirty="0">
                <a:solidFill>
                  <a:srgbClr val="828282"/>
                </a:solidFill>
                <a:effectLst/>
                <a:hlinkClick r:id="rId2"/>
              </a:rPr>
              <a:t>[1]</a:t>
            </a:r>
            <a:r>
              <a:rPr lang="fr-FR" sz="1400" b="0" i="0" dirty="0">
                <a:solidFill>
                  <a:srgbClr val="351E0C"/>
                </a:solidFill>
                <a:effectLst/>
              </a:rPr>
              <a:t> J.-P. </a:t>
            </a:r>
            <a:r>
              <a:rPr lang="fr-FR" sz="1400" b="0" i="0" dirty="0" err="1">
                <a:solidFill>
                  <a:srgbClr val="351E0C"/>
                </a:solidFill>
                <a:effectLst/>
              </a:rPr>
              <a:t>Couteron</a:t>
            </a:r>
            <a:r>
              <a:rPr lang="fr-FR" sz="1400" b="0" i="0" dirty="0">
                <a:solidFill>
                  <a:srgbClr val="351E0C"/>
                </a:solidFill>
                <a:effectLst/>
              </a:rPr>
              <a:t>, « Société et addiction », Le </a:t>
            </a:r>
            <a:r>
              <a:rPr lang="fr-FR" sz="1400" b="0" i="0" dirty="0" err="1">
                <a:solidFill>
                  <a:srgbClr val="351E0C"/>
                </a:solidFill>
                <a:effectLst/>
              </a:rPr>
              <a:t>sociographe</a:t>
            </a:r>
            <a:r>
              <a:rPr lang="fr-FR" sz="1400" b="0" i="0" dirty="0">
                <a:solidFill>
                  <a:srgbClr val="351E0C"/>
                </a:solidFill>
                <a:effectLst/>
              </a:rPr>
              <a:t>, vol. 39, nᵒ 3, p. 10‑16, sept. 2012. </a:t>
            </a:r>
            <a:r>
              <a:rPr lang="fr-FR" sz="1400" b="0" i="0" u="none" strike="noStrike" dirty="0">
                <a:solidFill>
                  <a:srgbClr val="828282"/>
                </a:solidFill>
                <a:effectLst/>
                <a:hlinkClick r:id="rId3"/>
              </a:rPr>
              <a:t>http://www.cairn.info/article.php?ID_ARTICLE=GRAPH_039_0010</a:t>
            </a:r>
            <a:endParaRPr lang="fr-FR" sz="1400" b="0" i="0" dirty="0">
              <a:solidFill>
                <a:srgbClr val="351E0C"/>
              </a:solidFill>
              <a:effectLst/>
            </a:endParaRPr>
          </a:p>
        </p:txBody>
      </p:sp>
      <p:sp>
        <p:nvSpPr>
          <p:cNvPr id="4" name="Flèche : droite 3">
            <a:extLst>
              <a:ext uri="{FF2B5EF4-FFF2-40B4-BE49-F238E27FC236}">
                <a16:creationId xmlns:a16="http://schemas.microsoft.com/office/drawing/2014/main" id="{FEA3A354-6CA2-4AF0-A586-BC74924F288D}"/>
              </a:ext>
            </a:extLst>
          </p:cNvPr>
          <p:cNvSpPr/>
          <p:nvPr/>
        </p:nvSpPr>
        <p:spPr>
          <a:xfrm>
            <a:off x="923453" y="2489702"/>
            <a:ext cx="995882" cy="584775"/>
          </a:xfrm>
          <a:prstGeom prst="rightArrow">
            <a:avLst/>
          </a:prstGeom>
          <a:solidFill>
            <a:srgbClr val="7A2553"/>
          </a:solidFill>
          <a:ln>
            <a:solidFill>
              <a:srgbClr val="7A2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70681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F09628E-1356-4D70-BE59-15B490CDAA0C}"/>
              </a:ext>
            </a:extLst>
          </p:cNvPr>
          <p:cNvSpPr>
            <a:spLocks noGrp="1"/>
          </p:cNvSpPr>
          <p:nvPr>
            <p:ph type="body" sz="quarter" idx="4294967295"/>
          </p:nvPr>
        </p:nvSpPr>
        <p:spPr>
          <a:xfrm>
            <a:off x="543208" y="1450127"/>
            <a:ext cx="11552222" cy="3429691"/>
          </a:xfrm>
        </p:spPr>
        <p:txBody>
          <a:bodyPr/>
          <a:lstStyle/>
          <a:p>
            <a:pPr>
              <a:buFont typeface="Wingdings" panose="05000000000000000000" pitchFamily="2" charset="2"/>
              <a:buChar char="Ø"/>
            </a:pPr>
            <a:r>
              <a:rPr lang="fr-FR" sz="3000" b="1" dirty="0"/>
              <a:t> La société addictogène</a:t>
            </a:r>
          </a:p>
          <a:p>
            <a:pPr marL="0" indent="0" algn="l" fontAlgn="base">
              <a:buNone/>
            </a:pPr>
            <a:r>
              <a:rPr lang="fr-FR" b="1" i="0" dirty="0">
                <a:solidFill>
                  <a:srgbClr val="7A2553"/>
                </a:solidFill>
                <a:effectLst/>
                <a:latin typeface="Open Sans" panose="020B0606030504020204" pitchFamily="34" charset="0"/>
              </a:rPr>
              <a:t>Enjeux</a:t>
            </a:r>
          </a:p>
          <a:p>
            <a:pPr marL="0" indent="0" algn="l" fontAlgn="base">
              <a:buNone/>
            </a:pPr>
            <a:endParaRPr lang="fr-FR" sz="2000" b="0" i="0" dirty="0">
              <a:solidFill>
                <a:srgbClr val="7A2553"/>
              </a:solidFill>
              <a:effectLst/>
              <a:latin typeface="Open Sans" panose="020B0606030504020204" pitchFamily="34" charset="0"/>
            </a:endParaRPr>
          </a:p>
          <a:p>
            <a:pPr marL="0" indent="0" algn="l" fontAlgn="base">
              <a:buNone/>
            </a:pPr>
            <a:r>
              <a:rPr lang="fr-FR" sz="2000" b="0" i="0" dirty="0">
                <a:solidFill>
                  <a:srgbClr val="351E0C"/>
                </a:solidFill>
                <a:effectLst/>
              </a:rPr>
              <a:t>Dans une société addictogène, la rencontre entre un produit (ou comportement) et un individu est jugée inévitable, il ne s’agit donc plus tellement de l’empêcher que de le préparer.</a:t>
            </a:r>
          </a:p>
          <a:p>
            <a:pPr marL="0" indent="0" algn="l" fontAlgn="base">
              <a:buNone/>
            </a:pPr>
            <a:endParaRPr lang="fr-FR" sz="2000" dirty="0">
              <a:solidFill>
                <a:srgbClr val="351E0C"/>
              </a:solidFill>
            </a:endParaRPr>
          </a:p>
          <a:p>
            <a:pPr marL="0" indent="0" algn="l" fontAlgn="base">
              <a:buNone/>
            </a:pPr>
            <a:r>
              <a:rPr lang="fr-FR" sz="2000" b="0" i="0" dirty="0">
                <a:solidFill>
                  <a:srgbClr val="351E0C"/>
                </a:solidFill>
                <a:effectLst/>
              </a:rPr>
              <a:t> Il s’agit de fournir à l’individu les compétences génériques qui lui permettront de maîtriser son               rapport à n’importe quel produit ou comportement (savoir être, estime de soi, etc…)</a:t>
            </a:r>
            <a:r>
              <a:rPr lang="fr-FR" sz="2000" b="0" i="0" u="none" strike="noStrike" dirty="0">
                <a:solidFill>
                  <a:srgbClr val="828282"/>
                </a:solidFill>
                <a:effectLst/>
                <a:hlinkClick r:id="rId2"/>
              </a:rPr>
              <a:t>[2]</a:t>
            </a:r>
            <a:r>
              <a:rPr lang="fr-FR" sz="2000" b="0" i="0" dirty="0">
                <a:solidFill>
                  <a:srgbClr val="351E0C"/>
                </a:solidFill>
                <a:effectLst/>
              </a:rPr>
              <a:t>.</a:t>
            </a:r>
          </a:p>
          <a:p>
            <a:endParaRPr lang="fr-FR" sz="3000" b="1" dirty="0"/>
          </a:p>
        </p:txBody>
      </p:sp>
      <p:sp>
        <p:nvSpPr>
          <p:cNvPr id="21" name="ZoneTexte 20">
            <a:extLst>
              <a:ext uri="{FF2B5EF4-FFF2-40B4-BE49-F238E27FC236}">
                <a16:creationId xmlns:a16="http://schemas.microsoft.com/office/drawing/2014/main" id="{9DCD6048-78A1-484D-94D0-2F341235B8AC}"/>
              </a:ext>
            </a:extLst>
          </p:cNvPr>
          <p:cNvSpPr txBox="1"/>
          <p:nvPr/>
        </p:nvSpPr>
        <p:spPr>
          <a:xfrm>
            <a:off x="461728" y="570368"/>
            <a:ext cx="8184332" cy="584775"/>
          </a:xfrm>
          <a:prstGeom prst="rect">
            <a:avLst/>
          </a:prstGeom>
          <a:noFill/>
        </p:spPr>
        <p:txBody>
          <a:bodyPr wrap="square" rtlCol="0">
            <a:spAutoFit/>
          </a:bodyPr>
          <a:lstStyle/>
          <a:p>
            <a:r>
              <a:rPr lang="fr-FR" sz="3200" b="1" dirty="0">
                <a:solidFill>
                  <a:srgbClr val="7A2553"/>
                </a:solidFill>
              </a:rPr>
              <a:t>Les motivations à consommer </a:t>
            </a:r>
          </a:p>
        </p:txBody>
      </p:sp>
      <p:sp>
        <p:nvSpPr>
          <p:cNvPr id="3" name="ZoneTexte 2">
            <a:extLst>
              <a:ext uri="{FF2B5EF4-FFF2-40B4-BE49-F238E27FC236}">
                <a16:creationId xmlns:a16="http://schemas.microsoft.com/office/drawing/2014/main" id="{10A41A34-88FC-421A-96C1-14D4469F0F1A}"/>
              </a:ext>
            </a:extLst>
          </p:cNvPr>
          <p:cNvSpPr txBox="1"/>
          <p:nvPr/>
        </p:nvSpPr>
        <p:spPr>
          <a:xfrm>
            <a:off x="461728" y="5323438"/>
            <a:ext cx="10538232" cy="1169551"/>
          </a:xfrm>
          <a:prstGeom prst="rect">
            <a:avLst/>
          </a:prstGeom>
          <a:noFill/>
        </p:spPr>
        <p:txBody>
          <a:bodyPr wrap="square" rtlCol="0">
            <a:spAutoFit/>
          </a:bodyPr>
          <a:lstStyle/>
          <a:p>
            <a:pPr algn="l" fontAlgn="base"/>
            <a:r>
              <a:rPr lang="fr-FR" sz="1400" b="1" i="0" dirty="0">
                <a:solidFill>
                  <a:srgbClr val="351E0C"/>
                </a:solidFill>
                <a:effectLst/>
              </a:rPr>
              <a:t>Sources</a:t>
            </a:r>
            <a:r>
              <a:rPr lang="fr-FR" sz="1400" b="0" i="0" dirty="0">
                <a:solidFill>
                  <a:srgbClr val="351E0C"/>
                </a:solidFill>
                <a:effectLst/>
              </a:rPr>
              <a:t>:</a:t>
            </a:r>
          </a:p>
          <a:p>
            <a:pPr algn="l" fontAlgn="base"/>
            <a:r>
              <a:rPr lang="fr-FR" sz="1400" b="0" i="0" u="none" strike="noStrike" dirty="0">
                <a:solidFill>
                  <a:srgbClr val="828282"/>
                </a:solidFill>
                <a:effectLst/>
                <a:hlinkClick r:id="rId3"/>
              </a:rPr>
              <a:t>[1]</a:t>
            </a:r>
            <a:r>
              <a:rPr lang="fr-FR" sz="1400" b="0" i="0" dirty="0">
                <a:solidFill>
                  <a:srgbClr val="351E0C"/>
                </a:solidFill>
                <a:effectLst/>
              </a:rPr>
              <a:t> J.-P. </a:t>
            </a:r>
            <a:r>
              <a:rPr lang="fr-FR" sz="1400" b="0" i="0" dirty="0" err="1">
                <a:solidFill>
                  <a:srgbClr val="351E0C"/>
                </a:solidFill>
                <a:effectLst/>
              </a:rPr>
              <a:t>Couteron</a:t>
            </a:r>
            <a:r>
              <a:rPr lang="fr-FR" sz="1400" b="0" i="0" dirty="0">
                <a:solidFill>
                  <a:srgbClr val="351E0C"/>
                </a:solidFill>
                <a:effectLst/>
              </a:rPr>
              <a:t>, « Société et addiction », Le </a:t>
            </a:r>
            <a:r>
              <a:rPr lang="fr-FR" sz="1400" b="0" i="0" dirty="0" err="1">
                <a:solidFill>
                  <a:srgbClr val="351E0C"/>
                </a:solidFill>
                <a:effectLst/>
              </a:rPr>
              <a:t>sociographe</a:t>
            </a:r>
            <a:r>
              <a:rPr lang="fr-FR" sz="1400" b="0" i="0" dirty="0">
                <a:solidFill>
                  <a:srgbClr val="351E0C"/>
                </a:solidFill>
                <a:effectLst/>
              </a:rPr>
              <a:t>, vol. 39, nᵒ 3, p. 10‑16, sept. 2012. </a:t>
            </a:r>
            <a:r>
              <a:rPr lang="fr-FR" sz="1400" b="0" i="0" u="none" strike="noStrike" dirty="0">
                <a:solidFill>
                  <a:srgbClr val="828282"/>
                </a:solidFill>
                <a:effectLst/>
                <a:hlinkClick r:id="rId4"/>
              </a:rPr>
              <a:t>http://www.cairn.info/article.php?ID_ARTICLE=GRAPH_039_0010</a:t>
            </a:r>
            <a:endParaRPr lang="fr-FR" sz="1400" b="0" i="0" dirty="0">
              <a:solidFill>
                <a:srgbClr val="351E0C"/>
              </a:solidFill>
              <a:effectLst/>
            </a:endParaRPr>
          </a:p>
          <a:p>
            <a:pPr algn="l" fontAlgn="base"/>
            <a:r>
              <a:rPr lang="fr-FR" sz="1400" b="0" i="0" u="none" strike="noStrike" dirty="0">
                <a:solidFill>
                  <a:srgbClr val="828282"/>
                </a:solidFill>
                <a:effectLst/>
                <a:hlinkClick r:id="rId5"/>
              </a:rPr>
              <a:t>[2]</a:t>
            </a:r>
            <a:r>
              <a:rPr lang="fr-FR" sz="1400" b="0" i="0" dirty="0">
                <a:solidFill>
                  <a:srgbClr val="351E0C"/>
                </a:solidFill>
                <a:effectLst/>
              </a:rPr>
              <a:t> Christophe Al </a:t>
            </a:r>
            <a:r>
              <a:rPr lang="fr-FR" sz="1400" b="0" i="0" dirty="0" err="1">
                <a:solidFill>
                  <a:srgbClr val="351E0C"/>
                </a:solidFill>
                <a:effectLst/>
              </a:rPr>
              <a:t>Kurdi</a:t>
            </a:r>
            <a:r>
              <a:rPr lang="fr-FR" sz="1400" b="0" i="0" dirty="0">
                <a:solidFill>
                  <a:srgbClr val="351E0C"/>
                </a:solidFill>
                <a:effectLst/>
              </a:rPr>
              <a:t>, ‘Une Société Devenue Addictogène’, </a:t>
            </a:r>
            <a:r>
              <a:rPr lang="fr-FR" sz="1400" b="0" i="1" dirty="0">
                <a:solidFill>
                  <a:srgbClr val="351E0C"/>
                </a:solidFill>
                <a:effectLst/>
              </a:rPr>
              <a:t>Zoom</a:t>
            </a:r>
            <a:r>
              <a:rPr lang="fr-FR" sz="1400" b="0" i="0" dirty="0">
                <a:solidFill>
                  <a:srgbClr val="351E0C"/>
                </a:solidFill>
                <a:effectLst/>
              </a:rPr>
              <a:t>, </a:t>
            </a:r>
            <a:r>
              <a:rPr lang="fr-FR" sz="1400" b="0" i="0" dirty="0" err="1">
                <a:solidFill>
                  <a:srgbClr val="351E0C"/>
                </a:solidFill>
                <a:effectLst/>
              </a:rPr>
              <a:t>December</a:t>
            </a:r>
            <a:r>
              <a:rPr lang="fr-FR" sz="1400" b="0" i="0" dirty="0">
                <a:solidFill>
                  <a:srgbClr val="351E0C"/>
                </a:solidFill>
                <a:effectLst/>
              </a:rPr>
              <a:t> 2013, pp. 1–4. </a:t>
            </a:r>
            <a:r>
              <a:rPr lang="fr-FR" sz="1400" b="0" i="0" u="none" strike="noStrike" dirty="0">
                <a:solidFill>
                  <a:srgbClr val="828282"/>
                </a:solidFill>
                <a:effectLst/>
                <a:hlinkClick r:id="rId6"/>
              </a:rPr>
              <a:t>http://relier.relais.ch/wp-content/uploads/2016/01/ZOOM-39-Une-soci%C3%A9t%C3%A9-devenue-addictog%C3%A8ne.pdf</a:t>
            </a:r>
            <a:endParaRPr lang="fr-FR" sz="1400" b="0" i="0" dirty="0">
              <a:solidFill>
                <a:srgbClr val="351E0C"/>
              </a:solidFill>
              <a:effectLst/>
            </a:endParaRPr>
          </a:p>
        </p:txBody>
      </p:sp>
    </p:spTree>
    <p:extLst>
      <p:ext uri="{BB962C8B-B14F-4D97-AF65-F5344CB8AC3E}">
        <p14:creationId xmlns:p14="http://schemas.microsoft.com/office/powerpoint/2010/main" val="2619095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tunning cliparts | Clipart Cle Gratuit Pour| (47)">
            <a:extLst>
              <a:ext uri="{FF2B5EF4-FFF2-40B4-BE49-F238E27FC236}">
                <a16:creationId xmlns:a16="http://schemas.microsoft.com/office/drawing/2014/main" id="{002144F4-088B-48BE-A950-71D3A1EB1F64}"/>
              </a:ext>
            </a:extLst>
          </p:cNvPr>
          <p:cNvPicPr>
            <a:picLocks noChangeAspect="1" noChangeArrowheads="1"/>
          </p:cNvPicPr>
          <p:nvPr/>
        </p:nvPicPr>
        <p:blipFill rotWithShape="1">
          <a:blip r:embed="rId2" cstate="email">
            <a:clrChange>
              <a:clrFrom>
                <a:srgbClr val="F6F6F6"/>
              </a:clrFrom>
              <a:clrTo>
                <a:srgbClr val="F6F6F6">
                  <a:alpha val="0"/>
                </a:srgbClr>
              </a:clrTo>
            </a:clrChange>
            <a:extLst>
              <a:ext uri="{28A0092B-C50C-407E-A947-70E740481C1C}">
                <a14:useLocalDpi xmlns:a14="http://schemas.microsoft.com/office/drawing/2010/main"/>
              </a:ext>
            </a:extLst>
          </a:blip>
          <a:srcRect l="16277" t="21951" r="3587" b="18645"/>
          <a:stretch/>
        </p:blipFill>
        <p:spPr bwMode="auto">
          <a:xfrm>
            <a:off x="68826" y="69395"/>
            <a:ext cx="1193180" cy="1277076"/>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2">
            <a:extLst>
              <a:ext uri="{FF2B5EF4-FFF2-40B4-BE49-F238E27FC236}">
                <a16:creationId xmlns:a16="http://schemas.microsoft.com/office/drawing/2014/main" id="{5EF95746-15D8-4764-83CE-46AFE4658C87}"/>
              </a:ext>
            </a:extLst>
          </p:cNvPr>
          <p:cNvSpPr txBox="1">
            <a:spLocks/>
          </p:cNvSpPr>
          <p:nvPr/>
        </p:nvSpPr>
        <p:spPr>
          <a:xfrm>
            <a:off x="811674" y="1479137"/>
            <a:ext cx="10520721" cy="5101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t>La prise de risques caractérise l’adolescence mais attention si les manifestations de mal être et/ou de consommations sont :</a:t>
            </a:r>
          </a:p>
          <a:p>
            <a:pPr marL="0" indent="0">
              <a:buNone/>
            </a:pPr>
            <a:endParaRPr lang="fr-FR" sz="1800" dirty="0"/>
          </a:p>
          <a:p>
            <a:pPr marL="0" indent="0">
              <a:buNone/>
            </a:pPr>
            <a:r>
              <a:rPr lang="fr-FR" sz="2000" b="1" dirty="0">
                <a:solidFill>
                  <a:srgbClr val="7A2553"/>
                </a:solidFill>
              </a:rPr>
              <a:t>P</a:t>
            </a:r>
            <a:r>
              <a:rPr lang="fr-FR" sz="2000" b="1" dirty="0"/>
              <a:t>récoces,</a:t>
            </a:r>
          </a:p>
          <a:p>
            <a:pPr marL="0" indent="0">
              <a:buNone/>
            </a:pPr>
            <a:endParaRPr lang="fr-FR" sz="2000" b="1" dirty="0"/>
          </a:p>
          <a:p>
            <a:pPr marL="0" indent="0">
              <a:buNone/>
            </a:pPr>
            <a:r>
              <a:rPr lang="fr-FR" sz="2000" b="1" dirty="0">
                <a:solidFill>
                  <a:srgbClr val="7A2553"/>
                </a:solidFill>
              </a:rPr>
              <a:t>I</a:t>
            </a:r>
            <a:r>
              <a:rPr lang="fr-FR" sz="2000" b="1" dirty="0"/>
              <a:t>ntenses, </a:t>
            </a:r>
          </a:p>
          <a:p>
            <a:pPr marL="0" indent="0">
              <a:buNone/>
            </a:pPr>
            <a:endParaRPr lang="fr-FR" sz="2000" b="1" dirty="0"/>
          </a:p>
          <a:p>
            <a:pPr marL="0" indent="0">
              <a:buNone/>
            </a:pPr>
            <a:r>
              <a:rPr lang="fr-FR" sz="2000" b="1" dirty="0">
                <a:solidFill>
                  <a:srgbClr val="7A2553"/>
                </a:solidFill>
              </a:rPr>
              <a:t>R</a:t>
            </a:r>
            <a:r>
              <a:rPr lang="fr-FR" sz="2000" b="1" dirty="0"/>
              <a:t>égulières,</a:t>
            </a:r>
          </a:p>
          <a:p>
            <a:pPr marL="0" indent="0">
              <a:buNone/>
            </a:pPr>
            <a:endParaRPr lang="fr-FR" sz="2000" b="1" dirty="0"/>
          </a:p>
          <a:p>
            <a:pPr marL="0" indent="0">
              <a:buNone/>
            </a:pPr>
            <a:r>
              <a:rPr lang="fr-FR" sz="2000" dirty="0"/>
              <a:t>menant à l’</a:t>
            </a:r>
            <a:r>
              <a:rPr lang="fr-FR" sz="2000" b="1" dirty="0">
                <a:solidFill>
                  <a:srgbClr val="7A2553"/>
                </a:solidFill>
              </a:rPr>
              <a:t>E</a:t>
            </a:r>
            <a:r>
              <a:rPr lang="fr-FR" sz="2000" b="1" dirty="0"/>
              <a:t>xclusion</a:t>
            </a:r>
            <a:r>
              <a:rPr lang="fr-FR" sz="2000" dirty="0"/>
              <a:t>, à l’isolement.</a:t>
            </a:r>
          </a:p>
          <a:p>
            <a:pPr marL="0" indent="0">
              <a:buNone/>
            </a:pPr>
            <a:endParaRPr lang="fr-FR" sz="1800" dirty="0"/>
          </a:p>
          <a:p>
            <a:pPr marL="0" indent="0">
              <a:buNone/>
            </a:pPr>
            <a:endParaRPr lang="fr-FR" sz="1800" dirty="0"/>
          </a:p>
          <a:p>
            <a:pPr marL="0" indent="0">
              <a:buNone/>
            </a:pPr>
            <a:endParaRPr lang="fr-FR" sz="1800" dirty="0"/>
          </a:p>
        </p:txBody>
      </p:sp>
      <p:sp>
        <p:nvSpPr>
          <p:cNvPr id="6" name="ZoneTexte 5">
            <a:extLst>
              <a:ext uri="{FF2B5EF4-FFF2-40B4-BE49-F238E27FC236}">
                <a16:creationId xmlns:a16="http://schemas.microsoft.com/office/drawing/2014/main" id="{8A3A4E6D-ECA2-44EA-842E-D082FEEFF5D1}"/>
              </a:ext>
            </a:extLst>
          </p:cNvPr>
          <p:cNvSpPr txBox="1"/>
          <p:nvPr/>
        </p:nvSpPr>
        <p:spPr>
          <a:xfrm>
            <a:off x="1262005" y="581891"/>
            <a:ext cx="11002731" cy="584775"/>
          </a:xfrm>
          <a:prstGeom prst="rect">
            <a:avLst/>
          </a:prstGeom>
          <a:noFill/>
        </p:spPr>
        <p:txBody>
          <a:bodyPr wrap="square" rtlCol="0">
            <a:spAutoFit/>
          </a:bodyPr>
          <a:lstStyle/>
          <a:p>
            <a:pPr lvl="0"/>
            <a:r>
              <a:rPr lang="fr-FR" sz="3200" b="1" dirty="0">
                <a:solidFill>
                  <a:srgbClr val="7A2553"/>
                </a:solidFill>
              </a:rPr>
              <a:t>A retenir : P I R E</a:t>
            </a:r>
          </a:p>
        </p:txBody>
      </p:sp>
    </p:spTree>
    <p:extLst>
      <p:ext uri="{BB962C8B-B14F-4D97-AF65-F5344CB8AC3E}">
        <p14:creationId xmlns:p14="http://schemas.microsoft.com/office/powerpoint/2010/main" val="3549371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tunning cliparts | Clipart Cle Gratuit Pour| (47)">
            <a:extLst>
              <a:ext uri="{FF2B5EF4-FFF2-40B4-BE49-F238E27FC236}">
                <a16:creationId xmlns:a16="http://schemas.microsoft.com/office/drawing/2014/main" id="{002144F4-088B-48BE-A950-71D3A1EB1F64}"/>
              </a:ext>
            </a:extLst>
          </p:cNvPr>
          <p:cNvPicPr>
            <a:picLocks noChangeAspect="1" noChangeArrowheads="1"/>
          </p:cNvPicPr>
          <p:nvPr/>
        </p:nvPicPr>
        <p:blipFill rotWithShape="1">
          <a:blip r:embed="rId2" cstate="email">
            <a:clrChange>
              <a:clrFrom>
                <a:srgbClr val="F6F6F6"/>
              </a:clrFrom>
              <a:clrTo>
                <a:srgbClr val="F6F6F6">
                  <a:alpha val="0"/>
                </a:srgbClr>
              </a:clrTo>
            </a:clrChange>
            <a:extLst>
              <a:ext uri="{28A0092B-C50C-407E-A947-70E740481C1C}">
                <a14:useLocalDpi xmlns:a14="http://schemas.microsoft.com/office/drawing/2010/main"/>
              </a:ext>
            </a:extLst>
          </a:blip>
          <a:srcRect l="16277" t="21951" r="3587" b="18645"/>
          <a:stretch/>
        </p:blipFill>
        <p:spPr bwMode="auto">
          <a:xfrm>
            <a:off x="68826" y="69395"/>
            <a:ext cx="1193180" cy="1277076"/>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2">
            <a:extLst>
              <a:ext uri="{FF2B5EF4-FFF2-40B4-BE49-F238E27FC236}">
                <a16:creationId xmlns:a16="http://schemas.microsoft.com/office/drawing/2014/main" id="{5EF95746-15D8-4764-83CE-46AFE4658C87}"/>
              </a:ext>
            </a:extLst>
          </p:cNvPr>
          <p:cNvSpPr txBox="1">
            <a:spLocks/>
          </p:cNvSpPr>
          <p:nvPr/>
        </p:nvSpPr>
        <p:spPr>
          <a:xfrm>
            <a:off x="885825" y="1756372"/>
            <a:ext cx="10773381" cy="5101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En prévention la notion de facteurs de vulnérabilité est contre balancée par la notion des facteurs de protection;</a:t>
            </a:r>
          </a:p>
          <a:p>
            <a:pPr marL="0" indent="0">
              <a:buNone/>
            </a:pPr>
            <a:endParaRPr lang="fr-FR" sz="2000" dirty="0"/>
          </a:p>
          <a:p>
            <a:r>
              <a:rPr lang="fr-FR" sz="2000" dirty="0"/>
              <a:t>Augmenter le pouvoir d’agir des jeunes, des adultes et des parents,</a:t>
            </a:r>
          </a:p>
          <a:p>
            <a:pPr marL="0" indent="0">
              <a:buNone/>
            </a:pPr>
            <a:r>
              <a:rPr lang="fr-FR" sz="2000" dirty="0"/>
              <a:t> </a:t>
            </a:r>
          </a:p>
          <a:p>
            <a:r>
              <a:rPr lang="fr-FR" sz="2000" dirty="0"/>
              <a:t>Intervenir précocement, de façon collective et individuelle, </a:t>
            </a:r>
          </a:p>
          <a:p>
            <a:pPr marL="0" indent="0">
              <a:buNone/>
            </a:pPr>
            <a:endParaRPr lang="fr-FR" sz="2000" dirty="0"/>
          </a:p>
          <a:p>
            <a:r>
              <a:rPr lang="fr-FR" sz="2000" dirty="0"/>
              <a:t>Développer des outils et programmes évalués à l’attention des adolescents et des parents (CPS, approches motivationnelles etc. …)</a:t>
            </a:r>
          </a:p>
          <a:p>
            <a:pPr marL="0" indent="0">
              <a:buNone/>
            </a:pPr>
            <a:endParaRPr lang="fr-FR" sz="2000" dirty="0"/>
          </a:p>
          <a:p>
            <a:pPr marL="0" indent="0">
              <a:buNone/>
            </a:pPr>
            <a:endParaRPr lang="fr-FR" sz="2000" dirty="0"/>
          </a:p>
          <a:p>
            <a:pPr marL="0" indent="0">
              <a:buNone/>
            </a:pPr>
            <a:endParaRPr lang="fr-FR" sz="2000" dirty="0"/>
          </a:p>
        </p:txBody>
      </p:sp>
      <p:sp>
        <p:nvSpPr>
          <p:cNvPr id="6" name="ZoneTexte 5">
            <a:extLst>
              <a:ext uri="{FF2B5EF4-FFF2-40B4-BE49-F238E27FC236}">
                <a16:creationId xmlns:a16="http://schemas.microsoft.com/office/drawing/2014/main" id="{8A3A4E6D-ECA2-44EA-842E-D082FEEFF5D1}"/>
              </a:ext>
            </a:extLst>
          </p:cNvPr>
          <p:cNvSpPr txBox="1"/>
          <p:nvPr/>
        </p:nvSpPr>
        <p:spPr>
          <a:xfrm>
            <a:off x="1262005" y="581891"/>
            <a:ext cx="11002731" cy="584775"/>
          </a:xfrm>
          <a:prstGeom prst="rect">
            <a:avLst/>
          </a:prstGeom>
          <a:noFill/>
        </p:spPr>
        <p:txBody>
          <a:bodyPr wrap="square" rtlCol="0">
            <a:spAutoFit/>
          </a:bodyPr>
          <a:lstStyle/>
          <a:p>
            <a:pPr lvl="0"/>
            <a:r>
              <a:rPr lang="fr-FR" sz="3200" b="1" dirty="0">
                <a:solidFill>
                  <a:srgbClr val="7A2553"/>
                </a:solidFill>
              </a:rPr>
              <a:t>A retenir :</a:t>
            </a:r>
          </a:p>
        </p:txBody>
      </p:sp>
    </p:spTree>
    <p:extLst>
      <p:ext uri="{BB962C8B-B14F-4D97-AF65-F5344CB8AC3E}">
        <p14:creationId xmlns:p14="http://schemas.microsoft.com/office/powerpoint/2010/main" val="3411054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EE33B8-0607-4554-A6C1-F168BA552013}"/>
              </a:ext>
            </a:extLst>
          </p:cNvPr>
          <p:cNvSpPr txBox="1"/>
          <p:nvPr/>
        </p:nvSpPr>
        <p:spPr>
          <a:xfrm>
            <a:off x="0" y="2844225"/>
            <a:ext cx="12192000" cy="584775"/>
          </a:xfrm>
          <a:prstGeom prst="rect">
            <a:avLst/>
          </a:prstGeom>
          <a:noFill/>
        </p:spPr>
        <p:txBody>
          <a:bodyPr wrap="square" rtlCol="0">
            <a:spAutoFit/>
          </a:bodyPr>
          <a:lstStyle/>
          <a:p>
            <a:pPr lvl="0" algn="ctr"/>
            <a:r>
              <a:rPr lang="fr-FR" sz="3200" b="1" dirty="0"/>
              <a:t>c) Les caractéristiques de la période d’adolescence</a:t>
            </a:r>
            <a:endParaRPr lang="fr-FR" sz="2400" dirty="0"/>
          </a:p>
        </p:txBody>
      </p:sp>
    </p:spTree>
    <p:extLst>
      <p:ext uri="{BB962C8B-B14F-4D97-AF65-F5344CB8AC3E}">
        <p14:creationId xmlns:p14="http://schemas.microsoft.com/office/powerpoint/2010/main" val="4153765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8738CD0-9F34-43A4-9E8D-CFB22CAE17A8}"/>
              </a:ext>
            </a:extLst>
          </p:cNvPr>
          <p:cNvSpPr txBox="1"/>
          <p:nvPr/>
        </p:nvSpPr>
        <p:spPr>
          <a:xfrm>
            <a:off x="434261" y="1445403"/>
            <a:ext cx="11565276" cy="5485920"/>
          </a:xfrm>
          <a:prstGeom prst="rect">
            <a:avLst/>
          </a:prstGeom>
          <a:noFill/>
        </p:spPr>
        <p:txBody>
          <a:bodyPr wrap="square">
            <a:spAutoFit/>
          </a:bodyPr>
          <a:lstStyle/>
          <a:p>
            <a:pPr>
              <a:lnSpc>
                <a:spcPct val="107000"/>
              </a:lnSpc>
              <a:spcAft>
                <a:spcPts val="800"/>
              </a:spcAft>
            </a:pPr>
            <a:r>
              <a:rPr lang="fr-FR" sz="2000" b="1" dirty="0">
                <a:solidFill>
                  <a:srgbClr val="87075A"/>
                </a:solidFill>
                <a:effectLst/>
                <a:latin typeface="Calibri" panose="020F0502020204030204" pitchFamily="34" charset="0"/>
                <a:ea typeface="Calibri" panose="020F0502020204030204" pitchFamily="34" charset="0"/>
                <a:cs typeface="Calibri" panose="020F0502020204030204" pitchFamily="34" charset="0"/>
              </a:rPr>
              <a:t>Définition selon l’OMS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r>
              <a:rPr lang="fr-FR" b="0" i="0" dirty="0">
                <a:solidFill>
                  <a:srgbClr val="000000"/>
                </a:solidFill>
                <a:effectLst/>
              </a:rPr>
              <a:t>« L’adolescence est la période de croissance et de développement humain qui se situe entre l’enfance et l’âge adulte, entre les âges de 10 et 19 ans ». C’est une période de transition qui se caractérise par un rythme de croissance élevé et des changements psychologiques importants. »</a:t>
            </a:r>
          </a:p>
          <a:p>
            <a:pPr algn="just" fontAlgn="base"/>
            <a:endParaRPr lang="fr-FR" b="0" i="0" dirty="0">
              <a:solidFill>
                <a:srgbClr val="888888"/>
              </a:solidFill>
              <a:effectLst/>
            </a:endParaRPr>
          </a:p>
          <a:p>
            <a:pPr algn="just" fontAlgn="base"/>
            <a:r>
              <a:rPr lang="fr-FR" b="0" i="0" dirty="0">
                <a:solidFill>
                  <a:srgbClr val="000000"/>
                </a:solidFill>
                <a:effectLst/>
              </a:rPr>
              <a:t>Toujours selon l’OMS, l’apparition de la puberté marque le passage de l’enfance à l’adolescence</a:t>
            </a:r>
          </a:p>
          <a:p>
            <a:pPr algn="just" fontAlgn="base"/>
            <a:endParaRPr lang="fr-FR" dirty="0">
              <a:solidFill>
                <a:srgbClr val="000000"/>
              </a:solidFill>
            </a:endParaRPr>
          </a:p>
          <a:p>
            <a:pPr>
              <a:lnSpc>
                <a:spcPct val="107000"/>
              </a:lnSpc>
              <a:spcAft>
                <a:spcPts val="800"/>
              </a:spcAft>
            </a:pPr>
            <a:r>
              <a:rPr lang="fr-FR" sz="2000" b="1" dirty="0">
                <a:solidFill>
                  <a:srgbClr val="87075A"/>
                </a:solidFill>
                <a:effectLst/>
                <a:latin typeface="Calibri" panose="020F0502020204030204" pitchFamily="34" charset="0"/>
                <a:ea typeface="Calibri" panose="020F0502020204030204" pitchFamily="34" charset="0"/>
                <a:cs typeface="Calibri" panose="020F0502020204030204" pitchFamily="34" charset="0"/>
              </a:rPr>
              <a:t>Définition selon le Haut comité de la santé publique </a:t>
            </a:r>
          </a:p>
          <a:p>
            <a:pPr>
              <a:lnSpc>
                <a:spcPct val="107000"/>
              </a:lnSpc>
              <a:spcAft>
                <a:spcPts val="800"/>
              </a:spcAft>
            </a:pPr>
            <a:r>
              <a:rPr lang="fr-FR" b="0" i="0" dirty="0">
                <a:solidFill>
                  <a:srgbClr val="262626"/>
                </a:solidFill>
                <a:effectLst/>
                <a:latin typeface="Titillium"/>
              </a:rPr>
              <a:t> « L'adolescence est caractérisée par un statut social proche de celui de l'enfance, lié à l'existence d'une dépendance familiale et à une période d'activité scolaire ou d'apprentissage. Le passage de la période enfance/adolescence à l'âge adulte se caractérise par le franchissement de stades liés à l'entrée dans la vie active et professionnelle d'une part, à la constitution d'un couple et/ou du départ de chez les parents, d'autre part.  »</a:t>
            </a:r>
            <a:endParaRPr lang="fr-FR" dirty="0">
              <a:solidFill>
                <a:srgbClr val="000000"/>
              </a:solidFill>
            </a:endParaRPr>
          </a:p>
          <a:p>
            <a:pPr algn="just" fontAlgn="base"/>
            <a:endParaRPr lang="fr-FR" dirty="0">
              <a:solidFill>
                <a:srgbClr val="000000"/>
              </a:solidFill>
            </a:endParaRPr>
          </a:p>
          <a:p>
            <a:pPr algn="just" fontAlgn="base"/>
            <a:r>
              <a:rPr lang="fr-FR" b="0" i="0" dirty="0">
                <a:solidFill>
                  <a:srgbClr val="000000"/>
                </a:solidFill>
                <a:effectLst/>
              </a:rPr>
              <a:t>Au </a:t>
            </a:r>
            <a:r>
              <a:rPr lang="fr-FR" sz="1800" dirty="0">
                <a:effectLst/>
                <a:ea typeface="Calibri" panose="020F0502020204030204" pitchFamily="34" charset="0"/>
                <a:cs typeface="Calibri" panose="020F0502020204030204" pitchFamily="34" charset="0"/>
              </a:rPr>
              <a:t>sein de la communauté scientifique, il n’existe pas de consensus dans la délimitation de l’adolescence. </a:t>
            </a:r>
            <a:endParaRPr lang="fr-FR" sz="18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ea typeface="Calibri" panose="020F0502020204030204" pitchFamily="34" charset="0"/>
                <a:cs typeface="Times New Roman" panose="02020603050405020304" pitchFamily="18" charset="0"/>
              </a:rPr>
              <a:t>Certains chercheurs considèrent que l’adolescence dure jusqu’à 25 ans environ car le cerveau se développe jusqu’au milieu de la vingtaine.</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ZoneTexte 3">
            <a:extLst>
              <a:ext uri="{FF2B5EF4-FFF2-40B4-BE49-F238E27FC236}">
                <a16:creationId xmlns:a16="http://schemas.microsoft.com/office/drawing/2014/main" id="{291C9DE1-1F20-4318-8B48-3EC840AED264}"/>
              </a:ext>
            </a:extLst>
          </p:cNvPr>
          <p:cNvSpPr txBox="1"/>
          <p:nvPr/>
        </p:nvSpPr>
        <p:spPr>
          <a:xfrm>
            <a:off x="434261" y="462948"/>
            <a:ext cx="9506138" cy="584775"/>
          </a:xfrm>
          <a:prstGeom prst="rect">
            <a:avLst/>
          </a:prstGeom>
          <a:noFill/>
        </p:spPr>
        <p:txBody>
          <a:bodyPr wrap="square" rtlCol="0">
            <a:spAutoFit/>
          </a:bodyPr>
          <a:lstStyle/>
          <a:p>
            <a:r>
              <a:rPr kumimoji="0" lang="fr-FR" sz="3200" b="1" i="0" u="none" strike="noStrike" kern="1200" cap="none" spc="0" normalizeH="0" baseline="0" noProof="0" dirty="0">
                <a:ln>
                  <a:noFill/>
                </a:ln>
                <a:solidFill>
                  <a:srgbClr val="7A2553"/>
                </a:solidFill>
                <a:effectLst/>
                <a:uLnTx/>
                <a:uFillTx/>
                <a:latin typeface="Calibri" panose="020F0502020204030204"/>
                <a:ea typeface="+mn-ea"/>
                <a:cs typeface="+mn-cs"/>
              </a:rPr>
              <a:t>Les caractéristiques de la période d’adolescence</a:t>
            </a:r>
            <a:endParaRPr lang="fr-FR" b="1" dirty="0">
              <a:solidFill>
                <a:srgbClr val="7A2553"/>
              </a:solidFill>
            </a:endParaRPr>
          </a:p>
        </p:txBody>
      </p:sp>
    </p:spTree>
    <p:extLst>
      <p:ext uri="{BB962C8B-B14F-4D97-AF65-F5344CB8AC3E}">
        <p14:creationId xmlns:p14="http://schemas.microsoft.com/office/powerpoint/2010/main" val="418737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EE33B8-0607-4554-A6C1-F168BA552013}"/>
              </a:ext>
            </a:extLst>
          </p:cNvPr>
          <p:cNvSpPr txBox="1"/>
          <p:nvPr/>
        </p:nvSpPr>
        <p:spPr>
          <a:xfrm>
            <a:off x="0" y="2844225"/>
            <a:ext cx="12192000" cy="584775"/>
          </a:xfrm>
          <a:prstGeom prst="rect">
            <a:avLst/>
          </a:prstGeom>
          <a:noFill/>
        </p:spPr>
        <p:txBody>
          <a:bodyPr wrap="square" rtlCol="0">
            <a:spAutoFit/>
          </a:bodyPr>
          <a:lstStyle/>
          <a:p>
            <a:pPr lvl="0" algn="ctr"/>
            <a:r>
              <a:rPr lang="fr-FR" sz="3200" b="1" dirty="0"/>
              <a:t>Définir l’addiction et les </a:t>
            </a:r>
            <a:r>
              <a:rPr lang="fr-FR" sz="3200" b="1"/>
              <a:t>usages risques  </a:t>
            </a:r>
            <a:endParaRPr lang="fr-FR" sz="3200" b="1" dirty="0"/>
          </a:p>
        </p:txBody>
      </p:sp>
    </p:spTree>
    <p:extLst>
      <p:ext uri="{BB962C8B-B14F-4D97-AF65-F5344CB8AC3E}">
        <p14:creationId xmlns:p14="http://schemas.microsoft.com/office/powerpoint/2010/main" val="3430916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91C9DE1-1F20-4318-8B48-3EC840AED264}"/>
              </a:ext>
            </a:extLst>
          </p:cNvPr>
          <p:cNvSpPr txBox="1"/>
          <p:nvPr/>
        </p:nvSpPr>
        <p:spPr>
          <a:xfrm>
            <a:off x="591792" y="526990"/>
            <a:ext cx="9348608" cy="584775"/>
          </a:xfrm>
          <a:prstGeom prst="rect">
            <a:avLst/>
          </a:prstGeom>
          <a:noFill/>
        </p:spPr>
        <p:txBody>
          <a:bodyPr wrap="square" rtlCol="0">
            <a:spAutoFit/>
          </a:bodyPr>
          <a:lstStyle/>
          <a:p>
            <a:r>
              <a:rPr kumimoji="0" lang="fr-FR" sz="3200" b="1" i="0" u="none" strike="noStrike" kern="1200" cap="none" spc="0" normalizeH="0" baseline="0" noProof="0" dirty="0">
                <a:ln>
                  <a:noFill/>
                </a:ln>
                <a:solidFill>
                  <a:srgbClr val="7A2553"/>
                </a:solidFill>
                <a:effectLst/>
                <a:uLnTx/>
                <a:uFillTx/>
                <a:latin typeface="Calibri" panose="020F0502020204030204"/>
                <a:ea typeface="+mn-ea"/>
                <a:cs typeface="+mn-cs"/>
              </a:rPr>
              <a:t>Les caractéristiques de la période d’adolescence</a:t>
            </a:r>
            <a:endParaRPr lang="fr-FR" b="1" dirty="0">
              <a:solidFill>
                <a:srgbClr val="7A2553"/>
              </a:solidFill>
            </a:endParaRPr>
          </a:p>
        </p:txBody>
      </p:sp>
      <p:sp>
        <p:nvSpPr>
          <p:cNvPr id="5" name="ZoneTexte 4">
            <a:extLst>
              <a:ext uri="{FF2B5EF4-FFF2-40B4-BE49-F238E27FC236}">
                <a16:creationId xmlns:a16="http://schemas.microsoft.com/office/drawing/2014/main" id="{0248FBBF-2397-431A-8A7D-E30122AEA032}"/>
              </a:ext>
            </a:extLst>
          </p:cNvPr>
          <p:cNvSpPr txBox="1"/>
          <p:nvPr/>
        </p:nvSpPr>
        <p:spPr>
          <a:xfrm>
            <a:off x="591791" y="1775602"/>
            <a:ext cx="11459795" cy="4339650"/>
          </a:xfrm>
          <a:prstGeom prst="rect">
            <a:avLst/>
          </a:prstGeom>
          <a:noFill/>
        </p:spPr>
        <p:txBody>
          <a:bodyPr wrap="square">
            <a:spAutoFit/>
          </a:bodyPr>
          <a:lstStyle/>
          <a:p>
            <a:r>
              <a:rPr lang="fr-FR" sz="1800" b="0" i="0" dirty="0">
                <a:solidFill>
                  <a:srgbClr val="262626"/>
                </a:solidFill>
                <a:effectLst/>
                <a:latin typeface="Titillium"/>
              </a:rPr>
              <a:t>L'adolescence est un processus de séparation d'avec la famille, d'autonomisation, d'identification sexuelle, à la fois singulier et collectif, s'inscrivant dans des conditions de développement de la société, avec des particularités liées à la société dans laquelle il se déroule.</a:t>
            </a:r>
            <a:endParaRPr lang="fr-FR" sz="1800" i="1" dirty="0">
              <a:solidFill>
                <a:srgbClr val="000000"/>
              </a:solidFill>
            </a:endParaRPr>
          </a:p>
          <a:p>
            <a:endParaRPr lang="fr-FR" b="0" i="0" dirty="0">
              <a:solidFill>
                <a:srgbClr val="000000"/>
              </a:solidFill>
              <a:effectLst/>
            </a:endParaRPr>
          </a:p>
          <a:p>
            <a:endParaRPr lang="fr-FR" dirty="0">
              <a:solidFill>
                <a:srgbClr val="000000"/>
              </a:solidFill>
            </a:endParaRPr>
          </a:p>
          <a:p>
            <a:r>
              <a:rPr lang="fr-FR" b="0" i="0" dirty="0">
                <a:solidFill>
                  <a:srgbClr val="000000"/>
                </a:solidFill>
                <a:effectLst/>
              </a:rPr>
              <a:t>Pour </a:t>
            </a:r>
            <a:r>
              <a:rPr lang="fr-FR" b="0" i="0" u="none" strike="noStrike" dirty="0">
                <a:solidFill>
                  <a:srgbClr val="963336"/>
                </a:solidFill>
                <a:effectLst/>
                <a:hlinkClick r:id="rId2"/>
              </a:rPr>
              <a:t>Philippe </a:t>
            </a:r>
            <a:r>
              <a:rPr lang="fr-FR" b="0" i="0" u="none" strike="noStrike" dirty="0" err="1">
                <a:solidFill>
                  <a:srgbClr val="963336"/>
                </a:solidFill>
                <a:effectLst/>
                <a:hlinkClick r:id="rId2"/>
              </a:rPr>
              <a:t>Jeammet</a:t>
            </a:r>
            <a:r>
              <a:rPr lang="fr-FR" b="0" i="0" dirty="0">
                <a:solidFill>
                  <a:srgbClr val="000000"/>
                </a:solidFill>
                <a:effectLst/>
              </a:rPr>
              <a:t>, « l’adolescence et une étape sensible du développement de la personnalité ».</a:t>
            </a:r>
          </a:p>
          <a:p>
            <a:endParaRPr lang="fr-FR" dirty="0">
              <a:solidFill>
                <a:srgbClr val="000000"/>
              </a:solidFill>
            </a:endParaRPr>
          </a:p>
          <a:p>
            <a:r>
              <a:rPr lang="fr-FR" dirty="0">
                <a:solidFill>
                  <a:srgbClr val="000000"/>
                </a:solidFill>
              </a:rPr>
              <a:t>M</a:t>
            </a:r>
            <a:r>
              <a:rPr lang="fr-FR" b="0" i="0" dirty="0">
                <a:solidFill>
                  <a:srgbClr val="000000"/>
                </a:solidFill>
                <a:effectLst/>
              </a:rPr>
              <a:t>arquée par une vulnérabilité liée aux effets psychiques et physiques de la puberté</a:t>
            </a:r>
            <a:r>
              <a:rPr lang="fr-FR" dirty="0">
                <a:solidFill>
                  <a:srgbClr val="000000"/>
                </a:solidFill>
              </a:rPr>
              <a:t> et s’inscrit dans un mouvement de rupture par rapport à l’enfance.</a:t>
            </a:r>
          </a:p>
          <a:p>
            <a:endParaRPr lang="fr-FR" dirty="0">
              <a:solidFill>
                <a:srgbClr val="000000"/>
              </a:solidFill>
            </a:endParaRPr>
          </a:p>
          <a:p>
            <a:r>
              <a:rPr lang="fr-FR" dirty="0">
                <a:solidFill>
                  <a:srgbClr val="000000"/>
                </a:solidFill>
              </a:rPr>
              <a:t>Cette période « d’ entre deux » sans point de repère fiable constitue une période de vulnérabilité</a:t>
            </a:r>
          </a:p>
          <a:p>
            <a:endParaRPr lang="fr-FR" dirty="0">
              <a:solidFill>
                <a:srgbClr val="000000"/>
              </a:solidFill>
            </a:endParaRPr>
          </a:p>
          <a:p>
            <a:endParaRPr lang="fr-FR" dirty="0">
              <a:solidFill>
                <a:srgbClr val="000000"/>
              </a:solidFill>
            </a:endParaRPr>
          </a:p>
          <a:p>
            <a:r>
              <a:rPr lang="fr-FR" sz="1400" i="1" dirty="0">
                <a:solidFill>
                  <a:srgbClr val="000000"/>
                </a:solidFill>
              </a:rPr>
              <a:t>SOURCE : Cabinet-psy-enfant : l’adolescence </a:t>
            </a:r>
            <a:r>
              <a:rPr lang="fr-FR" sz="1400" i="1" dirty="0">
                <a:solidFill>
                  <a:srgbClr val="000000"/>
                </a:solidFill>
                <a:hlinkClick r:id="rId3"/>
              </a:rPr>
              <a:t>https://psy-enfant.fr/adolescence-puberte-psychologie-histoire/</a:t>
            </a:r>
            <a:endParaRPr lang="fr-FR" sz="1400" i="1" dirty="0">
              <a:solidFill>
                <a:srgbClr val="000000"/>
              </a:solidFill>
            </a:endParaRPr>
          </a:p>
          <a:p>
            <a:endParaRPr lang="fr-FR" sz="1400" i="1" dirty="0">
              <a:solidFill>
                <a:srgbClr val="000000"/>
              </a:solidFill>
            </a:endParaRPr>
          </a:p>
          <a:p>
            <a:endParaRPr lang="fr-FR" sz="1400" b="0" i="1" dirty="0">
              <a:solidFill>
                <a:srgbClr val="000000"/>
              </a:solidFill>
              <a:effectLst/>
            </a:endParaRPr>
          </a:p>
        </p:txBody>
      </p:sp>
    </p:spTree>
    <p:extLst>
      <p:ext uri="{BB962C8B-B14F-4D97-AF65-F5344CB8AC3E}">
        <p14:creationId xmlns:p14="http://schemas.microsoft.com/office/powerpoint/2010/main" val="3048673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8738CD0-9F34-43A4-9E8D-CFB22CAE17A8}"/>
              </a:ext>
            </a:extLst>
          </p:cNvPr>
          <p:cNvSpPr txBox="1"/>
          <p:nvPr/>
        </p:nvSpPr>
        <p:spPr>
          <a:xfrm>
            <a:off x="585627" y="1661246"/>
            <a:ext cx="11220293" cy="5060424"/>
          </a:xfrm>
          <a:prstGeom prst="rect">
            <a:avLst/>
          </a:prstGeom>
          <a:noFill/>
        </p:spPr>
        <p:txBody>
          <a:bodyPr wrap="square">
            <a:spAutoFit/>
          </a:bodyPr>
          <a:lstStyle/>
          <a:p>
            <a:pPr>
              <a:lnSpc>
                <a:spcPct val="107000"/>
              </a:lnSpc>
              <a:spcAft>
                <a:spcPts val="800"/>
              </a:spcAft>
            </a:pPr>
            <a:r>
              <a:rPr lang="fr-FR" sz="1800" b="1" dirty="0">
                <a:solidFill>
                  <a:srgbClr val="87075A"/>
                </a:solidFill>
                <a:effectLst/>
                <a:latin typeface="Calibri" panose="020F0502020204030204" pitchFamily="34" charset="0"/>
                <a:ea typeface="Calibri" panose="020F0502020204030204" pitchFamily="34" charset="0"/>
                <a:cs typeface="Calibri" panose="020F0502020204030204" pitchFamily="34" charset="0"/>
              </a:rPr>
              <a:t>Adolescence : des étapes du développement de la personnalité</a:t>
            </a:r>
          </a:p>
          <a:p>
            <a:pPr>
              <a:lnSpc>
                <a:spcPct val="107000"/>
              </a:lnSpc>
              <a:spcAft>
                <a:spcPts val="800"/>
              </a:spcAft>
            </a:pPr>
            <a:r>
              <a:rPr lang="fr-FR" dirty="0">
                <a:solidFill>
                  <a:srgbClr val="87075A"/>
                </a:solidFill>
                <a:latin typeface="Calibri" panose="020F0502020204030204" pitchFamily="34" charset="0"/>
                <a:ea typeface="Calibri" panose="020F0502020204030204" pitchFamily="34" charset="0"/>
                <a:cs typeface="Calibri" panose="020F0502020204030204" pitchFamily="34" charset="0"/>
              </a:rPr>
              <a:t>La puberté marque le début de l’adolescence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Processus biologiques et processus hormonaux déclenchent des modifications corporelles :</a:t>
            </a:r>
          </a:p>
          <a:p>
            <a:pPr>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Poussée de croissance : augmentation de la taille</a:t>
            </a:r>
          </a:p>
          <a:p>
            <a:pPr>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Evolution des caractères sexuels primaires (organes génitaux)</a:t>
            </a:r>
          </a:p>
          <a:p>
            <a:pPr>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E</a:t>
            </a:r>
            <a:r>
              <a:rPr lang="fr-FR" sz="1800" dirty="0">
                <a:effectLst/>
                <a:latin typeface="Calibri" panose="020F0502020204030204" pitchFamily="34" charset="0"/>
                <a:ea typeface="Calibri" panose="020F0502020204030204" pitchFamily="34" charset="0"/>
                <a:cs typeface="Calibri" panose="020F0502020204030204" pitchFamily="34" charset="0"/>
              </a:rPr>
              <a:t>volution des caractères sexuels secondaires (voix, seins, pilosité, système musculaire….)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Des </a:t>
            </a:r>
            <a:r>
              <a:rPr lang="fr-FR" b="1" dirty="0">
                <a:latin typeface="Calibri" panose="020F0502020204030204" pitchFamily="34" charset="0"/>
                <a:ea typeface="Calibri" panose="020F0502020204030204" pitchFamily="34" charset="0"/>
                <a:cs typeface="Calibri" panose="020F0502020204030204" pitchFamily="34" charset="0"/>
              </a:rPr>
              <a:t>Evolutions</a:t>
            </a:r>
            <a:r>
              <a:rPr lang="fr-FR" sz="1800" b="1" dirty="0">
                <a:effectLst/>
                <a:latin typeface="Calibri" panose="020F0502020204030204" pitchFamily="34" charset="0"/>
                <a:ea typeface="Calibri" panose="020F0502020204030204" pitchFamily="34" charset="0"/>
                <a:cs typeface="Calibri" panose="020F0502020204030204" pitchFamily="34" charset="0"/>
              </a:rPr>
              <a:t> psychiques </a:t>
            </a:r>
            <a:r>
              <a:rPr lang="fr-FR" sz="1800" dirty="0">
                <a:effectLst/>
                <a:latin typeface="Calibri" panose="020F0502020204030204" pitchFamily="34" charset="0"/>
                <a:ea typeface="Calibri" panose="020F0502020204030204" pitchFamily="34" charset="0"/>
                <a:cs typeface="Calibri" panose="020F0502020204030204" pitchFamily="34" charset="0"/>
              </a:rPr>
              <a:t>qui contribuent à la construction de l’identité de l’adolescent ; </a:t>
            </a:r>
          </a:p>
          <a:p>
            <a:pPr>
              <a:lnSpc>
                <a:spcPct val="107000"/>
              </a:lnSpc>
              <a:spcAft>
                <a:spcPts val="800"/>
              </a:spcAft>
            </a:pPr>
            <a:r>
              <a:rPr lang="fr-FR" b="1" dirty="0">
                <a:latin typeface="Calibri" panose="020F0502020204030204" pitchFamily="34" charset="0"/>
                <a:ea typeface="Calibri" panose="020F0502020204030204" pitchFamily="34" charset="0"/>
                <a:cs typeface="Calibri" panose="020F0502020204030204" pitchFamily="34" charset="0"/>
              </a:rPr>
              <a:t>A</a:t>
            </a:r>
            <a:r>
              <a:rPr lang="fr-FR" sz="1800" b="1" dirty="0">
                <a:effectLst/>
                <a:latin typeface="Calibri" panose="020F0502020204030204" pitchFamily="34" charset="0"/>
                <a:ea typeface="Calibri" panose="020F0502020204030204" pitchFamily="34" charset="0"/>
                <a:cs typeface="Calibri" panose="020F0502020204030204" pitchFamily="34" charset="0"/>
              </a:rPr>
              <a:t>u niveau cognitif </a:t>
            </a:r>
            <a:r>
              <a:rPr lang="fr-FR" sz="1800" dirty="0">
                <a:effectLst/>
                <a:latin typeface="Calibri" panose="020F0502020204030204" pitchFamily="34" charset="0"/>
                <a:ea typeface="Calibri" panose="020F0502020204030204" pitchFamily="34" charset="0"/>
                <a:cs typeface="Calibri" panose="020F0502020204030204" pitchFamily="34" charset="0"/>
              </a:rPr>
              <a:t>, cette période est caractérisée par un développement de la pensée abstraite, du savoir et du raisonnement logique</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 </a:t>
            </a:r>
            <a:r>
              <a:rPr lang="fr-FR" b="0" i="1" dirty="0">
                <a:solidFill>
                  <a:srgbClr val="000000"/>
                </a:solidFill>
                <a:effectLst/>
                <a:latin typeface="Roboto" panose="02000000000000000000" pitchFamily="2" charset="0"/>
              </a:rPr>
              <a:t>Pour François Marty : </a:t>
            </a:r>
          </a:p>
          <a:p>
            <a:pPr>
              <a:lnSpc>
                <a:spcPct val="107000"/>
              </a:lnSpc>
              <a:spcAft>
                <a:spcPts val="800"/>
              </a:spcAft>
            </a:pPr>
            <a:r>
              <a:rPr lang="fr-FR" b="0" i="1" dirty="0">
                <a:solidFill>
                  <a:srgbClr val="000000"/>
                </a:solidFill>
                <a:effectLst/>
                <a:latin typeface="Roboto" panose="02000000000000000000" pitchFamily="2" charset="0"/>
              </a:rPr>
              <a:t>« L’adolescence est une période de bouleversements sans précédent dans l’histoire du sujet »</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291C9DE1-1F20-4318-8B48-3EC840AED264}"/>
              </a:ext>
            </a:extLst>
          </p:cNvPr>
          <p:cNvSpPr txBox="1"/>
          <p:nvPr/>
        </p:nvSpPr>
        <p:spPr>
          <a:xfrm>
            <a:off x="419071" y="535135"/>
            <a:ext cx="9521328" cy="584775"/>
          </a:xfrm>
          <a:prstGeom prst="rect">
            <a:avLst/>
          </a:prstGeom>
          <a:noFill/>
        </p:spPr>
        <p:txBody>
          <a:bodyPr wrap="square" rtlCol="0">
            <a:spAutoFit/>
          </a:bodyPr>
          <a:lstStyle/>
          <a:p>
            <a:r>
              <a:rPr kumimoji="0" lang="fr-FR" sz="3200" b="1" i="0" u="none" strike="noStrike" kern="1200" cap="none" spc="0" normalizeH="0" baseline="0" noProof="0" dirty="0">
                <a:ln>
                  <a:noFill/>
                </a:ln>
                <a:solidFill>
                  <a:srgbClr val="7A2553"/>
                </a:solidFill>
                <a:effectLst/>
                <a:uLnTx/>
                <a:uFillTx/>
                <a:latin typeface="Calibri" panose="020F0502020204030204"/>
                <a:ea typeface="+mn-ea"/>
                <a:cs typeface="+mn-cs"/>
              </a:rPr>
              <a:t>Les caractéristiques de la période d’adolescence</a:t>
            </a:r>
            <a:endParaRPr lang="fr-FR" b="1" dirty="0">
              <a:solidFill>
                <a:srgbClr val="7A2553"/>
              </a:solidFill>
            </a:endParaRPr>
          </a:p>
        </p:txBody>
      </p:sp>
    </p:spTree>
    <p:extLst>
      <p:ext uri="{BB962C8B-B14F-4D97-AF65-F5344CB8AC3E}">
        <p14:creationId xmlns:p14="http://schemas.microsoft.com/office/powerpoint/2010/main" val="2175181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8738CD0-9F34-43A4-9E8D-CFB22CAE17A8}"/>
              </a:ext>
            </a:extLst>
          </p:cNvPr>
          <p:cNvSpPr txBox="1"/>
          <p:nvPr/>
        </p:nvSpPr>
        <p:spPr>
          <a:xfrm>
            <a:off x="1276539" y="5694235"/>
            <a:ext cx="10674035" cy="711092"/>
          </a:xfrm>
          <a:prstGeom prst="rect">
            <a:avLst/>
          </a:prstGeom>
          <a:noFill/>
        </p:spPr>
        <p:txBody>
          <a:bodyPr wrap="square">
            <a:spAutoFit/>
          </a:bodyPr>
          <a:lstStyle/>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b="0" i="0" dirty="0">
                <a:effectLst/>
                <a:latin typeface="Roboto" panose="02000000000000000000" pitchFamily="2" charset="0"/>
              </a:rPr>
              <a:t>Sources : adozen.fr et Le cerveau de votre ado de Dr Daniel Siegel ; éditions Les Arènes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291C9DE1-1F20-4318-8B48-3EC840AED264}"/>
              </a:ext>
            </a:extLst>
          </p:cNvPr>
          <p:cNvSpPr txBox="1"/>
          <p:nvPr/>
        </p:nvSpPr>
        <p:spPr>
          <a:xfrm>
            <a:off x="506181" y="417566"/>
            <a:ext cx="9506138" cy="584775"/>
          </a:xfrm>
          <a:prstGeom prst="rect">
            <a:avLst/>
          </a:prstGeom>
          <a:noFill/>
        </p:spPr>
        <p:txBody>
          <a:bodyPr wrap="square" rtlCol="0">
            <a:spAutoFit/>
          </a:bodyPr>
          <a:lstStyle/>
          <a:p>
            <a:r>
              <a:rPr kumimoji="0" lang="fr-FR" sz="3200" b="1" i="0" u="none" strike="noStrike" kern="1200" cap="none" spc="0" normalizeH="0" baseline="0" noProof="0" dirty="0">
                <a:ln>
                  <a:noFill/>
                </a:ln>
                <a:solidFill>
                  <a:srgbClr val="7A2553"/>
                </a:solidFill>
                <a:effectLst/>
                <a:uLnTx/>
                <a:uFillTx/>
                <a:latin typeface="Calibri" panose="020F0502020204030204"/>
                <a:ea typeface="+mn-ea"/>
                <a:cs typeface="+mn-cs"/>
              </a:rPr>
              <a:t>Les caractéristiques de la période d’adolescence</a:t>
            </a:r>
            <a:endParaRPr lang="fr-FR" b="1" dirty="0">
              <a:solidFill>
                <a:srgbClr val="7A2553"/>
              </a:solidFill>
            </a:endParaRPr>
          </a:p>
        </p:txBody>
      </p:sp>
      <p:pic>
        <p:nvPicPr>
          <p:cNvPr id="5" name="Image 4">
            <a:extLst>
              <a:ext uri="{FF2B5EF4-FFF2-40B4-BE49-F238E27FC236}">
                <a16:creationId xmlns:a16="http://schemas.microsoft.com/office/drawing/2014/main" id="{862E3FD4-A05E-4237-AF5C-90AF5DA7370E}"/>
              </a:ext>
            </a:extLst>
          </p:cNvPr>
          <p:cNvPicPr>
            <a:picLocks noChangeAspect="1"/>
          </p:cNvPicPr>
          <p:nvPr/>
        </p:nvPicPr>
        <p:blipFill rotWithShape="1">
          <a:blip r:embed="rId3"/>
          <a:srcRect b="6434"/>
          <a:stretch/>
        </p:blipFill>
        <p:spPr>
          <a:xfrm>
            <a:off x="2556124" y="1478156"/>
            <a:ext cx="6471706" cy="4398661"/>
          </a:xfrm>
          <a:prstGeom prst="rect">
            <a:avLst/>
          </a:prstGeom>
        </p:spPr>
      </p:pic>
    </p:spTree>
    <p:extLst>
      <p:ext uri="{BB962C8B-B14F-4D97-AF65-F5344CB8AC3E}">
        <p14:creationId xmlns:p14="http://schemas.microsoft.com/office/powerpoint/2010/main" val="1066580513"/>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D92758A-68C6-4201-8FE8-5D4BFBBB504B}"/>
              </a:ext>
            </a:extLst>
          </p:cNvPr>
          <p:cNvSpPr/>
          <p:nvPr/>
        </p:nvSpPr>
        <p:spPr>
          <a:xfrm>
            <a:off x="646332" y="1941816"/>
            <a:ext cx="10973740" cy="1008000"/>
          </a:xfrm>
          <a:prstGeom prst="roundRect">
            <a:avLst/>
          </a:prstGeom>
          <a:solidFill>
            <a:srgbClr val="7A2553"/>
          </a:solidFill>
          <a:ln w="19050" cap="flat" cmpd="sng" algn="ctr">
            <a:solidFill>
              <a:prstClr val="white">
                <a:hueOff val="0"/>
                <a:satOff val="0"/>
                <a:lumOff val="0"/>
                <a:alphaOff val="0"/>
              </a:prstClr>
            </a:solidFill>
            <a:prstDash val="solid"/>
            <a:miter lim="800000"/>
          </a:ln>
          <a:effectLst/>
        </p:spPr>
        <p:txBody>
          <a:bodyPr spcFirstLastPara="0" vert="horz" wrap="square" lIns="106680" tIns="106680" rIns="106680" bIns="106680" numCol="1" spcCol="1270" anchor="ctr" anchorCtr="0">
            <a:noAutofit/>
          </a:bodyPr>
          <a:lstStyle/>
          <a:p>
            <a:pPr algn="ctr"/>
            <a:r>
              <a:rPr lang="fr-FR" sz="2800" dirty="0">
                <a:solidFill>
                  <a:schemeClr val="bg1"/>
                </a:solidFill>
                <a:cs typeface="Times New Roman" panose="02020603050405020304" pitchFamily="18" charset="0"/>
              </a:rPr>
              <a:t>La recherche de nouveauté</a:t>
            </a:r>
          </a:p>
        </p:txBody>
      </p:sp>
      <p:sp>
        <p:nvSpPr>
          <p:cNvPr id="3" name="Rectangle : coins arrondis 2">
            <a:extLst>
              <a:ext uri="{FF2B5EF4-FFF2-40B4-BE49-F238E27FC236}">
                <a16:creationId xmlns:a16="http://schemas.microsoft.com/office/drawing/2014/main" id="{52FF7E1F-59C9-4923-B513-E77BC1A53AEE}"/>
              </a:ext>
            </a:extLst>
          </p:cNvPr>
          <p:cNvSpPr/>
          <p:nvPr/>
        </p:nvSpPr>
        <p:spPr>
          <a:xfrm>
            <a:off x="646332" y="2977794"/>
            <a:ext cx="10973740" cy="1008000"/>
          </a:xfrm>
          <a:prstGeom prst="roundRect">
            <a:avLst/>
          </a:prstGeom>
          <a:gradFill flip="none" rotWithShape="0">
            <a:gsLst>
              <a:gs pos="0">
                <a:srgbClr val="7A2553">
                  <a:tint val="66000"/>
                  <a:satMod val="160000"/>
                </a:srgbClr>
              </a:gs>
              <a:gs pos="50000">
                <a:srgbClr val="7A2553">
                  <a:tint val="44500"/>
                  <a:satMod val="160000"/>
                </a:srgbClr>
              </a:gs>
              <a:gs pos="100000">
                <a:srgbClr val="7A2553">
                  <a:tint val="23500"/>
                  <a:satMod val="160000"/>
                </a:srgbClr>
              </a:gs>
            </a:gsLst>
            <a:lin ang="0" scaled="1"/>
            <a:tileRect/>
          </a:gradFill>
          <a:ln w="19050" cap="flat" cmpd="sng" algn="ctr">
            <a:solidFill>
              <a:prstClr val="white">
                <a:hueOff val="0"/>
                <a:satOff val="0"/>
                <a:lumOff val="0"/>
                <a:alphaOff val="0"/>
              </a:prstClr>
            </a:solidFill>
            <a:prstDash val="solid"/>
            <a:miter lim="800000"/>
          </a:ln>
          <a:effectLst/>
        </p:spPr>
        <p:txBody>
          <a:bodyPr spcFirstLastPara="0" vert="horz" wrap="square" lIns="76200" tIns="76200" rIns="76200" bIns="76200" numCol="1" spcCol="1270" anchor="ctr" anchorCtr="0">
            <a:noAutofit/>
          </a:bodyPr>
          <a:lstStyle/>
          <a:p>
            <a:pPr algn="ctr"/>
            <a:r>
              <a:rPr lang="fr-FR" sz="2000" dirty="0"/>
              <a:t>Provient d’un besoin de récompense accru du cerveau. Ceci a pour effet d’encourager l’adolescent à tenter de nouvelles expériences pour se sentir vivre plus intensément.</a:t>
            </a:r>
          </a:p>
        </p:txBody>
      </p:sp>
      <p:sp>
        <p:nvSpPr>
          <p:cNvPr id="4" name="Rectangle : coins arrondis 3">
            <a:extLst>
              <a:ext uri="{FF2B5EF4-FFF2-40B4-BE49-F238E27FC236}">
                <a16:creationId xmlns:a16="http://schemas.microsoft.com/office/drawing/2014/main" id="{F7E5F81A-8A7A-4CBA-A0F5-ECE8825C127E}"/>
              </a:ext>
            </a:extLst>
          </p:cNvPr>
          <p:cNvSpPr/>
          <p:nvPr/>
        </p:nvSpPr>
        <p:spPr>
          <a:xfrm>
            <a:off x="646332" y="4013772"/>
            <a:ext cx="10973740" cy="1008000"/>
          </a:xfrm>
          <a:prstGeom prst="roundRect">
            <a:avLst/>
          </a:prstGeom>
          <a:solidFill>
            <a:srgbClr val="E7E6E6">
              <a:lumMod val="50000"/>
            </a:srgbClr>
          </a:solidFill>
          <a:ln w="19050" cap="flat" cmpd="sng" algn="ctr">
            <a:solidFill>
              <a:prstClr val="white">
                <a:hueOff val="0"/>
                <a:satOff val="0"/>
                <a:lumOff val="0"/>
                <a:alphaOff val="0"/>
              </a:prstClr>
            </a:solidFill>
            <a:prstDash val="solid"/>
            <a:miter lim="800000"/>
          </a:ln>
          <a:effectLst/>
        </p:spPr>
        <p:txBody>
          <a:bodyPr spcFirstLastPara="0" vert="horz" wrap="square" lIns="76200" tIns="76200" rIns="76200" bIns="76200" numCol="1" spcCol="1270" anchor="ctr" anchorCtr="0">
            <a:noAutofit/>
          </a:bodyPr>
          <a:lstStyle/>
          <a:p>
            <a:r>
              <a:rPr lang="fr-FR" sz="2000" b="1" u="sng" dirty="0">
                <a:solidFill>
                  <a:schemeClr val="bg1"/>
                </a:solidFill>
              </a:rPr>
              <a:t>L’inconvénient :</a:t>
            </a:r>
            <a:r>
              <a:rPr lang="fr-FR" sz="2000" b="1" dirty="0">
                <a:solidFill>
                  <a:schemeClr val="bg1"/>
                </a:solidFill>
              </a:rPr>
              <a:t> </a:t>
            </a:r>
            <a:r>
              <a:rPr lang="fr-FR" sz="2000" dirty="0">
                <a:solidFill>
                  <a:schemeClr val="bg1"/>
                </a:solidFill>
              </a:rPr>
              <a:t>la recherche de sensations fortes et la prise de risque en minimisant le danger. L’impulsivité peut transformer une idée en action en court-circuitant le temps de la réflexion et de la logique.</a:t>
            </a:r>
          </a:p>
        </p:txBody>
      </p:sp>
      <p:sp>
        <p:nvSpPr>
          <p:cNvPr id="5" name="Rectangle : coins arrondis 4">
            <a:extLst>
              <a:ext uri="{FF2B5EF4-FFF2-40B4-BE49-F238E27FC236}">
                <a16:creationId xmlns:a16="http://schemas.microsoft.com/office/drawing/2014/main" id="{EEBAADAA-3199-4895-9FAC-93AE1F72F4CD}"/>
              </a:ext>
            </a:extLst>
          </p:cNvPr>
          <p:cNvSpPr/>
          <p:nvPr/>
        </p:nvSpPr>
        <p:spPr>
          <a:xfrm>
            <a:off x="646332" y="5049750"/>
            <a:ext cx="10973740" cy="1008000"/>
          </a:xfrm>
          <a:prstGeom prst="roundRect">
            <a:avLst/>
          </a:prstGeom>
          <a:solidFill>
            <a:srgbClr val="E7E6E6">
              <a:lumMod val="75000"/>
            </a:srgbClr>
          </a:solidFill>
          <a:ln w="19050" cap="flat" cmpd="sng" algn="ctr">
            <a:solidFill>
              <a:prstClr val="white">
                <a:hueOff val="0"/>
                <a:satOff val="0"/>
                <a:lumOff val="0"/>
                <a:alphaOff val="0"/>
              </a:prstClr>
            </a:solidFill>
            <a:prstDash val="solid"/>
            <a:miter lim="800000"/>
          </a:ln>
          <a:effectLst/>
        </p:spPr>
        <p:txBody>
          <a:bodyPr spcFirstLastPara="0" vert="horz" wrap="square" lIns="76200" tIns="76200" rIns="76200" bIns="76200" numCol="1" spcCol="1270" anchor="ctr" anchorCtr="0">
            <a:noAutofit/>
          </a:bodyPr>
          <a:lstStyle/>
          <a:p>
            <a:r>
              <a:rPr lang="fr-FR" sz="2000" b="1" u="sng" dirty="0">
                <a:solidFill>
                  <a:schemeClr val="tx1"/>
                </a:solidFill>
              </a:rPr>
              <a:t>L’avantage :</a:t>
            </a:r>
            <a:r>
              <a:rPr lang="fr-FR" sz="2000" b="1" dirty="0">
                <a:solidFill>
                  <a:schemeClr val="tx1"/>
                </a:solidFill>
              </a:rPr>
              <a:t> </a:t>
            </a:r>
            <a:r>
              <a:rPr lang="fr-FR" sz="2000" dirty="0">
                <a:solidFill>
                  <a:schemeClr val="tx1"/>
                </a:solidFill>
              </a:rPr>
              <a:t> l’adolescent est ouvert au changement et vie passionnément, son exploration de la nouveauté augmente son désir de vivre, son envie de faire les choses autrement et son sens de l’aventure</a:t>
            </a:r>
          </a:p>
        </p:txBody>
      </p:sp>
      <p:sp>
        <p:nvSpPr>
          <p:cNvPr id="6" name="Titre 3">
            <a:extLst>
              <a:ext uri="{FF2B5EF4-FFF2-40B4-BE49-F238E27FC236}">
                <a16:creationId xmlns:a16="http://schemas.microsoft.com/office/drawing/2014/main" id="{B65A8E7C-CAC7-4B5D-BB19-F6BF52836013}"/>
              </a:ext>
            </a:extLst>
          </p:cNvPr>
          <p:cNvSpPr txBox="1">
            <a:spLocks/>
          </p:cNvSpPr>
          <p:nvPr/>
        </p:nvSpPr>
        <p:spPr>
          <a:xfrm>
            <a:off x="646332" y="872713"/>
            <a:ext cx="10367565" cy="6730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mn-lt"/>
              </a:rPr>
              <a:t>Les 4 axes de changement majeurs de l’adolescent</a:t>
            </a:r>
            <a:endParaRPr lang="en-US" sz="3200" dirty="0">
              <a:latin typeface="+mn-lt"/>
            </a:endParaRPr>
          </a:p>
        </p:txBody>
      </p:sp>
      <p:sp>
        <p:nvSpPr>
          <p:cNvPr id="7" name="ZoneTexte 6">
            <a:extLst>
              <a:ext uri="{FF2B5EF4-FFF2-40B4-BE49-F238E27FC236}">
                <a16:creationId xmlns:a16="http://schemas.microsoft.com/office/drawing/2014/main" id="{AAEED150-0988-496D-A947-23B1B2805CC4}"/>
              </a:ext>
            </a:extLst>
          </p:cNvPr>
          <p:cNvSpPr txBox="1"/>
          <p:nvPr/>
        </p:nvSpPr>
        <p:spPr>
          <a:xfrm>
            <a:off x="646332" y="287938"/>
            <a:ext cx="927074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dirty="0">
                <a:solidFill>
                  <a:srgbClr val="7A2553"/>
                </a:solidFill>
                <a:latin typeface="Calibri" panose="020F0502020204030204"/>
              </a:rPr>
              <a:t>Les caractéristiques de la période d’adolescence</a:t>
            </a:r>
          </a:p>
        </p:txBody>
      </p:sp>
      <p:sp>
        <p:nvSpPr>
          <p:cNvPr id="8" name="ZoneTexte 7">
            <a:extLst>
              <a:ext uri="{FF2B5EF4-FFF2-40B4-BE49-F238E27FC236}">
                <a16:creationId xmlns:a16="http://schemas.microsoft.com/office/drawing/2014/main" id="{B5BD9388-205F-4094-8629-59558F25F39B}"/>
              </a:ext>
            </a:extLst>
          </p:cNvPr>
          <p:cNvSpPr txBox="1"/>
          <p:nvPr/>
        </p:nvSpPr>
        <p:spPr>
          <a:xfrm>
            <a:off x="646332" y="6257925"/>
            <a:ext cx="10277664" cy="312137"/>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400" b="0" i="0" u="none" strike="noStrike" kern="1200" cap="none" spc="0" normalizeH="0" baseline="0" noProof="0">
                <a:ln>
                  <a:noFill/>
                </a:ln>
                <a:solidFill>
                  <a:prstClr val="black"/>
                </a:solidFill>
                <a:effectLst/>
                <a:uLnTx/>
                <a:uFillTx/>
                <a:latin typeface="Roboto" panose="02000000000000000000" pitchFamily="2" charset="0"/>
                <a:ea typeface="+mn-ea"/>
                <a:cs typeface="+mn-cs"/>
              </a:rPr>
              <a:t>Sources : adozen.fr et Le cerveau de votre ado de Dr Daniel Siegel ; éditions Les Arènes</a:t>
            </a:r>
            <a:endParaRPr kumimoji="0" lang="fr-F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085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D92758A-68C6-4201-8FE8-5D4BFBBB504B}"/>
              </a:ext>
            </a:extLst>
          </p:cNvPr>
          <p:cNvSpPr/>
          <p:nvPr/>
        </p:nvSpPr>
        <p:spPr>
          <a:xfrm>
            <a:off x="646332" y="1941816"/>
            <a:ext cx="10973740" cy="1008000"/>
          </a:xfrm>
          <a:prstGeom prst="roundRect">
            <a:avLst/>
          </a:prstGeom>
          <a:solidFill>
            <a:srgbClr val="7A2553"/>
          </a:solidFill>
          <a:ln w="19050" cap="flat" cmpd="sng" algn="ctr">
            <a:solidFill>
              <a:prstClr val="white">
                <a:hueOff val="0"/>
                <a:satOff val="0"/>
                <a:lumOff val="0"/>
                <a:alphaOff val="0"/>
              </a:prstClr>
            </a:solidFill>
            <a:prstDash val="solid"/>
            <a:miter lim="800000"/>
          </a:ln>
          <a:effectLst/>
        </p:spPr>
        <p:txBody>
          <a:bodyPr spcFirstLastPara="0" vert="horz" wrap="square" lIns="106680" tIns="106680" rIns="106680" bIns="106680" numCol="1" spcCol="1270" anchor="ctr" anchorCtr="0">
            <a:noAutofit/>
          </a:bodyPr>
          <a:lstStyle/>
          <a:p>
            <a:pPr algn="ctr"/>
            <a:r>
              <a:rPr lang="fr-FR" sz="2800" dirty="0">
                <a:solidFill>
                  <a:schemeClr val="bg1"/>
                </a:solidFill>
                <a:cs typeface="Times New Roman" panose="02020603050405020304" pitchFamily="18" charset="0"/>
              </a:rPr>
              <a:t>L’engagement social</a:t>
            </a:r>
          </a:p>
        </p:txBody>
      </p:sp>
      <p:sp>
        <p:nvSpPr>
          <p:cNvPr id="3" name="Rectangle : coins arrondis 2">
            <a:extLst>
              <a:ext uri="{FF2B5EF4-FFF2-40B4-BE49-F238E27FC236}">
                <a16:creationId xmlns:a16="http://schemas.microsoft.com/office/drawing/2014/main" id="{52FF7E1F-59C9-4923-B513-E77BC1A53AEE}"/>
              </a:ext>
            </a:extLst>
          </p:cNvPr>
          <p:cNvSpPr/>
          <p:nvPr/>
        </p:nvSpPr>
        <p:spPr>
          <a:xfrm>
            <a:off x="646332" y="2977794"/>
            <a:ext cx="10973740" cy="1008000"/>
          </a:xfrm>
          <a:prstGeom prst="roundRect">
            <a:avLst/>
          </a:prstGeom>
          <a:gradFill flip="none" rotWithShape="0">
            <a:gsLst>
              <a:gs pos="0">
                <a:srgbClr val="7A2553">
                  <a:tint val="66000"/>
                  <a:satMod val="160000"/>
                </a:srgbClr>
              </a:gs>
              <a:gs pos="50000">
                <a:srgbClr val="7A2553">
                  <a:tint val="44500"/>
                  <a:satMod val="160000"/>
                </a:srgbClr>
              </a:gs>
              <a:gs pos="100000">
                <a:srgbClr val="7A2553">
                  <a:tint val="23500"/>
                  <a:satMod val="160000"/>
                </a:srgbClr>
              </a:gs>
            </a:gsLst>
            <a:lin ang="0" scaled="1"/>
            <a:tileRect/>
          </a:gradFill>
          <a:ln w="19050" cap="flat" cmpd="sng" algn="ctr">
            <a:solidFill>
              <a:prstClr val="white">
                <a:hueOff val="0"/>
                <a:satOff val="0"/>
                <a:lumOff val="0"/>
                <a:alphaOff val="0"/>
              </a:prstClr>
            </a:solidFill>
            <a:prstDash val="solid"/>
            <a:miter lim="800000"/>
          </a:ln>
          <a:effectLst/>
        </p:spPr>
        <p:txBody>
          <a:bodyPr spcFirstLastPara="0" vert="horz" wrap="square" lIns="76200" tIns="76200" rIns="76200" bIns="76200" numCol="1" spcCol="1270" anchor="ctr" anchorCtr="0">
            <a:noAutofit/>
          </a:bodyPr>
          <a:lstStyle/>
          <a:p>
            <a:pPr algn="ctr"/>
            <a:r>
              <a:rPr lang="fr-FR" sz="2000" dirty="0"/>
              <a:t>Renforce les liens entre adolescents du même âge et débouche sur de nouvelles amitiés.</a:t>
            </a:r>
          </a:p>
        </p:txBody>
      </p:sp>
      <p:sp>
        <p:nvSpPr>
          <p:cNvPr id="4" name="Rectangle : coins arrondis 3">
            <a:extLst>
              <a:ext uri="{FF2B5EF4-FFF2-40B4-BE49-F238E27FC236}">
                <a16:creationId xmlns:a16="http://schemas.microsoft.com/office/drawing/2014/main" id="{F7E5F81A-8A7A-4CBA-A0F5-ECE8825C127E}"/>
              </a:ext>
            </a:extLst>
          </p:cNvPr>
          <p:cNvSpPr/>
          <p:nvPr/>
        </p:nvSpPr>
        <p:spPr>
          <a:xfrm>
            <a:off x="646332" y="4013772"/>
            <a:ext cx="10973740" cy="1008000"/>
          </a:xfrm>
          <a:prstGeom prst="roundRect">
            <a:avLst/>
          </a:prstGeom>
          <a:solidFill>
            <a:srgbClr val="E7E6E6">
              <a:lumMod val="50000"/>
            </a:srgbClr>
          </a:solidFill>
          <a:ln w="19050" cap="flat" cmpd="sng" algn="ctr">
            <a:solidFill>
              <a:prstClr val="white">
                <a:hueOff val="0"/>
                <a:satOff val="0"/>
                <a:lumOff val="0"/>
                <a:alphaOff val="0"/>
              </a:prstClr>
            </a:solidFill>
            <a:prstDash val="solid"/>
            <a:miter lim="800000"/>
          </a:ln>
          <a:effectLst/>
        </p:spPr>
        <p:txBody>
          <a:bodyPr spcFirstLastPara="0" vert="horz" wrap="square" lIns="76200" tIns="76200" rIns="76200" bIns="76200" numCol="1" spcCol="1270" anchor="ctr" anchorCtr="0">
            <a:noAutofit/>
          </a:bodyPr>
          <a:lstStyle/>
          <a:p>
            <a:r>
              <a:rPr lang="fr-FR" sz="2000" b="1" u="sng" dirty="0">
                <a:solidFill>
                  <a:schemeClr val="bg1"/>
                </a:solidFill>
              </a:rPr>
              <a:t>L’inconvénient :</a:t>
            </a:r>
            <a:r>
              <a:rPr lang="fr-FR" sz="2000" b="1" dirty="0">
                <a:solidFill>
                  <a:schemeClr val="bg1"/>
                </a:solidFill>
              </a:rPr>
              <a:t> </a:t>
            </a:r>
            <a:r>
              <a:rPr lang="fr-FR" sz="2000" dirty="0">
                <a:solidFill>
                  <a:schemeClr val="bg1"/>
                </a:solidFill>
              </a:rPr>
              <a:t>quand les ados vivent entre eux, à l’écart des adultes, cela renforce les comportements à risque ; le rejet total de l’adulte, de son savoir et de son mode de raisonnement accroit ces risques.</a:t>
            </a:r>
          </a:p>
        </p:txBody>
      </p:sp>
      <p:sp>
        <p:nvSpPr>
          <p:cNvPr id="5" name="Rectangle : coins arrondis 4">
            <a:extLst>
              <a:ext uri="{FF2B5EF4-FFF2-40B4-BE49-F238E27FC236}">
                <a16:creationId xmlns:a16="http://schemas.microsoft.com/office/drawing/2014/main" id="{EEBAADAA-3199-4895-9FAC-93AE1F72F4CD}"/>
              </a:ext>
            </a:extLst>
          </p:cNvPr>
          <p:cNvSpPr/>
          <p:nvPr/>
        </p:nvSpPr>
        <p:spPr>
          <a:xfrm>
            <a:off x="646332" y="5049750"/>
            <a:ext cx="10973740" cy="1008000"/>
          </a:xfrm>
          <a:prstGeom prst="roundRect">
            <a:avLst/>
          </a:prstGeom>
          <a:solidFill>
            <a:srgbClr val="E7E6E6">
              <a:lumMod val="75000"/>
            </a:srgbClr>
          </a:solidFill>
          <a:ln w="19050" cap="flat" cmpd="sng" algn="ctr">
            <a:solidFill>
              <a:prstClr val="white">
                <a:hueOff val="0"/>
                <a:satOff val="0"/>
                <a:lumOff val="0"/>
                <a:alphaOff val="0"/>
              </a:prstClr>
            </a:solidFill>
            <a:prstDash val="solid"/>
            <a:miter lim="800000"/>
          </a:ln>
          <a:effectLst/>
        </p:spPr>
        <p:txBody>
          <a:bodyPr spcFirstLastPara="0" vert="horz" wrap="square" lIns="76200" tIns="76200" rIns="76200" bIns="76200" numCol="1" spcCol="1270" anchor="ctr" anchorCtr="0">
            <a:noAutofit/>
          </a:bodyPr>
          <a:lstStyle/>
          <a:p>
            <a:r>
              <a:rPr lang="fr-FR" sz="2000" b="1" u="sng" dirty="0">
                <a:solidFill>
                  <a:schemeClr val="tx1"/>
                </a:solidFill>
              </a:rPr>
              <a:t>L’avantage :</a:t>
            </a:r>
            <a:r>
              <a:rPr lang="fr-FR" sz="2000" b="1" dirty="0">
                <a:solidFill>
                  <a:schemeClr val="tx1"/>
                </a:solidFill>
              </a:rPr>
              <a:t> </a:t>
            </a:r>
            <a:r>
              <a:rPr lang="fr-FR" sz="2000" dirty="0">
                <a:solidFill>
                  <a:schemeClr val="tx1"/>
                </a:solidFill>
              </a:rPr>
              <a:t>le besoin de liens sociaux permet à l’ado de nouer des relations positives, sources de soutien et d’encouragement, reconnues scientifiquement comme étant les facteurs les plus favorables au bien-être, à la longévité et au bonheur tout au long de la vie.</a:t>
            </a:r>
          </a:p>
        </p:txBody>
      </p:sp>
      <p:sp>
        <p:nvSpPr>
          <p:cNvPr id="6" name="Titre 3">
            <a:extLst>
              <a:ext uri="{FF2B5EF4-FFF2-40B4-BE49-F238E27FC236}">
                <a16:creationId xmlns:a16="http://schemas.microsoft.com/office/drawing/2014/main" id="{B65A8E7C-CAC7-4B5D-BB19-F6BF52836013}"/>
              </a:ext>
            </a:extLst>
          </p:cNvPr>
          <p:cNvSpPr txBox="1">
            <a:spLocks/>
          </p:cNvSpPr>
          <p:nvPr/>
        </p:nvSpPr>
        <p:spPr>
          <a:xfrm>
            <a:off x="646332" y="872713"/>
            <a:ext cx="10367565" cy="6730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mn-lt"/>
              </a:rPr>
              <a:t>Les 4 axes de changement majeurs de l’adolescent</a:t>
            </a:r>
            <a:endParaRPr lang="en-US" sz="3200" dirty="0">
              <a:latin typeface="+mn-lt"/>
            </a:endParaRPr>
          </a:p>
        </p:txBody>
      </p:sp>
      <p:sp>
        <p:nvSpPr>
          <p:cNvPr id="7" name="ZoneTexte 6">
            <a:extLst>
              <a:ext uri="{FF2B5EF4-FFF2-40B4-BE49-F238E27FC236}">
                <a16:creationId xmlns:a16="http://schemas.microsoft.com/office/drawing/2014/main" id="{AAEED150-0988-496D-A947-23B1B2805CC4}"/>
              </a:ext>
            </a:extLst>
          </p:cNvPr>
          <p:cNvSpPr txBox="1"/>
          <p:nvPr/>
        </p:nvSpPr>
        <p:spPr>
          <a:xfrm>
            <a:off x="646332" y="287938"/>
            <a:ext cx="927074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dirty="0">
                <a:solidFill>
                  <a:srgbClr val="7A2553"/>
                </a:solidFill>
                <a:latin typeface="Calibri" panose="020F0502020204030204"/>
              </a:rPr>
              <a:t>Les caractéristiques de la période d’adolescence</a:t>
            </a:r>
          </a:p>
        </p:txBody>
      </p:sp>
      <p:sp>
        <p:nvSpPr>
          <p:cNvPr id="8" name="ZoneTexte 7">
            <a:extLst>
              <a:ext uri="{FF2B5EF4-FFF2-40B4-BE49-F238E27FC236}">
                <a16:creationId xmlns:a16="http://schemas.microsoft.com/office/drawing/2014/main" id="{B5BD9388-205F-4094-8629-59558F25F39B}"/>
              </a:ext>
            </a:extLst>
          </p:cNvPr>
          <p:cNvSpPr txBox="1"/>
          <p:nvPr/>
        </p:nvSpPr>
        <p:spPr>
          <a:xfrm>
            <a:off x="646332" y="6257925"/>
            <a:ext cx="10277664" cy="312137"/>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400" b="0" i="0" u="none" strike="noStrike" kern="1200" cap="none" spc="0" normalizeH="0" baseline="0" noProof="0">
                <a:ln>
                  <a:noFill/>
                </a:ln>
                <a:solidFill>
                  <a:prstClr val="black"/>
                </a:solidFill>
                <a:effectLst/>
                <a:uLnTx/>
                <a:uFillTx/>
                <a:latin typeface="Roboto" panose="02000000000000000000" pitchFamily="2" charset="0"/>
                <a:ea typeface="+mn-ea"/>
                <a:cs typeface="+mn-cs"/>
              </a:rPr>
              <a:t>Sources : adozen.fr et Le cerveau de votre ado de Dr Daniel Siegel ; éditions Les Arènes</a:t>
            </a:r>
            <a:endParaRPr kumimoji="0" lang="fr-F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4664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D92758A-68C6-4201-8FE8-5D4BFBBB504B}"/>
              </a:ext>
            </a:extLst>
          </p:cNvPr>
          <p:cNvSpPr/>
          <p:nvPr/>
        </p:nvSpPr>
        <p:spPr>
          <a:xfrm>
            <a:off x="646332" y="1941816"/>
            <a:ext cx="10973740" cy="1008000"/>
          </a:xfrm>
          <a:prstGeom prst="roundRect">
            <a:avLst/>
          </a:prstGeom>
          <a:solidFill>
            <a:srgbClr val="7A2553"/>
          </a:solidFill>
          <a:ln w="19050" cap="flat" cmpd="sng" algn="ctr">
            <a:solidFill>
              <a:prstClr val="white">
                <a:hueOff val="0"/>
                <a:satOff val="0"/>
                <a:lumOff val="0"/>
                <a:alphaOff val="0"/>
              </a:prstClr>
            </a:solidFill>
            <a:prstDash val="solid"/>
            <a:miter lim="800000"/>
          </a:ln>
          <a:effectLst/>
        </p:spPr>
        <p:txBody>
          <a:bodyPr spcFirstLastPara="0" vert="horz" wrap="square" lIns="106680" tIns="106680" rIns="106680" bIns="106680" numCol="1" spcCol="1270" anchor="ctr" anchorCtr="0">
            <a:noAutofit/>
          </a:bodyPr>
          <a:lstStyle/>
          <a:p>
            <a:pPr algn="ctr"/>
            <a:r>
              <a:rPr lang="fr-FR" sz="2800" dirty="0">
                <a:solidFill>
                  <a:schemeClr val="bg1"/>
                </a:solidFill>
                <a:cs typeface="Times New Roman" panose="02020603050405020304" pitchFamily="18" charset="0"/>
              </a:rPr>
              <a:t>L’intensification des émotions</a:t>
            </a:r>
          </a:p>
        </p:txBody>
      </p:sp>
      <p:sp>
        <p:nvSpPr>
          <p:cNvPr id="3" name="Rectangle : coins arrondis 2">
            <a:extLst>
              <a:ext uri="{FF2B5EF4-FFF2-40B4-BE49-F238E27FC236}">
                <a16:creationId xmlns:a16="http://schemas.microsoft.com/office/drawing/2014/main" id="{52FF7E1F-59C9-4923-B513-E77BC1A53AEE}"/>
              </a:ext>
            </a:extLst>
          </p:cNvPr>
          <p:cNvSpPr/>
          <p:nvPr/>
        </p:nvSpPr>
        <p:spPr>
          <a:xfrm>
            <a:off x="646332" y="2977794"/>
            <a:ext cx="10973740" cy="1008000"/>
          </a:xfrm>
          <a:prstGeom prst="roundRect">
            <a:avLst/>
          </a:prstGeom>
          <a:gradFill flip="none" rotWithShape="0">
            <a:gsLst>
              <a:gs pos="0">
                <a:srgbClr val="7A2553">
                  <a:tint val="66000"/>
                  <a:satMod val="160000"/>
                </a:srgbClr>
              </a:gs>
              <a:gs pos="50000">
                <a:srgbClr val="7A2553">
                  <a:tint val="44500"/>
                  <a:satMod val="160000"/>
                </a:srgbClr>
              </a:gs>
              <a:gs pos="100000">
                <a:srgbClr val="7A2553">
                  <a:tint val="23500"/>
                  <a:satMod val="160000"/>
                </a:srgbClr>
              </a:gs>
            </a:gsLst>
            <a:lin ang="0" scaled="1"/>
            <a:tileRect/>
          </a:gradFill>
          <a:ln w="19050" cap="flat" cmpd="sng" algn="ctr">
            <a:solidFill>
              <a:prstClr val="white">
                <a:hueOff val="0"/>
                <a:satOff val="0"/>
                <a:lumOff val="0"/>
                <a:alphaOff val="0"/>
              </a:prstClr>
            </a:solidFill>
            <a:prstDash val="solid"/>
            <a:miter lim="800000"/>
          </a:ln>
          <a:effectLst/>
        </p:spPr>
        <p:txBody>
          <a:bodyPr spcFirstLastPara="0" vert="horz" wrap="square" lIns="76200" tIns="76200" rIns="76200" bIns="76200" numCol="1" spcCol="1270" anchor="ctr" anchorCtr="0">
            <a:noAutofit/>
          </a:bodyPr>
          <a:lstStyle/>
          <a:p>
            <a:pPr algn="ctr"/>
            <a:r>
              <a:rPr lang="fr-FR" sz="2000" dirty="0"/>
              <a:t>Il dynamise l’existence</a:t>
            </a:r>
          </a:p>
        </p:txBody>
      </p:sp>
      <p:sp>
        <p:nvSpPr>
          <p:cNvPr id="4" name="Rectangle : coins arrondis 3">
            <a:extLst>
              <a:ext uri="{FF2B5EF4-FFF2-40B4-BE49-F238E27FC236}">
                <a16:creationId xmlns:a16="http://schemas.microsoft.com/office/drawing/2014/main" id="{F7E5F81A-8A7A-4CBA-A0F5-ECE8825C127E}"/>
              </a:ext>
            </a:extLst>
          </p:cNvPr>
          <p:cNvSpPr/>
          <p:nvPr/>
        </p:nvSpPr>
        <p:spPr>
          <a:xfrm>
            <a:off x="646332" y="4013772"/>
            <a:ext cx="10973740" cy="1008000"/>
          </a:xfrm>
          <a:prstGeom prst="roundRect">
            <a:avLst/>
          </a:prstGeom>
          <a:solidFill>
            <a:srgbClr val="E7E6E6">
              <a:lumMod val="50000"/>
            </a:srgbClr>
          </a:solidFill>
          <a:ln w="19050" cap="flat" cmpd="sng" algn="ctr">
            <a:solidFill>
              <a:prstClr val="white">
                <a:hueOff val="0"/>
                <a:satOff val="0"/>
                <a:lumOff val="0"/>
                <a:alphaOff val="0"/>
              </a:prstClr>
            </a:solidFill>
            <a:prstDash val="solid"/>
            <a:miter lim="800000"/>
          </a:ln>
          <a:effectLst/>
        </p:spPr>
        <p:txBody>
          <a:bodyPr spcFirstLastPara="0" vert="horz" wrap="square" lIns="76200" tIns="76200" rIns="76200" bIns="76200" numCol="1" spcCol="1270" anchor="ctr" anchorCtr="0">
            <a:noAutofit/>
          </a:bodyPr>
          <a:lstStyle/>
          <a:p>
            <a:r>
              <a:rPr lang="fr-FR" sz="2000" b="1" u="sng" dirty="0">
                <a:solidFill>
                  <a:schemeClr val="bg1"/>
                </a:solidFill>
              </a:rPr>
              <a:t>L’inconvénient :</a:t>
            </a:r>
            <a:r>
              <a:rPr lang="fr-FR" sz="2000" b="1" dirty="0">
                <a:solidFill>
                  <a:schemeClr val="bg1"/>
                </a:solidFill>
              </a:rPr>
              <a:t> </a:t>
            </a:r>
            <a:r>
              <a:rPr lang="fr-FR" sz="2000" dirty="0">
                <a:solidFill>
                  <a:schemeClr val="bg1"/>
                </a:solidFill>
              </a:rPr>
              <a:t> les émotions intenses sont à l’origine de l’impulsivité, les humeurs changeantes, une réactivité extrême..</a:t>
            </a:r>
          </a:p>
        </p:txBody>
      </p:sp>
      <p:sp>
        <p:nvSpPr>
          <p:cNvPr id="5" name="Rectangle : coins arrondis 4">
            <a:extLst>
              <a:ext uri="{FF2B5EF4-FFF2-40B4-BE49-F238E27FC236}">
                <a16:creationId xmlns:a16="http://schemas.microsoft.com/office/drawing/2014/main" id="{EEBAADAA-3199-4895-9FAC-93AE1F72F4CD}"/>
              </a:ext>
            </a:extLst>
          </p:cNvPr>
          <p:cNvSpPr/>
          <p:nvPr/>
        </p:nvSpPr>
        <p:spPr>
          <a:xfrm>
            <a:off x="646332" y="5049750"/>
            <a:ext cx="10973740" cy="1008000"/>
          </a:xfrm>
          <a:prstGeom prst="roundRect">
            <a:avLst/>
          </a:prstGeom>
          <a:solidFill>
            <a:srgbClr val="E7E6E6">
              <a:lumMod val="75000"/>
            </a:srgbClr>
          </a:solidFill>
          <a:ln w="19050" cap="flat" cmpd="sng" algn="ctr">
            <a:solidFill>
              <a:prstClr val="white">
                <a:hueOff val="0"/>
                <a:satOff val="0"/>
                <a:lumOff val="0"/>
                <a:alphaOff val="0"/>
              </a:prstClr>
            </a:solidFill>
            <a:prstDash val="solid"/>
            <a:miter lim="800000"/>
          </a:ln>
          <a:effectLst/>
        </p:spPr>
        <p:txBody>
          <a:bodyPr spcFirstLastPara="0" vert="horz" wrap="square" lIns="76200" tIns="76200" rIns="76200" bIns="76200" numCol="1" spcCol="1270" anchor="ctr" anchorCtr="0">
            <a:noAutofit/>
          </a:bodyPr>
          <a:lstStyle/>
          <a:p>
            <a:r>
              <a:rPr lang="fr-FR" sz="2000" b="1" u="sng" dirty="0">
                <a:solidFill>
                  <a:schemeClr val="tx1"/>
                </a:solidFill>
              </a:rPr>
              <a:t>L’avantage :</a:t>
            </a:r>
            <a:r>
              <a:rPr lang="fr-FR" sz="2000" b="1" dirty="0">
                <a:solidFill>
                  <a:schemeClr val="tx1"/>
                </a:solidFill>
              </a:rPr>
              <a:t> </a:t>
            </a:r>
            <a:r>
              <a:rPr lang="fr-FR" sz="2000" dirty="0">
                <a:solidFill>
                  <a:schemeClr val="tx1"/>
                </a:solidFill>
              </a:rPr>
              <a:t>l’énergie vitale et le dynamisme décuple la soif de vivre.</a:t>
            </a:r>
          </a:p>
        </p:txBody>
      </p:sp>
      <p:sp>
        <p:nvSpPr>
          <p:cNvPr id="6" name="Titre 3">
            <a:extLst>
              <a:ext uri="{FF2B5EF4-FFF2-40B4-BE49-F238E27FC236}">
                <a16:creationId xmlns:a16="http://schemas.microsoft.com/office/drawing/2014/main" id="{B65A8E7C-CAC7-4B5D-BB19-F6BF52836013}"/>
              </a:ext>
            </a:extLst>
          </p:cNvPr>
          <p:cNvSpPr txBox="1">
            <a:spLocks/>
          </p:cNvSpPr>
          <p:nvPr/>
        </p:nvSpPr>
        <p:spPr>
          <a:xfrm>
            <a:off x="646332" y="872713"/>
            <a:ext cx="10367565" cy="6730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mn-lt"/>
              </a:rPr>
              <a:t>Les 4 axes de changement majeurs de l’adolescent</a:t>
            </a:r>
            <a:endParaRPr lang="en-US" sz="3200" dirty="0">
              <a:latin typeface="+mn-lt"/>
            </a:endParaRPr>
          </a:p>
        </p:txBody>
      </p:sp>
      <p:sp>
        <p:nvSpPr>
          <p:cNvPr id="7" name="ZoneTexte 6">
            <a:extLst>
              <a:ext uri="{FF2B5EF4-FFF2-40B4-BE49-F238E27FC236}">
                <a16:creationId xmlns:a16="http://schemas.microsoft.com/office/drawing/2014/main" id="{AAEED150-0988-496D-A947-23B1B2805CC4}"/>
              </a:ext>
            </a:extLst>
          </p:cNvPr>
          <p:cNvSpPr txBox="1"/>
          <p:nvPr/>
        </p:nvSpPr>
        <p:spPr>
          <a:xfrm>
            <a:off x="646332" y="287938"/>
            <a:ext cx="927074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dirty="0">
                <a:solidFill>
                  <a:srgbClr val="7A2553"/>
                </a:solidFill>
                <a:latin typeface="Calibri" panose="020F0502020204030204"/>
              </a:rPr>
              <a:t>Les caractéristiques de la période d’adolescence</a:t>
            </a:r>
          </a:p>
        </p:txBody>
      </p:sp>
      <p:sp>
        <p:nvSpPr>
          <p:cNvPr id="8" name="ZoneTexte 7">
            <a:extLst>
              <a:ext uri="{FF2B5EF4-FFF2-40B4-BE49-F238E27FC236}">
                <a16:creationId xmlns:a16="http://schemas.microsoft.com/office/drawing/2014/main" id="{B5BD9388-205F-4094-8629-59558F25F39B}"/>
              </a:ext>
            </a:extLst>
          </p:cNvPr>
          <p:cNvSpPr txBox="1"/>
          <p:nvPr/>
        </p:nvSpPr>
        <p:spPr>
          <a:xfrm>
            <a:off x="646332" y="6257925"/>
            <a:ext cx="10277664" cy="312137"/>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400" b="0" i="0" u="none" strike="noStrike" kern="1200" cap="none" spc="0" normalizeH="0" baseline="0" noProof="0">
                <a:ln>
                  <a:noFill/>
                </a:ln>
                <a:solidFill>
                  <a:prstClr val="black"/>
                </a:solidFill>
                <a:effectLst/>
                <a:uLnTx/>
                <a:uFillTx/>
                <a:latin typeface="Roboto" panose="02000000000000000000" pitchFamily="2" charset="0"/>
                <a:ea typeface="+mn-ea"/>
                <a:cs typeface="+mn-cs"/>
              </a:rPr>
              <a:t>Sources : adozen.fr et Le cerveau de votre ado de Dr Daniel Siegel ; éditions Les Arènes</a:t>
            </a:r>
            <a:endParaRPr kumimoji="0" lang="fr-F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1438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D92758A-68C6-4201-8FE8-5D4BFBBB504B}"/>
              </a:ext>
            </a:extLst>
          </p:cNvPr>
          <p:cNvSpPr/>
          <p:nvPr/>
        </p:nvSpPr>
        <p:spPr>
          <a:xfrm>
            <a:off x="646332" y="1941816"/>
            <a:ext cx="10973740" cy="1008000"/>
          </a:xfrm>
          <a:prstGeom prst="roundRect">
            <a:avLst/>
          </a:prstGeom>
          <a:solidFill>
            <a:srgbClr val="7A2553"/>
          </a:solidFill>
          <a:ln w="19050" cap="flat" cmpd="sng" algn="ctr">
            <a:solidFill>
              <a:prstClr val="white">
                <a:hueOff val="0"/>
                <a:satOff val="0"/>
                <a:lumOff val="0"/>
                <a:alphaOff val="0"/>
              </a:prstClr>
            </a:solidFill>
            <a:prstDash val="solid"/>
            <a:miter lim="800000"/>
          </a:ln>
          <a:effectLst/>
        </p:spPr>
        <p:txBody>
          <a:bodyPr spcFirstLastPara="0" vert="horz" wrap="square" lIns="106680" tIns="106680" rIns="106680" bIns="106680" numCol="1" spcCol="1270" anchor="ctr" anchorCtr="0">
            <a:noAutofit/>
          </a:bodyPr>
          <a:lstStyle/>
          <a:p>
            <a:pPr algn="ctr"/>
            <a:r>
              <a:rPr lang="fr-FR" sz="2800" dirty="0">
                <a:solidFill>
                  <a:schemeClr val="bg1"/>
                </a:solidFill>
                <a:cs typeface="Times New Roman" panose="02020603050405020304" pitchFamily="18" charset="0"/>
              </a:rPr>
              <a:t>L’exploration créative</a:t>
            </a:r>
          </a:p>
        </p:txBody>
      </p:sp>
      <p:sp>
        <p:nvSpPr>
          <p:cNvPr id="3" name="Rectangle : coins arrondis 2">
            <a:extLst>
              <a:ext uri="{FF2B5EF4-FFF2-40B4-BE49-F238E27FC236}">
                <a16:creationId xmlns:a16="http://schemas.microsoft.com/office/drawing/2014/main" id="{52FF7E1F-59C9-4923-B513-E77BC1A53AEE}"/>
              </a:ext>
            </a:extLst>
          </p:cNvPr>
          <p:cNvSpPr/>
          <p:nvPr/>
        </p:nvSpPr>
        <p:spPr>
          <a:xfrm>
            <a:off x="646332" y="2977794"/>
            <a:ext cx="10973740" cy="1008000"/>
          </a:xfrm>
          <a:prstGeom prst="roundRect">
            <a:avLst/>
          </a:prstGeom>
          <a:gradFill flip="none" rotWithShape="0">
            <a:gsLst>
              <a:gs pos="0">
                <a:srgbClr val="7A2553">
                  <a:tint val="66000"/>
                  <a:satMod val="160000"/>
                </a:srgbClr>
              </a:gs>
              <a:gs pos="50000">
                <a:srgbClr val="7A2553">
                  <a:tint val="44500"/>
                  <a:satMod val="160000"/>
                </a:srgbClr>
              </a:gs>
              <a:gs pos="100000">
                <a:srgbClr val="7A2553">
                  <a:tint val="23500"/>
                  <a:satMod val="160000"/>
                </a:srgbClr>
              </a:gs>
            </a:gsLst>
            <a:lin ang="0" scaled="1"/>
            <a:tileRect/>
          </a:gradFill>
          <a:ln w="19050" cap="flat" cmpd="sng" algn="ctr">
            <a:solidFill>
              <a:prstClr val="white">
                <a:hueOff val="0"/>
                <a:satOff val="0"/>
                <a:lumOff val="0"/>
                <a:alphaOff val="0"/>
              </a:prstClr>
            </a:solidFill>
            <a:prstDash val="solid"/>
            <a:miter lim="800000"/>
          </a:ln>
          <a:effectLst/>
        </p:spPr>
        <p:txBody>
          <a:bodyPr spcFirstLastPara="0" vert="horz" wrap="square" lIns="76200" tIns="76200" rIns="76200" bIns="76200" numCol="1" spcCol="1270" anchor="ctr" anchorCtr="0">
            <a:noAutofit/>
          </a:bodyPr>
          <a:lstStyle/>
          <a:p>
            <a:pPr algn="ctr"/>
            <a:r>
              <a:rPr lang="fr-FR" sz="2000" dirty="0"/>
              <a:t>Est associée à une conscience élargie. L’ado découvre la pensée conceptuelle et le raisonnement abstrait, ce qui lui permet de remettre en question le statu quo, d’aborder les problèmes avec des stratégies originales, de donner naissance à de nouvelles idées, d’innover…</a:t>
            </a:r>
          </a:p>
        </p:txBody>
      </p:sp>
      <p:sp>
        <p:nvSpPr>
          <p:cNvPr id="4" name="Rectangle : coins arrondis 3">
            <a:extLst>
              <a:ext uri="{FF2B5EF4-FFF2-40B4-BE49-F238E27FC236}">
                <a16:creationId xmlns:a16="http://schemas.microsoft.com/office/drawing/2014/main" id="{F7E5F81A-8A7A-4CBA-A0F5-ECE8825C127E}"/>
              </a:ext>
            </a:extLst>
          </p:cNvPr>
          <p:cNvSpPr/>
          <p:nvPr/>
        </p:nvSpPr>
        <p:spPr>
          <a:xfrm>
            <a:off x="646332" y="4013772"/>
            <a:ext cx="10973740" cy="1008000"/>
          </a:xfrm>
          <a:prstGeom prst="roundRect">
            <a:avLst/>
          </a:prstGeom>
          <a:solidFill>
            <a:srgbClr val="E7E6E6">
              <a:lumMod val="50000"/>
            </a:srgbClr>
          </a:solidFill>
          <a:ln w="19050" cap="flat" cmpd="sng" algn="ctr">
            <a:solidFill>
              <a:prstClr val="white">
                <a:hueOff val="0"/>
                <a:satOff val="0"/>
                <a:lumOff val="0"/>
                <a:alphaOff val="0"/>
              </a:prstClr>
            </a:solidFill>
            <a:prstDash val="solid"/>
            <a:miter lim="800000"/>
          </a:ln>
          <a:effectLst/>
        </p:spPr>
        <p:txBody>
          <a:bodyPr spcFirstLastPara="0" vert="horz" wrap="square" lIns="76200" tIns="76200" rIns="76200" bIns="76200" numCol="1" spcCol="1270" anchor="ctr" anchorCtr="0">
            <a:noAutofit/>
          </a:bodyPr>
          <a:lstStyle/>
          <a:p>
            <a:r>
              <a:rPr lang="fr-FR" sz="2000" b="1" u="sng" dirty="0">
                <a:solidFill>
                  <a:schemeClr val="bg1"/>
                </a:solidFill>
              </a:rPr>
              <a:t>L’inconvénient : </a:t>
            </a:r>
            <a:r>
              <a:rPr lang="fr-FR" sz="2000" dirty="0">
                <a:solidFill>
                  <a:schemeClr val="bg1"/>
                </a:solidFill>
              </a:rPr>
              <a:t>chercher le sens de la vie pendant l’adolescence peut entraîner une crise d’identité, une vulnérabilité aux jugements d’autrui et un manque de buts clairement définis.</a:t>
            </a:r>
          </a:p>
        </p:txBody>
      </p:sp>
      <p:sp>
        <p:nvSpPr>
          <p:cNvPr id="5" name="Rectangle : coins arrondis 4">
            <a:extLst>
              <a:ext uri="{FF2B5EF4-FFF2-40B4-BE49-F238E27FC236}">
                <a16:creationId xmlns:a16="http://schemas.microsoft.com/office/drawing/2014/main" id="{EEBAADAA-3199-4895-9FAC-93AE1F72F4CD}"/>
              </a:ext>
            </a:extLst>
          </p:cNvPr>
          <p:cNvSpPr/>
          <p:nvPr/>
        </p:nvSpPr>
        <p:spPr>
          <a:xfrm>
            <a:off x="646332" y="5049750"/>
            <a:ext cx="10973740" cy="1008000"/>
          </a:xfrm>
          <a:prstGeom prst="roundRect">
            <a:avLst/>
          </a:prstGeom>
          <a:solidFill>
            <a:srgbClr val="E7E6E6">
              <a:lumMod val="75000"/>
            </a:srgbClr>
          </a:solidFill>
          <a:ln w="19050" cap="flat" cmpd="sng" algn="ctr">
            <a:solidFill>
              <a:prstClr val="white">
                <a:hueOff val="0"/>
                <a:satOff val="0"/>
                <a:lumOff val="0"/>
                <a:alphaOff val="0"/>
              </a:prstClr>
            </a:solidFill>
            <a:prstDash val="solid"/>
            <a:miter lim="800000"/>
          </a:ln>
          <a:effectLst/>
        </p:spPr>
        <p:txBody>
          <a:bodyPr spcFirstLastPara="0" vert="horz" wrap="square" lIns="76200" tIns="76200" rIns="76200" bIns="76200" numCol="1" spcCol="1270" anchor="ctr" anchorCtr="0">
            <a:noAutofit/>
          </a:bodyPr>
          <a:lstStyle/>
          <a:p>
            <a:r>
              <a:rPr lang="fr-FR" sz="2000" b="1" u="sng" dirty="0">
                <a:solidFill>
                  <a:schemeClr val="tx1"/>
                </a:solidFill>
              </a:rPr>
              <a:t>L’avantage : </a:t>
            </a:r>
            <a:r>
              <a:rPr lang="fr-FR" sz="2000" dirty="0">
                <a:solidFill>
                  <a:schemeClr val="tx1"/>
                </a:solidFill>
              </a:rPr>
              <a:t>l’adolescent pense que l’ordinaire peut être extraordinaire car il parvient à percevoir le monde avec un champ des possibles étendu grâce à son imagination.</a:t>
            </a:r>
          </a:p>
        </p:txBody>
      </p:sp>
      <p:sp>
        <p:nvSpPr>
          <p:cNvPr id="6" name="Titre 3">
            <a:extLst>
              <a:ext uri="{FF2B5EF4-FFF2-40B4-BE49-F238E27FC236}">
                <a16:creationId xmlns:a16="http://schemas.microsoft.com/office/drawing/2014/main" id="{B65A8E7C-CAC7-4B5D-BB19-F6BF52836013}"/>
              </a:ext>
            </a:extLst>
          </p:cNvPr>
          <p:cNvSpPr txBox="1">
            <a:spLocks/>
          </p:cNvSpPr>
          <p:nvPr/>
        </p:nvSpPr>
        <p:spPr>
          <a:xfrm>
            <a:off x="646332" y="872713"/>
            <a:ext cx="10367565" cy="6730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mn-lt"/>
              </a:rPr>
              <a:t>Les 4 axes de changement majeurs de l’adolescent</a:t>
            </a:r>
            <a:endParaRPr lang="en-US" sz="3200" dirty="0">
              <a:latin typeface="+mn-lt"/>
            </a:endParaRPr>
          </a:p>
        </p:txBody>
      </p:sp>
      <p:sp>
        <p:nvSpPr>
          <p:cNvPr id="7" name="ZoneTexte 6">
            <a:extLst>
              <a:ext uri="{FF2B5EF4-FFF2-40B4-BE49-F238E27FC236}">
                <a16:creationId xmlns:a16="http://schemas.microsoft.com/office/drawing/2014/main" id="{AAEED150-0988-496D-A947-23B1B2805CC4}"/>
              </a:ext>
            </a:extLst>
          </p:cNvPr>
          <p:cNvSpPr txBox="1"/>
          <p:nvPr/>
        </p:nvSpPr>
        <p:spPr>
          <a:xfrm>
            <a:off x="646332" y="287938"/>
            <a:ext cx="927074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dirty="0">
                <a:solidFill>
                  <a:srgbClr val="7A2553"/>
                </a:solidFill>
                <a:latin typeface="Calibri" panose="020F0502020204030204"/>
              </a:rPr>
              <a:t>Les caractéristiques de la période d’adolescence</a:t>
            </a:r>
          </a:p>
        </p:txBody>
      </p:sp>
      <p:sp>
        <p:nvSpPr>
          <p:cNvPr id="8" name="ZoneTexte 7">
            <a:extLst>
              <a:ext uri="{FF2B5EF4-FFF2-40B4-BE49-F238E27FC236}">
                <a16:creationId xmlns:a16="http://schemas.microsoft.com/office/drawing/2014/main" id="{B5BD9388-205F-4094-8629-59558F25F39B}"/>
              </a:ext>
            </a:extLst>
          </p:cNvPr>
          <p:cNvSpPr txBox="1"/>
          <p:nvPr/>
        </p:nvSpPr>
        <p:spPr>
          <a:xfrm>
            <a:off x="646332" y="6257925"/>
            <a:ext cx="10277664" cy="312137"/>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400" b="0" i="0" u="none" strike="noStrike" kern="1200" cap="none" spc="0" normalizeH="0" baseline="0" noProof="0">
                <a:ln>
                  <a:noFill/>
                </a:ln>
                <a:solidFill>
                  <a:prstClr val="black"/>
                </a:solidFill>
                <a:effectLst/>
                <a:uLnTx/>
                <a:uFillTx/>
                <a:latin typeface="Roboto" panose="02000000000000000000" pitchFamily="2" charset="0"/>
                <a:ea typeface="+mn-ea"/>
                <a:cs typeface="+mn-cs"/>
              </a:rPr>
              <a:t>Sources : adozen.fr et Le cerveau de votre ado de Dr Daniel Siegel ; éditions Les Arènes</a:t>
            </a:r>
            <a:endParaRPr kumimoji="0" lang="fr-F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3224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EE33B8-0607-4554-A6C1-F168BA552013}"/>
              </a:ext>
            </a:extLst>
          </p:cNvPr>
          <p:cNvSpPr txBox="1"/>
          <p:nvPr/>
        </p:nvSpPr>
        <p:spPr>
          <a:xfrm>
            <a:off x="0" y="2844225"/>
            <a:ext cx="12192000" cy="1446550"/>
          </a:xfrm>
          <a:prstGeom prst="rect">
            <a:avLst/>
          </a:prstGeom>
          <a:noFill/>
        </p:spPr>
        <p:txBody>
          <a:bodyPr wrap="square" rtlCol="0">
            <a:spAutoFit/>
          </a:bodyPr>
          <a:lstStyle/>
          <a:p>
            <a:pPr lvl="0" algn="ctr"/>
            <a:r>
              <a:rPr lang="fr-FR" sz="3200" b="1" dirty="0"/>
              <a:t>d) Les conséquences liés aux différents produits :</a:t>
            </a:r>
          </a:p>
          <a:p>
            <a:pPr lvl="0" algn="ctr"/>
            <a:r>
              <a:rPr lang="fr-FR" sz="3200" b="1" dirty="0"/>
              <a:t> alcool- tabac-cannabis</a:t>
            </a:r>
          </a:p>
          <a:p>
            <a:pPr lvl="0" algn="ctr"/>
            <a:r>
              <a:rPr lang="fr-FR" sz="2400" dirty="0"/>
              <a:t>(Voir sous module  3 RPIB alcool-tabac-cannabis si besoin de plus d’information) </a:t>
            </a:r>
          </a:p>
        </p:txBody>
      </p:sp>
    </p:spTree>
    <p:extLst>
      <p:ext uri="{BB962C8B-B14F-4D97-AF65-F5344CB8AC3E}">
        <p14:creationId xmlns:p14="http://schemas.microsoft.com/office/powerpoint/2010/main" val="2107275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Alcool </a:t>
            </a:r>
            <a:endParaRPr lang="fr-FR" sz="3200" dirty="0">
              <a:solidFill>
                <a:srgbClr val="6B6123"/>
              </a:solidFill>
            </a:endParaRPr>
          </a:p>
        </p:txBody>
      </p:sp>
      <p:sp>
        <p:nvSpPr>
          <p:cNvPr id="6" name="ZoneTexte 5">
            <a:extLst>
              <a:ext uri="{FF2B5EF4-FFF2-40B4-BE49-F238E27FC236}">
                <a16:creationId xmlns:a16="http://schemas.microsoft.com/office/drawing/2014/main" id="{69E63210-36B3-4BF6-BEAB-CACD1432B1D2}"/>
              </a:ext>
            </a:extLst>
          </p:cNvPr>
          <p:cNvSpPr txBox="1"/>
          <p:nvPr/>
        </p:nvSpPr>
        <p:spPr>
          <a:xfrm>
            <a:off x="715224" y="1928388"/>
            <a:ext cx="11371152" cy="4762714"/>
          </a:xfrm>
          <a:prstGeom prst="rect">
            <a:avLst/>
          </a:prstGeom>
          <a:noFill/>
        </p:spPr>
        <p:txBody>
          <a:bodyPr wrap="square">
            <a:spAutoFit/>
          </a:bodyPr>
          <a:lstStyle/>
          <a:p>
            <a:pPr algn="l"/>
            <a:r>
              <a:rPr lang="fr-FR" dirty="0">
                <a:solidFill>
                  <a:srgbClr val="314048"/>
                </a:solidFill>
                <a:cs typeface="Calibri" panose="020F0502020204030204" pitchFamily="34" charset="0"/>
              </a:rPr>
              <a:t> </a:t>
            </a:r>
          </a:p>
          <a:p>
            <a:pPr algn="l"/>
            <a:r>
              <a:rPr lang="fr-FR" dirty="0">
                <a:solidFill>
                  <a:srgbClr val="314048"/>
                </a:solidFill>
                <a:cs typeface="Calibri" panose="020F0502020204030204" pitchFamily="34" charset="0"/>
              </a:rPr>
              <a:t>La consommation régulière d’alcool expose l’organisme à des risques de tous les systèmes et perturbe les métabolismes fondamentaux. Elle est responsable de + de 200 maladies et atteintes diverses</a:t>
            </a:r>
          </a:p>
          <a:p>
            <a:pPr algn="l"/>
            <a:endParaRPr lang="fr-FR" dirty="0">
              <a:solidFill>
                <a:srgbClr val="314048"/>
              </a:solidFill>
              <a:cs typeface="Calibri" panose="020F0502020204030204" pitchFamily="34" charset="0"/>
            </a:endParaRPr>
          </a:p>
          <a:p>
            <a:pPr>
              <a:lnSpc>
                <a:spcPct val="106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Du fait d’un volume plus petit et plus léger le corps des adolescents est plus vulnérable aux effets de l’alcool</a:t>
            </a:r>
          </a:p>
          <a:p>
            <a:pPr>
              <a:lnSpc>
                <a:spcPct val="106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Vulnérabilité / cerveau, système nerveux, foie…</a:t>
            </a:r>
          </a:p>
          <a:p>
            <a:pPr algn="l"/>
            <a:r>
              <a:rPr lang="fr-FR" b="0" i="0" dirty="0">
                <a:solidFill>
                  <a:srgbClr val="333333"/>
                </a:solidFill>
                <a:effectLst/>
              </a:rPr>
              <a:t>Pour une même quantité ingérée, la concentration plasmatique en éthanol est plus élevée chez les femmes que chez les hommes. De plus, les femmes métabolisent plus lentement l’alcool. Elles sont donc plus vulnérables aux effets toxiques de l’alcool.</a:t>
            </a:r>
          </a:p>
          <a:p>
            <a:pPr algn="l"/>
            <a:endParaRPr lang="fr-FR" b="0" i="0" dirty="0">
              <a:solidFill>
                <a:srgbClr val="333333"/>
              </a:solidFill>
              <a:effectLst/>
            </a:endParaRPr>
          </a:p>
          <a:p>
            <a:pPr algn="l"/>
            <a:r>
              <a:rPr lang="fr-FR" dirty="0">
                <a:solidFill>
                  <a:srgbClr val="333333"/>
                </a:solidFill>
                <a:cs typeface="Calibri" panose="020F0502020204030204" pitchFamily="34" charset="0"/>
              </a:rPr>
              <a:t>La consommation régulière d’alcool chez les jeunes accroit le risque de maladie à l'âge adulte</a:t>
            </a:r>
          </a:p>
          <a:p>
            <a:pPr algn="l"/>
            <a:r>
              <a:rPr lang="fr-FR" dirty="0">
                <a:solidFill>
                  <a:srgbClr val="333333"/>
                </a:solidFill>
                <a:cs typeface="Calibri" panose="020F0502020204030204" pitchFamily="34" charset="0"/>
              </a:rPr>
              <a:t> (voir module 3 RPIB alcool- tabac- cannabis)</a:t>
            </a:r>
            <a:endParaRPr lang="fr-FR" dirty="0">
              <a:solidFill>
                <a:srgbClr val="314048"/>
              </a:solidFill>
              <a:cs typeface="Calibri" panose="020F0502020204030204" pitchFamily="34" charset="0"/>
            </a:endParaRPr>
          </a:p>
          <a:p>
            <a:pPr algn="l"/>
            <a:endParaRPr lang="fr-FR" dirty="0">
              <a:solidFill>
                <a:srgbClr val="314048"/>
              </a:solidFill>
              <a:cs typeface="Calibri" panose="020F0502020204030204" pitchFamily="34" charset="0"/>
            </a:endParaRPr>
          </a:p>
          <a:p>
            <a:pPr algn="l"/>
            <a:r>
              <a:rPr lang="fr-FR" dirty="0">
                <a:solidFill>
                  <a:srgbClr val="314048"/>
                </a:solidFill>
                <a:cs typeface="Calibri" panose="020F0502020204030204" pitchFamily="34" charset="0"/>
              </a:rPr>
              <a:t> </a:t>
            </a:r>
          </a:p>
          <a:p>
            <a:pPr algn="l"/>
            <a:endParaRPr lang="fr-FR" b="0" i="0" dirty="0">
              <a:solidFill>
                <a:srgbClr val="314048"/>
              </a:solidFill>
              <a:effectLst/>
              <a:latin typeface="Helvetica Neue"/>
            </a:endParaRPr>
          </a:p>
          <a:p>
            <a:pPr algn="l"/>
            <a:endParaRPr lang="fr-FR" b="0" i="0" dirty="0">
              <a:solidFill>
                <a:srgbClr val="314048"/>
              </a:solidFill>
              <a:effectLst/>
              <a:latin typeface="Helvetica Neue"/>
            </a:endParaRPr>
          </a:p>
        </p:txBody>
      </p:sp>
    </p:spTree>
    <p:extLst>
      <p:ext uri="{BB962C8B-B14F-4D97-AF65-F5344CB8AC3E}">
        <p14:creationId xmlns:p14="http://schemas.microsoft.com/office/powerpoint/2010/main" val="1366375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Alcool et API</a:t>
            </a:r>
            <a:endParaRPr lang="fr-FR" sz="3200" dirty="0">
              <a:solidFill>
                <a:srgbClr val="6B6123"/>
              </a:solidFill>
            </a:endParaRPr>
          </a:p>
        </p:txBody>
      </p:sp>
      <p:sp>
        <p:nvSpPr>
          <p:cNvPr id="6" name="ZoneTexte 5">
            <a:extLst>
              <a:ext uri="{FF2B5EF4-FFF2-40B4-BE49-F238E27FC236}">
                <a16:creationId xmlns:a16="http://schemas.microsoft.com/office/drawing/2014/main" id="{69E63210-36B3-4BF6-BEAB-CACD1432B1D2}"/>
              </a:ext>
            </a:extLst>
          </p:cNvPr>
          <p:cNvSpPr txBox="1"/>
          <p:nvPr/>
        </p:nvSpPr>
        <p:spPr>
          <a:xfrm>
            <a:off x="715224" y="1928388"/>
            <a:ext cx="11371152" cy="3693319"/>
          </a:xfrm>
          <a:prstGeom prst="rect">
            <a:avLst/>
          </a:prstGeom>
          <a:noFill/>
        </p:spPr>
        <p:txBody>
          <a:bodyPr wrap="square">
            <a:spAutoFit/>
          </a:bodyPr>
          <a:lstStyle/>
          <a:p>
            <a:endParaRPr lang="fr-FR" dirty="0"/>
          </a:p>
          <a:p>
            <a:endParaRPr lang="fr-FR" dirty="0"/>
          </a:p>
          <a:p>
            <a:r>
              <a:rPr lang="fr-FR" dirty="0"/>
              <a:t>Définition de l’alcoolisation ponctuelle importante « API » ou « alcoolisation massive », « biture express »</a:t>
            </a:r>
          </a:p>
          <a:p>
            <a:r>
              <a:rPr lang="fr-FR" dirty="0"/>
              <a:t> ou encore «  binge-</a:t>
            </a:r>
            <a:r>
              <a:rPr lang="fr-FR" dirty="0" err="1"/>
              <a:t>drinking</a:t>
            </a:r>
            <a:r>
              <a:rPr lang="fr-FR" dirty="0"/>
              <a:t> »</a:t>
            </a:r>
          </a:p>
          <a:p>
            <a:endParaRPr lang="fr-FR" dirty="0"/>
          </a:p>
          <a:p>
            <a:r>
              <a:rPr lang="fr-FR" dirty="0"/>
              <a:t>En France, le Baromètre santé de l’</a:t>
            </a:r>
            <a:r>
              <a:rPr lang="fr-FR" dirty="0" err="1"/>
              <a:t>Inpes</a:t>
            </a:r>
            <a:r>
              <a:rPr lang="fr-FR" dirty="0"/>
              <a:t> adopte la terminologie d’« Alcoolisation Ponctuelle Importante » (API), en se basant sur « 6 verres ou plus durant une même occasion ».</a:t>
            </a:r>
          </a:p>
          <a:p>
            <a:endParaRPr lang="fr-FR" dirty="0"/>
          </a:p>
          <a:p>
            <a:pPr algn="l"/>
            <a:endParaRPr lang="fr-FR" dirty="0">
              <a:solidFill>
                <a:srgbClr val="314048"/>
              </a:solidFill>
              <a:cs typeface="Calibri" panose="020F0502020204030204" pitchFamily="34" charset="0"/>
            </a:endParaRPr>
          </a:p>
          <a:p>
            <a:pPr algn="l"/>
            <a:r>
              <a:rPr lang="fr-FR" dirty="0">
                <a:solidFill>
                  <a:srgbClr val="314048"/>
                </a:solidFill>
                <a:cs typeface="Calibri" panose="020F0502020204030204" pitchFamily="34" charset="0"/>
              </a:rPr>
              <a:t>C</a:t>
            </a:r>
            <a:r>
              <a:rPr lang="fr-FR" b="0" i="0" dirty="0">
                <a:solidFill>
                  <a:srgbClr val="314048"/>
                </a:solidFill>
                <a:effectLst/>
                <a:cs typeface="Calibri" panose="020F0502020204030204" pitchFamily="34" charset="0"/>
              </a:rPr>
              <a:t>onsommation avec une recherche intentionnelle et organisée d’ivresse qui se déroule souvent en groupe.</a:t>
            </a:r>
            <a:endParaRPr lang="fr-FR" dirty="0">
              <a:solidFill>
                <a:srgbClr val="314048"/>
              </a:solidFill>
              <a:cs typeface="Calibri" panose="020F0502020204030204" pitchFamily="34" charset="0"/>
            </a:endParaRPr>
          </a:p>
          <a:p>
            <a:pPr algn="l"/>
            <a:endParaRPr lang="fr-FR" dirty="0">
              <a:solidFill>
                <a:srgbClr val="314048"/>
              </a:solidFill>
              <a:cs typeface="Calibri" panose="020F0502020204030204" pitchFamily="34" charset="0"/>
            </a:endParaRPr>
          </a:p>
          <a:p>
            <a:pPr algn="l"/>
            <a:endParaRPr lang="fr-FR" b="0" i="0" dirty="0">
              <a:solidFill>
                <a:srgbClr val="314048"/>
              </a:solidFill>
              <a:effectLst/>
              <a:latin typeface="Helvetica Neue"/>
            </a:endParaRPr>
          </a:p>
          <a:p>
            <a:pPr algn="l"/>
            <a:endParaRPr lang="fr-FR" b="0" i="0" dirty="0">
              <a:solidFill>
                <a:srgbClr val="314048"/>
              </a:solidFill>
              <a:effectLst/>
              <a:latin typeface="Helvetica Neue"/>
            </a:endParaRPr>
          </a:p>
        </p:txBody>
      </p:sp>
    </p:spTree>
    <p:extLst>
      <p:ext uri="{BB962C8B-B14F-4D97-AF65-F5344CB8AC3E}">
        <p14:creationId xmlns:p14="http://schemas.microsoft.com/office/powerpoint/2010/main" val="341582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914267B-87A3-4AFC-A561-FBB74B1B4AD6}"/>
              </a:ext>
            </a:extLst>
          </p:cNvPr>
          <p:cNvSpPr txBox="1"/>
          <p:nvPr/>
        </p:nvSpPr>
        <p:spPr>
          <a:xfrm>
            <a:off x="525446" y="1413363"/>
            <a:ext cx="11622484" cy="2246769"/>
          </a:xfrm>
          <a:prstGeom prst="rect">
            <a:avLst/>
          </a:prstGeom>
          <a:noFill/>
        </p:spPr>
        <p:txBody>
          <a:bodyPr wrap="square">
            <a:spAutoFit/>
          </a:bodyPr>
          <a:lstStyle/>
          <a:p>
            <a:pPr marL="342900" indent="-342900">
              <a:buFont typeface="Arial" panose="020B0604020202020204" pitchFamily="34" charset="0"/>
              <a:buChar char="•"/>
            </a:pPr>
            <a:r>
              <a:rPr lang="fr-FR" sz="2000" b="1" i="0" u="none" strike="noStrike" baseline="0" dirty="0">
                <a:solidFill>
                  <a:srgbClr val="000000"/>
                </a:solidFill>
                <a:latin typeface="Calibri" panose="020F0502020204030204" pitchFamily="34" charset="0"/>
              </a:rPr>
              <a:t>Quiz</a:t>
            </a:r>
          </a:p>
          <a:p>
            <a:pPr marL="342900" indent="-342900">
              <a:buFont typeface="Arial" panose="020B0604020202020204" pitchFamily="34" charset="0"/>
              <a:buChar char="•"/>
            </a:pPr>
            <a:endParaRPr lang="fr-FR" sz="2000" b="0" i="0" u="none" strike="noStrike" baseline="0" dirty="0">
              <a:solidFill>
                <a:srgbClr val="000000"/>
              </a:solidFill>
              <a:latin typeface="Calibri" panose="020F0502020204030204" pitchFamily="34" charset="0"/>
            </a:endParaRPr>
          </a:p>
          <a:p>
            <a:pPr marL="342900" indent="-342900">
              <a:buFont typeface="Arial" panose="020B0604020202020204" pitchFamily="34" charset="0"/>
              <a:buChar char="•"/>
            </a:pPr>
            <a:r>
              <a:rPr lang="fr-FR" sz="2000" b="1" dirty="0">
                <a:solidFill>
                  <a:srgbClr val="000000"/>
                </a:solidFill>
                <a:latin typeface="Calibri" panose="020F0502020204030204" pitchFamily="34" charset="0"/>
              </a:rPr>
              <a:t>l’Abaque de Regnier </a:t>
            </a:r>
          </a:p>
          <a:p>
            <a:pPr marL="342900" indent="-342900">
              <a:buFont typeface="Arial" panose="020B0604020202020204" pitchFamily="34" charset="0"/>
              <a:buChar char="•"/>
            </a:pPr>
            <a:endParaRPr lang="fr-FR" sz="2000" b="0" i="0" u="none" strike="noStrike" baseline="0" dirty="0">
              <a:solidFill>
                <a:srgbClr val="000000"/>
              </a:solidFill>
              <a:latin typeface="Calibri" panose="020F0502020204030204" pitchFamily="34" charset="0"/>
            </a:endParaRPr>
          </a:p>
          <a:p>
            <a:pPr marL="342900" indent="-342900">
              <a:buFont typeface="Arial" panose="020B0604020202020204" pitchFamily="34" charset="0"/>
              <a:buChar char="•"/>
            </a:pPr>
            <a:r>
              <a:rPr lang="fr-FR" sz="2000" b="1" i="0" u="none" strike="noStrike" baseline="0" dirty="0">
                <a:solidFill>
                  <a:srgbClr val="000000"/>
                </a:solidFill>
                <a:latin typeface="Calibri" panose="020F0502020204030204" pitchFamily="34" charset="0"/>
              </a:rPr>
              <a:t>Cartes à scénarios pour permettre de travailler les troubles de l’usage / Léger, modéré ou sévère</a:t>
            </a:r>
          </a:p>
          <a:p>
            <a:endParaRPr lang="fr-FR" sz="2000" b="0" i="0" u="none" strike="noStrike" baseline="0" dirty="0">
              <a:solidFill>
                <a:srgbClr val="000000"/>
              </a:solidFill>
              <a:latin typeface="Calibri" panose="020F0502020204030204" pitchFamily="34" charset="0"/>
            </a:endParaRPr>
          </a:p>
          <a:p>
            <a:pPr marL="342900" indent="-342900">
              <a:buFont typeface="Arial" panose="020B0604020202020204" pitchFamily="34" charset="0"/>
              <a:buChar char="•"/>
            </a:pPr>
            <a:r>
              <a:rPr lang="fr-FR" sz="2000" b="1" dirty="0">
                <a:solidFill>
                  <a:srgbClr val="000000"/>
                </a:solidFill>
                <a:latin typeface="Calibri" panose="020F0502020204030204" pitchFamily="34" charset="0"/>
              </a:rPr>
              <a:t>Films : exemples </a:t>
            </a:r>
          </a:p>
        </p:txBody>
      </p:sp>
      <p:sp>
        <p:nvSpPr>
          <p:cNvPr id="7" name="ZoneTexte 6">
            <a:extLst>
              <a:ext uri="{FF2B5EF4-FFF2-40B4-BE49-F238E27FC236}">
                <a16:creationId xmlns:a16="http://schemas.microsoft.com/office/drawing/2014/main" id="{140B578B-1B77-4D34-91A0-64EEA5068881}"/>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Outils d’animation :</a:t>
            </a:r>
            <a:endParaRPr lang="fr-FR" sz="3200" dirty="0">
              <a:solidFill>
                <a:srgbClr val="6B6123"/>
              </a:solidFill>
            </a:endParaRPr>
          </a:p>
        </p:txBody>
      </p:sp>
      <p:pic>
        <p:nvPicPr>
          <p:cNvPr id="10" name="Image 9">
            <a:extLst>
              <a:ext uri="{FF2B5EF4-FFF2-40B4-BE49-F238E27FC236}">
                <a16:creationId xmlns:a16="http://schemas.microsoft.com/office/drawing/2014/main" id="{A41FC10F-E3BA-4A8E-AB6B-4CD5CA797A01}"/>
              </a:ext>
            </a:extLst>
          </p:cNvPr>
          <p:cNvPicPr>
            <a:picLocks noChangeAspect="1"/>
          </p:cNvPicPr>
          <p:nvPr/>
        </p:nvPicPr>
        <p:blipFill>
          <a:blip r:embed="rId2"/>
          <a:stretch>
            <a:fillRect/>
          </a:stretch>
        </p:blipFill>
        <p:spPr>
          <a:xfrm>
            <a:off x="785169" y="3732386"/>
            <a:ext cx="2682308" cy="1701552"/>
          </a:xfrm>
          <a:prstGeom prst="rect">
            <a:avLst/>
          </a:prstGeom>
        </p:spPr>
      </p:pic>
      <p:sp>
        <p:nvSpPr>
          <p:cNvPr id="11" name="ZoneTexte 10">
            <a:extLst>
              <a:ext uri="{FF2B5EF4-FFF2-40B4-BE49-F238E27FC236}">
                <a16:creationId xmlns:a16="http://schemas.microsoft.com/office/drawing/2014/main" id="{58F9B286-BAFB-48C7-B56F-8E8755421687}"/>
              </a:ext>
            </a:extLst>
          </p:cNvPr>
          <p:cNvSpPr txBox="1"/>
          <p:nvPr/>
        </p:nvSpPr>
        <p:spPr>
          <a:xfrm>
            <a:off x="597529" y="5444637"/>
            <a:ext cx="4237021" cy="646331"/>
          </a:xfrm>
          <a:prstGeom prst="rect">
            <a:avLst/>
          </a:prstGeom>
          <a:noFill/>
        </p:spPr>
        <p:txBody>
          <a:bodyPr wrap="square" rtlCol="0">
            <a:spAutoFit/>
          </a:bodyPr>
          <a:lstStyle/>
          <a:p>
            <a:r>
              <a:rPr lang="fr-FR" dirty="0">
                <a:solidFill>
                  <a:srgbClr val="7A2553"/>
                </a:solidFill>
                <a:hlinkClick r:id="rId3"/>
              </a:rPr>
              <a:t>www.youtube.com/watch?v=mEuokfY0EH0</a:t>
            </a:r>
            <a:endParaRPr lang="fr-FR" dirty="0">
              <a:solidFill>
                <a:srgbClr val="7A2553"/>
              </a:solidFill>
            </a:endParaRPr>
          </a:p>
          <a:p>
            <a:r>
              <a:rPr lang="fr-FR" dirty="0">
                <a:solidFill>
                  <a:srgbClr val="7A2553"/>
                </a:solidFill>
              </a:rPr>
              <a:t>Durée 3 mn</a:t>
            </a:r>
          </a:p>
        </p:txBody>
      </p:sp>
      <p:sp>
        <p:nvSpPr>
          <p:cNvPr id="9" name="ZoneTexte 8">
            <a:extLst>
              <a:ext uri="{FF2B5EF4-FFF2-40B4-BE49-F238E27FC236}">
                <a16:creationId xmlns:a16="http://schemas.microsoft.com/office/drawing/2014/main" id="{BE55CCC4-95D9-45E4-90D2-5677776A928C}"/>
              </a:ext>
            </a:extLst>
          </p:cNvPr>
          <p:cNvSpPr txBox="1"/>
          <p:nvPr/>
        </p:nvSpPr>
        <p:spPr>
          <a:xfrm rot="10800000" flipV="1">
            <a:off x="6885022" y="5306138"/>
            <a:ext cx="4974467" cy="923330"/>
          </a:xfrm>
          <a:prstGeom prst="rect">
            <a:avLst/>
          </a:prstGeom>
          <a:noFill/>
        </p:spPr>
        <p:txBody>
          <a:bodyPr wrap="square">
            <a:spAutoFit/>
          </a:bodyPr>
          <a:lstStyle/>
          <a:p>
            <a:r>
              <a:rPr lang="fr-FR" dirty="0">
                <a:hlinkClick r:id="rId4"/>
              </a:rPr>
              <a:t>https://youtu.be/2YVQ7G3LjM8</a:t>
            </a:r>
            <a:endParaRPr lang="fr-FR" dirty="0"/>
          </a:p>
          <a:p>
            <a:r>
              <a:rPr lang="fr-FR" dirty="0"/>
              <a:t>Durée 3 mn</a:t>
            </a:r>
          </a:p>
          <a:p>
            <a:endParaRPr lang="fr-FR" dirty="0"/>
          </a:p>
        </p:txBody>
      </p:sp>
      <p:pic>
        <p:nvPicPr>
          <p:cNvPr id="6" name="Image 5">
            <a:extLst>
              <a:ext uri="{FF2B5EF4-FFF2-40B4-BE49-F238E27FC236}">
                <a16:creationId xmlns:a16="http://schemas.microsoft.com/office/drawing/2014/main" id="{356D671F-8ED7-4F82-BF64-8D552A6BE511}"/>
              </a:ext>
            </a:extLst>
          </p:cNvPr>
          <p:cNvPicPr>
            <a:picLocks noChangeAspect="1"/>
          </p:cNvPicPr>
          <p:nvPr/>
        </p:nvPicPr>
        <p:blipFill>
          <a:blip r:embed="rId5"/>
          <a:stretch>
            <a:fillRect/>
          </a:stretch>
        </p:blipFill>
        <p:spPr>
          <a:xfrm>
            <a:off x="6885023" y="3429000"/>
            <a:ext cx="3123446" cy="1738958"/>
          </a:xfrm>
          <a:prstGeom prst="rect">
            <a:avLst/>
          </a:prstGeom>
        </p:spPr>
      </p:pic>
    </p:spTree>
    <p:extLst>
      <p:ext uri="{BB962C8B-B14F-4D97-AF65-F5344CB8AC3E}">
        <p14:creationId xmlns:p14="http://schemas.microsoft.com/office/powerpoint/2010/main" val="2381382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Alcool et API</a:t>
            </a:r>
            <a:endParaRPr lang="fr-FR" sz="3200" dirty="0">
              <a:solidFill>
                <a:srgbClr val="6B6123"/>
              </a:solidFill>
            </a:endParaRPr>
          </a:p>
        </p:txBody>
      </p:sp>
      <p:sp>
        <p:nvSpPr>
          <p:cNvPr id="6" name="ZoneTexte 5">
            <a:extLst>
              <a:ext uri="{FF2B5EF4-FFF2-40B4-BE49-F238E27FC236}">
                <a16:creationId xmlns:a16="http://schemas.microsoft.com/office/drawing/2014/main" id="{69E63210-36B3-4BF6-BEAB-CACD1432B1D2}"/>
              </a:ext>
            </a:extLst>
          </p:cNvPr>
          <p:cNvSpPr txBox="1"/>
          <p:nvPr/>
        </p:nvSpPr>
        <p:spPr>
          <a:xfrm>
            <a:off x="715224" y="1928388"/>
            <a:ext cx="10649462" cy="3693319"/>
          </a:xfrm>
          <a:prstGeom prst="rect">
            <a:avLst/>
          </a:prstGeom>
          <a:noFill/>
        </p:spPr>
        <p:txBody>
          <a:bodyPr wrap="square">
            <a:spAutoFit/>
          </a:bodyPr>
          <a:lstStyle/>
          <a:p>
            <a:r>
              <a:rPr lang="fr-FR" dirty="0">
                <a:solidFill>
                  <a:srgbClr val="7A2553"/>
                </a:solidFill>
              </a:rPr>
              <a:t>Alcoolisation ponctuelle importante « API » </a:t>
            </a:r>
            <a:r>
              <a:rPr lang="fr-FR" dirty="0"/>
              <a:t>:</a:t>
            </a:r>
          </a:p>
          <a:p>
            <a:endParaRPr lang="fr-FR" u="sng" dirty="0"/>
          </a:p>
          <a:p>
            <a:r>
              <a:rPr lang="fr-FR" u="sng" dirty="0">
                <a:cs typeface="Calibri" panose="020F0502020204030204" pitchFamily="34" charset="0"/>
              </a:rPr>
              <a:t>Ses effets sont immédiats et dépendent surtout de l’alcoolémie.</a:t>
            </a:r>
          </a:p>
          <a:p>
            <a:pPr algn="l"/>
            <a:r>
              <a:rPr lang="fr-FR" dirty="0">
                <a:cs typeface="Calibri" panose="020F0502020204030204" pitchFamily="34" charset="0"/>
              </a:rPr>
              <a:t>T</a:t>
            </a:r>
            <a:r>
              <a:rPr lang="fr-FR" b="0" i="0" dirty="0">
                <a:effectLst/>
                <a:cs typeface="Calibri" panose="020F0502020204030204" pitchFamily="34" charset="0"/>
              </a:rPr>
              <a:t>roubles de l’équilibre et de la coordination des mouvements, confusion , délires, amnésie, …</a:t>
            </a:r>
          </a:p>
          <a:p>
            <a:pPr algn="l"/>
            <a:endParaRPr lang="fr-FR" dirty="0">
              <a:cs typeface="Calibri" panose="020F0502020204030204" pitchFamily="34" charset="0"/>
            </a:endParaRPr>
          </a:p>
          <a:p>
            <a:pPr algn="l"/>
            <a:r>
              <a:rPr lang="fr-FR" b="0" i="0" u="sng" dirty="0">
                <a:effectLst/>
                <a:cs typeface="Calibri" panose="020F0502020204030204" pitchFamily="34" charset="0"/>
              </a:rPr>
              <a:t>Des complications médicales graves peuvent survenir lors de ces intoxications aiguës :</a:t>
            </a:r>
          </a:p>
          <a:p>
            <a:pPr algn="l"/>
            <a:r>
              <a:rPr lang="fr-FR" dirty="0">
                <a:cs typeface="Calibri" panose="020F0502020204030204" pitchFamily="34" charset="0"/>
              </a:rPr>
              <a:t>C</a:t>
            </a:r>
            <a:r>
              <a:rPr lang="fr-FR" b="0" i="0" dirty="0">
                <a:effectLst/>
                <a:cs typeface="Calibri" panose="020F0502020204030204" pitchFamily="34" charset="0"/>
              </a:rPr>
              <a:t>oma éthylique, traumatismes, troubles respiratoires voire décès.</a:t>
            </a:r>
          </a:p>
          <a:p>
            <a:pPr algn="l"/>
            <a:endParaRPr lang="fr-FR" b="0" i="0" dirty="0">
              <a:effectLst/>
              <a:cs typeface="Calibri" panose="020F0502020204030204" pitchFamily="34" charset="0"/>
            </a:endParaRPr>
          </a:p>
          <a:p>
            <a:r>
              <a:rPr lang="fr-FR" b="0" i="0" u="sng" dirty="0">
                <a:effectLst/>
                <a:cs typeface="Calibri" panose="020F0502020204030204" pitchFamily="34" charset="0"/>
              </a:rPr>
              <a:t>Sur le long terme, le cerveau est impacté par ces excès</a:t>
            </a:r>
            <a:r>
              <a:rPr lang="fr-FR" b="0" i="0" dirty="0">
                <a:effectLst/>
                <a:cs typeface="Calibri" panose="020F0502020204030204" pitchFamily="34" charset="0"/>
              </a:rPr>
              <a:t>.</a:t>
            </a:r>
          </a:p>
          <a:p>
            <a:r>
              <a:rPr lang="fr-FR" dirty="0">
                <a:cs typeface="Calibri" panose="020F0502020204030204" pitchFamily="34" charset="0"/>
              </a:rPr>
              <a:t>U</a:t>
            </a:r>
            <a:r>
              <a:rPr lang="fr-FR" b="0" i="0" dirty="0">
                <a:effectLst/>
                <a:cs typeface="Calibri" panose="020F0502020204030204" pitchFamily="34" charset="0"/>
              </a:rPr>
              <a:t>ne initiation précoce (avant 15 ans) et un maintien dans l’usage chez les adolescents augmente les risques de dépendance ultérieure, de troubles cognitifs et l’apparition de troubles psychiatriques</a:t>
            </a:r>
          </a:p>
          <a:p>
            <a:pPr algn="l"/>
            <a:endParaRPr lang="fr-FR" b="0" i="0" dirty="0">
              <a:effectLst/>
              <a:latin typeface="Helvetica Neue"/>
            </a:endParaRPr>
          </a:p>
          <a:p>
            <a:pPr algn="l"/>
            <a:endParaRPr lang="fr-FR" b="0" i="0" dirty="0">
              <a:solidFill>
                <a:srgbClr val="314048"/>
              </a:solidFill>
              <a:effectLst/>
              <a:latin typeface="Helvetica Neue"/>
            </a:endParaRPr>
          </a:p>
        </p:txBody>
      </p:sp>
    </p:spTree>
    <p:extLst>
      <p:ext uri="{BB962C8B-B14F-4D97-AF65-F5344CB8AC3E}">
        <p14:creationId xmlns:p14="http://schemas.microsoft.com/office/powerpoint/2010/main" val="415121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Conséquences : </a:t>
            </a:r>
          </a:p>
          <a:p>
            <a:pPr lvl="0"/>
            <a:r>
              <a:rPr lang="fr-FR" sz="3200" b="1" dirty="0">
                <a:solidFill>
                  <a:srgbClr val="7A2553"/>
                </a:solidFill>
              </a:rPr>
              <a:t>Alcool et API</a:t>
            </a:r>
            <a:endParaRPr lang="fr-FR" sz="3200" dirty="0">
              <a:solidFill>
                <a:srgbClr val="6B6123"/>
              </a:solidFill>
            </a:endParaRPr>
          </a:p>
        </p:txBody>
      </p:sp>
      <p:sp>
        <p:nvSpPr>
          <p:cNvPr id="2" name="ZoneTexte 1">
            <a:extLst>
              <a:ext uri="{FF2B5EF4-FFF2-40B4-BE49-F238E27FC236}">
                <a16:creationId xmlns:a16="http://schemas.microsoft.com/office/drawing/2014/main" id="{6EB19527-1828-43DB-B16A-11AF89087B44}"/>
              </a:ext>
            </a:extLst>
          </p:cNvPr>
          <p:cNvSpPr txBox="1"/>
          <p:nvPr/>
        </p:nvSpPr>
        <p:spPr>
          <a:xfrm>
            <a:off x="653143" y="1922106"/>
            <a:ext cx="10987477" cy="4462760"/>
          </a:xfrm>
          <a:prstGeom prst="rect">
            <a:avLst/>
          </a:prstGeom>
          <a:noFill/>
        </p:spPr>
        <p:txBody>
          <a:bodyPr wrap="square" rtlCol="0">
            <a:spAutoFit/>
          </a:bodyPr>
          <a:lstStyle/>
          <a:p>
            <a:pPr algn="l"/>
            <a:r>
              <a:rPr lang="fr-FR" b="0" i="0" dirty="0">
                <a:effectLst/>
                <a:latin typeface="Calibri" panose="020F0502020204030204" pitchFamily="34" charset="0"/>
                <a:cs typeface="Calibri" panose="020F0502020204030204" pitchFamily="34" charset="0"/>
              </a:rPr>
              <a:t>L’API n’expose pas aux mêmes dangers que la consommation régulière d’alcool. </a:t>
            </a:r>
          </a:p>
          <a:p>
            <a:pPr algn="l"/>
            <a:endParaRPr lang="fr-FR" b="0" i="0" dirty="0">
              <a:effectLst/>
              <a:latin typeface="Calibri" panose="020F0502020204030204" pitchFamily="34" charset="0"/>
              <a:cs typeface="Calibri" panose="020F0502020204030204" pitchFamily="34" charset="0"/>
            </a:endParaRPr>
          </a:p>
          <a:p>
            <a:pPr algn="l"/>
            <a:r>
              <a:rPr lang="fr-FR" b="0" i="0" dirty="0">
                <a:effectLst/>
                <a:latin typeface="Calibri" panose="020F0502020204030204" pitchFamily="34" charset="0"/>
                <a:cs typeface="Calibri" panose="020F0502020204030204" pitchFamily="34" charset="0"/>
              </a:rPr>
              <a:t>La perte de contrôle, les comportements violents et impulsifs peuvent se révéler dangereux pour les autres (être agresseur) mais également pour soi (être victime).</a:t>
            </a:r>
          </a:p>
          <a:p>
            <a:pPr algn="l"/>
            <a:r>
              <a:rPr lang="fr-FR" b="0" i="0" dirty="0">
                <a:effectLst/>
                <a:latin typeface="Calibri" panose="020F0502020204030204" pitchFamily="34" charset="0"/>
                <a:cs typeface="Calibri" panose="020F0502020204030204" pitchFamily="34" charset="0"/>
              </a:rPr>
              <a:t>Suicides</a:t>
            </a:r>
          </a:p>
          <a:p>
            <a:pPr algn="l"/>
            <a:r>
              <a:rPr lang="fr-FR" dirty="0">
                <a:latin typeface="Calibri" panose="020F0502020204030204" pitchFamily="34" charset="0"/>
                <a:cs typeface="Calibri" panose="020F0502020204030204" pitchFamily="34" charset="0"/>
              </a:rPr>
              <a:t>Conséquences traumatiques et osseuses</a:t>
            </a:r>
            <a:endParaRPr lang="fr-FR" b="0" i="0" dirty="0">
              <a:effectLst/>
              <a:latin typeface="Calibri" panose="020F0502020204030204" pitchFamily="34" charset="0"/>
              <a:cs typeface="Calibri" panose="020F0502020204030204" pitchFamily="34" charset="0"/>
            </a:endParaRPr>
          </a:p>
          <a:p>
            <a:pPr algn="l"/>
            <a:r>
              <a:rPr lang="fr-FR" b="0" i="0" dirty="0">
                <a:effectLst/>
                <a:latin typeface="Calibri" panose="020F0502020204030204" pitchFamily="34" charset="0"/>
                <a:cs typeface="Calibri" panose="020F0502020204030204" pitchFamily="34" charset="0"/>
              </a:rPr>
              <a:t>Au-delà des accidents de la route ou de sport, la personne alcoolisée devient la victime idéale de rixes, de manipulations et de violences physiques, morales ou sexuelles.</a:t>
            </a:r>
          </a:p>
          <a:p>
            <a:endParaRPr lang="fr-FR" dirty="0"/>
          </a:p>
          <a:p>
            <a:r>
              <a:rPr lang="fr-FR" b="1" i="0" dirty="0">
                <a:effectLst/>
              </a:rPr>
              <a:t>Un début de la consommation dès l’âge de 11–12 ans multiplie par dix le risque de développer une dépendance par rapport à une initiation vers 18 ans</a:t>
            </a:r>
            <a:r>
              <a:rPr lang="fr-FR" b="0" i="0" dirty="0">
                <a:effectLst/>
              </a:rPr>
              <a:t>. </a:t>
            </a:r>
          </a:p>
          <a:p>
            <a:endParaRPr lang="fr-FR" b="0" i="0" dirty="0">
              <a:effectLst/>
            </a:endParaRPr>
          </a:p>
          <a:p>
            <a:r>
              <a:rPr lang="fr-FR" b="0" i="0" dirty="0">
                <a:effectLst/>
              </a:rPr>
              <a:t>Le </a:t>
            </a:r>
            <a:r>
              <a:rPr lang="fr-FR" b="0" i="1" dirty="0">
                <a:effectLst/>
              </a:rPr>
              <a:t>binge </a:t>
            </a:r>
            <a:r>
              <a:rPr lang="fr-FR" b="0" i="1" dirty="0" err="1">
                <a:effectLst/>
              </a:rPr>
              <a:t>drinking</a:t>
            </a:r>
            <a:r>
              <a:rPr lang="fr-FR" b="0" i="0" dirty="0">
                <a:effectLst/>
              </a:rPr>
              <a:t> à l’adolescence (entre 18–25 ans) multiplie par 3 le risque de devenir alcoolodépendant</a:t>
            </a:r>
          </a:p>
          <a:p>
            <a:endParaRPr lang="fr-FR" b="0" i="0" dirty="0">
              <a:effectLst/>
            </a:endParaRPr>
          </a:p>
          <a:p>
            <a:endParaRPr lang="fr-FR" dirty="0">
              <a:latin typeface="Open Sans" panose="020B0606030504020204" pitchFamily="34" charset="0"/>
            </a:endParaRPr>
          </a:p>
          <a:p>
            <a:r>
              <a:rPr lang="fr-FR" sz="1400" dirty="0">
                <a:latin typeface="Open Sans" panose="020B0606030504020204" pitchFamily="34" charset="0"/>
              </a:rPr>
              <a:t>Inserm.fr/Dossier/alcool-santé </a:t>
            </a:r>
            <a:endParaRPr lang="fr-FR" sz="1400" dirty="0"/>
          </a:p>
        </p:txBody>
      </p:sp>
    </p:spTree>
    <p:extLst>
      <p:ext uri="{BB962C8B-B14F-4D97-AF65-F5344CB8AC3E}">
        <p14:creationId xmlns:p14="http://schemas.microsoft.com/office/powerpoint/2010/main" val="1014900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706169" y="581891"/>
            <a:ext cx="11558567"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Alcool - API</a:t>
            </a:r>
            <a:endParaRPr lang="fr-FR" sz="3200" dirty="0">
              <a:solidFill>
                <a:srgbClr val="6B6123"/>
              </a:solidFill>
            </a:endParaRPr>
          </a:p>
        </p:txBody>
      </p:sp>
      <p:sp>
        <p:nvSpPr>
          <p:cNvPr id="6" name="ZoneTexte 5">
            <a:extLst>
              <a:ext uri="{FF2B5EF4-FFF2-40B4-BE49-F238E27FC236}">
                <a16:creationId xmlns:a16="http://schemas.microsoft.com/office/drawing/2014/main" id="{45A154CC-2A22-4731-B935-0C1646391625}"/>
              </a:ext>
            </a:extLst>
          </p:cNvPr>
          <p:cNvSpPr txBox="1"/>
          <p:nvPr/>
        </p:nvSpPr>
        <p:spPr>
          <a:xfrm>
            <a:off x="552261" y="1801640"/>
            <a:ext cx="11190084" cy="4493538"/>
          </a:xfrm>
          <a:prstGeom prst="rect">
            <a:avLst/>
          </a:prstGeom>
          <a:noFill/>
        </p:spPr>
        <p:txBody>
          <a:bodyPr wrap="square">
            <a:spAutoFit/>
          </a:bodyPr>
          <a:lstStyle/>
          <a:p>
            <a:pPr marL="457200"/>
            <a:r>
              <a:rPr lang="fr-FR" dirty="0">
                <a:solidFill>
                  <a:srgbClr val="7A2553"/>
                </a:solidFill>
              </a:rPr>
              <a:t>Des </a:t>
            </a:r>
            <a:r>
              <a:rPr lang="fr-FR" sz="1800" dirty="0">
                <a:solidFill>
                  <a:srgbClr val="7A2553"/>
                </a:solidFill>
              </a:rPr>
              <a:t>effets à plus long terme</a:t>
            </a:r>
            <a:endParaRPr lang="fr-FR"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marL="457200"/>
            <a:endParaRPr lang="fr-FR"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marL="457200"/>
            <a:r>
              <a:rPr lang="fr-FR"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En forte dose, l’alcool entraîne un remodelage des connexions entre les neurones.</a:t>
            </a:r>
          </a:p>
          <a:p>
            <a:pPr marL="457200"/>
            <a:endParaRPr lang="fr-FR"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marL="457200"/>
            <a:r>
              <a:rPr lang="fr-FR"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Le cerveau s’adapte à cette consommation et en amoindrit les effets. </a:t>
            </a:r>
          </a:p>
          <a:p>
            <a:pPr marL="457200"/>
            <a:r>
              <a:rPr lang="fr-FR"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Paradoxalement, ce mécanisme entraîne un appel à la consommation. </a:t>
            </a:r>
          </a:p>
          <a:p>
            <a:pPr marL="457200"/>
            <a:r>
              <a:rPr lang="fr-FR"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Le phénomène menace particulièrement les adolescents dont le cerveau continue de se développer jusqu’à l’âge de 25 ans.</a:t>
            </a:r>
          </a:p>
          <a:p>
            <a:pPr marL="457200"/>
            <a:r>
              <a:rPr lang="fr-FR"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Il a été récemment montré chez ces derniers, que la consommation chronique d’alcool est associée à </a:t>
            </a:r>
            <a:r>
              <a:rPr lang="fr-FR" sz="1800" u="sng" dirty="0">
                <a:solidFill>
                  <a:srgbClr val="333333"/>
                </a:solidFill>
                <a:effectLst/>
                <a:latin typeface="Calibri" panose="020F0502020204030204" pitchFamily="34" charset="0"/>
                <a:ea typeface="Calibri" panose="020F0502020204030204" pitchFamily="34" charset="0"/>
                <a:cs typeface="Calibri" panose="020F0502020204030204" pitchFamily="34" charset="0"/>
                <a:hlinkClick r:id="rId2"/>
              </a:rPr>
              <a:t>une altération des fibres nerveuses dans le tronc cérébral, et à une modification du « système de récompense »</a:t>
            </a:r>
            <a:r>
              <a:rPr lang="fr-FR"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p>
          <a:p>
            <a:pPr marL="457200"/>
            <a:endParaRPr lang="fr-FR"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457200"/>
            <a:r>
              <a:rPr lang="fr-FR"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En perturbant le développement normal du cerveau, la consommation d’alcool peut augmenter le risque de dépendance chez les jeunes</a:t>
            </a:r>
          </a:p>
          <a:p>
            <a:pPr marL="457200"/>
            <a:endParaRPr lang="fr-FR"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pPr marL="457200"/>
            <a:endParaRPr lang="fr-FR"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457200"/>
            <a:r>
              <a:rPr lang="fr-FR" sz="1400" i="1" dirty="0">
                <a:solidFill>
                  <a:srgbClr val="333333"/>
                </a:solidFill>
                <a:ea typeface="Times New Roman" panose="02020603050405020304" pitchFamily="18" charset="0"/>
                <a:cs typeface="Calibri" panose="020F0502020204030204" pitchFamily="34" charset="0"/>
              </a:rPr>
              <a:t>SOURCE : Dossier INSERM « </a:t>
            </a:r>
            <a:r>
              <a:rPr lang="fr-FR" sz="1400" b="0" i="1" dirty="0">
                <a:solidFill>
                  <a:srgbClr val="333333"/>
                </a:solidFill>
                <a:effectLst/>
              </a:rPr>
              <a:t>L’abus d’alcool altèrerait le circuit de la récompense dans le cerveau des ado » publié le 13/09/2019</a:t>
            </a:r>
            <a:endParaRPr lang="fr-FR" sz="1400" i="1" dirty="0">
              <a:effectLs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54865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Conséquences judiciaires : </a:t>
            </a:r>
          </a:p>
          <a:p>
            <a:pPr lvl="0"/>
            <a:r>
              <a:rPr lang="fr-FR" sz="3200" b="1" dirty="0">
                <a:solidFill>
                  <a:srgbClr val="7A2553"/>
                </a:solidFill>
              </a:rPr>
              <a:t>Alcool </a:t>
            </a:r>
          </a:p>
        </p:txBody>
      </p:sp>
      <p:sp>
        <p:nvSpPr>
          <p:cNvPr id="7" name="ZoneTexte 6">
            <a:extLst>
              <a:ext uri="{FF2B5EF4-FFF2-40B4-BE49-F238E27FC236}">
                <a16:creationId xmlns:a16="http://schemas.microsoft.com/office/drawing/2014/main" id="{C82767FE-1C5F-46DB-9B90-811526EA6E9F}"/>
              </a:ext>
            </a:extLst>
          </p:cNvPr>
          <p:cNvSpPr txBox="1"/>
          <p:nvPr/>
        </p:nvSpPr>
        <p:spPr>
          <a:xfrm>
            <a:off x="851849" y="1752362"/>
            <a:ext cx="11109276" cy="4678204"/>
          </a:xfrm>
          <a:prstGeom prst="rect">
            <a:avLst/>
          </a:prstGeom>
          <a:noFill/>
        </p:spPr>
        <p:txBody>
          <a:bodyPr wrap="square" rtlCol="0">
            <a:spAutoFit/>
          </a:bodyPr>
          <a:lstStyle/>
          <a:p>
            <a:pPr algn="l" fontAlgn="base"/>
            <a:r>
              <a:rPr lang="fr-FR" b="0" i="0" dirty="0">
                <a:effectLst/>
              </a:rPr>
              <a:t>Conduire avec un taux d’alcool </a:t>
            </a:r>
            <a:r>
              <a:rPr lang="fr-FR" b="1" i="0" dirty="0">
                <a:effectLst/>
              </a:rPr>
              <a:t>supérieur à 0,8 g/L </a:t>
            </a:r>
            <a:r>
              <a:rPr lang="fr-FR" b="0" i="0" dirty="0">
                <a:effectLst/>
              </a:rPr>
              <a:t>de sang constitue un </a:t>
            </a:r>
            <a:r>
              <a:rPr lang="fr-FR" b="1" i="0" dirty="0">
                <a:effectLst/>
              </a:rPr>
              <a:t>délit grave</a:t>
            </a:r>
            <a:r>
              <a:rPr lang="fr-FR" b="0" i="0" dirty="0">
                <a:effectLst/>
              </a:rPr>
              <a:t> réprimé par des sanctions immédiates, puis, par une </a:t>
            </a:r>
            <a:r>
              <a:rPr lang="fr-FR" b="1" i="0" dirty="0">
                <a:effectLst/>
              </a:rPr>
              <a:t>condamnation judiciaire</a:t>
            </a:r>
          </a:p>
          <a:p>
            <a:pPr algn="l" fontAlgn="base"/>
            <a:endParaRPr lang="fr-FR" dirty="0"/>
          </a:p>
          <a:p>
            <a:pPr marL="285750" indent="-285750" algn="l" fontAlgn="base">
              <a:buFont typeface="Wingdings" panose="05000000000000000000" pitchFamily="2" charset="2"/>
              <a:buChar char="ü"/>
            </a:pPr>
            <a:r>
              <a:rPr lang="fr-FR" b="0" i="0" dirty="0">
                <a:effectLst/>
              </a:rPr>
              <a:t>Un retrait de 6 points sur le permis de conduire ;</a:t>
            </a:r>
          </a:p>
          <a:p>
            <a:pPr marL="285750" indent="-285750" algn="l" fontAlgn="base">
              <a:buFont typeface="Wingdings" panose="05000000000000000000" pitchFamily="2" charset="2"/>
              <a:buChar char="ü"/>
            </a:pPr>
            <a:endParaRPr lang="fr-FR" b="0" i="0" dirty="0">
              <a:effectLst/>
            </a:endParaRPr>
          </a:p>
          <a:p>
            <a:pPr marL="285750" indent="-285750" algn="l" fontAlgn="base">
              <a:buFont typeface="Wingdings" panose="05000000000000000000" pitchFamily="2" charset="2"/>
              <a:buChar char="ü"/>
            </a:pPr>
            <a:r>
              <a:rPr lang="fr-FR" b="0" i="0" dirty="0">
                <a:effectLst/>
              </a:rPr>
              <a:t>Une amende pouvant atteindre 4 500€ ;</a:t>
            </a:r>
          </a:p>
          <a:p>
            <a:pPr marL="285750" indent="-285750" algn="l" fontAlgn="base">
              <a:buFont typeface="Wingdings" panose="05000000000000000000" pitchFamily="2" charset="2"/>
              <a:buChar char="ü"/>
            </a:pPr>
            <a:endParaRPr lang="fr-FR" b="0" i="0" dirty="0">
              <a:effectLst/>
            </a:endParaRPr>
          </a:p>
          <a:p>
            <a:pPr marL="285750" indent="-285750" algn="l" fontAlgn="base">
              <a:buFont typeface="Wingdings" panose="05000000000000000000" pitchFamily="2" charset="2"/>
              <a:buChar char="ü"/>
            </a:pPr>
            <a:r>
              <a:rPr lang="fr-FR" b="0" i="0" dirty="0">
                <a:effectLst/>
              </a:rPr>
              <a:t>Une suspension ou une annulation du permis de conduire pour 3 ans, sans aménagement permettant au conducteur d’exercer son activité professionnelle ;</a:t>
            </a:r>
          </a:p>
          <a:p>
            <a:pPr marL="285750" indent="-285750" algn="l" fontAlgn="base">
              <a:buFont typeface="Wingdings" panose="05000000000000000000" pitchFamily="2" charset="2"/>
              <a:buChar char="ü"/>
            </a:pPr>
            <a:endParaRPr lang="fr-FR" b="0" i="0" dirty="0">
              <a:effectLst/>
            </a:endParaRPr>
          </a:p>
          <a:p>
            <a:pPr marL="285750" indent="-285750" algn="l" fontAlgn="base">
              <a:buFont typeface="Wingdings" panose="05000000000000000000" pitchFamily="2" charset="2"/>
              <a:buChar char="ü"/>
            </a:pPr>
            <a:r>
              <a:rPr lang="fr-FR" b="0" i="0" dirty="0">
                <a:effectLst/>
              </a:rPr>
              <a:t>Une peine de 2 ans de prison ;</a:t>
            </a:r>
          </a:p>
          <a:p>
            <a:pPr marL="285750" indent="-285750" algn="l" fontAlgn="base">
              <a:buFont typeface="Wingdings" panose="05000000000000000000" pitchFamily="2" charset="2"/>
              <a:buChar char="ü"/>
            </a:pPr>
            <a:endParaRPr lang="fr-FR" b="0" i="0" dirty="0">
              <a:effectLst/>
            </a:endParaRPr>
          </a:p>
          <a:p>
            <a:pPr marL="285750" indent="-285750" algn="l" fontAlgn="base">
              <a:buFont typeface="Wingdings" panose="05000000000000000000" pitchFamily="2" charset="2"/>
              <a:buChar char="ü"/>
            </a:pPr>
            <a:r>
              <a:rPr lang="fr-FR" b="0" i="0" dirty="0">
                <a:effectLst/>
              </a:rPr>
              <a:t>L’interdiction de conduire un véhicule non équipé d’un dispositif d’éthylotest anti-démarrage (EAD) pour 5 ans maximum.</a:t>
            </a:r>
          </a:p>
          <a:p>
            <a:pPr algn="l" fontAlgn="base">
              <a:buFont typeface="Arial" panose="020B0604020202020204" pitchFamily="34" charset="0"/>
              <a:buChar char="•"/>
            </a:pPr>
            <a:endParaRPr lang="fr-FR" b="0" i="0" dirty="0">
              <a:solidFill>
                <a:srgbClr val="424649"/>
              </a:solidFill>
              <a:effectLst/>
            </a:endParaRPr>
          </a:p>
          <a:p>
            <a:pPr algn="l" fontAlgn="base"/>
            <a:endParaRPr lang="fr-FR" sz="1400" b="0" i="0" dirty="0">
              <a:solidFill>
                <a:srgbClr val="424649"/>
              </a:solidFill>
              <a:effectLst/>
              <a:latin typeface="Nunito Sans" pitchFamily="2" charset="0"/>
            </a:endParaRPr>
          </a:p>
          <a:p>
            <a:pPr algn="l" fontAlgn="base"/>
            <a:endParaRPr lang="fr-FR" sz="1400" b="0" i="0" dirty="0">
              <a:solidFill>
                <a:srgbClr val="424649"/>
              </a:solidFill>
              <a:effectLst/>
              <a:latin typeface="Nunito Sans" pitchFamily="2" charset="0"/>
            </a:endParaRPr>
          </a:p>
        </p:txBody>
      </p:sp>
    </p:spTree>
    <p:extLst>
      <p:ext uri="{BB962C8B-B14F-4D97-AF65-F5344CB8AC3E}">
        <p14:creationId xmlns:p14="http://schemas.microsoft.com/office/powerpoint/2010/main" val="1933219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569660"/>
          </a:xfrm>
          <a:prstGeom prst="rect">
            <a:avLst/>
          </a:prstGeom>
          <a:noFill/>
        </p:spPr>
        <p:txBody>
          <a:bodyPr wrap="square" rtlCol="0">
            <a:spAutoFit/>
          </a:bodyPr>
          <a:lstStyle/>
          <a:p>
            <a:pPr lvl="0"/>
            <a:r>
              <a:rPr lang="fr-FR" sz="3200" b="1" dirty="0">
                <a:solidFill>
                  <a:srgbClr val="7A2553"/>
                </a:solidFill>
              </a:rPr>
              <a:t>Conséquences judiciaires : </a:t>
            </a:r>
          </a:p>
          <a:p>
            <a:pPr lvl="0"/>
            <a:r>
              <a:rPr lang="fr-FR" sz="3200" b="1" dirty="0">
                <a:solidFill>
                  <a:srgbClr val="7A2553"/>
                </a:solidFill>
              </a:rPr>
              <a:t>Alcool </a:t>
            </a:r>
          </a:p>
          <a:p>
            <a:pPr lvl="0"/>
            <a:endParaRPr lang="fr-FR" sz="3200" dirty="0">
              <a:solidFill>
                <a:srgbClr val="6B6123"/>
              </a:solidFill>
            </a:endParaRPr>
          </a:p>
        </p:txBody>
      </p:sp>
      <p:sp>
        <p:nvSpPr>
          <p:cNvPr id="7" name="ZoneTexte 6">
            <a:extLst>
              <a:ext uri="{FF2B5EF4-FFF2-40B4-BE49-F238E27FC236}">
                <a16:creationId xmlns:a16="http://schemas.microsoft.com/office/drawing/2014/main" id="{C82767FE-1C5F-46DB-9B90-811526EA6E9F}"/>
              </a:ext>
            </a:extLst>
          </p:cNvPr>
          <p:cNvSpPr txBox="1"/>
          <p:nvPr/>
        </p:nvSpPr>
        <p:spPr>
          <a:xfrm>
            <a:off x="851849" y="1752362"/>
            <a:ext cx="11109276" cy="5170646"/>
          </a:xfrm>
          <a:prstGeom prst="rect">
            <a:avLst/>
          </a:prstGeom>
          <a:noFill/>
        </p:spPr>
        <p:txBody>
          <a:bodyPr wrap="square" rtlCol="0">
            <a:spAutoFit/>
          </a:bodyPr>
          <a:lstStyle/>
          <a:p>
            <a:pPr algn="l" fontAlgn="base"/>
            <a:r>
              <a:rPr lang="fr-FR" b="0" i="0" dirty="0">
                <a:effectLst/>
              </a:rPr>
              <a:t>Les règles sont différentes pour les jeunes conducteurs en période probatoire : </a:t>
            </a:r>
          </a:p>
          <a:p>
            <a:pPr algn="l" fontAlgn="base"/>
            <a:r>
              <a:rPr lang="fr-FR" dirty="0"/>
              <a:t>Interdiction</a:t>
            </a:r>
            <a:r>
              <a:rPr lang="fr-FR" b="0" i="0" dirty="0">
                <a:effectLst/>
              </a:rPr>
              <a:t> de prendre le volant au-delà de </a:t>
            </a:r>
            <a:r>
              <a:rPr lang="fr-FR" b="1" i="0" dirty="0">
                <a:effectLst/>
              </a:rPr>
              <a:t>0,2 g d’alcool par litre dans le sang</a:t>
            </a:r>
            <a:r>
              <a:rPr lang="fr-FR" b="0" i="0" dirty="0">
                <a:effectLst/>
              </a:rPr>
              <a:t>, soit environ moins d’un verre.</a:t>
            </a:r>
          </a:p>
          <a:p>
            <a:pPr algn="l" fontAlgn="base"/>
            <a:endParaRPr lang="fr-FR" b="0" i="0" dirty="0">
              <a:effectLst/>
            </a:endParaRPr>
          </a:p>
          <a:p>
            <a:pPr algn="l" fontAlgn="base"/>
            <a:r>
              <a:rPr lang="fr-FR" b="0" i="0" dirty="0">
                <a:effectLst/>
              </a:rPr>
              <a:t>24 % des décès sur la route sont provoqués par des automobilistes de 18-25 ans, le plus souvent de nuit.</a:t>
            </a:r>
          </a:p>
          <a:p>
            <a:pPr algn="l" fontAlgn="base"/>
            <a:endParaRPr lang="fr-FR" b="0" i="0" dirty="0">
              <a:effectLst/>
            </a:endParaRPr>
          </a:p>
          <a:p>
            <a:pPr algn="l" fontAlgn="base"/>
            <a:r>
              <a:rPr lang="fr-FR" b="0" i="0" dirty="0">
                <a:effectLst/>
              </a:rPr>
              <a:t>En conséquence, les sanctions sont :</a:t>
            </a:r>
          </a:p>
          <a:p>
            <a:pPr algn="l" fontAlgn="base"/>
            <a:endParaRPr lang="fr-FR" b="0" i="0" dirty="0">
              <a:effectLst/>
            </a:endParaRPr>
          </a:p>
          <a:p>
            <a:pPr marL="285750" indent="-285750" algn="l" fontAlgn="base">
              <a:buFont typeface="Wingdings" panose="05000000000000000000" pitchFamily="2" charset="2"/>
              <a:buChar char="ü"/>
            </a:pPr>
            <a:r>
              <a:rPr lang="fr-FR" b="0" i="0" dirty="0">
                <a:effectLst/>
              </a:rPr>
              <a:t>Retrait de 6 points sur le permis de conduire (ce qui équivaut à perdre son permis la 1</a:t>
            </a:r>
            <a:r>
              <a:rPr lang="fr-FR" b="0" i="0" baseline="30000" dirty="0">
                <a:effectLst/>
              </a:rPr>
              <a:t>ère</a:t>
            </a:r>
            <a:r>
              <a:rPr lang="fr-FR" b="0" i="0" dirty="0">
                <a:effectLst/>
              </a:rPr>
              <a:t> année du permis probatoire) ;</a:t>
            </a:r>
          </a:p>
          <a:p>
            <a:pPr marL="285750" indent="-285750" algn="l" fontAlgn="base">
              <a:buFont typeface="Wingdings" panose="05000000000000000000" pitchFamily="2" charset="2"/>
              <a:buChar char="ü"/>
            </a:pPr>
            <a:endParaRPr lang="fr-FR" b="0" i="0" dirty="0">
              <a:effectLst/>
            </a:endParaRPr>
          </a:p>
          <a:p>
            <a:pPr marL="285750" indent="-285750" algn="l" fontAlgn="base">
              <a:buFont typeface="Wingdings" panose="05000000000000000000" pitchFamily="2" charset="2"/>
              <a:buChar char="ü"/>
            </a:pPr>
            <a:r>
              <a:rPr lang="fr-FR" b="0" i="0" dirty="0">
                <a:effectLst/>
              </a:rPr>
              <a:t>Amende forfaitaire de 135€ ;</a:t>
            </a:r>
          </a:p>
          <a:p>
            <a:pPr marL="285750" indent="-285750" algn="l" fontAlgn="base">
              <a:buFont typeface="Wingdings" panose="05000000000000000000" pitchFamily="2" charset="2"/>
              <a:buChar char="ü"/>
            </a:pPr>
            <a:endParaRPr lang="fr-FR" b="0" i="0" dirty="0">
              <a:effectLst/>
            </a:endParaRPr>
          </a:p>
          <a:p>
            <a:pPr marL="285750" indent="-285750" algn="l" fontAlgn="base">
              <a:buFont typeface="Wingdings" panose="05000000000000000000" pitchFamily="2" charset="2"/>
              <a:buChar char="ü"/>
            </a:pPr>
            <a:r>
              <a:rPr lang="fr-FR" b="0" i="0" dirty="0">
                <a:effectLst/>
              </a:rPr>
              <a:t>Immobilisation du véhicule ;</a:t>
            </a:r>
          </a:p>
          <a:p>
            <a:pPr marL="285750" indent="-285750" algn="l" fontAlgn="base">
              <a:buFont typeface="Wingdings" panose="05000000000000000000" pitchFamily="2" charset="2"/>
              <a:buChar char="ü"/>
            </a:pPr>
            <a:endParaRPr lang="fr-FR" b="0" i="0" dirty="0">
              <a:effectLst/>
            </a:endParaRPr>
          </a:p>
          <a:p>
            <a:pPr marL="285750" indent="-285750" algn="l" fontAlgn="base">
              <a:buFont typeface="Wingdings" panose="05000000000000000000" pitchFamily="2" charset="2"/>
              <a:buChar char="ü"/>
            </a:pPr>
            <a:r>
              <a:rPr lang="fr-FR" b="0" i="0" dirty="0">
                <a:effectLst/>
              </a:rPr>
              <a:t>Suspension de permis jusqu’à 3 ans, selon le taux d’alcoolémie</a:t>
            </a:r>
          </a:p>
          <a:p>
            <a:pPr algn="l" fontAlgn="base">
              <a:buFont typeface="Arial" panose="020B0604020202020204" pitchFamily="34" charset="0"/>
              <a:buChar char="•"/>
            </a:pPr>
            <a:endParaRPr lang="fr-FR" b="0" i="0" dirty="0">
              <a:solidFill>
                <a:srgbClr val="424649"/>
              </a:solidFill>
              <a:effectLst/>
            </a:endParaRPr>
          </a:p>
          <a:p>
            <a:pPr algn="l" fontAlgn="base"/>
            <a:endParaRPr lang="fr-FR" sz="1400" b="0" i="0" dirty="0">
              <a:solidFill>
                <a:srgbClr val="424649"/>
              </a:solidFill>
              <a:effectLst/>
              <a:latin typeface="Nunito Sans" pitchFamily="2" charset="0"/>
            </a:endParaRPr>
          </a:p>
          <a:p>
            <a:pPr algn="l" fontAlgn="base"/>
            <a:r>
              <a:rPr lang="fr-FR" sz="1400" b="0" i="0" dirty="0">
                <a:solidFill>
                  <a:srgbClr val="424649"/>
                </a:solidFill>
                <a:effectLst/>
                <a:latin typeface="Nunito Sans" pitchFamily="2" charset="0"/>
                <a:hlinkClick r:id="rId2"/>
              </a:rPr>
              <a:t>https://www.permisapoints.fr/infraction-et-legislation/alcool-et-conduite#contravention</a:t>
            </a:r>
            <a:endParaRPr lang="fr-FR" sz="1400" b="0" i="0" dirty="0">
              <a:solidFill>
                <a:srgbClr val="424649"/>
              </a:solidFill>
              <a:effectLst/>
              <a:latin typeface="Nunito Sans" pitchFamily="2" charset="0"/>
            </a:endParaRPr>
          </a:p>
          <a:p>
            <a:pPr algn="l" fontAlgn="base"/>
            <a:endParaRPr lang="fr-FR" sz="1400" b="0" i="0" dirty="0">
              <a:solidFill>
                <a:srgbClr val="424649"/>
              </a:solidFill>
              <a:effectLst/>
              <a:latin typeface="Nunito Sans" pitchFamily="2" charset="0"/>
            </a:endParaRPr>
          </a:p>
        </p:txBody>
      </p:sp>
    </p:spTree>
    <p:extLst>
      <p:ext uri="{BB962C8B-B14F-4D97-AF65-F5344CB8AC3E}">
        <p14:creationId xmlns:p14="http://schemas.microsoft.com/office/powerpoint/2010/main" val="10996813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633743" y="561315"/>
            <a:ext cx="11630994" cy="1569660"/>
          </a:xfrm>
          <a:prstGeom prst="rect">
            <a:avLst/>
          </a:prstGeom>
          <a:noFill/>
        </p:spPr>
        <p:txBody>
          <a:bodyPr wrap="square" rtlCol="0">
            <a:spAutoFit/>
          </a:bodyPr>
          <a:lstStyle/>
          <a:p>
            <a:pPr lvl="0"/>
            <a:r>
              <a:rPr lang="fr-FR" sz="3200" b="1" dirty="0">
                <a:solidFill>
                  <a:srgbClr val="7A2553"/>
                </a:solidFill>
              </a:rPr>
              <a:t>Conséquences sociales :</a:t>
            </a:r>
          </a:p>
          <a:p>
            <a:pPr lvl="0"/>
            <a:r>
              <a:rPr lang="fr-FR" sz="3200" b="1" dirty="0">
                <a:solidFill>
                  <a:srgbClr val="7A2553"/>
                </a:solidFill>
              </a:rPr>
              <a:t>Alcool </a:t>
            </a:r>
          </a:p>
          <a:p>
            <a:pPr lvl="0"/>
            <a:endParaRPr lang="fr-FR" sz="3200" dirty="0">
              <a:solidFill>
                <a:srgbClr val="6B6123"/>
              </a:solidFill>
            </a:endParaRPr>
          </a:p>
        </p:txBody>
      </p:sp>
      <p:pic>
        <p:nvPicPr>
          <p:cNvPr id="1030" name="Picture 6">
            <a:extLst>
              <a:ext uri="{FF2B5EF4-FFF2-40B4-BE49-F238E27FC236}">
                <a16:creationId xmlns:a16="http://schemas.microsoft.com/office/drawing/2014/main" id="{8E3DFF44-2556-47B6-BA59-CA61EAAAA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29" y="2923070"/>
            <a:ext cx="5759541" cy="3114083"/>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6726092E-F77F-4707-A558-40C15F3FCD5A}"/>
              </a:ext>
            </a:extLst>
          </p:cNvPr>
          <p:cNvSpPr txBox="1"/>
          <p:nvPr/>
        </p:nvSpPr>
        <p:spPr>
          <a:xfrm>
            <a:off x="525101" y="1880171"/>
            <a:ext cx="11136067" cy="461665"/>
          </a:xfrm>
          <a:prstGeom prst="rect">
            <a:avLst/>
          </a:prstGeom>
          <a:noFill/>
        </p:spPr>
        <p:txBody>
          <a:bodyPr wrap="square">
            <a:spAutoFit/>
          </a:bodyPr>
          <a:lstStyle/>
          <a:p>
            <a:pPr algn="ctr"/>
            <a:r>
              <a:rPr lang="fr-FR" sz="2400" b="1" i="0" dirty="0">
                <a:effectLst/>
                <a:latin typeface="Calibri" panose="020F0502020204030204" pitchFamily="34" charset="0"/>
                <a:cs typeface="Calibri" panose="020F0502020204030204" pitchFamily="34" charset="0"/>
              </a:rPr>
              <a:t>L‘alcool demeure la première cause de mortalité dans la tranche d’âge 18-24 ans. </a:t>
            </a:r>
            <a:endParaRPr lang="fr-FR"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3995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679011" y="697116"/>
            <a:ext cx="11585726" cy="1569660"/>
          </a:xfrm>
          <a:prstGeom prst="rect">
            <a:avLst/>
          </a:prstGeom>
          <a:noFill/>
        </p:spPr>
        <p:txBody>
          <a:bodyPr wrap="square" rtlCol="0">
            <a:spAutoFit/>
          </a:bodyPr>
          <a:lstStyle/>
          <a:p>
            <a:pPr lvl="0"/>
            <a:r>
              <a:rPr lang="fr-FR" sz="3200" b="1" dirty="0">
                <a:solidFill>
                  <a:srgbClr val="7A2553"/>
                </a:solidFill>
              </a:rPr>
              <a:t>Conséquences sociales :</a:t>
            </a:r>
          </a:p>
          <a:p>
            <a:pPr lvl="0"/>
            <a:r>
              <a:rPr lang="fr-FR" sz="3200" b="1" dirty="0">
                <a:solidFill>
                  <a:srgbClr val="7A2553"/>
                </a:solidFill>
              </a:rPr>
              <a:t>Alcool </a:t>
            </a:r>
          </a:p>
          <a:p>
            <a:pPr lvl="0"/>
            <a:endParaRPr lang="fr-FR" sz="3200" dirty="0">
              <a:solidFill>
                <a:srgbClr val="6B6123"/>
              </a:solidFill>
            </a:endParaRPr>
          </a:p>
        </p:txBody>
      </p:sp>
      <p:sp>
        <p:nvSpPr>
          <p:cNvPr id="6" name="ZoneTexte 5">
            <a:extLst>
              <a:ext uri="{FF2B5EF4-FFF2-40B4-BE49-F238E27FC236}">
                <a16:creationId xmlns:a16="http://schemas.microsoft.com/office/drawing/2014/main" id="{2B9264E1-97B6-40FA-8100-5E37102B168C}"/>
              </a:ext>
            </a:extLst>
          </p:cNvPr>
          <p:cNvSpPr txBox="1"/>
          <p:nvPr/>
        </p:nvSpPr>
        <p:spPr>
          <a:xfrm>
            <a:off x="679011" y="1961231"/>
            <a:ext cx="11262510" cy="4693593"/>
          </a:xfrm>
          <a:prstGeom prst="rect">
            <a:avLst/>
          </a:prstGeom>
          <a:noFill/>
        </p:spPr>
        <p:txBody>
          <a:bodyPr wrap="square">
            <a:spAutoFit/>
          </a:bodyPr>
          <a:lstStyle/>
          <a:p>
            <a:r>
              <a:rPr lang="fr-FR" dirty="0">
                <a:cs typeface="Calibri" panose="020F0502020204030204" pitchFamily="34" charset="0"/>
              </a:rPr>
              <a:t>Influence les relations sociales voire peut conduire à l’isolement car affecte l’humeur.</a:t>
            </a:r>
          </a:p>
          <a:p>
            <a:endParaRPr lang="fr-FR" dirty="0">
              <a:cs typeface="Calibri" panose="020F0502020204030204" pitchFamily="34" charset="0"/>
            </a:endParaRPr>
          </a:p>
          <a:p>
            <a:r>
              <a:rPr lang="fr-FR" dirty="0">
                <a:cs typeface="Calibri" panose="020F0502020204030204" pitchFamily="34" charset="0"/>
              </a:rPr>
              <a:t>Impacte les résultats scolaires car perturbe le développement du cerveau : diminution des capacités de raisonnement, de planification, d’orientation dans l’espace et de mémorisation.</a:t>
            </a:r>
          </a:p>
          <a:p>
            <a:r>
              <a:rPr lang="fr-FR" dirty="0">
                <a:cs typeface="Calibri" panose="020F0502020204030204" pitchFamily="34" charset="0"/>
              </a:rPr>
              <a:t> </a:t>
            </a:r>
          </a:p>
          <a:p>
            <a:r>
              <a:rPr lang="fr-FR" dirty="0"/>
              <a:t>E</a:t>
            </a:r>
            <a:r>
              <a:rPr lang="fr-FR" b="0" i="0" dirty="0">
                <a:effectLst/>
              </a:rPr>
              <a:t>ntraine des conflits parentaux, tensions avec l’entourage</a:t>
            </a:r>
          </a:p>
          <a:p>
            <a:endParaRPr lang="fr-FR" b="0" i="0" dirty="0">
              <a:effectLst/>
            </a:endParaRPr>
          </a:p>
          <a:p>
            <a:r>
              <a:rPr lang="fr-FR" dirty="0"/>
              <a:t>Peut entrainer un a</a:t>
            </a:r>
            <a:r>
              <a:rPr lang="fr-FR" b="0" i="0" dirty="0">
                <a:effectLst/>
              </a:rPr>
              <a:t>bsentéisme scolaire ou et professionnel </a:t>
            </a:r>
          </a:p>
          <a:p>
            <a:endParaRPr lang="fr-FR" dirty="0"/>
          </a:p>
          <a:p>
            <a:r>
              <a:rPr lang="fr-FR" b="0" i="0" dirty="0">
                <a:effectLst/>
              </a:rPr>
              <a:t>Être à l’origine d’agressions, d’auto agressivité,  de p</a:t>
            </a:r>
            <a:r>
              <a:rPr lang="fr-FR" dirty="0"/>
              <a:t>roblèmes financiers, de délinquance, d’inégalités sociales </a:t>
            </a:r>
          </a:p>
          <a:p>
            <a:endParaRPr lang="fr-FR" dirty="0"/>
          </a:p>
          <a:p>
            <a:r>
              <a:rPr lang="fr-FR" b="0" i="0" dirty="0">
                <a:effectLst/>
              </a:rPr>
              <a:t>En ce qui concerne l’âge des patients hospitalisés pour alcoolisation aiguë, le pourcentage de jeunes ≤24 ans a été stable entre 2006 et 2012 avec une moyenne de 20% *</a:t>
            </a:r>
          </a:p>
          <a:p>
            <a:endParaRPr lang="fr-FR" b="0" i="0" dirty="0">
              <a:effectLst/>
            </a:endParaRPr>
          </a:p>
          <a:p>
            <a:endParaRPr lang="fr-FR" b="0" i="0" dirty="0">
              <a:effectLst/>
            </a:endParaRPr>
          </a:p>
          <a:p>
            <a:r>
              <a:rPr lang="fr-FR" sz="1100" dirty="0"/>
              <a:t>* Source : Bulletin épidémiologique Hebdomadaire </a:t>
            </a:r>
            <a:r>
              <a:rPr lang="fi-FI" sz="1100" b="1" i="0" dirty="0">
                <a:solidFill>
                  <a:srgbClr val="414141"/>
                </a:solidFill>
                <a:effectLst/>
              </a:rPr>
              <a:t>N° 24-25 - 7 juillet 2015  </a:t>
            </a:r>
            <a:r>
              <a:rPr lang="fr-FR" sz="1100" b="0" i="0" dirty="0">
                <a:effectLst/>
                <a:hlinkClick r:id="rId2"/>
              </a:rPr>
              <a:t>http://beh.santepubliquefrance.fr/beh/2015/24-25/2015_24-25_1.html</a:t>
            </a:r>
            <a:endParaRPr lang="fr-FR" sz="1100" b="0" i="0" dirty="0">
              <a:effectLst/>
            </a:endParaRPr>
          </a:p>
          <a:p>
            <a:endParaRPr lang="fr-FR" b="0" i="0" dirty="0">
              <a:effectLst/>
            </a:endParaRPr>
          </a:p>
        </p:txBody>
      </p:sp>
    </p:spTree>
    <p:extLst>
      <p:ext uri="{BB962C8B-B14F-4D97-AF65-F5344CB8AC3E}">
        <p14:creationId xmlns:p14="http://schemas.microsoft.com/office/powerpoint/2010/main" val="3405672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Tabac </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697117" y="1928388"/>
            <a:ext cx="11262511" cy="4425058"/>
          </a:xfrm>
          <a:prstGeom prst="rect">
            <a:avLst/>
          </a:prstGeom>
          <a:noFill/>
        </p:spPr>
        <p:txBody>
          <a:bodyPr wrap="square">
            <a:spAutoFit/>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La fumée du tabac est toxique quel que soit son mode de consommation : cigarettes industrielles, roulées, chicha…</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fr-FR" dirty="0">
                <a:latin typeface="Calibri" panose="020F0502020204030204" pitchFamily="34" charset="0"/>
                <a:ea typeface="Calibri" panose="020F0502020204030204" pitchFamily="34" charset="0"/>
                <a:cs typeface="Times New Roman" panose="02020603050405020304" pitchFamily="18" charset="0"/>
              </a:rPr>
              <a:t>L</a:t>
            </a:r>
            <a:r>
              <a:rPr lang="fr-FR" sz="1800" dirty="0">
                <a:effectLst/>
                <a:latin typeface="Calibri" panose="020F0502020204030204" pitchFamily="34" charset="0"/>
                <a:ea typeface="Calibri" panose="020F0502020204030204" pitchFamily="34" charset="0"/>
                <a:cs typeface="Times New Roman" panose="02020603050405020304" pitchFamily="18" charset="0"/>
              </a:rPr>
              <a:t>e tabagisme est la première cause de mortalité évitable et de cancers. </a:t>
            </a:r>
          </a:p>
          <a:p>
            <a:pPr marL="285750" indent="-285750">
              <a:lnSpc>
                <a:spcPct val="107000"/>
              </a:lnSpc>
              <a:spcAft>
                <a:spcPts val="800"/>
              </a:spcAft>
              <a:buFont typeface="Wingdings" panose="05000000000000000000" pitchFamily="2" charset="2"/>
              <a:buChar char="ü"/>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Wingdings" panose="05000000000000000000" pitchFamily="2" charset="2"/>
              <a:buChar char="ü"/>
            </a:pPr>
            <a:r>
              <a:rPr lang="fr-FR" b="0" i="0" dirty="0">
                <a:solidFill>
                  <a:srgbClr val="000000"/>
                </a:solidFill>
                <a:effectLst/>
              </a:rPr>
              <a:t>Près de 90% des fumeurs qui mourront de leur tabagisme ont commencé à fumer avant 20 ans.</a:t>
            </a:r>
          </a:p>
          <a:p>
            <a:pPr marL="285750" indent="-285750" algn="l">
              <a:buFont typeface="Wingdings" panose="05000000000000000000" pitchFamily="2" charset="2"/>
              <a:buChar char="ü"/>
            </a:pPr>
            <a:endParaRPr lang="fr-FR" b="0" i="0" dirty="0">
              <a:solidFill>
                <a:srgbClr val="000000"/>
              </a:solidFill>
              <a:effectLst/>
            </a:endParaRPr>
          </a:p>
          <a:p>
            <a:pPr marL="285750" indent="-285750" algn="l">
              <a:buFont typeface="Wingdings" panose="05000000000000000000" pitchFamily="2" charset="2"/>
              <a:buChar char="ü"/>
            </a:pPr>
            <a:endParaRPr lang="fr-FR" dirty="0">
              <a:solidFill>
                <a:srgbClr val="000000"/>
              </a:solidFill>
            </a:endParaRPr>
          </a:p>
          <a:p>
            <a:pPr marL="285750" indent="-285750" algn="l">
              <a:buFont typeface="Wingdings" panose="05000000000000000000" pitchFamily="2" charset="2"/>
              <a:buChar char="ü"/>
            </a:pPr>
            <a:r>
              <a:rPr lang="fr-FR" b="0" i="0" dirty="0">
                <a:solidFill>
                  <a:srgbClr val="000000"/>
                </a:solidFill>
                <a:effectLst/>
              </a:rPr>
              <a:t>Plus le début est précoce, plus la dépendance est forte et il est difficile d’arrêter</a:t>
            </a:r>
          </a:p>
          <a:p>
            <a:pPr algn="l"/>
            <a:endParaRPr lang="fr-FR" b="0" i="0" dirty="0">
              <a:solidFill>
                <a:srgbClr val="000000"/>
              </a:solidFill>
              <a:effectLst/>
            </a:endParaRPr>
          </a:p>
          <a:p>
            <a:pPr algn="l"/>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90672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Tabac </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751438" y="1928388"/>
            <a:ext cx="11208190" cy="774507"/>
          </a:xfrm>
          <a:prstGeom prst="rect">
            <a:avLst/>
          </a:prstGeom>
          <a:noFill/>
        </p:spPr>
        <p:txBody>
          <a:bodyPr wrap="square">
            <a:spAutoFit/>
          </a:bodyPr>
          <a:lstStyle/>
          <a:p>
            <a:pPr>
              <a:lnSpc>
                <a:spcPct val="107000"/>
              </a:lnSpc>
              <a:spcAft>
                <a:spcPts val="800"/>
              </a:spcAft>
            </a:pPr>
            <a:endParaRPr lang="fr-FR" dirty="0">
              <a:solidFill>
                <a:srgbClr val="4C4C4C"/>
              </a:solidFill>
              <a:effectLst/>
              <a:latin typeface="Didact Gothic"/>
              <a:ea typeface="Calibri" panose="020F0502020204030204" pitchFamily="34" charset="0"/>
              <a:cs typeface="Times New Roman" panose="02020603050405020304" pitchFamily="18" charset="0"/>
            </a:endParaRPr>
          </a:p>
          <a:p>
            <a:pPr>
              <a:lnSpc>
                <a:spcPct val="107000"/>
              </a:lnSpc>
              <a:spcAft>
                <a:spcPts val="800"/>
              </a:spcAft>
            </a:pPr>
            <a:endParaRPr lang="fr-FR" sz="1800" dirty="0">
              <a:solidFill>
                <a:srgbClr val="4C4C4C"/>
              </a:solidFill>
              <a:latin typeface="Didact Gothic"/>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6651335C-0B6E-4FDA-BAB6-73D9E03E8DE1}"/>
              </a:ext>
            </a:extLst>
          </p:cNvPr>
          <p:cNvSpPr txBox="1"/>
          <p:nvPr/>
        </p:nvSpPr>
        <p:spPr>
          <a:xfrm>
            <a:off x="813456" y="1706525"/>
            <a:ext cx="11208190" cy="5151475"/>
          </a:xfrm>
          <a:prstGeom prst="rect">
            <a:avLst/>
          </a:prstGeom>
          <a:noFill/>
        </p:spPr>
        <p:txBody>
          <a:bodyPr wrap="square">
            <a:spAutoFit/>
          </a:bodyPr>
          <a:lstStyle/>
          <a:p>
            <a:pPr algn="l"/>
            <a:r>
              <a:rPr lang="fr-FR" b="1" dirty="0">
                <a:solidFill>
                  <a:srgbClr val="7A2553"/>
                </a:solidFill>
                <a:effectLst/>
                <a:ea typeface="Calibri" panose="020F0502020204030204" pitchFamily="34" charset="0"/>
                <a:cs typeface="Times New Roman" panose="02020603050405020304" pitchFamily="18" charset="0"/>
              </a:rPr>
              <a:t>Principaux effets à court terme :</a:t>
            </a:r>
          </a:p>
          <a:p>
            <a:pPr algn="l"/>
            <a:endParaRPr lang="fr-FR" dirty="0">
              <a:solidFill>
                <a:srgbClr val="7A2553"/>
              </a:solidFill>
              <a:effectLst/>
              <a:ea typeface="Calibri" panose="020F0502020204030204" pitchFamily="34" charset="0"/>
              <a:cs typeface="Times New Roman" panose="02020603050405020304" pitchFamily="18" charset="0"/>
            </a:endParaRPr>
          </a:p>
          <a:p>
            <a:pPr>
              <a:spcAft>
                <a:spcPts val="1200"/>
              </a:spcAft>
            </a:pPr>
            <a:r>
              <a:rPr lang="fr-FR" dirty="0"/>
              <a:t>Effet psychotrope stimulant qui agit sur le cerveau en déréglant le circuit neuronal de la récompense en faisant augmenter la libération de dopamine.</a:t>
            </a:r>
          </a:p>
          <a:p>
            <a:pPr>
              <a:spcAft>
                <a:spcPts val="1200"/>
              </a:spcAft>
            </a:pPr>
            <a:r>
              <a:rPr lang="fr-FR" dirty="0"/>
              <a:t>Le(s) effet(s) recherché(s) seront différent(s) selon le consommateur et le contexte.</a:t>
            </a:r>
          </a:p>
          <a:p>
            <a:pPr marL="742950" lvl="1" indent="-285750">
              <a:spcAft>
                <a:spcPts val="1200"/>
              </a:spcAft>
              <a:buFont typeface="Arial" panose="020B0604020202020204" pitchFamily="34" charset="0"/>
              <a:buChar char="•"/>
            </a:pPr>
            <a:r>
              <a:rPr lang="fr-FR" dirty="0"/>
              <a:t>Plaisir - Sensation de détente</a:t>
            </a:r>
          </a:p>
          <a:p>
            <a:pPr marL="742950" lvl="1" indent="-285750">
              <a:spcAft>
                <a:spcPts val="1200"/>
              </a:spcAft>
              <a:buFont typeface="Arial" panose="020B0604020202020204" pitchFamily="34" charset="0"/>
              <a:buChar char="•"/>
            </a:pPr>
            <a:r>
              <a:rPr lang="fr-FR" dirty="0"/>
              <a:t>Stimulation intellectuelle </a:t>
            </a:r>
          </a:p>
          <a:p>
            <a:pPr marL="742950" lvl="1" indent="-285750">
              <a:spcAft>
                <a:spcPts val="1200"/>
              </a:spcAft>
              <a:buFont typeface="Arial" panose="020B0604020202020204" pitchFamily="34" charset="0"/>
              <a:buChar char="•"/>
            </a:pPr>
            <a:r>
              <a:rPr lang="fr-FR" dirty="0"/>
              <a:t>Action anxiolytique - Action antidépressive </a:t>
            </a:r>
          </a:p>
          <a:p>
            <a:pPr marL="742950" lvl="1" indent="-285750">
              <a:spcAft>
                <a:spcPts val="1200"/>
              </a:spcAft>
              <a:buFont typeface="Arial" panose="020B0604020202020204" pitchFamily="34" charset="0"/>
              <a:buChar char="•"/>
            </a:pPr>
            <a:r>
              <a:rPr lang="fr-FR" dirty="0"/>
              <a:t>Coupe-faim</a:t>
            </a:r>
            <a:endParaRPr lang="fr-FR" dirty="0">
              <a:solidFill>
                <a:srgbClr val="000000"/>
              </a:solidFill>
              <a:effectLst/>
              <a:ea typeface="Calibri" panose="020F0502020204030204" pitchFamily="34" charset="0"/>
              <a:cs typeface="Times New Roman" panose="02020603050405020304" pitchFamily="18" charset="0"/>
            </a:endParaRPr>
          </a:p>
          <a:p>
            <a:pPr>
              <a:lnSpc>
                <a:spcPct val="107000"/>
              </a:lnSpc>
              <a:spcAft>
                <a:spcPts val="800"/>
              </a:spcAft>
            </a:pPr>
            <a:r>
              <a:rPr lang="fr-FR" b="1" i="0" u="sng" dirty="0">
                <a:effectLst/>
              </a:rPr>
              <a:t>Perte de liberté</a:t>
            </a:r>
          </a:p>
          <a:p>
            <a:pPr>
              <a:lnSpc>
                <a:spcPct val="107000"/>
              </a:lnSpc>
              <a:spcAft>
                <a:spcPts val="800"/>
              </a:spcAft>
            </a:pPr>
            <a:r>
              <a:rPr lang="fr-FR" b="0" i="0" dirty="0">
                <a:effectLst/>
              </a:rPr>
              <a:t>La puissance addictive de la nicotine est démontrée par le fait que sur trois enfants/adolescents qui fument une première cigarette « pour voir » deux seront fumeurs quotidiens pendant une période de leur vie</a:t>
            </a:r>
          </a:p>
          <a:p>
            <a:pPr>
              <a:lnSpc>
                <a:spcPct val="107000"/>
              </a:lnSpc>
              <a:spcAft>
                <a:spcPts val="800"/>
              </a:spcAft>
            </a:pPr>
            <a:r>
              <a:rPr lang="fr-FR" sz="1400" b="0" i="0" u="none" strike="noStrike" dirty="0">
                <a:solidFill>
                  <a:srgbClr val="5388EF"/>
                </a:solidFill>
                <a:effectLst/>
                <a:hlinkClick r:id="rId2" tooltip="Go to Génération sans tabac."/>
              </a:rPr>
              <a:t>Génération sans tabac</a:t>
            </a:r>
            <a:r>
              <a:rPr lang="fr-FR" sz="1400" b="0" i="0" dirty="0">
                <a:solidFill>
                  <a:srgbClr val="4C4C4C"/>
                </a:solidFill>
                <a:effectLst/>
              </a:rPr>
              <a:t> &gt; Le tabagisme chez les jeunes en France publié le 7 septembre 2020</a:t>
            </a:r>
            <a:endParaRPr lang="fr-FR" sz="1400" dirty="0">
              <a:ea typeface="Calibri" panose="020F0502020204030204" pitchFamily="34" charset="0"/>
              <a:cs typeface="Times New Roman" panose="02020603050405020304" pitchFamily="18" charset="0"/>
            </a:endParaRPr>
          </a:p>
          <a:p>
            <a:pPr algn="l"/>
            <a:endParaRPr lang="fr-FR" sz="1400"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7745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Tabac </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751438" y="1928388"/>
            <a:ext cx="11208190" cy="774507"/>
          </a:xfrm>
          <a:prstGeom prst="rect">
            <a:avLst/>
          </a:prstGeom>
          <a:noFill/>
        </p:spPr>
        <p:txBody>
          <a:bodyPr wrap="square">
            <a:spAutoFit/>
          </a:bodyPr>
          <a:lstStyle/>
          <a:p>
            <a:pPr>
              <a:lnSpc>
                <a:spcPct val="107000"/>
              </a:lnSpc>
              <a:spcAft>
                <a:spcPts val="800"/>
              </a:spcAft>
            </a:pPr>
            <a:endParaRPr lang="fr-FR" dirty="0">
              <a:solidFill>
                <a:srgbClr val="4C4C4C"/>
              </a:solidFill>
              <a:effectLst/>
              <a:latin typeface="Didact Gothic"/>
              <a:ea typeface="Calibri" panose="020F0502020204030204" pitchFamily="34" charset="0"/>
              <a:cs typeface="Times New Roman" panose="02020603050405020304" pitchFamily="18" charset="0"/>
            </a:endParaRPr>
          </a:p>
          <a:p>
            <a:pPr>
              <a:lnSpc>
                <a:spcPct val="107000"/>
              </a:lnSpc>
              <a:spcAft>
                <a:spcPts val="800"/>
              </a:spcAft>
            </a:pPr>
            <a:endParaRPr lang="fr-FR" sz="1800" dirty="0">
              <a:solidFill>
                <a:srgbClr val="4C4C4C"/>
              </a:solidFill>
              <a:latin typeface="Didact Gothic"/>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6651335C-0B6E-4FDA-BAB6-73D9E03E8DE1}"/>
              </a:ext>
            </a:extLst>
          </p:cNvPr>
          <p:cNvSpPr txBox="1"/>
          <p:nvPr/>
        </p:nvSpPr>
        <p:spPr>
          <a:xfrm>
            <a:off x="738010" y="1954503"/>
            <a:ext cx="11359082" cy="4401205"/>
          </a:xfrm>
          <a:prstGeom prst="rect">
            <a:avLst/>
          </a:prstGeom>
          <a:noFill/>
        </p:spPr>
        <p:txBody>
          <a:bodyPr wrap="square">
            <a:spAutoFit/>
          </a:bodyPr>
          <a:lstStyle/>
          <a:p>
            <a:pPr algn="l"/>
            <a:r>
              <a:rPr lang="fr-FR" b="1" dirty="0">
                <a:solidFill>
                  <a:srgbClr val="7A2553"/>
                </a:solidFill>
              </a:rPr>
              <a:t>Principaux effets à plus ou moins long terme : </a:t>
            </a:r>
          </a:p>
          <a:p>
            <a:pPr algn="l"/>
            <a:endParaRPr lang="fr-FR" dirty="0">
              <a:solidFill>
                <a:srgbClr val="7A2553"/>
              </a:solidFill>
            </a:endParaRPr>
          </a:p>
          <a:p>
            <a:pPr algn="l"/>
            <a:r>
              <a:rPr lang="fr-FR" dirty="0">
                <a:solidFill>
                  <a:srgbClr val="000000"/>
                </a:solidFill>
              </a:rPr>
              <a:t>Effets sur le système </a:t>
            </a:r>
            <a:r>
              <a:rPr lang="fr-FR" b="0" i="0" dirty="0">
                <a:solidFill>
                  <a:srgbClr val="000000"/>
                </a:solidFill>
                <a:effectLst/>
              </a:rPr>
              <a:t>cardio-vasculaire : PILULE ET TABAC = DANGER</a:t>
            </a:r>
          </a:p>
          <a:p>
            <a:pPr algn="l"/>
            <a:endParaRPr lang="fr-FR" b="0" i="0" dirty="0">
              <a:solidFill>
                <a:srgbClr val="000000"/>
              </a:solidFill>
              <a:effectLst/>
            </a:endParaRPr>
          </a:p>
          <a:p>
            <a:pPr algn="l"/>
            <a:r>
              <a:rPr lang="fr-FR" dirty="0">
                <a:solidFill>
                  <a:srgbClr val="000000"/>
                </a:solidFill>
              </a:rPr>
              <a:t>R</a:t>
            </a:r>
            <a:r>
              <a:rPr lang="fr-FR" b="0" i="0" dirty="0">
                <a:solidFill>
                  <a:srgbClr val="000000"/>
                </a:solidFill>
                <a:effectLst/>
              </a:rPr>
              <a:t>ares chez les jeunes mais possibles, notamment chez la femme qui fume et qui prend la pilule.</a:t>
            </a:r>
          </a:p>
          <a:p>
            <a:pPr algn="l"/>
            <a:r>
              <a:rPr lang="fr-FR" dirty="0">
                <a:solidFill>
                  <a:srgbClr val="000000"/>
                </a:solidFill>
              </a:rPr>
              <a:t>L</a:t>
            </a:r>
            <a:r>
              <a:rPr lang="fr-FR" b="0" i="0" dirty="0">
                <a:solidFill>
                  <a:srgbClr val="000000"/>
                </a:solidFill>
                <a:effectLst/>
              </a:rPr>
              <a:t>e tabac augmente la </a:t>
            </a:r>
            <a:r>
              <a:rPr lang="fr-FR" b="0" i="0" dirty="0">
                <a:solidFill>
                  <a:srgbClr val="000000"/>
                </a:solidFill>
                <a:effectLst/>
                <a:hlinkClick r:id="rId2"/>
              </a:rPr>
              <a:t>coagulation</a:t>
            </a:r>
            <a:r>
              <a:rPr lang="fr-FR" b="0" i="0" dirty="0">
                <a:solidFill>
                  <a:srgbClr val="000000"/>
                </a:solidFill>
                <a:effectLst/>
              </a:rPr>
              <a:t> du sang et la pilule l’augmente aussi un peu.</a:t>
            </a:r>
          </a:p>
          <a:p>
            <a:r>
              <a:rPr lang="fr-FR" dirty="0">
                <a:solidFill>
                  <a:srgbClr val="000000"/>
                </a:solidFill>
              </a:rPr>
              <a:t>L</a:t>
            </a:r>
            <a:r>
              <a:rPr lang="fr-FR" b="0" i="0" dirty="0">
                <a:solidFill>
                  <a:srgbClr val="000000"/>
                </a:solidFill>
                <a:effectLst/>
              </a:rPr>
              <a:t>’association des deux peut être explosive : infarctus du myocarde, accidents vasculaires cérébraux, </a:t>
            </a:r>
            <a:r>
              <a:rPr lang="fr-FR" b="0" i="0" dirty="0">
                <a:solidFill>
                  <a:srgbClr val="000000"/>
                </a:solidFill>
                <a:effectLst/>
                <a:hlinkClick r:id="rId3"/>
              </a:rPr>
              <a:t>embolie</a:t>
            </a:r>
            <a:r>
              <a:rPr lang="fr-FR" b="0" i="0" dirty="0">
                <a:solidFill>
                  <a:srgbClr val="000000"/>
                </a:solidFill>
                <a:effectLst/>
              </a:rPr>
              <a:t> pulmonaire, etc…</a:t>
            </a:r>
          </a:p>
          <a:p>
            <a:endParaRPr lang="fr-FR" b="0" i="0" dirty="0">
              <a:solidFill>
                <a:srgbClr val="000000"/>
              </a:solidFill>
              <a:effectLst/>
            </a:endParaRPr>
          </a:p>
          <a:p>
            <a:r>
              <a:rPr lang="fr-FR" dirty="0">
                <a:solidFill>
                  <a:srgbClr val="000000"/>
                </a:solidFill>
              </a:rPr>
              <a:t>Augmentation de la FC au repos</a:t>
            </a:r>
            <a:endParaRPr lang="fr-FR" b="0" i="0" dirty="0">
              <a:solidFill>
                <a:srgbClr val="000000"/>
              </a:solidFill>
              <a:effectLst/>
            </a:endParaRPr>
          </a:p>
          <a:p>
            <a:pPr algn="l"/>
            <a:endParaRPr lang="fr-FR" b="0" i="0" dirty="0">
              <a:solidFill>
                <a:srgbClr val="000000"/>
              </a:solidFill>
              <a:effectLst/>
            </a:endParaRPr>
          </a:p>
          <a:p>
            <a:r>
              <a:rPr lang="fr-FR" b="0" i="0" dirty="0">
                <a:solidFill>
                  <a:srgbClr val="000000"/>
                </a:solidFill>
                <a:effectLst/>
              </a:rPr>
              <a:t>Arrêter avant 30 ans est pratiquement une garantie de retrouver le profil d’espérance de vie d’un sujet n’ayant jamais fumé.</a:t>
            </a:r>
            <a:endParaRPr lang="fr-FR" dirty="0">
              <a:solidFill>
                <a:srgbClr val="000000"/>
              </a:solidFill>
            </a:endParaRPr>
          </a:p>
          <a:p>
            <a:pPr algn="l"/>
            <a:endParaRPr lang="fr-FR" b="0" i="0" dirty="0">
              <a:solidFill>
                <a:srgbClr val="000000"/>
              </a:solidFill>
              <a:effectLst/>
            </a:endParaRPr>
          </a:p>
          <a:p>
            <a:pPr algn="l"/>
            <a:r>
              <a:rPr lang="fr-FR" sz="1400" b="0" i="1" dirty="0">
                <a:solidFill>
                  <a:srgbClr val="000000"/>
                </a:solidFill>
                <a:effectLst/>
              </a:rPr>
              <a:t>SOURCE : </a:t>
            </a:r>
            <a:r>
              <a:rPr lang="fr-FR" sz="1400" b="1" i="1" u="none" strike="noStrike" dirty="0">
                <a:solidFill>
                  <a:srgbClr val="000000"/>
                </a:solidFill>
                <a:effectLst/>
              </a:rPr>
              <a:t>Tabac : à chaque âge son niveau de risque</a:t>
            </a:r>
            <a:r>
              <a:rPr lang="fr-FR" sz="1400" i="1" u="none" strike="noStrike" dirty="0">
                <a:solidFill>
                  <a:srgbClr val="000000"/>
                </a:solidFill>
              </a:rPr>
              <a:t> </a:t>
            </a:r>
            <a:r>
              <a:rPr lang="fr-FR" sz="1400" b="0" i="1" dirty="0">
                <a:solidFill>
                  <a:srgbClr val="000000"/>
                </a:solidFill>
                <a:effectLst/>
              </a:rPr>
              <a:t>Date de publication : le 27 octobre 2016 -Modifié le 21 mai 2021 </a:t>
            </a:r>
          </a:p>
          <a:p>
            <a:pPr algn="l"/>
            <a:r>
              <a:rPr lang="fr-FR" sz="1400" dirty="0">
                <a:effectLst/>
                <a:ea typeface="Calibri" panose="020F0502020204030204" pitchFamily="34" charset="0"/>
                <a:cs typeface="Times New Roman" panose="02020603050405020304" pitchFamily="18" charset="0"/>
                <a:hlinkClick r:id="rId4"/>
              </a:rPr>
              <a:t>https://www.fedecardio.org/je-m-informe/tabac-a-chaque-age-son-niveau-de-risque/</a:t>
            </a:r>
            <a:endParaRPr lang="fr-FR"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691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7B7525D-D095-499C-9E07-0B391274DB5E}"/>
              </a:ext>
            </a:extLst>
          </p:cNvPr>
          <p:cNvSpPr txBox="1"/>
          <p:nvPr/>
        </p:nvSpPr>
        <p:spPr>
          <a:xfrm>
            <a:off x="408639" y="1919334"/>
            <a:ext cx="11514775" cy="1711366"/>
          </a:xfrm>
          <a:prstGeom prst="rect">
            <a:avLst/>
          </a:prstGeom>
          <a:noFill/>
        </p:spPr>
        <p:txBody>
          <a:bodyPr wrap="square" rtlCol="0">
            <a:spAutoFit/>
          </a:bodyPr>
          <a:lstStyle/>
          <a:p>
            <a:pPr>
              <a:lnSpc>
                <a:spcPct val="150000"/>
              </a:lnSpc>
            </a:pPr>
            <a:r>
              <a:rPr lang="fr-FR" dirty="0"/>
              <a:t>« Un processus par lequel un comportement, pouvant procurer à la fois du plaisir et écarter ou atténuer une sensation de malaise intérieur, est employé sous un mode caractérisé par l’échec répété de contrôler ce comportement (impuissance) et sa poursuite en dépit d’importantes conséquences négatives (perte de contrôle). »</a:t>
            </a:r>
          </a:p>
          <a:p>
            <a:pPr>
              <a:lnSpc>
                <a:spcPct val="150000"/>
              </a:lnSpc>
            </a:pPr>
            <a:endParaRPr lang="fr-FR" dirty="0"/>
          </a:p>
        </p:txBody>
      </p:sp>
      <p:sp>
        <p:nvSpPr>
          <p:cNvPr id="4" name="ZoneTexte 3">
            <a:extLst>
              <a:ext uri="{FF2B5EF4-FFF2-40B4-BE49-F238E27FC236}">
                <a16:creationId xmlns:a16="http://schemas.microsoft.com/office/drawing/2014/main" id="{9D06DBFD-14EF-45FF-9A3F-54C80CD0D2E5}"/>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Définition de l’addiction par </a:t>
            </a:r>
            <a:r>
              <a:rPr lang="fr-FR" sz="3200" b="1" dirty="0" err="1">
                <a:solidFill>
                  <a:srgbClr val="7A2553"/>
                </a:solidFill>
              </a:rPr>
              <a:t>Aviel</a:t>
            </a:r>
            <a:r>
              <a:rPr lang="fr-FR" sz="3200" b="1" dirty="0">
                <a:solidFill>
                  <a:srgbClr val="7A2553"/>
                </a:solidFill>
              </a:rPr>
              <a:t> Goodman (1990) </a:t>
            </a:r>
            <a:endParaRPr lang="fr-FR" sz="3200" dirty="0">
              <a:solidFill>
                <a:srgbClr val="6B6123"/>
              </a:solidFill>
            </a:endParaRPr>
          </a:p>
        </p:txBody>
      </p:sp>
    </p:spTree>
    <p:extLst>
      <p:ext uri="{BB962C8B-B14F-4D97-AF65-F5344CB8AC3E}">
        <p14:creationId xmlns:p14="http://schemas.microsoft.com/office/powerpoint/2010/main" val="2747860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Tabac </a:t>
            </a:r>
            <a:endParaRPr lang="fr-FR" sz="3200" dirty="0">
              <a:solidFill>
                <a:srgbClr val="6B6123"/>
              </a:solidFill>
            </a:endParaRPr>
          </a:p>
        </p:txBody>
      </p:sp>
      <p:sp>
        <p:nvSpPr>
          <p:cNvPr id="7" name="ZoneTexte 6">
            <a:extLst>
              <a:ext uri="{FF2B5EF4-FFF2-40B4-BE49-F238E27FC236}">
                <a16:creationId xmlns:a16="http://schemas.microsoft.com/office/drawing/2014/main" id="{6651335C-0B6E-4FDA-BAB6-73D9E03E8DE1}"/>
              </a:ext>
            </a:extLst>
          </p:cNvPr>
          <p:cNvSpPr txBox="1"/>
          <p:nvPr/>
        </p:nvSpPr>
        <p:spPr>
          <a:xfrm>
            <a:off x="709628" y="2068612"/>
            <a:ext cx="10945639" cy="4789388"/>
          </a:xfrm>
          <a:prstGeom prst="rect">
            <a:avLst/>
          </a:prstGeom>
          <a:noFill/>
        </p:spPr>
        <p:txBody>
          <a:bodyPr wrap="square">
            <a:spAutoFit/>
          </a:bodyPr>
          <a:lstStyle/>
          <a:p>
            <a:pPr>
              <a:lnSpc>
                <a:spcPct val="107000"/>
              </a:lnSpc>
              <a:spcAft>
                <a:spcPts val="800"/>
              </a:spcAft>
            </a:pPr>
            <a:r>
              <a:rPr lang="fr-FR" b="1" dirty="0">
                <a:solidFill>
                  <a:srgbClr val="7A2553"/>
                </a:solidFill>
              </a:rPr>
              <a:t>Principaux effets à plus ou moins long terme : </a:t>
            </a:r>
            <a:endParaRPr lang="fr-FR" b="1" u="sng" dirty="0">
              <a:solidFill>
                <a:srgbClr val="4C4C4C"/>
              </a:solidFill>
            </a:endParaRPr>
          </a:p>
          <a:p>
            <a:pPr>
              <a:lnSpc>
                <a:spcPct val="107000"/>
              </a:lnSpc>
              <a:spcAft>
                <a:spcPts val="800"/>
              </a:spcAft>
            </a:pPr>
            <a:r>
              <a:rPr lang="fr-FR" u="sng" dirty="0"/>
              <a:t>Effets sur la fonction respiratoire : </a:t>
            </a:r>
          </a:p>
          <a:p>
            <a:pPr>
              <a:lnSpc>
                <a:spcPct val="107000"/>
              </a:lnSpc>
              <a:spcAft>
                <a:spcPts val="800"/>
              </a:spcAft>
            </a:pPr>
            <a:r>
              <a:rPr lang="fr-FR" dirty="0"/>
              <a:t>L</a:t>
            </a:r>
            <a:r>
              <a:rPr lang="fr-FR" b="0" i="0" dirty="0">
                <a:effectLst/>
              </a:rPr>
              <a:t>e tabagisme actif chez les enfants et les adolescents entraîne de </a:t>
            </a:r>
            <a:r>
              <a:rPr lang="fr-FR" b="0" i="0" u="none" strike="noStrike" dirty="0">
                <a:solidFill>
                  <a:srgbClr val="1E73BE"/>
                </a:solidFill>
                <a:effectLst/>
                <a:hlinkClick r:id="rId2"/>
              </a:rPr>
              <a:t>graves risques pour leur santé respiratoire</a:t>
            </a:r>
            <a:r>
              <a:rPr lang="fr-FR" b="0" i="0" dirty="0">
                <a:solidFill>
                  <a:srgbClr val="4C4C4C"/>
                </a:solidFill>
                <a:effectLst/>
              </a:rPr>
              <a:t> </a:t>
            </a:r>
            <a:r>
              <a:rPr lang="fr-FR" b="0" i="0" dirty="0">
                <a:effectLst/>
              </a:rPr>
              <a:t>à court et long termes. Le tabagisme nuit à la croissance pulmonaire et déclenche un déclin prématuré de la fonction respiratoire, qui accompagne progressivement le développement d’une broncho-pneumopathie chronique obstructive (BPCO)</a:t>
            </a:r>
          </a:p>
          <a:p>
            <a:pPr>
              <a:lnSpc>
                <a:spcPct val="107000"/>
              </a:lnSpc>
              <a:spcAft>
                <a:spcPts val="800"/>
              </a:spcAft>
            </a:pPr>
            <a:r>
              <a:rPr lang="fr-FR" b="0" i="0" dirty="0">
                <a:effectLst/>
              </a:rPr>
              <a:t>Les enfants qui fument sont deux à six fois plus susceptibles de :</a:t>
            </a:r>
          </a:p>
          <a:p>
            <a:pPr marL="285750" indent="-285750">
              <a:lnSpc>
                <a:spcPct val="107000"/>
              </a:lnSpc>
              <a:spcAft>
                <a:spcPts val="800"/>
              </a:spcAft>
              <a:buFont typeface="Wingdings" panose="05000000000000000000" pitchFamily="2" charset="2"/>
              <a:buChar char="ü"/>
            </a:pPr>
            <a:r>
              <a:rPr lang="fr-FR" b="0" i="0" dirty="0">
                <a:effectLst/>
              </a:rPr>
              <a:t> Tousser,</a:t>
            </a:r>
          </a:p>
          <a:p>
            <a:pPr marL="285750" indent="-285750">
              <a:lnSpc>
                <a:spcPct val="107000"/>
              </a:lnSpc>
              <a:spcAft>
                <a:spcPts val="800"/>
              </a:spcAft>
              <a:buFont typeface="Wingdings" panose="05000000000000000000" pitchFamily="2" charset="2"/>
              <a:buChar char="ü"/>
            </a:pPr>
            <a:r>
              <a:rPr lang="fr-FR" b="0" i="0" dirty="0">
                <a:effectLst/>
              </a:rPr>
              <a:t> </a:t>
            </a:r>
            <a:r>
              <a:rPr lang="fr-FR" dirty="0"/>
              <a:t>E</a:t>
            </a:r>
            <a:r>
              <a:rPr lang="fr-FR" b="0" i="0" dirty="0">
                <a:effectLst/>
              </a:rPr>
              <a:t>xpectorer,</a:t>
            </a:r>
          </a:p>
          <a:p>
            <a:pPr marL="285750" indent="-285750">
              <a:lnSpc>
                <a:spcPct val="107000"/>
              </a:lnSpc>
              <a:spcAft>
                <a:spcPts val="800"/>
              </a:spcAft>
              <a:buFont typeface="Wingdings" panose="05000000000000000000" pitchFamily="2" charset="2"/>
              <a:buChar char="ü"/>
            </a:pPr>
            <a:r>
              <a:rPr lang="fr-FR" b="0" i="0" dirty="0">
                <a:effectLst/>
              </a:rPr>
              <a:t> De présenter une respiration sifflante,</a:t>
            </a:r>
          </a:p>
          <a:p>
            <a:pPr marL="285750" indent="-285750">
              <a:lnSpc>
                <a:spcPct val="107000"/>
              </a:lnSpc>
              <a:spcAft>
                <a:spcPts val="800"/>
              </a:spcAft>
              <a:buFont typeface="Wingdings" panose="05000000000000000000" pitchFamily="2" charset="2"/>
              <a:buChar char="ü"/>
            </a:pPr>
            <a:r>
              <a:rPr lang="fr-FR" b="0" i="0" dirty="0">
                <a:effectLst/>
              </a:rPr>
              <a:t> </a:t>
            </a:r>
            <a:r>
              <a:rPr lang="fr-FR" dirty="0"/>
              <a:t>D</a:t>
            </a:r>
            <a:r>
              <a:rPr lang="fr-FR" b="0" i="0" dirty="0">
                <a:effectLst/>
              </a:rPr>
              <a:t>’être davantage essoufflé que les non-fumeurs.</a:t>
            </a:r>
          </a:p>
          <a:p>
            <a:pPr>
              <a:lnSpc>
                <a:spcPct val="107000"/>
              </a:lnSpc>
              <a:spcAft>
                <a:spcPts val="800"/>
              </a:spcAft>
            </a:pPr>
            <a:r>
              <a:rPr lang="fr-FR" sz="1400" i="1" dirty="0">
                <a:effectLst/>
                <a:ea typeface="Calibri" panose="020F0502020204030204" pitchFamily="34" charset="0"/>
                <a:cs typeface="Times New Roman" panose="02020603050405020304" pitchFamily="18" charset="0"/>
              </a:rPr>
              <a:t>SOURCE : Génération sans taba</a:t>
            </a:r>
            <a:r>
              <a:rPr lang="fr-FR" sz="1400" i="1" dirty="0">
                <a:ea typeface="Calibri" panose="020F0502020204030204" pitchFamily="34" charset="0"/>
                <a:cs typeface="Times New Roman" panose="02020603050405020304" pitchFamily="18" charset="0"/>
              </a:rPr>
              <a:t>c</a:t>
            </a:r>
            <a:r>
              <a:rPr lang="fr-FR" sz="1400" i="1" dirty="0">
                <a:effectLst/>
                <a:ea typeface="Calibri" panose="020F0502020204030204" pitchFamily="34" charset="0"/>
                <a:cs typeface="Times New Roman" panose="02020603050405020304" pitchFamily="18" charset="0"/>
              </a:rPr>
              <a:t>.org </a:t>
            </a:r>
            <a:r>
              <a:rPr lang="fr-FR" sz="1400" i="1" dirty="0">
                <a:effectLst/>
                <a:ea typeface="Calibri" panose="020F0502020204030204" pitchFamily="34" charset="0"/>
                <a:cs typeface="Times New Roman" panose="02020603050405020304" pitchFamily="18" charset="0"/>
                <a:hlinkClick r:id="rId3"/>
              </a:rPr>
              <a:t>https://www.generationsanstabac.org/article/le-tabagisme-chez-les-jeunes-en-france/</a:t>
            </a:r>
            <a:endParaRPr lang="fr-FR" b="0" i="0" dirty="0">
              <a:solidFill>
                <a:srgbClr val="4C4C4C"/>
              </a:solidFill>
              <a:effectLst/>
            </a:endParaRPr>
          </a:p>
          <a:p>
            <a:pPr>
              <a:lnSpc>
                <a:spcPct val="107000"/>
              </a:lnSpc>
              <a:spcAft>
                <a:spcPts val="800"/>
              </a:spcAft>
            </a:pPr>
            <a:endParaRPr lang="fr-FR" b="0" i="0" dirty="0">
              <a:solidFill>
                <a:srgbClr val="4C4C4C"/>
              </a:solidFill>
              <a:effectLst/>
            </a:endParaRPr>
          </a:p>
        </p:txBody>
      </p:sp>
    </p:spTree>
    <p:extLst>
      <p:ext uri="{BB962C8B-B14F-4D97-AF65-F5344CB8AC3E}">
        <p14:creationId xmlns:p14="http://schemas.microsoft.com/office/powerpoint/2010/main" val="25662558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Tabac </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658970" y="1897566"/>
            <a:ext cx="11208190" cy="4764061"/>
          </a:xfrm>
          <a:prstGeom prst="rect">
            <a:avLst/>
          </a:prstGeom>
          <a:noFill/>
        </p:spPr>
        <p:txBody>
          <a:bodyPr wrap="square">
            <a:spAutoFit/>
          </a:bodyPr>
          <a:lstStyle/>
          <a:p>
            <a:pPr>
              <a:lnSpc>
                <a:spcPct val="107000"/>
              </a:lnSpc>
              <a:spcAft>
                <a:spcPts val="800"/>
              </a:spcAft>
            </a:pPr>
            <a:r>
              <a:rPr lang="fr-FR" b="1" dirty="0">
                <a:solidFill>
                  <a:srgbClr val="7A2553"/>
                </a:solidFill>
              </a:rPr>
              <a:t>Principaux effets à plus ou moins long terme : </a:t>
            </a:r>
          </a:p>
          <a:p>
            <a:pPr>
              <a:lnSpc>
                <a:spcPct val="107000"/>
              </a:lnSpc>
              <a:spcAft>
                <a:spcPts val="800"/>
              </a:spcAft>
            </a:pPr>
            <a:endParaRPr lang="fr-FR" b="0" i="0" u="sng" dirty="0">
              <a:solidFill>
                <a:srgbClr val="4C4C4C"/>
              </a:solidFill>
              <a:effectLst/>
            </a:endParaRPr>
          </a:p>
          <a:p>
            <a:pPr>
              <a:lnSpc>
                <a:spcPct val="107000"/>
              </a:lnSpc>
              <a:spcAft>
                <a:spcPts val="800"/>
              </a:spcAft>
            </a:pPr>
            <a:r>
              <a:rPr lang="fr-FR" b="1" i="0" u="sng" dirty="0">
                <a:effectLst/>
              </a:rPr>
              <a:t>Principaux effets du tabac sur la peau :</a:t>
            </a:r>
          </a:p>
          <a:p>
            <a:pPr marL="285750" indent="-285750">
              <a:lnSpc>
                <a:spcPct val="107000"/>
              </a:lnSpc>
              <a:spcAft>
                <a:spcPts val="800"/>
              </a:spcAft>
              <a:buFont typeface="Wingdings" panose="05000000000000000000" pitchFamily="2" charset="2"/>
              <a:buChar char="ü"/>
            </a:pPr>
            <a:r>
              <a:rPr lang="fr-FR" dirty="0"/>
              <a:t>Aggravation couperose</a:t>
            </a:r>
          </a:p>
          <a:p>
            <a:pPr marL="285750" indent="-285750">
              <a:lnSpc>
                <a:spcPct val="107000"/>
              </a:lnSpc>
              <a:spcAft>
                <a:spcPts val="800"/>
              </a:spcAft>
              <a:buFont typeface="Wingdings" panose="05000000000000000000" pitchFamily="2" charset="2"/>
              <a:buChar char="ü"/>
            </a:pPr>
            <a:r>
              <a:rPr lang="fr-FR" b="0" i="0" dirty="0">
                <a:effectLst/>
              </a:rPr>
              <a:t>Aggravation et complication de l’ acné</a:t>
            </a:r>
          </a:p>
          <a:p>
            <a:pPr>
              <a:lnSpc>
                <a:spcPct val="107000"/>
              </a:lnSpc>
              <a:spcAft>
                <a:spcPts val="800"/>
              </a:spcAft>
            </a:pPr>
            <a:endParaRPr lang="fr-FR" b="0" i="0" dirty="0">
              <a:effectLst/>
            </a:endParaRPr>
          </a:p>
          <a:p>
            <a:pPr>
              <a:lnSpc>
                <a:spcPct val="107000"/>
              </a:lnSpc>
              <a:spcAft>
                <a:spcPts val="800"/>
              </a:spcAft>
            </a:pPr>
            <a:r>
              <a:rPr lang="fr-FR" b="1" u="sng" dirty="0"/>
              <a:t>Principales a</a:t>
            </a:r>
            <a:r>
              <a:rPr lang="fr-FR" b="1" i="0" u="sng" dirty="0">
                <a:effectLst/>
              </a:rPr>
              <a:t>tteinte bucco dentaires :</a:t>
            </a:r>
          </a:p>
          <a:p>
            <a:pPr marL="285750" indent="-285750">
              <a:lnSpc>
                <a:spcPct val="107000"/>
              </a:lnSpc>
              <a:spcAft>
                <a:spcPts val="800"/>
              </a:spcAft>
              <a:buFont typeface="Wingdings" panose="05000000000000000000" pitchFamily="2" charset="2"/>
              <a:buChar char="ü"/>
            </a:pPr>
            <a:r>
              <a:rPr lang="fr-FR" b="0" i="0" dirty="0">
                <a:effectLst/>
              </a:rPr>
              <a:t>Mauvaise haleine</a:t>
            </a:r>
          </a:p>
          <a:p>
            <a:pPr marL="285750" indent="-285750">
              <a:lnSpc>
                <a:spcPct val="107000"/>
              </a:lnSpc>
              <a:spcAft>
                <a:spcPts val="800"/>
              </a:spcAft>
              <a:buFont typeface="Wingdings" panose="05000000000000000000" pitchFamily="2" charset="2"/>
              <a:buChar char="ü"/>
            </a:pPr>
            <a:r>
              <a:rPr lang="fr-FR" dirty="0"/>
              <a:t>Coloration des dents</a:t>
            </a:r>
          </a:p>
          <a:p>
            <a:pPr marL="285750" indent="-285750">
              <a:lnSpc>
                <a:spcPct val="107000"/>
              </a:lnSpc>
              <a:spcAft>
                <a:spcPts val="800"/>
              </a:spcAft>
              <a:buFont typeface="Wingdings" panose="05000000000000000000" pitchFamily="2" charset="2"/>
              <a:buChar char="ü"/>
            </a:pPr>
            <a:r>
              <a:rPr lang="fr-FR" dirty="0"/>
              <a:t>Caries dentaires</a:t>
            </a:r>
          </a:p>
          <a:p>
            <a:pPr marL="285750" indent="-285750">
              <a:lnSpc>
                <a:spcPct val="107000"/>
              </a:lnSpc>
              <a:spcAft>
                <a:spcPts val="800"/>
              </a:spcAft>
              <a:buFont typeface="Wingdings" panose="05000000000000000000" pitchFamily="2" charset="2"/>
              <a:buChar char="ü"/>
            </a:pPr>
            <a:r>
              <a:rPr lang="fr-FR" b="0" i="0" dirty="0">
                <a:effectLst/>
              </a:rPr>
              <a:t>Gingivite – Gingivite </a:t>
            </a:r>
            <a:r>
              <a:rPr lang="fr-FR" b="0" i="0" dirty="0" err="1">
                <a:effectLst/>
              </a:rPr>
              <a:t>ulcéronécrotique</a:t>
            </a:r>
            <a:r>
              <a:rPr lang="fr-FR" b="0" i="0" dirty="0">
                <a:effectLst/>
              </a:rPr>
              <a:t>…</a:t>
            </a:r>
            <a:endParaRPr lang="fr-FR" dirty="0">
              <a:effectLst/>
              <a:ea typeface="Calibri" panose="020F0502020204030204" pitchFamily="34" charset="0"/>
              <a:cs typeface="Times New Roman" panose="02020603050405020304" pitchFamily="18" charset="0"/>
            </a:endParaRPr>
          </a:p>
          <a:p>
            <a:pPr>
              <a:lnSpc>
                <a:spcPct val="107000"/>
              </a:lnSpc>
              <a:spcAft>
                <a:spcPts val="800"/>
              </a:spcAft>
            </a:pPr>
            <a:endParaRPr lang="fr-FR" sz="1800" dirty="0">
              <a:solidFill>
                <a:srgbClr val="4C4C4C"/>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7415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judiciaires : </a:t>
            </a:r>
          </a:p>
          <a:p>
            <a:pPr lvl="0"/>
            <a:r>
              <a:rPr lang="fr-FR" sz="3200" b="1" dirty="0">
                <a:solidFill>
                  <a:srgbClr val="7A2553"/>
                </a:solidFill>
              </a:rPr>
              <a:t>Tabac </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697117" y="1928388"/>
            <a:ext cx="11262511" cy="4745402"/>
          </a:xfrm>
          <a:prstGeom prst="rect">
            <a:avLst/>
          </a:prstGeom>
          <a:noFill/>
        </p:spPr>
        <p:txBody>
          <a:bodyPr wrap="square">
            <a:spAutoFit/>
          </a:bodyPr>
          <a:lstStyle/>
          <a:p>
            <a:pPr>
              <a:lnSpc>
                <a:spcPct val="107000"/>
              </a:lnSpc>
              <a:spcAft>
                <a:spcPts val="800"/>
              </a:spcAft>
            </a:pPr>
            <a:r>
              <a:rPr lang="fr-FR" sz="1800" b="1" dirty="0">
                <a:solidFill>
                  <a:srgbClr val="7A2553"/>
                </a:solidFill>
                <a:effectLst/>
                <a:ea typeface="Calibri" panose="020F0502020204030204" pitchFamily="34" charset="0"/>
                <a:cs typeface="Times New Roman" panose="02020603050405020304" pitchFamily="18" charset="0"/>
              </a:rPr>
              <a:t>Interdiction de l’usage du tabac dans les lieux publics, afin de protéger les personnes d’un tabagisme passif et notamment les jeunes  </a:t>
            </a:r>
          </a:p>
          <a:p>
            <a:pPr>
              <a:lnSpc>
                <a:spcPct val="107000"/>
              </a:lnSpc>
              <a:spcAft>
                <a:spcPts val="800"/>
              </a:spcAft>
            </a:pPr>
            <a:r>
              <a:rPr lang="fr-FR" b="1" i="0" dirty="0">
                <a:effectLst/>
              </a:rPr>
              <a:t>Parmi les jeunes de 17 ans, 24,0% déclaraient être exposés à la fumée de tabac à la maison et 62,9% devant leur établissement scolaire en 2017.</a:t>
            </a:r>
            <a:endParaRPr lang="fr-FR" sz="1800" dirty="0">
              <a:effectLst/>
              <a:ea typeface="Calibri" panose="020F0502020204030204" pitchFamily="34" charset="0"/>
              <a:cs typeface="Times New Roman" panose="02020603050405020304" pitchFamily="18" charset="0"/>
            </a:endParaRPr>
          </a:p>
          <a:p>
            <a:pPr algn="just"/>
            <a:r>
              <a:rPr lang="fr-FR" b="0" i="0" dirty="0">
                <a:effectLst/>
              </a:rPr>
              <a:t>Le décret Bertrand de 2007 </a:t>
            </a:r>
            <a:r>
              <a:rPr lang="fr-FR" dirty="0"/>
              <a:t>: Interdiction</a:t>
            </a:r>
            <a:r>
              <a:rPr lang="fr-FR" b="0" i="0" dirty="0">
                <a:effectLst/>
              </a:rPr>
              <a:t> de fumer dans les espaces non couverts des écoles, collèges et lycées publics et dans les centres de formation d’apprentis.</a:t>
            </a:r>
          </a:p>
          <a:p>
            <a:pPr algn="just"/>
            <a:endParaRPr lang="fr-FR" b="0" i="0" dirty="0">
              <a:effectLst/>
            </a:endParaRPr>
          </a:p>
          <a:p>
            <a:pPr marL="285750" indent="-285750" algn="just">
              <a:buFont typeface="Wingdings" panose="05000000000000000000" pitchFamily="2" charset="2"/>
              <a:buChar char="ü"/>
            </a:pPr>
            <a:r>
              <a:rPr lang="fr-FR" b="0" i="0" dirty="0">
                <a:effectLst/>
              </a:rPr>
              <a:t>Interdiction stricte de fumer dans l’enceinte de l’établissement y compris les cours de récréation et aucun espace fumeur ne peut être aménagé.</a:t>
            </a:r>
          </a:p>
          <a:p>
            <a:pPr marL="285750" indent="-285750" algn="just">
              <a:buFont typeface="Wingdings" panose="05000000000000000000" pitchFamily="2" charset="2"/>
              <a:buChar char="ü"/>
            </a:pPr>
            <a:endParaRPr lang="fr-FR" b="0" i="0" dirty="0">
              <a:effectLst/>
            </a:endParaRPr>
          </a:p>
          <a:p>
            <a:pPr marL="285750" indent="-285750" algn="just">
              <a:buFont typeface="Wingdings" panose="05000000000000000000" pitchFamily="2" charset="2"/>
              <a:buChar char="ü"/>
            </a:pPr>
            <a:r>
              <a:rPr lang="fr-FR" b="0" i="0" dirty="0">
                <a:effectLst/>
              </a:rPr>
              <a:t>Interdiction de fumer dans les véhicules en présence de mineurs </a:t>
            </a:r>
          </a:p>
          <a:p>
            <a:pPr algn="just"/>
            <a:endParaRPr lang="fr-FR" b="0" i="0" dirty="0">
              <a:solidFill>
                <a:srgbClr val="4C4C4C"/>
              </a:solidFill>
              <a:effectLst/>
            </a:endParaRPr>
          </a:p>
          <a:p>
            <a:pPr algn="just"/>
            <a:endParaRPr lang="fr-FR" dirty="0">
              <a:solidFill>
                <a:srgbClr val="1E73BE"/>
              </a:solidFill>
              <a:latin typeface="Didact Gothic"/>
            </a:endParaRPr>
          </a:p>
          <a:p>
            <a:pPr algn="just"/>
            <a:endParaRPr lang="fr-FR" b="0" i="0" dirty="0">
              <a:solidFill>
                <a:srgbClr val="1E73BE"/>
              </a:solidFill>
              <a:effectLst/>
              <a:latin typeface="Didact Gothic"/>
            </a:endParaRPr>
          </a:p>
          <a:p>
            <a:pPr algn="just"/>
            <a:r>
              <a:rPr lang="fr-FR" sz="1400" i="1" dirty="0">
                <a:effectLst/>
                <a:latin typeface="Calibri" panose="020F0502020204030204" pitchFamily="34" charset="0"/>
                <a:ea typeface="Calibri" panose="020F0502020204030204" pitchFamily="34" charset="0"/>
                <a:cs typeface="Times New Roman" panose="02020603050405020304" pitchFamily="18" charset="0"/>
              </a:rPr>
              <a:t>SOURCE : Génération sans taba</a:t>
            </a:r>
            <a:r>
              <a:rPr lang="fr-FR" sz="1400" i="1" dirty="0">
                <a:latin typeface="Calibri" panose="020F0502020204030204" pitchFamily="34" charset="0"/>
                <a:ea typeface="Calibri" panose="020F0502020204030204" pitchFamily="34" charset="0"/>
                <a:cs typeface="Times New Roman" panose="02020603050405020304" pitchFamily="18" charset="0"/>
              </a:rPr>
              <a:t>c</a:t>
            </a:r>
            <a:r>
              <a:rPr lang="fr-FR" sz="1400" i="1" dirty="0">
                <a:effectLst/>
                <a:latin typeface="Calibri" panose="020F0502020204030204" pitchFamily="34" charset="0"/>
                <a:ea typeface="Calibri" panose="020F0502020204030204" pitchFamily="34" charset="0"/>
                <a:cs typeface="Times New Roman" panose="02020603050405020304" pitchFamily="18" charset="0"/>
              </a:rPr>
              <a:t>.org </a:t>
            </a:r>
            <a:r>
              <a:rPr lang="fr-FR" sz="1400" i="1" dirty="0">
                <a:effectLst/>
                <a:latin typeface="Calibri" panose="020F0502020204030204" pitchFamily="34" charset="0"/>
                <a:ea typeface="Calibri" panose="020F0502020204030204" pitchFamily="34" charset="0"/>
                <a:cs typeface="Times New Roman" panose="02020603050405020304" pitchFamily="18" charset="0"/>
                <a:hlinkClick r:id="rId2"/>
              </a:rPr>
              <a:t>https://www.generationsanstabac.org/article/le-tabagisme-chez-les-jeunes-en-france/</a:t>
            </a:r>
            <a:endParaRPr lang="fr-FR" sz="1400" i="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FR" b="0" i="0" dirty="0">
              <a:solidFill>
                <a:srgbClr val="4C4C4C"/>
              </a:solidFill>
              <a:effectLst/>
              <a:latin typeface="Didact Gothic"/>
            </a:endParaRPr>
          </a:p>
        </p:txBody>
      </p:sp>
    </p:spTree>
    <p:extLst>
      <p:ext uri="{BB962C8B-B14F-4D97-AF65-F5344CB8AC3E}">
        <p14:creationId xmlns:p14="http://schemas.microsoft.com/office/powerpoint/2010/main" val="3209198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judiciaires : </a:t>
            </a:r>
          </a:p>
          <a:p>
            <a:pPr lvl="0"/>
            <a:r>
              <a:rPr lang="fr-FR" sz="3200" b="1" dirty="0">
                <a:solidFill>
                  <a:srgbClr val="7A2553"/>
                </a:solidFill>
              </a:rPr>
              <a:t>Tabac </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697117" y="1928388"/>
            <a:ext cx="11262511" cy="4493538"/>
          </a:xfrm>
          <a:prstGeom prst="rect">
            <a:avLst/>
          </a:prstGeom>
          <a:noFill/>
        </p:spPr>
        <p:txBody>
          <a:bodyPr wrap="square">
            <a:spAutoFit/>
          </a:bodyPr>
          <a:lstStyle/>
          <a:p>
            <a:pPr algn="l"/>
            <a:r>
              <a:rPr lang="fr-FR" sz="2000" b="1" i="0" dirty="0">
                <a:solidFill>
                  <a:srgbClr val="7A2553"/>
                </a:solidFill>
                <a:effectLst/>
                <a:latin typeface="Calibri" panose="020F0502020204030204" pitchFamily="34" charset="0"/>
                <a:cs typeface="Calibri" panose="020F0502020204030204" pitchFamily="34" charset="0"/>
              </a:rPr>
              <a:t>Sanctions contre le responsable des lieux</a:t>
            </a:r>
          </a:p>
          <a:p>
            <a:pPr algn="l"/>
            <a:endParaRPr lang="fr-FR" sz="2800" i="0" dirty="0">
              <a:solidFill>
                <a:srgbClr val="7A2553"/>
              </a:solidFill>
              <a:effectLst/>
              <a:latin typeface="Calibri" panose="020F0502020204030204" pitchFamily="34" charset="0"/>
              <a:cs typeface="Calibri" panose="020F0502020204030204" pitchFamily="34" charset="0"/>
            </a:endParaRPr>
          </a:p>
          <a:p>
            <a:pPr algn="l"/>
            <a:r>
              <a:rPr lang="fr-FR" b="0" i="0" dirty="0">
                <a:effectLst/>
                <a:latin typeface="Calibri" panose="020F0502020204030204" pitchFamily="34" charset="0"/>
                <a:cs typeface="Calibri" panose="020F0502020204030204" pitchFamily="34" charset="0"/>
              </a:rPr>
              <a:t>Le responsable des lieux (le cafetier par exemple) est passible d'une amende pouvant aller jusqu'à </a:t>
            </a:r>
            <a:r>
              <a:rPr lang="fr-FR" b="1" i="0" dirty="0">
                <a:effectLst/>
                <a:latin typeface="Calibri" panose="020F0502020204030204" pitchFamily="34" charset="0"/>
                <a:cs typeface="Calibri" panose="020F0502020204030204" pitchFamily="34" charset="0"/>
              </a:rPr>
              <a:t>750 €</a:t>
            </a:r>
            <a:r>
              <a:rPr lang="fr-FR" dirty="0">
                <a:latin typeface="Calibri" panose="020F0502020204030204" pitchFamily="34" charset="0"/>
                <a:cs typeface="Calibri" panose="020F0502020204030204" pitchFamily="34" charset="0"/>
              </a:rPr>
              <a:t>.</a:t>
            </a:r>
            <a:endParaRPr lang="fr-FR" b="0" i="0" dirty="0">
              <a:effectLst/>
              <a:latin typeface="Calibri" panose="020F0502020204030204" pitchFamily="34" charset="0"/>
              <a:cs typeface="Calibri" panose="020F0502020204030204" pitchFamily="34" charset="0"/>
            </a:endParaRPr>
          </a:p>
          <a:p>
            <a:pPr algn="just"/>
            <a:endParaRPr lang="fr-FR" sz="3200" dirty="0">
              <a:solidFill>
                <a:srgbClr val="7A2553"/>
              </a:solidFill>
            </a:endParaRPr>
          </a:p>
          <a:p>
            <a:pPr algn="just"/>
            <a:r>
              <a:rPr lang="fr-FR" sz="2000" b="1" i="0" dirty="0">
                <a:solidFill>
                  <a:srgbClr val="7A2553"/>
                </a:solidFill>
                <a:effectLst/>
              </a:rPr>
              <a:t>Sanctions contre l'usager</a:t>
            </a:r>
          </a:p>
          <a:p>
            <a:pPr algn="just"/>
            <a:endParaRPr lang="fr-FR" b="1" i="0" dirty="0">
              <a:solidFill>
                <a:srgbClr val="114156"/>
              </a:solidFill>
              <a:effectLst/>
            </a:endParaRPr>
          </a:p>
          <a:p>
            <a:pPr algn="l"/>
            <a:r>
              <a:rPr lang="fr-FR" b="0" i="0" dirty="0">
                <a:effectLst/>
              </a:rPr>
              <a:t>Le fait de fumer dans un lieu à usage collectif en dehors de l'emplacement réservé à cet effet est puni de l'amende pouvant aller jusqu'à </a:t>
            </a:r>
            <a:r>
              <a:rPr lang="fr-FR" b="1" i="0" dirty="0">
                <a:effectLst/>
              </a:rPr>
              <a:t>450 €</a:t>
            </a:r>
            <a:r>
              <a:rPr lang="fr-FR" b="0" i="0" dirty="0">
                <a:effectLst/>
              </a:rPr>
              <a:t>.</a:t>
            </a:r>
          </a:p>
          <a:p>
            <a:pPr algn="l"/>
            <a:endParaRPr lang="fr-FR" b="0" i="0" dirty="0">
              <a:effectLst/>
            </a:endParaRPr>
          </a:p>
          <a:p>
            <a:pPr algn="l"/>
            <a:r>
              <a:rPr lang="fr-FR" b="0" i="0" dirty="0">
                <a:effectLst/>
              </a:rPr>
              <a:t>Le fait de fumer dans un véhicule en présence d'un mineur est puni de l'amende pouvant aller jusqu'à </a:t>
            </a:r>
            <a:r>
              <a:rPr lang="fr-FR" b="1" i="0" dirty="0">
                <a:effectLst/>
              </a:rPr>
              <a:t>750 €</a:t>
            </a:r>
            <a:r>
              <a:rPr lang="fr-FR" b="0" i="0" dirty="0">
                <a:effectLst/>
              </a:rPr>
              <a:t>.</a:t>
            </a:r>
          </a:p>
          <a:p>
            <a:pPr algn="l"/>
            <a:endParaRPr lang="fr-FR" dirty="0">
              <a:solidFill>
                <a:srgbClr val="383838"/>
              </a:solidFill>
            </a:endParaRPr>
          </a:p>
          <a:p>
            <a:pPr algn="just"/>
            <a:endParaRPr lang="fr-FR" sz="1400" b="0" i="0" dirty="0">
              <a:solidFill>
                <a:srgbClr val="1E73BE"/>
              </a:solidFill>
              <a:effectLst/>
            </a:endParaRPr>
          </a:p>
          <a:p>
            <a:pPr algn="just"/>
            <a:r>
              <a:rPr lang="fr-FR" sz="1400" i="1" dirty="0">
                <a:effectLst/>
                <a:ea typeface="Calibri" panose="020F0502020204030204" pitchFamily="34" charset="0"/>
                <a:cs typeface="Times New Roman" panose="02020603050405020304" pitchFamily="18" charset="0"/>
              </a:rPr>
              <a:t>SOURCE : Ministère de l’intérieur Interdiction de fumer – tabagisme </a:t>
            </a:r>
            <a:r>
              <a:rPr lang="fr-FR" sz="1400" b="0" i="0" dirty="0">
                <a:solidFill>
                  <a:srgbClr val="383838"/>
                </a:solidFill>
                <a:effectLst/>
              </a:rPr>
              <a:t>Vérifié le 19/10/2021 </a:t>
            </a:r>
            <a:r>
              <a:rPr lang="fr-FR" sz="1400" i="1" dirty="0">
                <a:effectLst/>
                <a:ea typeface="Calibri" panose="020F0502020204030204" pitchFamily="34" charset="0"/>
                <a:cs typeface="Times New Roman" panose="02020603050405020304" pitchFamily="18" charset="0"/>
              </a:rPr>
              <a:t> </a:t>
            </a:r>
            <a:endParaRPr lang="fr-FR" sz="1400" b="0" i="0" dirty="0">
              <a:solidFill>
                <a:srgbClr val="4C4C4C"/>
              </a:solidFill>
              <a:effectLst/>
            </a:endParaRPr>
          </a:p>
          <a:p>
            <a:pPr algn="just"/>
            <a:r>
              <a:rPr lang="fr-FR" sz="1400" b="0" i="0" dirty="0">
                <a:solidFill>
                  <a:srgbClr val="4C4C4C"/>
                </a:solidFill>
                <a:effectLst/>
                <a:hlinkClick r:id="rId2"/>
              </a:rPr>
              <a:t>https://www.demarches.interieur.gouv.fr/particuliers/interdiction-fumer-tabagisme</a:t>
            </a:r>
            <a:endParaRPr lang="fr-FR" sz="1400" b="0" i="0" dirty="0">
              <a:solidFill>
                <a:srgbClr val="4C4C4C"/>
              </a:solidFill>
              <a:effectLst/>
            </a:endParaRPr>
          </a:p>
          <a:p>
            <a:pPr algn="just"/>
            <a:endParaRPr lang="fr-FR" b="0" i="0" dirty="0">
              <a:solidFill>
                <a:srgbClr val="4C4C4C"/>
              </a:solidFill>
              <a:effectLst/>
              <a:latin typeface="Didact Gothic"/>
            </a:endParaRPr>
          </a:p>
        </p:txBody>
      </p:sp>
    </p:spTree>
    <p:extLst>
      <p:ext uri="{BB962C8B-B14F-4D97-AF65-F5344CB8AC3E}">
        <p14:creationId xmlns:p14="http://schemas.microsoft.com/office/powerpoint/2010/main" val="3282042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judiciaires : </a:t>
            </a:r>
          </a:p>
          <a:p>
            <a:pPr lvl="0"/>
            <a:r>
              <a:rPr lang="fr-FR" sz="3200" b="1" dirty="0">
                <a:solidFill>
                  <a:srgbClr val="7A2553"/>
                </a:solidFill>
              </a:rPr>
              <a:t>Tabac </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1002225" y="2163915"/>
            <a:ext cx="11262511" cy="4647426"/>
          </a:xfrm>
          <a:prstGeom prst="rect">
            <a:avLst/>
          </a:prstGeom>
          <a:noFill/>
        </p:spPr>
        <p:txBody>
          <a:bodyPr wrap="square">
            <a:spAutoFit/>
          </a:bodyPr>
          <a:lstStyle/>
          <a:p>
            <a:pPr algn="l"/>
            <a:r>
              <a:rPr lang="fr-FR" sz="2000" b="1" i="0" dirty="0">
                <a:solidFill>
                  <a:srgbClr val="7A2553"/>
                </a:solidFill>
                <a:effectLst/>
                <a:latin typeface="Calibri" panose="020F0502020204030204" pitchFamily="34" charset="0"/>
                <a:cs typeface="Calibri" panose="020F0502020204030204" pitchFamily="34" charset="0"/>
              </a:rPr>
              <a:t>Interdiction de vente aux mineurs</a:t>
            </a:r>
          </a:p>
          <a:p>
            <a:pPr algn="l"/>
            <a:endParaRPr lang="fr-FR" sz="2000" b="1" dirty="0">
              <a:solidFill>
                <a:srgbClr val="7A2553"/>
              </a:solidFill>
              <a:latin typeface="Calibri" panose="020F0502020204030204" pitchFamily="34" charset="0"/>
              <a:cs typeface="Calibri" panose="020F0502020204030204" pitchFamily="34" charset="0"/>
            </a:endParaRPr>
          </a:p>
          <a:p>
            <a:pPr algn="l"/>
            <a:r>
              <a:rPr lang="fr-FR" sz="2000" dirty="0"/>
              <a:t>« Il est interdit de vendre ou d’offrir gratuitement, dans les débits de tabac et tous commerces ou lieux publics, à des mineurs de moins de dix-huit ans des produits du tabac ou leurs ingrédients, y compris notamment le papier et le filtre.</a:t>
            </a:r>
          </a:p>
          <a:p>
            <a:pPr algn="l"/>
            <a:r>
              <a:rPr lang="fr-FR" sz="2000" dirty="0"/>
              <a:t> La personne qui délivre l’un de ces produits, exige du client qu’il établisse la preuve de sa majorité. »</a:t>
            </a:r>
          </a:p>
          <a:p>
            <a:pPr algn="l"/>
            <a:endParaRPr lang="fr-FR" sz="2000" dirty="0"/>
          </a:p>
          <a:p>
            <a:pPr algn="l"/>
            <a:r>
              <a:rPr lang="fr-FR" sz="2000" dirty="0"/>
              <a:t>CODE DE LA SANTÉ PUBLIQUE, ART. L.3512-12 et R.3515-5 Le non respect de cette interdiction est passible de poursuites judiciaires.</a:t>
            </a:r>
            <a:endParaRPr lang="fr-FR" sz="2000" b="1" i="0" dirty="0">
              <a:solidFill>
                <a:srgbClr val="7A2553"/>
              </a:solidFill>
              <a:effectLst/>
              <a:latin typeface="Calibri" panose="020F0502020204030204" pitchFamily="34" charset="0"/>
              <a:cs typeface="Calibri" panose="020F0502020204030204" pitchFamily="34" charset="0"/>
            </a:endParaRPr>
          </a:p>
          <a:p>
            <a:pPr algn="l"/>
            <a:endParaRPr lang="fr-FR" sz="2000" b="1" dirty="0">
              <a:solidFill>
                <a:srgbClr val="7A2553"/>
              </a:solidFill>
              <a:latin typeface="Calibri" panose="020F0502020204030204" pitchFamily="34" charset="0"/>
              <a:cs typeface="Calibri" panose="020F0502020204030204" pitchFamily="34" charset="0"/>
            </a:endParaRPr>
          </a:p>
          <a:p>
            <a:pPr algn="l"/>
            <a:endParaRPr lang="fr-FR" sz="2000" b="1" i="0" dirty="0">
              <a:solidFill>
                <a:srgbClr val="7A2553"/>
              </a:solidFill>
              <a:effectLst/>
              <a:latin typeface="Calibri" panose="020F0502020204030204" pitchFamily="34" charset="0"/>
              <a:cs typeface="Calibri" panose="020F0502020204030204" pitchFamily="34" charset="0"/>
            </a:endParaRPr>
          </a:p>
          <a:p>
            <a:pPr algn="l"/>
            <a:endParaRPr lang="fr-FR" sz="2000" b="1" dirty="0">
              <a:solidFill>
                <a:srgbClr val="7A2553"/>
              </a:solidFill>
              <a:latin typeface="Calibri" panose="020F0502020204030204" pitchFamily="34" charset="0"/>
              <a:cs typeface="Calibri" panose="020F0502020204030204" pitchFamily="34" charset="0"/>
            </a:endParaRPr>
          </a:p>
          <a:p>
            <a:pPr algn="l"/>
            <a:r>
              <a:rPr lang="fr-FR" sz="1800" dirty="0">
                <a:effectLst/>
                <a:latin typeface="Segoe UI" panose="020B0502040204020203" pitchFamily="34" charset="0"/>
                <a:hlinkClick r:id="rId2"/>
              </a:rPr>
              <a:t>https://solidarites-sante.gouv.fr/IMG/pdf/tabac_a4_tabachd.pdf</a:t>
            </a:r>
            <a:endParaRPr lang="fr-FR" sz="1800" dirty="0">
              <a:effectLst/>
              <a:latin typeface="Segoe UI" panose="020B0502040204020203" pitchFamily="34" charset="0"/>
            </a:endParaRPr>
          </a:p>
          <a:p>
            <a:pPr algn="l"/>
            <a:endParaRPr lang="fr-FR" sz="2000" b="1" i="0" dirty="0">
              <a:solidFill>
                <a:srgbClr val="7A2553"/>
              </a:solidFill>
              <a:effectLst/>
              <a:latin typeface="Calibri" panose="020F0502020204030204" pitchFamily="34" charset="0"/>
              <a:cs typeface="Calibri" panose="020F0502020204030204" pitchFamily="34" charset="0"/>
            </a:endParaRPr>
          </a:p>
          <a:p>
            <a:pPr algn="just"/>
            <a:endParaRPr lang="fr-FR" b="0" i="0" dirty="0">
              <a:solidFill>
                <a:srgbClr val="4C4C4C"/>
              </a:solidFill>
              <a:effectLst/>
              <a:latin typeface="Didact Gothic"/>
            </a:endParaRPr>
          </a:p>
        </p:txBody>
      </p:sp>
    </p:spTree>
    <p:extLst>
      <p:ext uri="{BB962C8B-B14F-4D97-AF65-F5344CB8AC3E}">
        <p14:creationId xmlns:p14="http://schemas.microsoft.com/office/powerpoint/2010/main" val="28108508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sociales : </a:t>
            </a:r>
          </a:p>
          <a:p>
            <a:pPr lvl="0"/>
            <a:r>
              <a:rPr lang="fr-FR" sz="3200" b="1" dirty="0">
                <a:solidFill>
                  <a:srgbClr val="7A2553"/>
                </a:solidFill>
              </a:rPr>
              <a:t>Tabac </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697117" y="1928388"/>
            <a:ext cx="11262511" cy="4201150"/>
          </a:xfrm>
          <a:prstGeom prst="rect">
            <a:avLst/>
          </a:prstGeom>
          <a:noFill/>
        </p:spPr>
        <p:txBody>
          <a:bodyPr wrap="square">
            <a:spAutoFit/>
          </a:bodyPr>
          <a:lstStyle/>
          <a:p>
            <a:pPr algn="just"/>
            <a:r>
              <a:rPr lang="fr-FR" b="1" dirty="0">
                <a:solidFill>
                  <a:srgbClr val="7A2553"/>
                </a:solidFill>
              </a:rPr>
              <a:t>U</a:t>
            </a:r>
            <a:r>
              <a:rPr lang="fr-FR" b="1" i="0" dirty="0">
                <a:solidFill>
                  <a:srgbClr val="7A2553"/>
                </a:solidFill>
                <a:effectLst/>
              </a:rPr>
              <a:t>n marqueur d’inégalités social  en France </a:t>
            </a:r>
            <a:r>
              <a:rPr lang="fr-FR" b="1" dirty="0">
                <a:solidFill>
                  <a:srgbClr val="7A2553"/>
                </a:solidFill>
              </a:rPr>
              <a:t>qui semble émerger à l’adolescence et être en partie lié à </a:t>
            </a:r>
            <a:r>
              <a:rPr lang="fr-FR" dirty="0">
                <a:solidFill>
                  <a:srgbClr val="7A2553"/>
                </a:solidFill>
              </a:rPr>
              <a:t>: </a:t>
            </a:r>
          </a:p>
          <a:p>
            <a:pPr algn="just"/>
            <a:endParaRPr lang="fr-FR" dirty="0"/>
          </a:p>
          <a:p>
            <a:pPr marL="285750" indent="-285750" algn="just">
              <a:buFont typeface="Arial" panose="020B0604020202020204" pitchFamily="34" charset="0"/>
              <a:buChar char="•"/>
            </a:pPr>
            <a:r>
              <a:rPr lang="fr-FR" dirty="0"/>
              <a:t>La situation sociale des parents, constitution du foyer...</a:t>
            </a:r>
          </a:p>
          <a:p>
            <a:pPr marL="285750" indent="-285750" algn="just">
              <a:buFont typeface="Arial" panose="020B0604020202020204" pitchFamily="34" charset="0"/>
              <a:buChar char="•"/>
            </a:pPr>
            <a:r>
              <a:rPr lang="fr-FR" dirty="0"/>
              <a:t>La filière scolaire suivie par les jeunes : + de fumeurs dans les filières techniques ou professionnelle (rémunération) qu’en filière générale </a:t>
            </a:r>
          </a:p>
          <a:p>
            <a:pPr marL="285750" indent="-285750" algn="just">
              <a:buFont typeface="Arial" panose="020B0604020202020204" pitchFamily="34" charset="0"/>
              <a:buChar char="•"/>
            </a:pPr>
            <a:r>
              <a:rPr lang="fr-FR" dirty="0"/>
              <a:t>La perception du tabac et comportement parental / tabac : moins de représentations négatives, moins de peurs…</a:t>
            </a:r>
          </a:p>
          <a:p>
            <a:pPr marL="285750" indent="-285750" algn="just">
              <a:buFont typeface="Arial" panose="020B0604020202020204" pitchFamily="34" charset="0"/>
              <a:buChar char="•"/>
            </a:pPr>
            <a:r>
              <a:rPr lang="fr-FR" dirty="0"/>
              <a:t>L’âge d’initiation du tabagisme et le tabagisme régulier : prédisent un risque élevé de dépendance à la nicotine à l’âge adulte …</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endParaRPr lang="fr-FR" dirty="0"/>
          </a:p>
          <a:p>
            <a:pPr algn="just"/>
            <a:endParaRPr lang="fr-FR" b="0" i="0" dirty="0">
              <a:effectLst/>
            </a:endParaRPr>
          </a:p>
          <a:p>
            <a:pPr algn="just"/>
            <a:r>
              <a:rPr lang="fr-FR" sz="1100" dirty="0"/>
              <a:t>SOURCE: LES ADOLESCENT.E.S FACE AU TABAC : ÉMERGENCE PRÉCOCE DES INÉGALITÉS SOCIALES. L’ÉTUDE NATIONALE DEPICT (2016) //  Fabienne El-Khoury Lesueur (fabienne.khoury@inserm.fr), Camille </a:t>
            </a:r>
            <a:r>
              <a:rPr lang="fr-FR" sz="1100" dirty="0" err="1"/>
              <a:t>Bolze</a:t>
            </a:r>
            <a:r>
              <a:rPr lang="fr-FR" sz="1100" dirty="0"/>
              <a:t>, Maria Melchior Inserm, Sorbonne Université, Institut Pierre Louis d’épidémiologie et de santé publique (</a:t>
            </a:r>
            <a:r>
              <a:rPr lang="fr-FR" sz="1100" dirty="0" err="1"/>
              <a:t>iPLESP</a:t>
            </a:r>
            <a:r>
              <a:rPr lang="fr-FR" sz="1100" dirty="0"/>
              <a:t>), Équipe de recherche en épidémiologie sociale (ERES), Paris, France Soumis le 17.01.2018</a:t>
            </a:r>
          </a:p>
          <a:p>
            <a:pPr algn="just"/>
            <a:endParaRPr lang="fr-FR" dirty="0"/>
          </a:p>
          <a:p>
            <a:pPr algn="l"/>
            <a:endParaRPr lang="fr-FR"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2616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sociales : </a:t>
            </a:r>
          </a:p>
          <a:p>
            <a:pPr lvl="0"/>
            <a:r>
              <a:rPr lang="fr-FR" sz="3200" b="1" dirty="0">
                <a:solidFill>
                  <a:srgbClr val="7A2553"/>
                </a:solidFill>
              </a:rPr>
              <a:t>Tabac </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697117" y="1928388"/>
            <a:ext cx="11262511" cy="3370153"/>
          </a:xfrm>
          <a:prstGeom prst="rect">
            <a:avLst/>
          </a:prstGeom>
          <a:noFill/>
        </p:spPr>
        <p:txBody>
          <a:bodyPr wrap="square">
            <a:spAutoFit/>
          </a:bodyPr>
          <a:lstStyle/>
          <a:p>
            <a:pPr algn="just"/>
            <a:r>
              <a:rPr lang="fr-FR" b="1" dirty="0">
                <a:solidFill>
                  <a:srgbClr val="7A2553"/>
                </a:solidFill>
              </a:rPr>
              <a:t>U</a:t>
            </a:r>
            <a:r>
              <a:rPr lang="fr-FR" b="1" i="0" dirty="0">
                <a:solidFill>
                  <a:srgbClr val="7A2553"/>
                </a:solidFill>
                <a:effectLst/>
              </a:rPr>
              <a:t>n marqueur d’inégalités social  en France </a:t>
            </a:r>
            <a:r>
              <a:rPr lang="fr-FR" b="1" dirty="0">
                <a:solidFill>
                  <a:srgbClr val="7A2553"/>
                </a:solidFill>
              </a:rPr>
              <a:t>qui semble émerger à l’adolescence et être en partie lié à </a:t>
            </a:r>
            <a:r>
              <a:rPr lang="fr-FR" dirty="0">
                <a:solidFill>
                  <a:srgbClr val="7A2553"/>
                </a:solidFill>
              </a:rPr>
              <a:t>: </a:t>
            </a:r>
          </a:p>
          <a:p>
            <a:pPr algn="just"/>
            <a:endParaRPr lang="fr-FR" dirty="0"/>
          </a:p>
          <a:p>
            <a:pPr algn="just"/>
            <a:endParaRPr lang="fr-FR" dirty="0"/>
          </a:p>
          <a:p>
            <a:pPr algn="just"/>
            <a:r>
              <a:rPr lang="fr-FR" dirty="0">
                <a:solidFill>
                  <a:srgbClr val="333333"/>
                </a:solidFill>
              </a:rPr>
              <a:t>L</a:t>
            </a:r>
            <a:r>
              <a:rPr lang="fr-FR" b="0" i="0" dirty="0">
                <a:solidFill>
                  <a:srgbClr val="333333"/>
                </a:solidFill>
                <a:effectLst/>
              </a:rPr>
              <a:t>e tabac à rouler, moins cher, est particulièrement prisé chez les jeunes et sa toxicité encore minimisée par ces derniers</a:t>
            </a:r>
            <a:endParaRPr lang="fr-FR" dirty="0"/>
          </a:p>
          <a:p>
            <a:pPr algn="just"/>
            <a:endParaRPr lang="fr-FR" b="0" i="0" dirty="0">
              <a:effectLst/>
            </a:endParaRPr>
          </a:p>
          <a:p>
            <a:pPr algn="just"/>
            <a:r>
              <a:rPr lang="fr-FR" sz="1100" dirty="0"/>
              <a:t>SOURCE :PERCEPTIONS ET CONSOMMATION DU TABAC À ROULER PAR DES JEUNES FRANÇAIS : ÉTUDE EXPLORATOIRE // Karine Gallopel-Morvan1 Soumis le 30.01.2018</a:t>
            </a:r>
          </a:p>
          <a:p>
            <a:pPr algn="just"/>
            <a:r>
              <a:rPr lang="en-US" sz="1100" b="0" i="0" dirty="0">
                <a:effectLst/>
                <a:hlinkClick r:id="rId2" action="ppaction://hlinkfile"/>
              </a:rPr>
              <a:t>file:///C:/Users/f.you/Downloads/41726_spf00000199.pdf</a:t>
            </a:r>
            <a:endParaRPr lang="en-US" sz="1100" b="0" i="0" dirty="0">
              <a:effectLst/>
            </a:endParaRPr>
          </a:p>
          <a:p>
            <a:pPr algn="just"/>
            <a:endParaRPr lang="fr-FR" b="0" i="0" dirty="0">
              <a:effectLst/>
            </a:endParaRPr>
          </a:p>
          <a:p>
            <a:pPr algn="just"/>
            <a:endParaRPr lang="fr-FR" dirty="0"/>
          </a:p>
          <a:p>
            <a:pPr algn="just"/>
            <a:r>
              <a:rPr lang="fr-FR" b="0" i="0" dirty="0">
                <a:effectLst/>
              </a:rPr>
              <a:t>En France, l’usage quotidien de tabac</a:t>
            </a:r>
            <a:r>
              <a:rPr lang="fr-FR" b="1" dirty="0"/>
              <a:t> </a:t>
            </a:r>
            <a:r>
              <a:rPr lang="fr-FR" dirty="0"/>
              <a:t>est</a:t>
            </a:r>
            <a:r>
              <a:rPr lang="fr-FR" b="0" i="0" dirty="0">
                <a:effectLst/>
              </a:rPr>
              <a:t> deux fois plus élevé chez les apprentis </a:t>
            </a:r>
            <a:r>
              <a:rPr lang="fr-FR" b="1" i="0" dirty="0">
                <a:effectLst/>
              </a:rPr>
              <a:t>(47,3%) que parmi les lycéens (22,0%).</a:t>
            </a:r>
            <a:endParaRPr lang="fr-FR" dirty="0"/>
          </a:p>
          <a:p>
            <a:pPr algn="l"/>
            <a:br>
              <a:rPr lang="fr-FR" dirty="0"/>
            </a:br>
            <a:r>
              <a:rPr lang="fr-FR" sz="1100" b="0" i="0" u="none" strike="noStrike" dirty="0">
                <a:solidFill>
                  <a:srgbClr val="5388EF"/>
                </a:solidFill>
                <a:effectLst/>
                <a:latin typeface="Calibri" panose="020F0502020204030204" pitchFamily="34" charset="0"/>
                <a:cs typeface="Calibri" panose="020F0502020204030204" pitchFamily="34" charset="0"/>
                <a:hlinkClick r:id="rId3" tooltip="Go to Génération sans tabac."/>
              </a:rPr>
              <a:t>Génération sans tabac</a:t>
            </a:r>
            <a:r>
              <a:rPr lang="fr-FR" sz="1100" b="0" i="0" dirty="0">
                <a:solidFill>
                  <a:srgbClr val="4C4C4C"/>
                </a:solidFill>
                <a:effectLst/>
                <a:latin typeface="Calibri" panose="020F0502020204030204" pitchFamily="34" charset="0"/>
                <a:cs typeface="Calibri" panose="020F0502020204030204" pitchFamily="34" charset="0"/>
              </a:rPr>
              <a:t> &gt; Le tabagisme chez les jeunes en France : </a:t>
            </a:r>
            <a:r>
              <a:rPr lang="fr-FR" sz="1100" b="0" i="0" dirty="0">
                <a:solidFill>
                  <a:srgbClr val="4C4C4C"/>
                </a:solidFill>
                <a:effectLst/>
                <a:latin typeface="Calibri" panose="020F0502020204030204" pitchFamily="34" charset="0"/>
                <a:cs typeface="Calibri" panose="020F0502020204030204" pitchFamily="34" charset="0"/>
                <a:hlinkClick r:id="rId4"/>
              </a:rPr>
              <a:t>https://www.generationsanstabac.org/article/le-tabagisme-chez-les-jeunes-en-france/</a:t>
            </a:r>
            <a:endParaRPr lang="fr-FR" sz="1100" b="0" i="0" dirty="0">
              <a:solidFill>
                <a:srgbClr val="4C4C4C"/>
              </a:solidFill>
              <a:effectLst/>
              <a:latin typeface="Calibri" panose="020F0502020204030204" pitchFamily="34" charset="0"/>
              <a:cs typeface="Calibri" panose="020F0502020204030204" pitchFamily="34" charset="0"/>
            </a:endParaRPr>
          </a:p>
          <a:p>
            <a:pPr algn="l"/>
            <a:endParaRPr lang="fr-FR"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3104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sociales : </a:t>
            </a:r>
          </a:p>
          <a:p>
            <a:pPr lvl="0"/>
            <a:r>
              <a:rPr lang="fr-FR" sz="3200" b="1" dirty="0">
                <a:solidFill>
                  <a:srgbClr val="7A2553"/>
                </a:solidFill>
              </a:rPr>
              <a:t>Tabac </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697117" y="1928388"/>
            <a:ext cx="11262511" cy="4247317"/>
          </a:xfrm>
          <a:prstGeom prst="rect">
            <a:avLst/>
          </a:prstGeom>
          <a:noFill/>
        </p:spPr>
        <p:txBody>
          <a:bodyPr wrap="square">
            <a:spAutoFit/>
          </a:bodyPr>
          <a:lstStyle/>
          <a:p>
            <a:pPr algn="just"/>
            <a:r>
              <a:rPr lang="fr-FR" dirty="0"/>
              <a:t>Cout social et environnemental du tabagisme :  Des éléments qui sensibilisent les jeunes</a:t>
            </a:r>
          </a:p>
          <a:p>
            <a:pPr algn="just"/>
            <a:endParaRPr lang="fr-FR" dirty="0"/>
          </a:p>
          <a:p>
            <a:r>
              <a:rPr lang="fr-FR" dirty="0"/>
              <a:t>Impact du tabac de la production à la consommation :</a:t>
            </a:r>
          </a:p>
          <a:p>
            <a:pPr marL="285750" indent="-285750">
              <a:buFont typeface="Wingdings" panose="05000000000000000000" pitchFamily="2" charset="2"/>
              <a:buChar char="§"/>
            </a:pPr>
            <a:r>
              <a:rPr lang="fr-FR" dirty="0"/>
              <a:t>Dégradation de l’Environnement : emploi d’engrais de pesticides = pollution des sols et des eaux ; faune et flore locale impactée</a:t>
            </a:r>
          </a:p>
          <a:p>
            <a:pPr marL="285750" indent="-285750">
              <a:buFont typeface="Wingdings" panose="05000000000000000000" pitchFamily="2" charset="2"/>
              <a:buChar char="§"/>
            </a:pPr>
            <a:r>
              <a:rPr lang="fr-FR" dirty="0"/>
              <a:t>Travail des enfants dans les pays en voie de développement</a:t>
            </a:r>
          </a:p>
          <a:p>
            <a:pPr marL="285750" indent="-285750">
              <a:buFont typeface="Wingdings" panose="05000000000000000000" pitchFamily="2" charset="2"/>
              <a:buChar char="§"/>
            </a:pPr>
            <a:r>
              <a:rPr lang="fr-FR" dirty="0"/>
              <a:t>Concurrence de la culture du tabac / denrées alimentaires = sous alimentation de centaines populations (exemple Malawi 23 % de la population est sous alimentée)</a:t>
            </a:r>
          </a:p>
          <a:p>
            <a:endParaRPr lang="fr-FR" dirty="0"/>
          </a:p>
          <a:p>
            <a:endParaRPr lang="fr-FR" dirty="0"/>
          </a:p>
          <a:p>
            <a:r>
              <a:rPr lang="fr-FR" dirty="0"/>
              <a:t>«</a:t>
            </a:r>
            <a:r>
              <a:rPr lang="fr-FR" dirty="0" err="1"/>
              <a:t>Tabak</a:t>
            </a:r>
            <a:r>
              <a:rPr lang="fr-FR" dirty="0"/>
              <a:t>: </a:t>
            </a:r>
            <a:r>
              <a:rPr lang="fr-FR" dirty="0" err="1"/>
              <a:t>unsozial</a:t>
            </a:r>
            <a:r>
              <a:rPr lang="fr-FR" dirty="0"/>
              <a:t>, </a:t>
            </a:r>
            <a:r>
              <a:rPr lang="fr-FR" dirty="0" err="1"/>
              <a:t>unfair</a:t>
            </a:r>
            <a:r>
              <a:rPr lang="fr-FR" dirty="0"/>
              <a:t>, </a:t>
            </a:r>
            <a:r>
              <a:rPr lang="fr-FR" dirty="0" err="1"/>
              <a:t>umweltschädlich</a:t>
            </a:r>
            <a:r>
              <a:rPr lang="fr-FR" dirty="0"/>
              <a:t>» publié par Pain pour le Monde, Service protestant de développement à Berlin - Les conséquences sociales du tabagisme Informations pour les enseignants du niveau secondaire</a:t>
            </a:r>
          </a:p>
          <a:p>
            <a:r>
              <a:rPr lang="fr-FR" dirty="0">
                <a:hlinkClick r:id="rId2"/>
              </a:rPr>
              <a:t>https://www.experiment-nichtrauchen.ch/userfiles/files/fr/mb_fr_soziale_auswirkungen_lehrpersonen_okt15.pdf</a:t>
            </a:r>
            <a:endParaRPr lang="fr-FR" dirty="0"/>
          </a:p>
          <a:p>
            <a:br>
              <a:rPr lang="fr-FR" dirty="0"/>
            </a:br>
            <a:endParaRPr lang="fr-FR"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39298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Cannabis</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697117" y="1928388"/>
            <a:ext cx="11262511" cy="4238661"/>
          </a:xfrm>
          <a:prstGeom prst="rect">
            <a:avLst/>
          </a:prstGeom>
          <a:noFill/>
        </p:spPr>
        <p:txBody>
          <a:bodyPr wrap="square">
            <a:spAutoFit/>
          </a:bodyPr>
          <a:lstStyle/>
          <a:p>
            <a:pPr>
              <a:lnSpc>
                <a:spcPct val="107000"/>
              </a:lnSpc>
              <a:spcAft>
                <a:spcPts val="800"/>
              </a:spcAft>
            </a:pPr>
            <a:r>
              <a:rPr lang="fr-FR" sz="1800" dirty="0">
                <a:effectLst/>
                <a:ea typeface="Calibri" panose="020F0502020204030204" pitchFamily="34" charset="0"/>
                <a:cs typeface="Times New Roman" panose="02020603050405020304" pitchFamily="18" charset="0"/>
              </a:rPr>
              <a:t>La fumée de cannabis contient nettement plus de goudrons et de substances cancérigènes que la fumée de tabac ;</a:t>
            </a:r>
          </a:p>
          <a:p>
            <a:pPr marL="7938" indent="-7938" eaLnBrk="1" fontAlgn="auto" hangingPunct="1">
              <a:spcAft>
                <a:spcPts val="0"/>
              </a:spcAft>
              <a:buClr>
                <a:schemeClr val="accent1">
                  <a:lumMod val="75000"/>
                </a:schemeClr>
              </a:buClr>
              <a:defRPr/>
            </a:pPr>
            <a:r>
              <a:rPr lang="fr-FR" sz="1800" dirty="0">
                <a:effectLst/>
                <a:ea typeface="Calibri" panose="020F0502020204030204" pitchFamily="34" charset="0"/>
                <a:cs typeface="Times New Roman" panose="02020603050405020304" pitchFamily="18" charset="0"/>
              </a:rPr>
              <a:t>Impliquée dans la genèse des mêmes maladies : cancers des voies respiratoires, maladies des bronches, emphysème, maladies vasculaire (l</a:t>
            </a:r>
            <a:r>
              <a:rPr lang="fr-FR" dirty="0"/>
              <a:t>es artérites sont plus fréquentes et surtout plus précoces) </a:t>
            </a:r>
            <a:r>
              <a:rPr lang="fr-FR" sz="1800" dirty="0">
                <a:effectLst/>
                <a:ea typeface="Calibri" panose="020F0502020204030204" pitchFamily="34" charset="0"/>
                <a:cs typeface="Times New Roman" panose="02020603050405020304" pitchFamily="18" charset="0"/>
              </a:rPr>
              <a:t>et cardio-vasculaires.</a:t>
            </a:r>
          </a:p>
          <a:p>
            <a:pPr marL="182880" indent="-182880" eaLnBrk="1" fontAlgn="auto" hangingPunct="1">
              <a:spcAft>
                <a:spcPts val="0"/>
              </a:spcAft>
              <a:buClr>
                <a:schemeClr val="accent1">
                  <a:lumMod val="75000"/>
                </a:schemeClr>
              </a:buClr>
              <a:defRPr/>
            </a:pPr>
            <a:endParaRPr lang="fr-FR" sz="1800" dirty="0">
              <a:effectLst/>
              <a:ea typeface="Calibri" panose="020F0502020204030204" pitchFamily="34" charset="0"/>
              <a:cs typeface="Times New Roman" panose="02020603050405020304" pitchFamily="18" charset="0"/>
            </a:endParaRPr>
          </a:p>
          <a:p>
            <a:pPr marL="7938" indent="-7938" eaLnBrk="1" fontAlgn="auto" hangingPunct="1">
              <a:spcAft>
                <a:spcPts val="0"/>
              </a:spcAft>
              <a:buClr>
                <a:schemeClr val="accent1">
                  <a:lumMod val="75000"/>
                </a:schemeClr>
              </a:buClr>
              <a:defRPr/>
            </a:pPr>
            <a:r>
              <a:rPr lang="fr-FR" dirty="0" err="1">
                <a:ea typeface="Calibri" panose="020F0502020204030204" pitchFamily="34" charset="0"/>
                <a:cs typeface="Times New Roman" panose="02020603050405020304" pitchFamily="18" charset="0"/>
              </a:rPr>
              <a:t>Tétrahydroxycannabidiol</a:t>
            </a:r>
            <a:r>
              <a:rPr lang="fr-FR" dirty="0">
                <a:ea typeface="Calibri" panose="020F0502020204030204" pitchFamily="34" charset="0"/>
                <a:cs typeface="Times New Roman" panose="02020603050405020304" pitchFamily="18" charset="0"/>
              </a:rPr>
              <a:t> (THC) = substance psychoactive qui après inhalation passe dans le sang avec un taux maximal en 10 mn environ.</a:t>
            </a:r>
          </a:p>
          <a:p>
            <a:pPr eaLnBrk="1" hangingPunct="1"/>
            <a:r>
              <a:rPr lang="fr-FR" altLang="fr-FR" dirty="0"/>
              <a:t>Très lipophile se distribue dans tous les tissus riches en graisses, notamment le cerveau.</a:t>
            </a:r>
          </a:p>
          <a:p>
            <a:pPr eaLnBrk="1" hangingPunct="1"/>
            <a:endParaRPr lang="fr-FR" altLang="fr-FR" dirty="0"/>
          </a:p>
          <a:p>
            <a:pPr>
              <a:lnSpc>
                <a:spcPct val="107000"/>
              </a:lnSpc>
              <a:spcAft>
                <a:spcPts val="800"/>
              </a:spcAft>
            </a:pPr>
            <a:r>
              <a:rPr lang="fr-FR" dirty="0">
                <a:ea typeface="Calibri" panose="020F0502020204030204" pitchFamily="34" charset="0"/>
                <a:cs typeface="Times New Roman" panose="02020603050405020304" pitchFamily="18" charset="0"/>
              </a:rPr>
              <a:t>Le cannabis en circulation évolue et les drogues de synthèse se développent avec des concentrations en THC passant de 11% en moyenne en 2010 à 28 % en 2019 voire jusqu’à 50% ( « butane hash </a:t>
            </a:r>
            <a:r>
              <a:rPr lang="fr-FR" dirty="0" err="1">
                <a:ea typeface="Calibri" panose="020F0502020204030204" pitchFamily="34" charset="0"/>
                <a:cs typeface="Times New Roman" panose="02020603050405020304" pitchFamily="18" charset="0"/>
              </a:rPr>
              <a:t>oil</a:t>
            </a:r>
            <a:r>
              <a:rPr lang="fr-FR" dirty="0">
                <a:ea typeface="Calibri" panose="020F0502020204030204" pitchFamily="34" charset="0"/>
                <a:cs typeface="Times New Roman" panose="02020603050405020304" pitchFamily="18" charset="0"/>
              </a:rPr>
              <a:t> ») 1 </a:t>
            </a:r>
          </a:p>
          <a:p>
            <a:pPr>
              <a:lnSpc>
                <a:spcPct val="107000"/>
              </a:lnSpc>
              <a:spcAft>
                <a:spcPts val="800"/>
              </a:spcAft>
            </a:pPr>
            <a:endParaRPr lang="fr-FR" dirty="0">
              <a:ea typeface="Calibri" panose="020F0502020204030204" pitchFamily="34" charset="0"/>
              <a:cs typeface="Times New Roman" panose="02020603050405020304" pitchFamily="18" charset="0"/>
            </a:endParaRPr>
          </a:p>
          <a:p>
            <a:pPr algn="l"/>
            <a:r>
              <a:rPr lang="fr-FR" sz="1400" i="1" dirty="0">
                <a:effectLst/>
                <a:ea typeface="Calibri" panose="020F0502020204030204" pitchFamily="34" charset="0"/>
                <a:cs typeface="Times New Roman" panose="02020603050405020304" pitchFamily="18" charset="0"/>
              </a:rPr>
              <a:t>1 / SOURCE : </a:t>
            </a:r>
            <a:r>
              <a:rPr lang="fr-FR" sz="1400" b="0" i="1" dirty="0">
                <a:effectLst/>
              </a:rPr>
              <a:t>Beaucoup plus fort en THC, le nouveau cannabis accroît le risque de dépendance article le MONDE -Par </a:t>
            </a:r>
            <a:r>
              <a:rPr lang="fr-FR" sz="1400" b="0" i="1" u="none" strike="noStrike" dirty="0">
                <a:effectLst/>
                <a:hlinkClick r:id="rId2">
                  <a:extLst>
                    <a:ext uri="{A12FA001-AC4F-418D-AE19-62706E023703}">
                      <ahyp:hlinkClr xmlns:ahyp="http://schemas.microsoft.com/office/drawing/2018/hyperlinkcolor" val="tx"/>
                    </a:ext>
                  </a:extLst>
                </a:hlinkClick>
              </a:rPr>
              <a:t>Juliette </a:t>
            </a:r>
            <a:r>
              <a:rPr lang="fr-FR" sz="1400" b="0" i="1" u="none" strike="noStrike" dirty="0" err="1">
                <a:effectLst/>
                <a:hlinkClick r:id="rId2">
                  <a:extLst>
                    <a:ext uri="{A12FA001-AC4F-418D-AE19-62706E023703}">
                      <ahyp:hlinkClr xmlns:ahyp="http://schemas.microsoft.com/office/drawing/2018/hyperlinkcolor" val="tx"/>
                    </a:ext>
                  </a:extLst>
                </a:hlinkClick>
              </a:rPr>
              <a:t>Bénézit</a:t>
            </a:r>
            <a:r>
              <a:rPr lang="fr-FR" sz="1400" b="0" i="1" dirty="0">
                <a:effectLst/>
              </a:rPr>
              <a:t> et </a:t>
            </a:r>
            <a:r>
              <a:rPr lang="fr-FR" sz="1400" b="0" i="1" u="none" strike="noStrike" dirty="0">
                <a:effectLst/>
                <a:hlinkClick r:id="rId3">
                  <a:extLst>
                    <a:ext uri="{A12FA001-AC4F-418D-AE19-62706E023703}">
                      <ahyp:hlinkClr xmlns:ahyp="http://schemas.microsoft.com/office/drawing/2018/hyperlinkcolor" val="tx"/>
                    </a:ext>
                  </a:extLst>
                </a:hlinkClick>
              </a:rPr>
              <a:t>Simon </a:t>
            </a:r>
            <a:r>
              <a:rPr lang="fr-FR" sz="1400" b="0" i="1" u="none" strike="noStrike" dirty="0" err="1">
                <a:effectLst/>
                <a:hlinkClick r:id="rId3">
                  <a:extLst>
                    <a:ext uri="{A12FA001-AC4F-418D-AE19-62706E023703}">
                      <ahyp:hlinkClr xmlns:ahyp="http://schemas.microsoft.com/office/drawing/2018/hyperlinkcolor" val="tx"/>
                    </a:ext>
                  </a:extLst>
                </a:hlinkClick>
              </a:rPr>
              <a:t>Piel</a:t>
            </a:r>
            <a:endParaRPr lang="fr-FR" sz="1400" b="0" i="1" dirty="0">
              <a:effectLst/>
            </a:endParaRPr>
          </a:p>
          <a:p>
            <a:r>
              <a:rPr lang="fr-FR" sz="1400" i="1" dirty="0">
                <a:effectLst/>
              </a:rPr>
              <a:t>Publié le 12 avril 2021 à 06h04 - Mis à jour le 12 avril 2021</a:t>
            </a:r>
            <a:r>
              <a:rPr lang="fr-FR" sz="1400" b="0" i="1" dirty="0">
                <a:effectLst/>
              </a:rPr>
              <a:t> </a:t>
            </a:r>
          </a:p>
          <a:p>
            <a:pPr>
              <a:lnSpc>
                <a:spcPct val="107000"/>
              </a:lnSpc>
              <a:spcAft>
                <a:spcPts val="800"/>
              </a:spcAft>
            </a:pPr>
            <a:endParaRPr lang="fr-FR"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68484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Cannabis - ivresse cannabique</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697117" y="1928388"/>
            <a:ext cx="11262511" cy="3760966"/>
          </a:xfrm>
          <a:prstGeom prst="rect">
            <a:avLst/>
          </a:prstGeom>
          <a:noFill/>
        </p:spPr>
        <p:txBody>
          <a:bodyPr wrap="square">
            <a:spAutoFit/>
          </a:bodyPr>
          <a:lstStyle/>
          <a:p>
            <a:pPr>
              <a:lnSpc>
                <a:spcPct val="107000"/>
              </a:lnSpc>
              <a:spcAft>
                <a:spcPts val="800"/>
              </a:spcAft>
            </a:pPr>
            <a:r>
              <a:rPr lang="fr-FR" sz="1800" b="1" dirty="0">
                <a:solidFill>
                  <a:srgbClr val="7A2553"/>
                </a:solidFill>
                <a:effectLst/>
                <a:latin typeface="Calibri" panose="020F0502020204030204" pitchFamily="34" charset="0"/>
                <a:ea typeface="Calibri" panose="020F0502020204030204" pitchFamily="34" charset="0"/>
                <a:cs typeface="Times New Roman" panose="02020603050405020304" pitchFamily="18" charset="0"/>
              </a:rPr>
              <a:t>Conséquences d’une consommation épisodique : l’ivresse cannabique</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Apparaît 10-20 mn après consommation fumée, 3-6 heures si ingestion / Dure de 3 à 8h (selon dose) mais les perturbations cognitives peuvent durer jusqu’à 24 h</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Sentiment de bien être, euphorie, désinhibition, hyperesthésie sensorielle, ralentissement du temps, trouble de la coordination motrice</a:t>
            </a: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Tachycardie, hypotension orthostatique, hyperémie conjonctivale, mydriase</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88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2C2F3C7-9031-4074-9034-0682DD99F234}"/>
              </a:ext>
            </a:extLst>
          </p:cNvPr>
          <p:cNvSpPr txBox="1"/>
          <p:nvPr/>
        </p:nvSpPr>
        <p:spPr>
          <a:xfrm>
            <a:off x="408639" y="1525143"/>
            <a:ext cx="11445437" cy="2542363"/>
          </a:xfrm>
          <a:prstGeom prst="rect">
            <a:avLst/>
          </a:prstGeom>
          <a:noFill/>
        </p:spPr>
        <p:txBody>
          <a:bodyPr wrap="square">
            <a:spAutoFit/>
          </a:bodyPr>
          <a:lstStyle/>
          <a:p>
            <a:pPr>
              <a:lnSpc>
                <a:spcPct val="150000"/>
              </a:lnSpc>
            </a:pPr>
            <a:r>
              <a:rPr lang="fr-FR" b="0" i="0" dirty="0">
                <a:solidFill>
                  <a:srgbClr val="202122"/>
                </a:solidFill>
                <a:effectLst/>
                <a:latin typeface="Calibri" panose="020F0502020204030204" pitchFamily="34" charset="0"/>
                <a:cs typeface="Calibri" panose="020F0502020204030204" pitchFamily="34" charset="0"/>
              </a:rPr>
              <a:t>« Un état psychique et parfois physique, résultant de l'interaction entre un organisme vivant et un produit, caractérisé par des réponses comportementales ou autres qui comportent toujours une compulsion à prendre le produit de façon régulière ou périodique pour ressentir ses effets psychiques et parfois éviter l'inconfort de son absence (sevrage). La tolérance peut être présente ou non ».</a:t>
            </a:r>
          </a:p>
          <a:p>
            <a:pPr>
              <a:lnSpc>
                <a:spcPct val="150000"/>
              </a:lnSpc>
            </a:pPr>
            <a:endParaRPr lang="fr-FR" dirty="0"/>
          </a:p>
          <a:p>
            <a:pPr>
              <a:lnSpc>
                <a:spcPct val="150000"/>
              </a:lnSpc>
            </a:pPr>
            <a:endParaRPr lang="fr-FR" dirty="0"/>
          </a:p>
        </p:txBody>
      </p:sp>
      <p:sp>
        <p:nvSpPr>
          <p:cNvPr id="4" name="ZoneTexte 3">
            <a:extLst>
              <a:ext uri="{FF2B5EF4-FFF2-40B4-BE49-F238E27FC236}">
                <a16:creationId xmlns:a16="http://schemas.microsoft.com/office/drawing/2014/main" id="{49C5D7CC-2299-4193-9DA0-FB4975412FB8}"/>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Définition de l’addiction par l’OMS</a:t>
            </a:r>
            <a:endParaRPr lang="fr-FR" sz="3200" dirty="0">
              <a:solidFill>
                <a:srgbClr val="6B6123"/>
              </a:solidFill>
            </a:endParaRPr>
          </a:p>
        </p:txBody>
      </p:sp>
    </p:spTree>
    <p:extLst>
      <p:ext uri="{BB962C8B-B14F-4D97-AF65-F5344CB8AC3E}">
        <p14:creationId xmlns:p14="http://schemas.microsoft.com/office/powerpoint/2010/main" val="346316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sanitaires : </a:t>
            </a:r>
          </a:p>
          <a:p>
            <a:pPr lvl="0"/>
            <a:r>
              <a:rPr lang="fr-FR" sz="3200" b="1" dirty="0">
                <a:solidFill>
                  <a:srgbClr val="7A2553"/>
                </a:solidFill>
              </a:rPr>
              <a:t>Cannabis - ivresse cannabique</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697117" y="1928388"/>
            <a:ext cx="11262511" cy="4018601"/>
          </a:xfrm>
          <a:prstGeom prst="rect">
            <a:avLst/>
          </a:prstGeom>
          <a:noFill/>
        </p:spPr>
        <p:txBody>
          <a:bodyPr wrap="square">
            <a:spAutoFit/>
          </a:bodyPr>
          <a:lstStyle/>
          <a:p>
            <a:pPr>
              <a:lnSpc>
                <a:spcPct val="107000"/>
              </a:lnSpc>
              <a:spcAft>
                <a:spcPts val="800"/>
              </a:spcAft>
            </a:pPr>
            <a:r>
              <a:rPr lang="fr-FR" sz="1800" b="1" dirty="0">
                <a:solidFill>
                  <a:srgbClr val="7A2553"/>
                </a:solidFill>
                <a:effectLst/>
                <a:latin typeface="Calibri" panose="020F0502020204030204" pitchFamily="34" charset="0"/>
                <a:ea typeface="Calibri" panose="020F0502020204030204" pitchFamily="34" charset="0"/>
                <a:cs typeface="Times New Roman" panose="02020603050405020304" pitchFamily="18" charset="0"/>
              </a:rPr>
              <a:t>Conséquences d’une consommation épisodique : l’ivresse cannabique</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effectLst/>
                <a:ea typeface="Calibri" panose="020F0502020204030204" pitchFamily="34" charset="0"/>
                <a:cs typeface="Times New Roman" panose="02020603050405020304" pitchFamily="18" charset="0"/>
              </a:rPr>
              <a:t>Des complications peuvent apparaitre : </a:t>
            </a:r>
          </a:p>
          <a:p>
            <a:pPr>
              <a:lnSpc>
                <a:spcPct val="107000"/>
              </a:lnSpc>
              <a:spcAft>
                <a:spcPts val="800"/>
              </a:spcAft>
            </a:pPr>
            <a:endParaRPr lang="fr-FR" sz="1800" b="1" dirty="0">
              <a:effectLst/>
              <a:ea typeface="Calibri" panose="020F0502020204030204" pitchFamily="34" charset="0"/>
              <a:cs typeface="Times New Roman" panose="02020603050405020304" pitchFamily="18" charset="0"/>
            </a:endParaRPr>
          </a:p>
          <a:p>
            <a:pPr>
              <a:lnSpc>
                <a:spcPct val="107000"/>
              </a:lnSpc>
              <a:spcAft>
                <a:spcPts val="800"/>
              </a:spcAft>
            </a:pPr>
            <a:r>
              <a:rPr lang="fr-FR" b="1" dirty="0">
                <a:ea typeface="Calibri" panose="020F0502020204030204" pitchFamily="34" charset="0"/>
                <a:cs typeface="Times New Roman" panose="02020603050405020304" pitchFamily="18" charset="0"/>
              </a:rPr>
              <a:t>La crise blanche : </a:t>
            </a:r>
            <a:r>
              <a:rPr lang="fr-FR" dirty="0">
                <a:ea typeface="Calibri" panose="020F0502020204030204" pitchFamily="34" charset="0"/>
                <a:cs typeface="Times New Roman" panose="02020603050405020304" pitchFamily="18" charset="0"/>
              </a:rPr>
              <a:t>exacerbation des effets, sentiment de malaise avec pâleur</a:t>
            </a:r>
          </a:p>
          <a:p>
            <a:pPr>
              <a:lnSpc>
                <a:spcPct val="107000"/>
              </a:lnSpc>
              <a:spcAft>
                <a:spcPts val="800"/>
              </a:spcAft>
            </a:pPr>
            <a:r>
              <a:rPr lang="fr-FR" sz="1800" b="1" dirty="0">
                <a:effectLst/>
                <a:ea typeface="Calibri" panose="020F0502020204030204" pitchFamily="34" charset="0"/>
                <a:cs typeface="Times New Roman" panose="02020603050405020304" pitchFamily="18" charset="0"/>
              </a:rPr>
              <a:t>Bad trip ou attaque de panique : </a:t>
            </a:r>
            <a:r>
              <a:rPr lang="fr-FR" sz="1800" dirty="0">
                <a:effectLst/>
                <a:ea typeface="Calibri" panose="020F0502020204030204" pitchFamily="34" charset="0"/>
                <a:cs typeface="Times New Roman" panose="02020603050405020304" pitchFamily="18" charset="0"/>
              </a:rPr>
              <a:t>sentiment de ne plus maitriser les effets du produit</a:t>
            </a:r>
          </a:p>
          <a:p>
            <a:pPr>
              <a:lnSpc>
                <a:spcPct val="107000"/>
              </a:lnSpc>
              <a:spcAft>
                <a:spcPts val="800"/>
              </a:spcAft>
            </a:pPr>
            <a:r>
              <a:rPr lang="fr-FR" b="1" dirty="0">
                <a:ea typeface="Calibri" panose="020F0502020204030204" pitchFamily="34" charset="0"/>
                <a:cs typeface="Times New Roman" panose="02020603050405020304" pitchFamily="18" charset="0"/>
              </a:rPr>
              <a:t>S</a:t>
            </a:r>
            <a:r>
              <a:rPr lang="fr-FR" sz="1800" b="1" dirty="0">
                <a:effectLst/>
                <a:ea typeface="Calibri" panose="020F0502020204030204" pitchFamily="34" charset="0"/>
                <a:cs typeface="Times New Roman" panose="02020603050405020304" pitchFamily="18" charset="0"/>
              </a:rPr>
              <a:t>yndrome de dépersonnalisation : </a:t>
            </a:r>
            <a:r>
              <a:rPr lang="fr-FR" sz="1800" dirty="0"/>
              <a:t>Peut survenir immédiatement après la prise et durer plusieurs semaines,</a:t>
            </a:r>
          </a:p>
          <a:p>
            <a:pPr>
              <a:lnSpc>
                <a:spcPct val="107000"/>
              </a:lnSpc>
              <a:spcAft>
                <a:spcPts val="800"/>
              </a:spcAft>
            </a:pPr>
            <a:r>
              <a:rPr lang="fr-FR" sz="1800" dirty="0"/>
              <a:t>Angoisse chronique avec sentiment d’étrangeté, troubles de concentration, troubles de mémoire, humeur dépressive….</a:t>
            </a:r>
          </a:p>
          <a:p>
            <a:pPr marL="182880" indent="-182880" eaLnBrk="1" fontAlgn="auto" hangingPunct="1">
              <a:spcAft>
                <a:spcPts val="0"/>
              </a:spcAft>
              <a:buClr>
                <a:schemeClr val="accent1">
                  <a:lumMod val="75000"/>
                </a:schemeClr>
              </a:buClr>
              <a:defRPr/>
            </a:pPr>
            <a:r>
              <a:rPr lang="fr-FR" sz="1800" b="1" dirty="0">
                <a:effectLst/>
                <a:latin typeface="Calibri" panose="020F0502020204030204" pitchFamily="34" charset="0"/>
                <a:ea typeface="Calibri" panose="020F0502020204030204" pitchFamily="34" charset="0"/>
                <a:cs typeface="Times New Roman" panose="02020603050405020304" pitchFamily="18" charset="0"/>
              </a:rPr>
              <a:t>Psychose cannabique aigue : </a:t>
            </a:r>
            <a:r>
              <a:rPr lang="fr-FR" sz="1800" dirty="0"/>
              <a:t>bouffées délirantes aiguës liées à de fortes doses de cannabis.</a:t>
            </a:r>
          </a:p>
          <a:p>
            <a:pPr marL="182880" indent="-182880" eaLnBrk="1" fontAlgn="auto" hangingPunct="1">
              <a:spcAft>
                <a:spcPts val="0"/>
              </a:spcAft>
              <a:buClr>
                <a:schemeClr val="accent1">
                  <a:lumMod val="75000"/>
                </a:schemeClr>
              </a:buClr>
              <a:defRPr/>
            </a:pPr>
            <a:r>
              <a:rPr lang="fr-FR" sz="1800" dirty="0"/>
              <a:t>Évolution favorable en 8 jours à 3 mois, spontanément ou avec neuroleptiques, à condition d’arrêter le cannabis.</a:t>
            </a:r>
            <a:endParaRPr lang="fr-FR"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43197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sanitaires et sociales : </a:t>
            </a:r>
          </a:p>
          <a:p>
            <a:pPr lvl="0"/>
            <a:r>
              <a:rPr lang="fr-FR" sz="3200" b="1" dirty="0">
                <a:solidFill>
                  <a:srgbClr val="7A2553"/>
                </a:solidFill>
              </a:rPr>
              <a:t>Cannabis – consommation régulière</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721895" y="1780674"/>
            <a:ext cx="11237733" cy="1367234"/>
          </a:xfrm>
          <a:prstGeom prst="rect">
            <a:avLst/>
          </a:prstGeom>
          <a:noFill/>
        </p:spPr>
        <p:txBody>
          <a:bodyPr wrap="square">
            <a:spAutoFit/>
          </a:bodyPr>
          <a:lstStyle/>
          <a:p>
            <a:pPr>
              <a:lnSpc>
                <a:spcPct val="107000"/>
              </a:lnSpc>
              <a:spcAft>
                <a:spcPts val="800"/>
              </a:spcAft>
            </a:pPr>
            <a:r>
              <a:rPr lang="fr-FR" sz="1800" b="1" dirty="0">
                <a:solidFill>
                  <a:srgbClr val="7A2553"/>
                </a:solidFill>
                <a:effectLst/>
                <a:latin typeface="Calibri" panose="020F0502020204030204" pitchFamily="34" charset="0"/>
                <a:ea typeface="Calibri" panose="020F0502020204030204" pitchFamily="34" charset="0"/>
                <a:cs typeface="Times New Roman" panose="02020603050405020304" pitchFamily="18" charset="0"/>
              </a:rPr>
              <a:t>Conséquences d’une consommation régulière : Neurologiques et psychiatriques</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 système endo- cannabinoïde est impliqué dans le développement cérébral (qui se déroule jusqu’à 25 ans) ce qui explique que la consommation de cannabis des adolescents et adultes jeunes impacte fortement leurs performances cérébrales.</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B89533DA-4340-4296-854E-9CA9EC1E4917}"/>
              </a:ext>
            </a:extLst>
          </p:cNvPr>
          <p:cNvSpPr txBox="1"/>
          <p:nvPr/>
        </p:nvSpPr>
        <p:spPr>
          <a:xfrm>
            <a:off x="827773" y="3205213"/>
            <a:ext cx="6063915" cy="3693319"/>
          </a:xfrm>
          <a:prstGeom prst="rect">
            <a:avLst/>
          </a:prstGeom>
          <a:noFill/>
        </p:spPr>
        <p:txBody>
          <a:bodyPr wrap="square">
            <a:spAutoFit/>
          </a:bodyPr>
          <a:lstStyle/>
          <a:p>
            <a:pPr marL="285750" indent="-285750" eaLnBrk="1" fontAlgn="auto" hangingPunct="1">
              <a:spcAft>
                <a:spcPts val="0"/>
              </a:spcAft>
              <a:buFont typeface="Wingdings" panose="05000000000000000000" pitchFamily="2" charset="2"/>
              <a:buChar char="ü"/>
              <a:defRPr/>
            </a:pPr>
            <a:r>
              <a:rPr lang="fr-FR" u="sng" dirty="0"/>
              <a:t>Troubles de la concentration, de la mémoire à court terme et processus décisionnel altéré :</a:t>
            </a:r>
          </a:p>
          <a:p>
            <a:pPr lvl="1" indent="-182880" eaLnBrk="1" fontAlgn="auto" hangingPunct="1">
              <a:spcAft>
                <a:spcPts val="0"/>
              </a:spcAft>
              <a:buClr>
                <a:schemeClr val="accent1">
                  <a:lumMod val="75000"/>
                </a:schemeClr>
              </a:buClr>
              <a:defRPr/>
            </a:pPr>
            <a:r>
              <a:rPr lang="fr-FR" dirty="0"/>
              <a:t>Chute des résultats scolaires,</a:t>
            </a:r>
          </a:p>
          <a:p>
            <a:pPr lvl="1" indent="-182880" eaLnBrk="1" fontAlgn="auto" hangingPunct="1">
              <a:spcAft>
                <a:spcPts val="0"/>
              </a:spcAft>
              <a:buClr>
                <a:schemeClr val="accent1">
                  <a:lumMod val="75000"/>
                </a:schemeClr>
              </a:buClr>
              <a:defRPr/>
            </a:pPr>
            <a:r>
              <a:rPr lang="fr-FR" dirty="0"/>
              <a:t>Désinvestissement plus ou moins global. </a:t>
            </a:r>
            <a:endParaRPr lang="fr-FR" u="sng" dirty="0"/>
          </a:p>
          <a:p>
            <a:pPr marL="285750" indent="-285750" eaLnBrk="1" fontAlgn="auto" hangingPunct="1">
              <a:spcAft>
                <a:spcPts val="0"/>
              </a:spcAft>
              <a:buFont typeface="Wingdings" panose="05000000000000000000" pitchFamily="2" charset="2"/>
              <a:buChar char="ü"/>
              <a:defRPr/>
            </a:pPr>
            <a:r>
              <a:rPr lang="fr-FR" u="sng" dirty="0"/>
              <a:t>Syndrome amotivationnel :</a:t>
            </a:r>
          </a:p>
          <a:p>
            <a:pPr lvl="1" indent="-182880" eaLnBrk="1" fontAlgn="auto" hangingPunct="1">
              <a:spcAft>
                <a:spcPts val="0"/>
              </a:spcAft>
              <a:buClr>
                <a:schemeClr val="accent1">
                  <a:lumMod val="75000"/>
                </a:schemeClr>
              </a:buClr>
              <a:defRPr/>
            </a:pPr>
            <a:r>
              <a:rPr lang="fr-FR" dirty="0"/>
              <a:t>Apragmatisme important,</a:t>
            </a:r>
          </a:p>
          <a:p>
            <a:pPr lvl="1" indent="-182880" eaLnBrk="1" fontAlgn="auto" hangingPunct="1">
              <a:spcAft>
                <a:spcPts val="0"/>
              </a:spcAft>
              <a:buClr>
                <a:schemeClr val="accent1">
                  <a:lumMod val="75000"/>
                </a:schemeClr>
              </a:buClr>
              <a:defRPr/>
            </a:pPr>
            <a:r>
              <a:rPr lang="fr-FR" dirty="0"/>
              <a:t>Perte d’intérêt,</a:t>
            </a:r>
          </a:p>
          <a:p>
            <a:pPr lvl="1" indent="-182880" eaLnBrk="1" fontAlgn="auto" hangingPunct="1">
              <a:spcAft>
                <a:spcPts val="0"/>
              </a:spcAft>
              <a:buClr>
                <a:schemeClr val="accent1">
                  <a:lumMod val="75000"/>
                </a:schemeClr>
              </a:buClr>
              <a:defRPr/>
            </a:pPr>
            <a:r>
              <a:rPr lang="fr-FR" dirty="0"/>
              <a:t>Anhédonie,</a:t>
            </a:r>
          </a:p>
          <a:p>
            <a:pPr lvl="1" indent="-182880" eaLnBrk="1" fontAlgn="auto" hangingPunct="1">
              <a:spcAft>
                <a:spcPts val="0"/>
              </a:spcAft>
              <a:buClr>
                <a:schemeClr val="accent1">
                  <a:lumMod val="75000"/>
                </a:schemeClr>
              </a:buClr>
              <a:defRPr/>
            </a:pPr>
            <a:r>
              <a:rPr lang="fr-FR" dirty="0"/>
              <a:t>Intolérance aux frustrations,</a:t>
            </a:r>
          </a:p>
          <a:p>
            <a:pPr lvl="1" indent="-182880" eaLnBrk="1" fontAlgn="auto" hangingPunct="1">
              <a:spcAft>
                <a:spcPts val="0"/>
              </a:spcAft>
              <a:buClr>
                <a:schemeClr val="accent1">
                  <a:lumMod val="75000"/>
                </a:schemeClr>
              </a:buClr>
              <a:defRPr/>
            </a:pPr>
            <a:r>
              <a:rPr lang="fr-FR" dirty="0"/>
              <a:t>Ralentissement psychique.</a:t>
            </a:r>
          </a:p>
          <a:p>
            <a:pPr lvl="1" indent="-182880" eaLnBrk="1" fontAlgn="auto" hangingPunct="1">
              <a:spcAft>
                <a:spcPts val="0"/>
              </a:spcAft>
              <a:buClr>
                <a:schemeClr val="accent1">
                  <a:lumMod val="75000"/>
                </a:schemeClr>
              </a:buClr>
              <a:defRPr/>
            </a:pPr>
            <a:endParaRPr lang="fr-FR" dirty="0"/>
          </a:p>
          <a:p>
            <a:pPr lvl="1" indent="-182880">
              <a:buClr>
                <a:schemeClr val="accent1">
                  <a:lumMod val="75000"/>
                </a:schemeClr>
              </a:buClr>
              <a:defRPr/>
            </a:pPr>
            <a:r>
              <a:rPr lang="fr-FR" dirty="0">
                <a:solidFill>
                  <a:srgbClr val="7A2553"/>
                </a:solidFill>
              </a:rPr>
              <a:t>               Absentéisme, décrochage scolaire, perte d’emploi</a:t>
            </a:r>
            <a:r>
              <a:rPr lang="fr-FR" dirty="0"/>
              <a:t>…</a:t>
            </a:r>
          </a:p>
          <a:p>
            <a:pPr lvl="1" indent="-182880" eaLnBrk="1" fontAlgn="auto" hangingPunct="1">
              <a:spcAft>
                <a:spcPts val="0"/>
              </a:spcAft>
              <a:buClr>
                <a:schemeClr val="accent1">
                  <a:lumMod val="75000"/>
                </a:schemeClr>
              </a:buClr>
              <a:defRPr/>
            </a:pPr>
            <a:endParaRPr lang="fr-FR" dirty="0"/>
          </a:p>
        </p:txBody>
      </p:sp>
      <p:sp>
        <p:nvSpPr>
          <p:cNvPr id="3" name="ZoneTexte 2">
            <a:extLst>
              <a:ext uri="{FF2B5EF4-FFF2-40B4-BE49-F238E27FC236}">
                <a16:creationId xmlns:a16="http://schemas.microsoft.com/office/drawing/2014/main" id="{61AD7ADD-6288-435F-85E2-FF9FD373002D}"/>
              </a:ext>
            </a:extLst>
          </p:cNvPr>
          <p:cNvSpPr txBox="1"/>
          <p:nvPr/>
        </p:nvSpPr>
        <p:spPr>
          <a:xfrm>
            <a:off x="6891688" y="3205213"/>
            <a:ext cx="5067939" cy="3139321"/>
          </a:xfrm>
          <a:prstGeom prst="rect">
            <a:avLst/>
          </a:prstGeom>
          <a:noFill/>
        </p:spPr>
        <p:txBody>
          <a:bodyPr wrap="square" rtlCol="0">
            <a:spAutoFit/>
          </a:bodyPr>
          <a:lstStyle/>
          <a:p>
            <a:pPr marL="285750" indent="-285750">
              <a:buFont typeface="Wingdings" panose="05000000000000000000" pitchFamily="2" charset="2"/>
              <a:buChar char="ü"/>
            </a:pPr>
            <a:r>
              <a:rPr lang="fr-FR" dirty="0"/>
              <a:t>Dépendance</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a:t>Troubles psychotiques</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a:t>Majoration des troubles schizophréniques</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a:t>Dépression (risque dose- dépendant : RR X5 si début précoce)</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a:t>Anxiété</a:t>
            </a:r>
          </a:p>
          <a:p>
            <a:pPr marL="285750" indent="-285750">
              <a:buFont typeface="Wingdings" panose="05000000000000000000" pitchFamily="2" charset="2"/>
              <a:buChar char="ü"/>
            </a:pPr>
            <a:endParaRPr lang="fr-FR" dirty="0"/>
          </a:p>
        </p:txBody>
      </p:sp>
      <p:sp>
        <p:nvSpPr>
          <p:cNvPr id="4" name="Flèche : droite 3">
            <a:extLst>
              <a:ext uri="{FF2B5EF4-FFF2-40B4-BE49-F238E27FC236}">
                <a16:creationId xmlns:a16="http://schemas.microsoft.com/office/drawing/2014/main" id="{F649231B-0404-47F2-B880-E7F27F32361B}"/>
              </a:ext>
            </a:extLst>
          </p:cNvPr>
          <p:cNvSpPr/>
          <p:nvPr/>
        </p:nvSpPr>
        <p:spPr>
          <a:xfrm>
            <a:off x="1260910" y="6276109"/>
            <a:ext cx="394635" cy="270994"/>
          </a:xfrm>
          <a:prstGeom prst="rightArrow">
            <a:avLst/>
          </a:prstGeom>
          <a:solidFill>
            <a:srgbClr val="7A2553"/>
          </a:solidFill>
          <a:ln>
            <a:solidFill>
              <a:srgbClr val="7A2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533847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570367" y="581891"/>
            <a:ext cx="11694369" cy="1077218"/>
          </a:xfrm>
          <a:prstGeom prst="rect">
            <a:avLst/>
          </a:prstGeom>
          <a:noFill/>
        </p:spPr>
        <p:txBody>
          <a:bodyPr wrap="square" rtlCol="0">
            <a:spAutoFit/>
          </a:bodyPr>
          <a:lstStyle/>
          <a:p>
            <a:pPr lvl="0"/>
            <a:r>
              <a:rPr lang="fr-FR" sz="3200" b="1" dirty="0">
                <a:solidFill>
                  <a:srgbClr val="7A2553"/>
                </a:solidFill>
              </a:rPr>
              <a:t>Conséquences sanitaires et sociales : </a:t>
            </a:r>
          </a:p>
          <a:p>
            <a:pPr lvl="0"/>
            <a:r>
              <a:rPr lang="fr-FR" sz="3200" b="1" dirty="0">
                <a:solidFill>
                  <a:srgbClr val="7A2553"/>
                </a:solidFill>
              </a:rPr>
              <a:t>Cannabis – consommation régulière</a:t>
            </a:r>
            <a:endParaRPr lang="fr-FR" sz="3200" dirty="0">
              <a:solidFill>
                <a:srgbClr val="6B6123"/>
              </a:solidFill>
            </a:endParaRPr>
          </a:p>
        </p:txBody>
      </p:sp>
      <p:sp>
        <p:nvSpPr>
          <p:cNvPr id="6" name="ZoneTexte 5">
            <a:extLst>
              <a:ext uri="{FF2B5EF4-FFF2-40B4-BE49-F238E27FC236}">
                <a16:creationId xmlns:a16="http://schemas.microsoft.com/office/drawing/2014/main" id="{F0E43BF9-426C-4694-A572-C55EB32B00F8}"/>
              </a:ext>
            </a:extLst>
          </p:cNvPr>
          <p:cNvSpPr txBox="1"/>
          <p:nvPr/>
        </p:nvSpPr>
        <p:spPr>
          <a:xfrm>
            <a:off x="697117" y="1928388"/>
            <a:ext cx="11262511" cy="3760966"/>
          </a:xfrm>
          <a:prstGeom prst="rect">
            <a:avLst/>
          </a:prstGeom>
          <a:noFill/>
        </p:spPr>
        <p:txBody>
          <a:bodyPr wrap="square">
            <a:spAutoFit/>
          </a:bodyPr>
          <a:lstStyle/>
          <a:p>
            <a:pPr>
              <a:lnSpc>
                <a:spcPct val="107000"/>
              </a:lnSpc>
              <a:spcAft>
                <a:spcPts val="800"/>
              </a:spcAft>
            </a:pPr>
            <a:r>
              <a:rPr lang="fr-FR" sz="1800" b="1" dirty="0">
                <a:solidFill>
                  <a:srgbClr val="7A2553"/>
                </a:solidFill>
                <a:effectLst/>
                <a:latin typeface="Calibri" panose="020F0502020204030204" pitchFamily="34" charset="0"/>
                <a:ea typeface="Calibri" panose="020F0502020204030204" pitchFamily="34" charset="0"/>
                <a:cs typeface="Times New Roman" panose="02020603050405020304" pitchFamily="18" charset="0"/>
              </a:rPr>
              <a:t>Conséquences d’une consommation régulière : </a:t>
            </a:r>
          </a:p>
          <a:p>
            <a:pPr marL="285750" indent="-285750">
              <a:lnSpc>
                <a:spcPct val="107000"/>
              </a:lnSpc>
              <a:spcAft>
                <a:spcPts val="800"/>
              </a:spcAft>
              <a:buFont typeface="Wingdings" panose="05000000000000000000" pitchFamily="2" charset="2"/>
              <a:buChar char="§"/>
            </a:pPr>
            <a:r>
              <a:rPr lang="fr-FR" dirty="0">
                <a:latin typeface="Calibri" panose="020F0502020204030204" pitchFamily="34" charset="0"/>
                <a:ea typeface="Calibri" panose="020F0502020204030204" pitchFamily="34" charset="0"/>
                <a:cs typeface="Times New Roman" panose="02020603050405020304" pitchFamily="18" charset="0"/>
              </a:rPr>
              <a:t>Broncho pulmonaires : aggravation de certaines pathologie, asthme, pneumothorax…</a:t>
            </a:r>
          </a:p>
          <a:p>
            <a:pPr marL="285750" indent="-285750">
              <a:lnSpc>
                <a:spcPct val="107000"/>
              </a:lnSpc>
              <a:spcAft>
                <a:spcPts val="800"/>
              </a:spcAft>
              <a:buFont typeface="Wingdings" panose="05000000000000000000" pitchFamily="2" charset="2"/>
              <a:buChar char="§"/>
            </a:pPr>
            <a:r>
              <a:rPr lang="fr-FR" dirty="0">
                <a:latin typeface="Calibri" panose="020F0502020204030204" pitchFamily="34" charset="0"/>
                <a:ea typeface="Calibri" panose="020F0502020204030204" pitchFamily="34" charset="0"/>
                <a:cs typeface="Times New Roman" panose="02020603050405020304" pitchFamily="18" charset="0"/>
              </a:rPr>
              <a:t>Digestives : fibroses hépatiques, pancréatites, syndrome d’</a:t>
            </a:r>
            <a:r>
              <a:rPr lang="fr-FR" dirty="0" err="1">
                <a:latin typeface="Calibri" panose="020F0502020204030204" pitchFamily="34" charset="0"/>
                <a:ea typeface="Calibri" panose="020F0502020204030204" pitchFamily="34" charset="0"/>
                <a:cs typeface="Times New Roman" panose="02020603050405020304" pitchFamily="18" charset="0"/>
              </a:rPr>
              <a:t>hyperémèse</a:t>
            </a:r>
            <a:r>
              <a:rPr lang="fr-FR" dirty="0">
                <a:latin typeface="Calibri" panose="020F0502020204030204" pitchFamily="34" charset="0"/>
                <a:ea typeface="Calibri" panose="020F0502020204030204" pitchFamily="34" charset="0"/>
                <a:cs typeface="Times New Roman" panose="02020603050405020304" pitchFamily="18" charset="0"/>
              </a:rPr>
              <a:t> cannabique…</a:t>
            </a:r>
          </a:p>
          <a:p>
            <a:pPr marL="285750" indent="-285750">
              <a:lnSpc>
                <a:spcPct val="107000"/>
              </a:lnSpc>
              <a:spcAft>
                <a:spcPts val="800"/>
              </a:spcAft>
              <a:buFont typeface="Wingdings" panose="05000000000000000000" pitchFamily="2" charset="2"/>
              <a:buChar char="§"/>
            </a:pPr>
            <a:r>
              <a:rPr lang="fr-FR" dirty="0">
                <a:latin typeface="Calibri" panose="020F0502020204030204" pitchFamily="34" charset="0"/>
                <a:ea typeface="Calibri" panose="020F0502020204030204" pitchFamily="34" charset="0"/>
                <a:cs typeface="Times New Roman" panose="02020603050405020304" pitchFamily="18" charset="0"/>
              </a:rPr>
              <a:t>Cardiovasculaires : Hypertension, troubles du rythme </a:t>
            </a:r>
          </a:p>
          <a:p>
            <a:pPr marL="285750" indent="-285750">
              <a:lnSpc>
                <a:spcPct val="107000"/>
              </a:lnSpc>
              <a:spcAft>
                <a:spcPts val="800"/>
              </a:spcAft>
              <a:buFont typeface="Wingdings" panose="05000000000000000000" pitchFamily="2" charset="2"/>
              <a:buChar char="§"/>
            </a:pPr>
            <a:r>
              <a:rPr lang="fr-FR" dirty="0">
                <a:latin typeface="Calibri" panose="020F0502020204030204" pitchFamily="34" charset="0"/>
                <a:ea typeface="Calibri" panose="020F0502020204030204" pitchFamily="34" charset="0"/>
                <a:cs typeface="Times New Roman" panose="02020603050405020304" pitchFamily="18" charset="0"/>
              </a:rPr>
              <a:t>Génitales - Sexuelles :  prise de risques sexuels, Infections sexuellement transmissibles, risque de grossesses non désirées, spermatogénèse affectée, cancer des testicules… </a:t>
            </a:r>
          </a:p>
          <a:p>
            <a:pPr algn="ct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800" dirty="0">
                <a:effectLst/>
                <a:ea typeface="Calibri" panose="020F0502020204030204" pitchFamily="34" charset="0"/>
                <a:cs typeface="Times New Roman" panose="02020603050405020304" pitchFamily="18" charset="0"/>
              </a:rPr>
              <a:t>Sous l’emprise du cannabis, la conduite automobile ou l’accomplissement de tâches nécessitant une pleine capacité d’attention (travail posté…) exposent à des risques d’accident et de préjudices pour soi et pour autrui</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60314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Conséquences judicaires : </a:t>
            </a:r>
          </a:p>
          <a:p>
            <a:pPr lvl="0"/>
            <a:r>
              <a:rPr lang="fr-FR" sz="3200" b="1" dirty="0">
                <a:solidFill>
                  <a:srgbClr val="7A2553"/>
                </a:solidFill>
              </a:rPr>
              <a:t>Cannabis</a:t>
            </a:r>
            <a:endParaRPr lang="fr-FR" sz="3200" dirty="0">
              <a:solidFill>
                <a:srgbClr val="6B6123"/>
              </a:solidFill>
            </a:endParaRPr>
          </a:p>
        </p:txBody>
      </p:sp>
      <p:sp>
        <p:nvSpPr>
          <p:cNvPr id="7" name="ZoneTexte 6">
            <a:extLst>
              <a:ext uri="{FF2B5EF4-FFF2-40B4-BE49-F238E27FC236}">
                <a16:creationId xmlns:a16="http://schemas.microsoft.com/office/drawing/2014/main" id="{C82767FE-1C5F-46DB-9B90-811526EA6E9F}"/>
              </a:ext>
            </a:extLst>
          </p:cNvPr>
          <p:cNvSpPr txBox="1"/>
          <p:nvPr/>
        </p:nvSpPr>
        <p:spPr>
          <a:xfrm>
            <a:off x="851849" y="1752362"/>
            <a:ext cx="11109276" cy="4199611"/>
          </a:xfrm>
          <a:prstGeom prst="rect">
            <a:avLst/>
          </a:prstGeom>
          <a:noFill/>
        </p:spPr>
        <p:txBody>
          <a:bodyPr wrap="square" rtlCol="0">
            <a:spAutoFit/>
          </a:bodyPr>
          <a:lstStyle/>
          <a:p>
            <a:pPr>
              <a:lnSpc>
                <a:spcPct val="107000"/>
              </a:lnSpc>
              <a:spcAft>
                <a:spcPts val="800"/>
              </a:spcAft>
            </a:pP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pour les majeurs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r-FR" sz="1800" dirty="0">
                <a:solidFill>
                  <a:srgbClr val="7A2553"/>
                </a:solidFill>
                <a:effectLst/>
                <a:latin typeface="Calibri" panose="020F0502020204030204" pitchFamily="34" charset="0"/>
                <a:ea typeface="Calibri" panose="020F0502020204030204" pitchFamily="34" charset="0"/>
                <a:cs typeface="Times New Roman" panose="02020603050405020304" pitchFamily="18" charset="0"/>
              </a:rPr>
              <a:t>Contrairement à l’alcool et au tabac le cannabis est une substance psycho active illégale.</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L’usage de stupéfiant est un délit </a:t>
            </a:r>
            <a:r>
              <a:rPr lang="fr-FR" sz="1800" dirty="0">
                <a:solidFill>
                  <a:srgbClr val="1A1A1A"/>
                </a:solidFill>
                <a:effectLst/>
                <a:latin typeface="Calibri" panose="020F0502020204030204" pitchFamily="34" charset="0"/>
                <a:ea typeface="Calibri" panose="020F0502020204030204" pitchFamily="34" charset="0"/>
                <a:cs typeface="Open Sans" panose="020B0604020202020204" pitchFamily="34" charset="0"/>
              </a:rPr>
              <a:t>conformément à la loi du 31 décembre 1970.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P</a:t>
            </a:r>
            <a:r>
              <a:rPr lang="fr-FR" sz="1800" dirty="0">
                <a:effectLst/>
                <a:latin typeface="Calibri" panose="020F0502020204030204" pitchFamily="34" charset="0"/>
                <a:ea typeface="Calibri" panose="020F0502020204030204" pitchFamily="34" charset="0"/>
                <a:cs typeface="Times New Roman" panose="02020603050405020304" pitchFamily="18" charset="0"/>
              </a:rPr>
              <a:t>eut être sanctionné par le paiement d’une amende forfaitaire (de 150 euros à 450 euros)</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 paiement de l’amende met fin aux poursuites judiciaires. Le cas échéant un procès peut avoir lieu devant le tribunal correctionnel. L’usager de drogues risque 1 an de prison au maximum et 3750 euros d’amende.</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&gt;&gt;</a:t>
            </a:r>
            <a:r>
              <a:rPr lang="fr-FR" sz="1800" dirty="0">
                <a:solidFill>
                  <a:srgbClr val="0B6BA8"/>
                </a:solidFill>
                <a:effectLst/>
                <a:latin typeface="Arial" panose="020B0604020202020204" pitchFamily="34" charset="0"/>
                <a:ea typeface="Calibri" panose="020F0502020204030204" pitchFamily="34" charset="0"/>
                <a:cs typeface="Times New Roman" panose="02020603050405020304" pitchFamily="18" charset="0"/>
              </a:rPr>
              <a:t> </a:t>
            </a:r>
            <a:r>
              <a:rPr lang="fr-FR" sz="1400" dirty="0">
                <a:solidFill>
                  <a:srgbClr val="0B6BA8"/>
                </a:solidFill>
                <a:effectLst/>
                <a:ea typeface="Calibri" panose="020F0502020204030204" pitchFamily="34" charset="0"/>
                <a:cs typeface="Times New Roman" panose="02020603050405020304" pitchFamily="18" charset="0"/>
              </a:rPr>
              <a:t>À partir du 1er juillet 2021, </a:t>
            </a:r>
            <a:r>
              <a:rPr lang="fr-FR" sz="1400" i="1" u="sng" dirty="0">
                <a:solidFill>
                  <a:srgbClr val="0B6BA8"/>
                </a:solidFill>
                <a:effectLst/>
                <a:ea typeface="Calibri" panose="020F0502020204030204" pitchFamily="34" charset="0"/>
                <a:cs typeface="Times New Roman" panose="02020603050405020304" pitchFamily="18" charset="0"/>
                <a:hlinkClick r:id="rId2" tooltip="l'amende forfaitaire : Somme à régler dans un délai précis à la suite de certaines infractions relatives notamment à la circulation routière et sans passage par un tribunal. Le montant peut être minoré ou majoré en fonction de la date de paiement."/>
              </a:rPr>
              <a:t>l'amende forfaitaire</a:t>
            </a:r>
            <a:r>
              <a:rPr lang="fr-FR" sz="1400" dirty="0">
                <a:solidFill>
                  <a:srgbClr val="0B6BA8"/>
                </a:solidFill>
                <a:effectLst/>
                <a:ea typeface="Calibri" panose="020F0502020204030204" pitchFamily="34" charset="0"/>
                <a:cs typeface="Times New Roman" panose="02020603050405020304" pitchFamily="18" charset="0"/>
              </a:rPr>
              <a:t> sera inscrite au casier judiciaire en application de </a:t>
            </a:r>
            <a:r>
              <a:rPr lang="fr-FR" sz="1400" u="sng" dirty="0">
                <a:solidFill>
                  <a:srgbClr val="0B6BA8"/>
                </a:solidFill>
                <a:effectLst/>
                <a:ea typeface="Calibri" panose="020F0502020204030204" pitchFamily="34" charset="0"/>
                <a:cs typeface="Times New Roman" panose="02020603050405020304" pitchFamily="18" charset="0"/>
                <a:hlinkClick r:id="rId3" tooltip="la loi du 23 mars 2019 - www.legifrance.gouv.fr - Nouvelle fenêtre"/>
              </a:rPr>
              <a:t>la loi du 23 mars 2019</a:t>
            </a:r>
            <a:r>
              <a:rPr lang="fr-FR" sz="1400" dirty="0">
                <a:solidFill>
                  <a:srgbClr val="0B6BA8"/>
                </a:solidFill>
                <a:effectLst/>
                <a:ea typeface="Calibri" panose="020F0502020204030204" pitchFamily="34" charset="0"/>
                <a:cs typeface="Times New Roman" panose="02020603050405020304" pitchFamily="18" charset="0"/>
              </a:rPr>
              <a:t> .</a:t>
            </a:r>
            <a:endParaRPr lang="fr-FR" sz="1400" dirty="0">
              <a:effectLst/>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ea typeface="Calibri" panose="020F0502020204030204" pitchFamily="34" charset="0"/>
                <a:cs typeface="Times New Roman" panose="02020603050405020304" pitchFamily="18" charset="0"/>
              </a:rPr>
              <a:t>&gt;&gt;</a:t>
            </a:r>
            <a:r>
              <a:rPr lang="fr-FR" sz="1800" u="sng" dirty="0">
                <a:solidFill>
                  <a:srgbClr val="0563C1"/>
                </a:solidFill>
                <a:effectLst/>
                <a:ea typeface="Calibri" panose="020F0502020204030204" pitchFamily="34" charset="0"/>
                <a:cs typeface="Times New Roman" panose="02020603050405020304" pitchFamily="18" charset="0"/>
                <a:hlinkClick r:id="rId4"/>
              </a:rPr>
              <a:t> </a:t>
            </a:r>
            <a:r>
              <a:rPr lang="fr-FR" sz="1400" u="sng" dirty="0">
                <a:solidFill>
                  <a:srgbClr val="0563C1"/>
                </a:solidFill>
                <a:effectLst/>
                <a:ea typeface="Calibri" panose="020F0502020204030204" pitchFamily="34" charset="0"/>
                <a:cs typeface="Times New Roman" panose="02020603050405020304" pitchFamily="18" charset="0"/>
                <a:hlinkClick r:id="rId4"/>
              </a:rPr>
              <a:t>https://www.service-public.fr/particuliers/vosdroits/F33341</a:t>
            </a:r>
            <a:endParaRPr lang="fr-FR" sz="1400" dirty="0">
              <a:effectLst/>
              <a:ea typeface="Calibri" panose="020F0502020204030204" pitchFamily="34" charset="0"/>
              <a:cs typeface="Times New Roman" panose="02020603050405020304" pitchFamily="18" charset="0"/>
            </a:endParaRPr>
          </a:p>
          <a:p>
            <a:pPr>
              <a:lnSpc>
                <a:spcPct val="107000"/>
              </a:lnSpc>
              <a:spcAft>
                <a:spcPts val="800"/>
              </a:spcAft>
            </a:pPr>
            <a:endParaRPr lang="fr-FR"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10262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Conséquences judicaires : </a:t>
            </a:r>
          </a:p>
          <a:p>
            <a:pPr lvl="0"/>
            <a:r>
              <a:rPr lang="fr-FR" sz="3200" b="1" dirty="0">
                <a:solidFill>
                  <a:srgbClr val="7A2553"/>
                </a:solidFill>
              </a:rPr>
              <a:t>Cannabis</a:t>
            </a:r>
            <a:endParaRPr lang="fr-FR" sz="3200" dirty="0">
              <a:solidFill>
                <a:srgbClr val="6B6123"/>
              </a:solidFill>
            </a:endParaRPr>
          </a:p>
        </p:txBody>
      </p:sp>
      <p:sp>
        <p:nvSpPr>
          <p:cNvPr id="7" name="ZoneTexte 6">
            <a:extLst>
              <a:ext uri="{FF2B5EF4-FFF2-40B4-BE49-F238E27FC236}">
                <a16:creationId xmlns:a16="http://schemas.microsoft.com/office/drawing/2014/main" id="{C82767FE-1C5F-46DB-9B90-811526EA6E9F}"/>
              </a:ext>
            </a:extLst>
          </p:cNvPr>
          <p:cNvSpPr txBox="1"/>
          <p:nvPr/>
        </p:nvSpPr>
        <p:spPr>
          <a:xfrm>
            <a:off x="851849" y="1752362"/>
            <a:ext cx="11109276" cy="3296159"/>
          </a:xfrm>
          <a:prstGeom prst="rect">
            <a:avLst/>
          </a:prstGeom>
          <a:noFill/>
        </p:spPr>
        <p:txBody>
          <a:bodyPr wrap="square" rtlCol="0">
            <a:spAutoFit/>
          </a:bodyPr>
          <a:lstStyle/>
          <a:p>
            <a:pPr>
              <a:lnSpc>
                <a:spcPct val="107000"/>
              </a:lnSpc>
              <a:spcAft>
                <a:spcPts val="800"/>
              </a:spcAft>
            </a:pPr>
            <a:endParaRPr lang="fr-FR"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i="0" dirty="0">
                <a:solidFill>
                  <a:srgbClr val="2E2E2E"/>
                </a:solidFill>
                <a:effectLst/>
              </a:rPr>
              <a:t>Loi n°2003-87 du 3 février 2003 relative à la conduite sous l'influence de substances ou plantes classées comme stupéfiants [Loi dite "Loi Marilou"]</a:t>
            </a:r>
          </a:p>
          <a:p>
            <a:pPr>
              <a:lnSpc>
                <a:spcPct val="107000"/>
              </a:lnSpc>
              <a:spcAft>
                <a:spcPts val="800"/>
              </a:spcAft>
            </a:pPr>
            <a:endParaRPr lang="fr-FR" b="1" i="0" dirty="0">
              <a:solidFill>
                <a:srgbClr val="2E2E2E"/>
              </a:solidFill>
              <a:effectLst/>
            </a:endParaRPr>
          </a:p>
          <a:p>
            <a:pPr>
              <a:lnSpc>
                <a:spcPct val="107000"/>
              </a:lnSpc>
              <a:spcAft>
                <a:spcPts val="800"/>
              </a:spcAft>
            </a:pPr>
            <a:r>
              <a:rPr lang="fr-FR" dirty="0">
                <a:solidFill>
                  <a:srgbClr val="2E2E2E"/>
                </a:solidFill>
              </a:rPr>
              <a:t>C</a:t>
            </a:r>
            <a:r>
              <a:rPr lang="fr-FR" b="0" i="0" dirty="0">
                <a:solidFill>
                  <a:srgbClr val="2E2E2E"/>
                </a:solidFill>
                <a:effectLst/>
              </a:rPr>
              <a:t>ette loi généralise le dépistage de stupéfiants en cas d'accidents corporels, autorise les contrôles préventifs et crée un délit de conduite sous l'empire de stupéfiants, délit passible de deux ans de prison</a:t>
            </a:r>
          </a:p>
          <a:p>
            <a:pPr>
              <a:lnSpc>
                <a:spcPct val="107000"/>
              </a:lnSpc>
              <a:spcAft>
                <a:spcPts val="800"/>
              </a:spcAft>
            </a:pPr>
            <a:endParaRPr lang="fr-FR" b="0" i="0" dirty="0">
              <a:solidFill>
                <a:srgbClr val="2E2E2E"/>
              </a:solidFill>
              <a:effectLst/>
            </a:endParaRPr>
          </a:p>
          <a:p>
            <a:pPr>
              <a:lnSpc>
                <a:spcPct val="107000"/>
              </a:lnSpc>
              <a:spcAft>
                <a:spcPts val="800"/>
              </a:spcAft>
            </a:pPr>
            <a:endParaRPr lang="fr-FR" dirty="0">
              <a:solidFill>
                <a:srgbClr val="2E2E2E"/>
              </a:solidFill>
            </a:endParaRPr>
          </a:p>
          <a:p>
            <a:pPr>
              <a:lnSpc>
                <a:spcPct val="107000"/>
              </a:lnSpc>
              <a:spcAft>
                <a:spcPts val="800"/>
              </a:spcAft>
            </a:pPr>
            <a:endParaRPr lang="fr-FR" b="0" i="0" dirty="0">
              <a:solidFill>
                <a:srgbClr val="2E2E2E"/>
              </a:solidFill>
              <a:effectLst/>
            </a:endParaRPr>
          </a:p>
        </p:txBody>
      </p:sp>
    </p:spTree>
    <p:extLst>
      <p:ext uri="{BB962C8B-B14F-4D97-AF65-F5344CB8AC3E}">
        <p14:creationId xmlns:p14="http://schemas.microsoft.com/office/powerpoint/2010/main" val="29711951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Conséquences judiciaires : </a:t>
            </a:r>
          </a:p>
          <a:p>
            <a:pPr lvl="0"/>
            <a:r>
              <a:rPr lang="fr-FR" sz="3200" b="1" dirty="0">
                <a:solidFill>
                  <a:srgbClr val="7A2553"/>
                </a:solidFill>
              </a:rPr>
              <a:t>Cannabis</a:t>
            </a:r>
            <a:endParaRPr lang="fr-FR" sz="3200" dirty="0">
              <a:solidFill>
                <a:srgbClr val="6B6123"/>
              </a:solidFill>
            </a:endParaRPr>
          </a:p>
        </p:txBody>
      </p:sp>
      <p:sp>
        <p:nvSpPr>
          <p:cNvPr id="7" name="ZoneTexte 6">
            <a:extLst>
              <a:ext uri="{FF2B5EF4-FFF2-40B4-BE49-F238E27FC236}">
                <a16:creationId xmlns:a16="http://schemas.microsoft.com/office/drawing/2014/main" id="{C82767FE-1C5F-46DB-9B90-811526EA6E9F}"/>
              </a:ext>
            </a:extLst>
          </p:cNvPr>
          <p:cNvSpPr txBox="1"/>
          <p:nvPr/>
        </p:nvSpPr>
        <p:spPr>
          <a:xfrm>
            <a:off x="870899" y="1914287"/>
            <a:ext cx="11109276" cy="4456285"/>
          </a:xfrm>
          <a:prstGeom prst="rect">
            <a:avLst/>
          </a:prstGeom>
          <a:noFill/>
        </p:spPr>
        <p:txBody>
          <a:bodyPr wrap="square" rtlCol="0">
            <a:spAutoFit/>
          </a:bodyPr>
          <a:lstStyle/>
          <a:p>
            <a:pPr>
              <a:lnSpc>
                <a:spcPct val="107000"/>
              </a:lnSpc>
              <a:spcAft>
                <a:spcPts val="800"/>
              </a:spcAft>
            </a:pP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Les conséquences judicaires pour les </a:t>
            </a:r>
            <a:r>
              <a:rPr lang="fr-FR" b="1" u="sng" dirty="0">
                <a:latin typeface="Calibri" panose="020F0502020204030204" pitchFamily="34" charset="0"/>
                <a:ea typeface="Calibri" panose="020F0502020204030204" pitchFamily="34" charset="0"/>
                <a:cs typeface="Times New Roman" panose="02020603050405020304" pitchFamily="18" charset="0"/>
              </a:rPr>
              <a:t>mi</a:t>
            </a: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neurs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0" i="0" dirty="0">
                <a:effectLst/>
                <a:latin typeface="marianne_regular"/>
              </a:rPr>
              <a:t>Un mineur délinquant risque principalement d'être sanctionné par une mesure à vocation éducative plutôt que par une peine (amende, travail d'intérêt général, prison).</a:t>
            </a:r>
          </a:p>
          <a:p>
            <a:pPr>
              <a:lnSpc>
                <a:spcPct val="107000"/>
              </a:lnSpc>
              <a:spcAft>
                <a:spcPts val="800"/>
              </a:spcAft>
            </a:pPr>
            <a:r>
              <a:rPr lang="fr-FR" b="0" i="0" dirty="0">
                <a:effectLst/>
                <a:latin typeface="marianne_regular"/>
              </a:rPr>
              <a:t>Parce qu'il est âgé de moins de 18 ans, âge de la majorité pénale, sa responsabilité est atténuée par rapport à celle d'un majeur.</a:t>
            </a:r>
          </a:p>
          <a:p>
            <a:pPr>
              <a:lnSpc>
                <a:spcPct val="107000"/>
              </a:lnSpc>
              <a:spcAft>
                <a:spcPts val="800"/>
              </a:spcAft>
            </a:pPr>
            <a:r>
              <a:rPr lang="fr-FR" b="0" i="0" dirty="0">
                <a:effectLst/>
                <a:latin typeface="marianne_regular"/>
              </a:rPr>
              <a:t>S'il est âgé de moins de 13 ans, la loi estime que le mineur n'est pas capable de discernement. Ainsi, la sanction du mineur est prise en fonction de son âge et de sa situation.</a:t>
            </a:r>
          </a:p>
          <a:p>
            <a:pPr>
              <a:lnSpc>
                <a:spcPct val="107000"/>
              </a:lnSpc>
              <a:spcAft>
                <a:spcPts val="800"/>
              </a:spcAft>
            </a:pPr>
            <a:endParaRPr lang="fr-FR"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hlinkClick r:id="rId2"/>
              </a:rPr>
              <a:t>https://www.service-public.fr/particuliers/vosdroits/F1837</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b="1"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02213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Conséquences judicaires : </a:t>
            </a:r>
          </a:p>
          <a:p>
            <a:pPr lvl="0"/>
            <a:r>
              <a:rPr lang="fr-FR" sz="3200" b="1" dirty="0">
                <a:solidFill>
                  <a:srgbClr val="7A2553"/>
                </a:solidFill>
              </a:rPr>
              <a:t>Cannabis</a:t>
            </a:r>
            <a:endParaRPr lang="fr-FR" sz="3200" dirty="0">
              <a:solidFill>
                <a:srgbClr val="6B6123"/>
              </a:solidFill>
            </a:endParaRPr>
          </a:p>
        </p:txBody>
      </p:sp>
      <p:pic>
        <p:nvPicPr>
          <p:cNvPr id="1026" name="Picture 2">
            <a:extLst>
              <a:ext uri="{FF2B5EF4-FFF2-40B4-BE49-F238E27FC236}">
                <a16:creationId xmlns:a16="http://schemas.microsoft.com/office/drawing/2014/main" id="{8F427EB3-8F24-4C2C-B9CA-C83418820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639" y="1919046"/>
            <a:ext cx="6985765" cy="392949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A0B22128-C6AE-4A20-B5DD-CE2741D578FE}"/>
              </a:ext>
            </a:extLst>
          </p:cNvPr>
          <p:cNvSpPr txBox="1"/>
          <p:nvPr/>
        </p:nvSpPr>
        <p:spPr>
          <a:xfrm>
            <a:off x="7394404" y="3322622"/>
            <a:ext cx="4538064" cy="766364"/>
          </a:xfrm>
          <a:prstGeom prst="rect">
            <a:avLst/>
          </a:prstGeom>
          <a:noFill/>
        </p:spPr>
        <p:txBody>
          <a:bodyPr wrap="square" rtlCol="0">
            <a:spAutoFit/>
          </a:bodyPr>
          <a:lstStyle/>
          <a:p>
            <a:pPr>
              <a:lnSpc>
                <a:spcPct val="107000"/>
              </a:lnSpc>
              <a:spcAft>
                <a:spcPts val="800"/>
              </a:spcAft>
            </a:pPr>
            <a:r>
              <a:rPr lang="fr-FR" dirty="0"/>
              <a:t>Le cannabis potentialise les effets de l’alcool, des barbituriques, des amphétamines</a:t>
            </a:r>
            <a:r>
              <a:rPr lang="fr-FR" sz="2400" dirty="0">
                <a:solidFill>
                  <a:schemeClr val="tx1">
                    <a:lumMod val="65000"/>
                    <a:lumOff val="35000"/>
                  </a:schemeClr>
                </a:solidFill>
              </a:rPr>
              <a:t>…</a:t>
            </a:r>
            <a:endParaRPr lang="fr-FR" b="1" u="sng"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664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Conséquences sociales : </a:t>
            </a:r>
          </a:p>
          <a:p>
            <a:pPr lvl="0"/>
            <a:r>
              <a:rPr lang="fr-FR" sz="3200" b="1" dirty="0">
                <a:solidFill>
                  <a:srgbClr val="7A2553"/>
                </a:solidFill>
              </a:rPr>
              <a:t>Cannabis</a:t>
            </a:r>
            <a:endParaRPr lang="fr-FR" sz="3200" dirty="0">
              <a:solidFill>
                <a:srgbClr val="6B6123"/>
              </a:solidFill>
            </a:endParaRPr>
          </a:p>
        </p:txBody>
      </p:sp>
      <p:sp>
        <p:nvSpPr>
          <p:cNvPr id="3" name="ZoneTexte 2">
            <a:extLst>
              <a:ext uri="{FF2B5EF4-FFF2-40B4-BE49-F238E27FC236}">
                <a16:creationId xmlns:a16="http://schemas.microsoft.com/office/drawing/2014/main" id="{32F1A1B5-133C-4361-84A7-F981FEB6BD63}"/>
              </a:ext>
            </a:extLst>
          </p:cNvPr>
          <p:cNvSpPr txBox="1"/>
          <p:nvPr/>
        </p:nvSpPr>
        <p:spPr>
          <a:xfrm>
            <a:off x="760396" y="2348564"/>
            <a:ext cx="9923646" cy="2862322"/>
          </a:xfrm>
          <a:prstGeom prst="rect">
            <a:avLst/>
          </a:prstGeom>
          <a:noFill/>
        </p:spPr>
        <p:txBody>
          <a:bodyPr wrap="square" rtlCol="0">
            <a:spAutoFit/>
          </a:bodyPr>
          <a:lstStyle/>
          <a:p>
            <a:pPr marL="285750" indent="-285750">
              <a:buFont typeface="Wingdings" panose="05000000000000000000" pitchFamily="2" charset="2"/>
              <a:buChar char="ü"/>
            </a:pPr>
            <a:r>
              <a:rPr lang="fr-FR" sz="1800" dirty="0">
                <a:effectLst/>
                <a:latin typeface="Calibri" panose="020F0502020204030204" pitchFamily="34" charset="0"/>
                <a:ea typeface="Calibri" panose="020F0502020204030204" pitchFamily="34" charset="0"/>
              </a:rPr>
              <a:t>Diminution des capacités d’apprentissage, de mémorisation / impact sur le parcours scolaire</a:t>
            </a:r>
          </a:p>
          <a:p>
            <a:pPr marL="285750" indent="-285750">
              <a:buFont typeface="Wingdings" panose="05000000000000000000" pitchFamily="2" charset="2"/>
              <a:buChar char="ü"/>
            </a:pPr>
            <a:endParaRPr lang="fr-FR" dirty="0">
              <a:latin typeface="Calibri" panose="020F0502020204030204" pitchFamily="34" charset="0"/>
              <a:ea typeface="Calibri" panose="020F0502020204030204" pitchFamily="34" charset="0"/>
            </a:endParaRPr>
          </a:p>
          <a:p>
            <a:pPr marL="285750" indent="-285750">
              <a:buFont typeface="Wingdings" panose="05000000000000000000" pitchFamily="2" charset="2"/>
              <a:buChar char="ü"/>
            </a:pPr>
            <a:r>
              <a:rPr lang="fr-FR" sz="1800" dirty="0">
                <a:effectLst/>
                <a:latin typeface="Calibri" panose="020F0502020204030204" pitchFamily="34" charset="0"/>
                <a:ea typeface="Calibri" panose="020F0502020204030204" pitchFamily="34" charset="0"/>
              </a:rPr>
              <a:t>Arrêt de travail dus à des blessures graves notamment dans certains contextes professionnels </a:t>
            </a:r>
          </a:p>
          <a:p>
            <a:pPr marL="285750" indent="-285750">
              <a:buFont typeface="Wingdings" panose="05000000000000000000" pitchFamily="2" charset="2"/>
              <a:buChar char="ü"/>
            </a:pPr>
            <a:endParaRPr lang="fr-FR" sz="1800" dirty="0">
              <a:effectLst/>
              <a:latin typeface="Calibri" panose="020F0502020204030204" pitchFamily="34" charset="0"/>
              <a:ea typeface="Calibri" panose="020F0502020204030204" pitchFamily="34" charset="0"/>
            </a:endParaRPr>
          </a:p>
          <a:p>
            <a:pPr marL="285750" indent="-285750">
              <a:buFont typeface="Wingdings" panose="05000000000000000000" pitchFamily="2" charset="2"/>
              <a:buChar char="ü"/>
            </a:pPr>
            <a:r>
              <a:rPr lang="fr-FR" dirty="0">
                <a:cs typeface="Calibri" panose="020F0502020204030204" pitchFamily="34" charset="0"/>
              </a:rPr>
              <a:t>Influence les relations sociales voire peut conduire à l’isolement (trouble d’anxiété social)</a:t>
            </a:r>
          </a:p>
          <a:p>
            <a:endParaRPr lang="fr-FR" dirty="0">
              <a:cs typeface="Calibri" panose="020F0502020204030204" pitchFamily="34" charset="0"/>
            </a:endParaRPr>
          </a:p>
          <a:p>
            <a:pPr marL="285750" indent="-285750">
              <a:buFont typeface="Wingdings" panose="05000000000000000000" pitchFamily="2" charset="2"/>
              <a:buChar char="ü"/>
            </a:pPr>
            <a:r>
              <a:rPr lang="fr-FR" dirty="0"/>
              <a:t>E</a:t>
            </a:r>
            <a:r>
              <a:rPr lang="fr-FR" b="0" i="0" dirty="0">
                <a:effectLst/>
              </a:rPr>
              <a:t>ntraine des conflits parentaux, tensions avec l’entourage</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b="0" i="0" dirty="0">
                <a:effectLst/>
              </a:rPr>
              <a:t>Être à l’origine de p</a:t>
            </a:r>
            <a:r>
              <a:rPr lang="fr-FR" dirty="0"/>
              <a:t>roblèmes financiers, de délinquance, d’inégalités sociales </a:t>
            </a:r>
          </a:p>
          <a:p>
            <a:pPr marL="285750" indent="-285750">
              <a:buFont typeface="Wingdings" panose="05000000000000000000" pitchFamily="2" charset="2"/>
              <a:buChar char="ü"/>
            </a:pPr>
            <a:endParaRPr lang="fr-FR" dirty="0"/>
          </a:p>
        </p:txBody>
      </p:sp>
    </p:spTree>
    <p:extLst>
      <p:ext uri="{BB962C8B-B14F-4D97-AF65-F5344CB8AC3E}">
        <p14:creationId xmlns:p14="http://schemas.microsoft.com/office/powerpoint/2010/main" val="12987048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EE33B8-0607-4554-A6C1-F168BA552013}"/>
              </a:ext>
            </a:extLst>
          </p:cNvPr>
          <p:cNvSpPr txBox="1"/>
          <p:nvPr/>
        </p:nvSpPr>
        <p:spPr>
          <a:xfrm>
            <a:off x="0" y="2844225"/>
            <a:ext cx="12192000" cy="1077218"/>
          </a:xfrm>
          <a:prstGeom prst="rect">
            <a:avLst/>
          </a:prstGeom>
          <a:noFill/>
        </p:spPr>
        <p:txBody>
          <a:bodyPr wrap="square" rtlCol="0">
            <a:spAutoFit/>
          </a:bodyPr>
          <a:lstStyle/>
          <a:p>
            <a:pPr lvl="0" algn="ctr"/>
            <a:r>
              <a:rPr lang="fr-FR" sz="3200" b="1" dirty="0"/>
              <a:t>e) La notion de verre standard</a:t>
            </a:r>
          </a:p>
          <a:p>
            <a:pPr lvl="0" algn="ctr"/>
            <a:endParaRPr lang="fr-FR" sz="3200" dirty="0"/>
          </a:p>
        </p:txBody>
      </p:sp>
    </p:spTree>
    <p:extLst>
      <p:ext uri="{BB962C8B-B14F-4D97-AF65-F5344CB8AC3E}">
        <p14:creationId xmlns:p14="http://schemas.microsoft.com/office/powerpoint/2010/main" val="3651399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Les équivalences : «verre standard»</a:t>
            </a:r>
          </a:p>
        </p:txBody>
      </p:sp>
      <p:pic>
        <p:nvPicPr>
          <p:cNvPr id="4" name="Image 3">
            <a:extLst>
              <a:ext uri="{FF2B5EF4-FFF2-40B4-BE49-F238E27FC236}">
                <a16:creationId xmlns:a16="http://schemas.microsoft.com/office/drawing/2014/main" id="{A09F0C5F-50C4-476E-AE6A-3C2CC2A72867}"/>
              </a:ext>
            </a:extLst>
          </p:cNvPr>
          <p:cNvPicPr>
            <a:picLocks noChangeAspect="1"/>
          </p:cNvPicPr>
          <p:nvPr/>
        </p:nvPicPr>
        <p:blipFill>
          <a:blip r:embed="rId2"/>
          <a:stretch>
            <a:fillRect/>
          </a:stretch>
        </p:blipFill>
        <p:spPr>
          <a:xfrm>
            <a:off x="2472175" y="2040831"/>
            <a:ext cx="7247649" cy="3265103"/>
          </a:xfrm>
          <a:prstGeom prst="rect">
            <a:avLst/>
          </a:prstGeom>
        </p:spPr>
      </p:pic>
    </p:spTree>
    <p:extLst>
      <p:ext uri="{BB962C8B-B14F-4D97-AF65-F5344CB8AC3E}">
        <p14:creationId xmlns:p14="http://schemas.microsoft.com/office/powerpoint/2010/main" val="3115278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40B578B-1B77-4D34-91A0-64EEA5068881}"/>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Les addictions concernent :</a:t>
            </a:r>
            <a:endParaRPr lang="fr-FR" sz="3200" dirty="0">
              <a:solidFill>
                <a:srgbClr val="6B6123"/>
              </a:solidFill>
            </a:endParaRPr>
          </a:p>
        </p:txBody>
      </p:sp>
      <p:sp>
        <p:nvSpPr>
          <p:cNvPr id="2" name="ZoneTexte 1">
            <a:extLst>
              <a:ext uri="{FF2B5EF4-FFF2-40B4-BE49-F238E27FC236}">
                <a16:creationId xmlns:a16="http://schemas.microsoft.com/office/drawing/2014/main" id="{786B0D88-13F6-FC48-5EFC-4DD2DBB7876B}"/>
              </a:ext>
            </a:extLst>
          </p:cNvPr>
          <p:cNvSpPr txBox="1"/>
          <p:nvPr/>
        </p:nvSpPr>
        <p:spPr>
          <a:xfrm>
            <a:off x="525446" y="1413363"/>
            <a:ext cx="11622484" cy="4065857"/>
          </a:xfrm>
          <a:prstGeom prst="rect">
            <a:avLst/>
          </a:prstGeom>
          <a:noFill/>
        </p:spPr>
        <p:txBody>
          <a:bodyPr wrap="square">
            <a:spAutoFit/>
          </a:bodyPr>
          <a:lstStyle/>
          <a:p>
            <a:endParaRPr lang="fr-FR" sz="1800" b="0" i="0" u="none" strike="noStrike" baseline="0" dirty="0">
              <a:solidFill>
                <a:srgbClr val="000000"/>
              </a:solidFill>
              <a:latin typeface="Calibri" panose="020F0502020204030204" pitchFamily="34" charset="0"/>
            </a:endParaRPr>
          </a:p>
          <a:p>
            <a:pPr marL="342900" indent="-342900">
              <a:lnSpc>
                <a:spcPct val="150000"/>
              </a:lnSpc>
              <a:buFont typeface="Arial" panose="020B0604020202020204" pitchFamily="34" charset="0"/>
              <a:buChar char="•"/>
            </a:pPr>
            <a:r>
              <a:rPr lang="fr-FR" b="1" i="0" u="none" strike="noStrike" baseline="0" dirty="0">
                <a:solidFill>
                  <a:srgbClr val="000000"/>
                </a:solidFill>
                <a:latin typeface="Calibri" panose="020F0502020204030204" pitchFamily="34" charset="0"/>
              </a:rPr>
              <a:t>Le tabac (nicotine)</a:t>
            </a:r>
          </a:p>
          <a:p>
            <a:pPr marL="342900" indent="-342900">
              <a:lnSpc>
                <a:spcPct val="150000"/>
              </a:lnSpc>
              <a:buFont typeface="Arial" panose="020B0604020202020204" pitchFamily="34" charset="0"/>
              <a:buChar char="•"/>
            </a:pPr>
            <a:r>
              <a:rPr lang="fr-FR" b="1" i="0" u="none" strike="noStrike" baseline="0" dirty="0">
                <a:solidFill>
                  <a:srgbClr val="000000"/>
                </a:solidFill>
                <a:latin typeface="Calibri" panose="020F0502020204030204" pitchFamily="34" charset="0"/>
              </a:rPr>
              <a:t>L’alcool</a:t>
            </a:r>
          </a:p>
          <a:p>
            <a:pPr marL="342900" indent="-342900">
              <a:lnSpc>
                <a:spcPct val="150000"/>
              </a:lnSpc>
              <a:buFont typeface="Arial" panose="020B0604020202020204" pitchFamily="34" charset="0"/>
              <a:buChar char="•"/>
            </a:pPr>
            <a:r>
              <a:rPr lang="fr-FR" b="1" i="0" u="none" strike="noStrike" baseline="0" dirty="0">
                <a:solidFill>
                  <a:srgbClr val="000000"/>
                </a:solidFill>
                <a:latin typeface="Calibri" panose="020F0502020204030204" pitchFamily="34" charset="0"/>
              </a:rPr>
              <a:t>Le cannabis</a:t>
            </a:r>
          </a:p>
          <a:p>
            <a:pPr marL="342900" indent="-342900">
              <a:lnSpc>
                <a:spcPct val="150000"/>
              </a:lnSpc>
              <a:buFont typeface="Arial" panose="020B0604020202020204" pitchFamily="34" charset="0"/>
              <a:buChar char="•"/>
            </a:pPr>
            <a:r>
              <a:rPr lang="fr-FR" b="1" i="0" u="none" strike="noStrike" baseline="0" dirty="0">
                <a:solidFill>
                  <a:srgbClr val="000000"/>
                </a:solidFill>
                <a:latin typeface="Calibri" panose="020F0502020204030204" pitchFamily="34" charset="0"/>
              </a:rPr>
              <a:t>Les opioïdes (naturels et synthétiques)</a:t>
            </a:r>
          </a:p>
          <a:p>
            <a:pPr marL="342900" indent="-342900">
              <a:lnSpc>
                <a:spcPct val="150000"/>
              </a:lnSpc>
              <a:buFont typeface="Arial" panose="020B0604020202020204" pitchFamily="34" charset="0"/>
              <a:buChar char="•"/>
            </a:pPr>
            <a:r>
              <a:rPr lang="fr-FR" b="1" i="0" u="none" strike="noStrike" baseline="0" dirty="0">
                <a:solidFill>
                  <a:srgbClr val="000000"/>
                </a:solidFill>
                <a:latin typeface="Calibri" panose="020F0502020204030204" pitchFamily="34" charset="0"/>
              </a:rPr>
              <a:t>La cocaïne</a:t>
            </a:r>
          </a:p>
          <a:p>
            <a:pPr marL="342900" indent="-342900">
              <a:lnSpc>
                <a:spcPct val="150000"/>
              </a:lnSpc>
              <a:buFont typeface="Arial" panose="020B0604020202020204" pitchFamily="34" charset="0"/>
              <a:buChar char="•"/>
            </a:pPr>
            <a:r>
              <a:rPr lang="fr-FR" b="1" i="0" u="none" strike="noStrike" baseline="0" dirty="0">
                <a:solidFill>
                  <a:srgbClr val="000000"/>
                </a:solidFill>
                <a:latin typeface="Calibri" panose="020F0502020204030204" pitchFamily="34" charset="0"/>
              </a:rPr>
              <a:t>Des anxiolytiques, sédatifs, hypnotiques</a:t>
            </a:r>
          </a:p>
          <a:p>
            <a:pPr marL="342900" indent="-342900">
              <a:lnSpc>
                <a:spcPct val="150000"/>
              </a:lnSpc>
              <a:buFont typeface="Arial" panose="020B0604020202020204" pitchFamily="34" charset="0"/>
              <a:buChar char="•"/>
            </a:pPr>
            <a:r>
              <a:rPr lang="fr-FR" b="1" i="0" u="none" strike="noStrike" baseline="0" dirty="0">
                <a:solidFill>
                  <a:srgbClr val="000000"/>
                </a:solidFill>
                <a:latin typeface="Calibri" panose="020F0502020204030204" pitchFamily="34" charset="0"/>
              </a:rPr>
              <a:t>Certains dérivés de synthèse.</a:t>
            </a:r>
          </a:p>
          <a:p>
            <a:pPr marL="342900" indent="-342900">
              <a:lnSpc>
                <a:spcPct val="150000"/>
              </a:lnSpc>
              <a:buFont typeface="Arial" panose="020B0604020202020204" pitchFamily="34" charset="0"/>
              <a:buChar char="•"/>
            </a:pPr>
            <a:r>
              <a:rPr lang="fr-FR" b="1" i="0" u="none" strike="noStrike" baseline="0" dirty="0">
                <a:solidFill>
                  <a:srgbClr val="000000"/>
                </a:solidFill>
                <a:latin typeface="Calibri" panose="020F0502020204030204" pitchFamily="34" charset="0"/>
              </a:rPr>
              <a:t>Parmi les addictions sans substance, </a:t>
            </a:r>
            <a:r>
              <a:rPr lang="fr-FR" b="1" dirty="0">
                <a:solidFill>
                  <a:srgbClr val="000000"/>
                </a:solidFill>
                <a:latin typeface="Calibri" panose="020F0502020204030204" pitchFamily="34" charset="0"/>
              </a:rPr>
              <a:t>les </a:t>
            </a:r>
            <a:r>
              <a:rPr lang="fr-FR" b="1" i="0" u="none" strike="noStrike" baseline="0" dirty="0">
                <a:solidFill>
                  <a:srgbClr val="000000"/>
                </a:solidFill>
                <a:latin typeface="Calibri" panose="020F0502020204030204" pitchFamily="34" charset="0"/>
              </a:rPr>
              <a:t>jeux de hasard et d’argent </a:t>
            </a:r>
            <a:r>
              <a:rPr lang="fr-FR" b="1" dirty="0">
                <a:solidFill>
                  <a:srgbClr val="000000"/>
                </a:solidFill>
                <a:latin typeface="Calibri" panose="020F0502020204030204" pitchFamily="34" charset="0"/>
              </a:rPr>
              <a:t>, les</a:t>
            </a:r>
            <a:r>
              <a:rPr lang="fr-FR" b="1" i="0" u="none" strike="noStrike" baseline="0" dirty="0">
                <a:solidFill>
                  <a:srgbClr val="000000"/>
                </a:solidFill>
                <a:latin typeface="Calibri" panose="020F0502020204030204" pitchFamily="34" charset="0"/>
              </a:rPr>
              <a:t> jeux vidéo</a:t>
            </a:r>
            <a:r>
              <a:rPr lang="fr-FR" b="1" dirty="0">
                <a:solidFill>
                  <a:srgbClr val="000000"/>
                </a:solidFill>
                <a:latin typeface="Calibri" panose="020F0502020204030204" pitchFamily="34" charset="0"/>
              </a:rPr>
              <a:t> son</a:t>
            </a:r>
            <a:r>
              <a:rPr lang="fr-FR" b="1" i="0" u="none" strike="noStrike" baseline="0" dirty="0">
                <a:solidFill>
                  <a:srgbClr val="000000"/>
                </a:solidFill>
                <a:latin typeface="Calibri" panose="020F0502020204030204" pitchFamily="34" charset="0"/>
              </a:rPr>
              <a:t>t reconnus comme des addictions comportementales dans les classifications diagnostiques internationales (DSM 5 et CIM 11).</a:t>
            </a:r>
          </a:p>
        </p:txBody>
      </p:sp>
    </p:spTree>
    <p:extLst>
      <p:ext uri="{BB962C8B-B14F-4D97-AF65-F5344CB8AC3E}">
        <p14:creationId xmlns:p14="http://schemas.microsoft.com/office/powerpoint/2010/main" val="36212092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90653" y="419101"/>
            <a:ext cx="11774083" cy="584775"/>
          </a:xfrm>
          <a:prstGeom prst="rect">
            <a:avLst/>
          </a:prstGeom>
          <a:noFill/>
        </p:spPr>
        <p:txBody>
          <a:bodyPr wrap="square" rtlCol="0">
            <a:spAutoFit/>
          </a:bodyPr>
          <a:lstStyle/>
          <a:p>
            <a:pPr lvl="0"/>
            <a:r>
              <a:rPr lang="fr-FR" sz="3200" b="1" dirty="0">
                <a:solidFill>
                  <a:srgbClr val="7A2553"/>
                </a:solidFill>
              </a:rPr>
              <a:t>Nombre de verres « STANDARDS » contenus dans une bouteille</a:t>
            </a:r>
          </a:p>
        </p:txBody>
      </p:sp>
      <p:graphicFrame>
        <p:nvGraphicFramePr>
          <p:cNvPr id="3" name="Group 1">
            <a:extLst>
              <a:ext uri="{FF2B5EF4-FFF2-40B4-BE49-F238E27FC236}">
                <a16:creationId xmlns:a16="http://schemas.microsoft.com/office/drawing/2014/main" id="{D94D4ACC-FDDD-420E-93E8-8C4E42932CDE}"/>
              </a:ext>
            </a:extLst>
          </p:cNvPr>
          <p:cNvGraphicFramePr>
            <a:graphicFrameLocks noGrp="1"/>
          </p:cNvGraphicFramePr>
          <p:nvPr>
            <p:extLst>
              <p:ext uri="{D42A27DB-BD31-4B8C-83A1-F6EECF244321}">
                <p14:modId xmlns:p14="http://schemas.microsoft.com/office/powerpoint/2010/main" val="2201715641"/>
              </p:ext>
            </p:extLst>
          </p:nvPr>
        </p:nvGraphicFramePr>
        <p:xfrm>
          <a:off x="2555081" y="1781175"/>
          <a:ext cx="7081838" cy="4608514"/>
        </p:xfrm>
        <a:graphic>
          <a:graphicData uri="http://schemas.openxmlformats.org/drawingml/2006/table">
            <a:tbl>
              <a:tblPr/>
              <a:tblGrid>
                <a:gridCol w="865188">
                  <a:extLst>
                    <a:ext uri="{9D8B030D-6E8A-4147-A177-3AD203B41FA5}">
                      <a16:colId xmlns:a16="http://schemas.microsoft.com/office/drawing/2014/main" val="274730262"/>
                    </a:ext>
                  </a:extLst>
                </a:gridCol>
                <a:gridCol w="2676525">
                  <a:extLst>
                    <a:ext uri="{9D8B030D-6E8A-4147-A177-3AD203B41FA5}">
                      <a16:colId xmlns:a16="http://schemas.microsoft.com/office/drawing/2014/main" val="1005678050"/>
                    </a:ext>
                  </a:extLst>
                </a:gridCol>
                <a:gridCol w="836612">
                  <a:extLst>
                    <a:ext uri="{9D8B030D-6E8A-4147-A177-3AD203B41FA5}">
                      <a16:colId xmlns:a16="http://schemas.microsoft.com/office/drawing/2014/main" val="35311976"/>
                    </a:ext>
                  </a:extLst>
                </a:gridCol>
                <a:gridCol w="2703513">
                  <a:extLst>
                    <a:ext uri="{9D8B030D-6E8A-4147-A177-3AD203B41FA5}">
                      <a16:colId xmlns:a16="http://schemas.microsoft.com/office/drawing/2014/main" val="1225387008"/>
                    </a:ext>
                  </a:extLst>
                </a:gridCol>
              </a:tblGrid>
              <a:tr h="7159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1 coupe CHAMPAGNE (10cl)</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1" i="0" u="none" strike="noStrike" cap="none" normalizeH="0" baseline="0">
                          <a:ln>
                            <a:noFill/>
                          </a:ln>
                          <a:solidFill>
                            <a:schemeClr val="tx1"/>
                          </a:solidFill>
                          <a:effectLst/>
                          <a:latin typeface="Verdana" panose="020B0604030504040204" pitchFamily="34" charset="0"/>
                          <a:cs typeface="Arial" panose="020B0604020202020204" pitchFamily="34" charset="0"/>
                        </a:rPr>
                        <a:t>7.5 </a:t>
                      </a: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verres (bouteille 75cl 12°)</a:t>
                      </a:r>
                    </a:p>
                  </a:txBody>
                  <a:tcPr marL="90000" marR="90000" marT="4680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4419194"/>
                  </a:ext>
                </a:extLst>
              </a:tr>
              <a:tr h="4857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1 verre VIN (10cl)</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1" i="0" u="none" strike="noStrike" cap="none" normalizeH="0" baseline="0">
                          <a:ln>
                            <a:noFill/>
                          </a:ln>
                          <a:solidFill>
                            <a:schemeClr val="tx1"/>
                          </a:solidFill>
                          <a:effectLst/>
                          <a:latin typeface="Verdana" panose="020B0604030504040204" pitchFamily="34" charset="0"/>
                          <a:cs typeface="Arial" panose="020B0604020202020204" pitchFamily="34" charset="0"/>
                        </a:rPr>
                        <a:t>7.5 </a:t>
                      </a: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verres (bouteille 75cl 12°)</a:t>
                      </a:r>
                    </a:p>
                  </a:txBody>
                  <a:tcPr marL="90000" marR="90000" marT="4680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8904627"/>
                  </a:ext>
                </a:extLst>
              </a:tr>
              <a:tr h="4889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1 « demi » BIÈRE pression (25cl à 5°)</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1" i="0" u="none" strike="noStrike" cap="none" normalizeH="0" baseline="0">
                          <a:ln>
                            <a:noFill/>
                          </a:ln>
                          <a:solidFill>
                            <a:schemeClr val="tx1"/>
                          </a:solidFill>
                          <a:effectLst/>
                          <a:latin typeface="Verdana" panose="020B0604030504040204" pitchFamily="34" charset="0"/>
                          <a:cs typeface="Arial" panose="020B0604020202020204" pitchFamily="34" charset="0"/>
                        </a:rPr>
                        <a:t>1.3 </a:t>
                      </a: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 verre (cannette 33cl 5°)</a:t>
                      </a:r>
                    </a:p>
                  </a:txBody>
                  <a:tcPr marL="90000" marR="90000" marT="4680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002762"/>
                  </a:ext>
                </a:extLst>
              </a:tr>
              <a:tr h="4857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0" i="0" u="none" strike="noStrike" cap="none" normalizeH="0" baseline="0" dirty="0">
                          <a:ln>
                            <a:noFill/>
                          </a:ln>
                          <a:solidFill>
                            <a:schemeClr val="tx1"/>
                          </a:solidFill>
                          <a:effectLst/>
                          <a:latin typeface="Verdana" panose="020B0604030504040204" pitchFamily="34" charset="0"/>
                          <a:cs typeface="Arial" panose="020B0604020202020204" pitchFamily="34" charset="0"/>
                        </a:rPr>
                        <a:t>1/3 d’1 bière « 8.6 »</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1" i="0" u="none" strike="noStrike" cap="none" normalizeH="0" baseline="0">
                          <a:ln>
                            <a:noFill/>
                          </a:ln>
                          <a:solidFill>
                            <a:schemeClr val="tx1"/>
                          </a:solidFill>
                          <a:effectLst/>
                          <a:latin typeface="Verdana" panose="020B0604030504040204" pitchFamily="34" charset="0"/>
                          <a:cs typeface="Arial" panose="020B0604020202020204" pitchFamily="34" charset="0"/>
                        </a:rPr>
                        <a:t>3.2</a:t>
                      </a: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verres (cannette de 50cl 8°)</a:t>
                      </a:r>
                    </a:p>
                  </a:txBody>
                  <a:tcPr marL="90000" marR="90000" marT="4680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83609672"/>
                  </a:ext>
                </a:extLst>
              </a:tr>
              <a:tr h="4889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1 verre WHISKY de 3cl</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1" i="0" u="none" strike="noStrike" cap="none" normalizeH="0" baseline="0">
                          <a:ln>
                            <a:noFill/>
                          </a:ln>
                          <a:solidFill>
                            <a:schemeClr val="tx1"/>
                          </a:solidFill>
                          <a:effectLst/>
                          <a:latin typeface="Verdana" panose="020B0604030504040204" pitchFamily="34" charset="0"/>
                          <a:cs typeface="Arial" panose="020B0604020202020204" pitchFamily="34" charset="0"/>
                        </a:rPr>
                        <a:t>23 </a:t>
                      </a: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verres (bouteille 70cl 40°) </a:t>
                      </a:r>
                      <a:r>
                        <a:rPr kumimoji="0" lang="fr-FR" altLang="fr-FR" sz="1200" b="1" i="0" u="none" strike="noStrike" cap="none" normalizeH="0" baseline="0">
                          <a:ln>
                            <a:noFill/>
                          </a:ln>
                          <a:solidFill>
                            <a:schemeClr val="tx1"/>
                          </a:solidFill>
                          <a:effectLst/>
                          <a:latin typeface="Verdana" panose="020B0604030504040204" pitchFamily="34" charset="0"/>
                          <a:cs typeface="Arial" panose="020B0604020202020204" pitchFamily="34" charset="0"/>
                        </a:rPr>
                        <a:t>32</a:t>
                      </a: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 verres (bouteille 1l)</a:t>
                      </a:r>
                    </a:p>
                  </a:txBody>
                  <a:tcPr marL="90000" marR="90000" marT="4680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3987356"/>
                  </a:ext>
                </a:extLst>
              </a:tr>
              <a:tr h="4889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1 verre PASTIS de 2.5 cl</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1" i="0" u="none" strike="noStrike" cap="none" normalizeH="0" baseline="0">
                          <a:ln>
                            <a:noFill/>
                          </a:ln>
                          <a:solidFill>
                            <a:schemeClr val="tx1"/>
                          </a:solidFill>
                          <a:effectLst/>
                          <a:latin typeface="Verdana" panose="020B0604030504040204" pitchFamily="34" charset="0"/>
                          <a:cs typeface="Arial" panose="020B0604020202020204" pitchFamily="34" charset="0"/>
                        </a:rPr>
                        <a:t>25</a:t>
                      </a: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 verres (bouteille 70cl 45°) </a:t>
                      </a:r>
                      <a:r>
                        <a:rPr kumimoji="0" lang="fr-FR" altLang="fr-FR" sz="1200" b="1" i="0" u="none" strike="noStrike" cap="none" normalizeH="0" baseline="0">
                          <a:ln>
                            <a:noFill/>
                          </a:ln>
                          <a:solidFill>
                            <a:schemeClr val="tx1"/>
                          </a:solidFill>
                          <a:effectLst/>
                          <a:latin typeface="Verdana" panose="020B0604030504040204" pitchFamily="34" charset="0"/>
                          <a:cs typeface="Arial" panose="020B0604020202020204" pitchFamily="34" charset="0"/>
                        </a:rPr>
                        <a:t> 36</a:t>
                      </a: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 verres (bouteille 1l)</a:t>
                      </a:r>
                    </a:p>
                  </a:txBody>
                  <a:tcPr marL="90000" marR="90000" marT="4680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83165634"/>
                  </a:ext>
                </a:extLst>
              </a:tr>
              <a:tr h="4841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1 verre COGNAC de 3 cl</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1" i="0" u="none" strike="noStrike" cap="none" normalizeH="0" baseline="0">
                          <a:ln>
                            <a:noFill/>
                          </a:ln>
                          <a:solidFill>
                            <a:schemeClr val="tx1"/>
                          </a:solidFill>
                          <a:effectLst/>
                          <a:latin typeface="Verdana" panose="020B0604030504040204" pitchFamily="34" charset="0"/>
                          <a:cs typeface="Arial" panose="020B0604020202020204" pitchFamily="34" charset="0"/>
                        </a:rPr>
                        <a:t>23 </a:t>
                      </a: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verres (bouteille 70 cl 40°)</a:t>
                      </a:r>
                    </a:p>
                  </a:txBody>
                  <a:tcPr marL="90000" marR="90000" marT="4680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7572739"/>
                  </a:ext>
                </a:extLst>
              </a:tr>
              <a:tr h="4857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1 verre PORTO de 6 cl</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1" i="0" u="none" strike="noStrike" cap="none" normalizeH="0" baseline="0">
                          <a:ln>
                            <a:noFill/>
                          </a:ln>
                          <a:solidFill>
                            <a:schemeClr val="tx1"/>
                          </a:solidFill>
                          <a:effectLst/>
                          <a:latin typeface="Verdana" panose="020B0604030504040204" pitchFamily="34" charset="0"/>
                          <a:cs typeface="Arial" panose="020B0604020202020204" pitchFamily="34" charset="0"/>
                        </a:rPr>
                        <a:t>12</a:t>
                      </a: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 verres (bouteille 75 cl 20°)</a:t>
                      </a:r>
                    </a:p>
                  </a:txBody>
                  <a:tcPr marL="90000" marR="90000" marT="4680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5413927"/>
                  </a:ext>
                </a:extLst>
              </a:tr>
              <a:tr h="4841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0" i="0" u="none" strike="noStrike" cap="none" normalizeH="0" baseline="0">
                          <a:ln>
                            <a:noFill/>
                          </a:ln>
                          <a:solidFill>
                            <a:schemeClr val="tx1"/>
                          </a:solidFill>
                          <a:effectLst/>
                          <a:latin typeface="Verdana" panose="020B0604030504040204" pitchFamily="34" charset="0"/>
                          <a:cs typeface="Arial" panose="020B0604020202020204" pitchFamily="34" charset="0"/>
                        </a:rPr>
                        <a:t>1 verre APERITIF de 7 cl</a:t>
                      </a:r>
                    </a:p>
                  </a:txBody>
                  <a:tcPr marL="90000" marR="90000" marT="46800"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1pPr>
                      <a:lvl2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2pPr>
                      <a:lvl3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3pPr>
                      <a:lvl4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1000"/>
                        </a:lnSpc>
                        <a:spcBef>
                          <a:spcPts val="3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altLang="fr-FR" sz="1200" b="1" i="0" u="none" strike="noStrike" cap="none" normalizeH="0" baseline="0" dirty="0">
                          <a:ln>
                            <a:noFill/>
                          </a:ln>
                          <a:solidFill>
                            <a:schemeClr val="tx1"/>
                          </a:solidFill>
                          <a:effectLst/>
                          <a:latin typeface="Verdana" panose="020B0604030504040204" pitchFamily="34" charset="0"/>
                          <a:cs typeface="Arial" panose="020B0604020202020204" pitchFamily="34" charset="0"/>
                        </a:rPr>
                        <a:t>10</a:t>
                      </a:r>
                      <a:r>
                        <a:rPr kumimoji="0" lang="fr-FR" altLang="fr-FR" sz="1200" b="0" i="0" u="none" strike="noStrike" cap="none" normalizeH="0" baseline="0" dirty="0">
                          <a:ln>
                            <a:noFill/>
                          </a:ln>
                          <a:solidFill>
                            <a:schemeClr val="tx1"/>
                          </a:solidFill>
                          <a:effectLst/>
                          <a:latin typeface="Verdana" panose="020B0604030504040204" pitchFamily="34" charset="0"/>
                          <a:cs typeface="Arial" panose="020B0604020202020204" pitchFamily="34" charset="0"/>
                        </a:rPr>
                        <a:t> verres (bouteille 75cl 18°)</a:t>
                      </a:r>
                    </a:p>
                  </a:txBody>
                  <a:tcPr marL="90000" marR="90000" marT="46800"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0550700"/>
                  </a:ext>
                </a:extLst>
              </a:tr>
            </a:tbl>
          </a:graphicData>
        </a:graphic>
      </p:graphicFrame>
      <p:pic>
        <p:nvPicPr>
          <p:cNvPr id="4" name="Picture 125">
            <a:extLst>
              <a:ext uri="{FF2B5EF4-FFF2-40B4-BE49-F238E27FC236}">
                <a16:creationId xmlns:a16="http://schemas.microsoft.com/office/drawing/2014/main" id="{8ACF347D-9C60-4A6F-99F7-0D5FB15044BE}"/>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775744" y="1865313"/>
            <a:ext cx="3429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126">
            <a:extLst>
              <a:ext uri="{FF2B5EF4-FFF2-40B4-BE49-F238E27FC236}">
                <a16:creationId xmlns:a16="http://schemas.microsoft.com/office/drawing/2014/main" id="{3C4F5936-6EC0-4571-9717-19CC3DD68BF0}"/>
              </a:ext>
            </a:extLst>
          </p:cNvPr>
          <p:cNvPicPr>
            <a:picLocks noChangeAspect="1" noChangeArrowheads="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788444" y="2501900"/>
            <a:ext cx="323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127">
            <a:extLst>
              <a:ext uri="{FF2B5EF4-FFF2-40B4-BE49-F238E27FC236}">
                <a16:creationId xmlns:a16="http://schemas.microsoft.com/office/drawing/2014/main" id="{ACCD737A-CE13-45F6-BDF5-AAFA015BB06E}"/>
              </a:ext>
            </a:extLst>
          </p:cNvPr>
          <p:cNvPicPr>
            <a:picLocks noChangeAspect="1" noChangeArrowheads="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788444" y="5957888"/>
            <a:ext cx="323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128">
            <a:extLst>
              <a:ext uri="{FF2B5EF4-FFF2-40B4-BE49-F238E27FC236}">
                <a16:creationId xmlns:a16="http://schemas.microsoft.com/office/drawing/2014/main" id="{758D3D3E-D01D-488B-8F7D-1792A12B6906}"/>
              </a:ext>
            </a:extLst>
          </p:cNvPr>
          <p:cNvPicPr>
            <a:picLocks noChangeAspect="1" noChangeArrowheads="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788444" y="3017838"/>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129">
            <a:extLst>
              <a:ext uri="{FF2B5EF4-FFF2-40B4-BE49-F238E27FC236}">
                <a16:creationId xmlns:a16="http://schemas.microsoft.com/office/drawing/2014/main" id="{E4A46BD5-0F1B-4F93-B439-8B4C7415BE67}"/>
              </a:ext>
            </a:extLst>
          </p:cNvPr>
          <p:cNvPicPr>
            <a:picLocks noChangeAspect="1" noChangeArrowheads="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788444" y="4000500"/>
            <a:ext cx="323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130">
            <a:extLst>
              <a:ext uri="{FF2B5EF4-FFF2-40B4-BE49-F238E27FC236}">
                <a16:creationId xmlns:a16="http://schemas.microsoft.com/office/drawing/2014/main" id="{138203EE-8F8E-4D51-A884-C6E742712B0B}"/>
              </a:ext>
            </a:extLst>
          </p:cNvPr>
          <p:cNvPicPr>
            <a:picLocks noChangeAspect="1" noChangeArrowheads="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788444" y="4457700"/>
            <a:ext cx="323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Picture 131">
            <a:extLst>
              <a:ext uri="{FF2B5EF4-FFF2-40B4-BE49-F238E27FC236}">
                <a16:creationId xmlns:a16="http://schemas.microsoft.com/office/drawing/2014/main" id="{85EB0B41-282D-490F-AF56-8BAC9D3BE390}"/>
              </a:ext>
            </a:extLst>
          </p:cNvPr>
          <p:cNvPicPr>
            <a:picLocks noChangeAspect="1" noChangeArrowheads="1"/>
          </p:cNvPicPr>
          <p:nvPr/>
        </p:nvPicPr>
        <p:blipFill>
          <a:blip r:embed="rId12">
            <a:duotone>
              <a:schemeClr val="accent6">
                <a:shade val="45000"/>
                <a:satMod val="135000"/>
              </a:schemeClr>
              <a:prstClr val="white"/>
            </a:duotone>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788444" y="4949825"/>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Picture 132">
            <a:extLst>
              <a:ext uri="{FF2B5EF4-FFF2-40B4-BE49-F238E27FC236}">
                <a16:creationId xmlns:a16="http://schemas.microsoft.com/office/drawing/2014/main" id="{68CE8994-D08C-44E9-8CFD-1224B466475B}"/>
              </a:ext>
            </a:extLst>
          </p:cNvPr>
          <p:cNvPicPr>
            <a:picLocks noChangeAspect="1" noChangeArrowheads="1"/>
          </p:cNvPicPr>
          <p:nvPr/>
        </p:nvPicPr>
        <p:blipFill>
          <a:blip r:embed="rId14">
            <a:duotone>
              <a:schemeClr val="accent6">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788444" y="5453063"/>
            <a:ext cx="323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133">
            <a:extLst>
              <a:ext uri="{FF2B5EF4-FFF2-40B4-BE49-F238E27FC236}">
                <a16:creationId xmlns:a16="http://schemas.microsoft.com/office/drawing/2014/main" id="{7B3F92C0-8D83-4896-AA20-AB824A74BBCC}"/>
              </a:ext>
            </a:extLst>
          </p:cNvPr>
          <p:cNvPicPr>
            <a:picLocks noChangeAspect="1" noChangeArrowheads="1"/>
          </p:cNvPicPr>
          <p:nvPr/>
        </p:nvPicPr>
        <p:blipFill>
          <a:blip r:embed="rId16">
            <a:duotone>
              <a:schemeClr val="accent6">
                <a:shade val="45000"/>
                <a:satMod val="135000"/>
              </a:schemeClr>
              <a:prstClr val="white"/>
            </a:duotone>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315869" y="3005138"/>
            <a:ext cx="323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Picture 134">
            <a:extLst>
              <a:ext uri="{FF2B5EF4-FFF2-40B4-BE49-F238E27FC236}">
                <a16:creationId xmlns:a16="http://schemas.microsoft.com/office/drawing/2014/main" id="{E3E463EF-65D3-44D4-B65B-EBF06B94D99B}"/>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6315869" y="3509963"/>
            <a:ext cx="323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Picture 135">
            <a:extLst>
              <a:ext uri="{FF2B5EF4-FFF2-40B4-BE49-F238E27FC236}">
                <a16:creationId xmlns:a16="http://schemas.microsoft.com/office/drawing/2014/main" id="{A0035F85-AF79-4303-8E19-FB01B9D4A411}"/>
              </a:ext>
            </a:extLst>
          </p:cNvPr>
          <p:cNvPicPr>
            <a:picLocks noChangeAspect="1" noChangeArrowheads="1"/>
          </p:cNvPicPr>
          <p:nvPr/>
        </p:nvPicPr>
        <p:blipFill>
          <a:blip r:embed="rId19">
            <a:duotone>
              <a:schemeClr val="accent6">
                <a:shade val="45000"/>
                <a:satMod val="135000"/>
              </a:schemeClr>
              <a:prstClr val="white"/>
            </a:duotone>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315869" y="1925638"/>
            <a:ext cx="30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 name="Picture 136">
            <a:extLst>
              <a:ext uri="{FF2B5EF4-FFF2-40B4-BE49-F238E27FC236}">
                <a16:creationId xmlns:a16="http://schemas.microsoft.com/office/drawing/2014/main" id="{A0887CCE-8C1B-4A55-AEB8-8EFE397E7A6B}"/>
              </a:ext>
            </a:extLst>
          </p:cNvPr>
          <p:cNvPicPr>
            <a:picLocks noChangeAspect="1" noChangeArrowheads="1"/>
          </p:cNvPicPr>
          <p:nvPr/>
        </p:nvPicPr>
        <p:blipFill>
          <a:blip r:embed="rId19">
            <a:duotone>
              <a:schemeClr val="accent6">
                <a:shade val="45000"/>
                <a:satMod val="135000"/>
              </a:schemeClr>
              <a:prstClr val="white"/>
            </a:duotone>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315869" y="2501900"/>
            <a:ext cx="30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 name="Picture 137">
            <a:extLst>
              <a:ext uri="{FF2B5EF4-FFF2-40B4-BE49-F238E27FC236}">
                <a16:creationId xmlns:a16="http://schemas.microsoft.com/office/drawing/2014/main" id="{A23C541D-CB81-4475-B974-8E1EEA267AC5}"/>
              </a:ext>
            </a:extLst>
          </p:cNvPr>
          <p:cNvPicPr>
            <a:picLocks noChangeAspect="1" noChangeArrowheads="1"/>
          </p:cNvPicPr>
          <p:nvPr/>
        </p:nvPicPr>
        <p:blipFill>
          <a:blip r:embed="rId19">
            <a:duotone>
              <a:schemeClr val="accent6">
                <a:shade val="45000"/>
                <a:satMod val="135000"/>
              </a:schemeClr>
              <a:prstClr val="white"/>
            </a:duotone>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315869" y="4013200"/>
            <a:ext cx="30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 name="Picture 138">
            <a:extLst>
              <a:ext uri="{FF2B5EF4-FFF2-40B4-BE49-F238E27FC236}">
                <a16:creationId xmlns:a16="http://schemas.microsoft.com/office/drawing/2014/main" id="{96D7FDC8-3359-41FE-9CC9-754398039DD1}"/>
              </a:ext>
            </a:extLst>
          </p:cNvPr>
          <p:cNvPicPr>
            <a:picLocks noChangeAspect="1" noChangeArrowheads="1"/>
          </p:cNvPicPr>
          <p:nvPr/>
        </p:nvPicPr>
        <p:blipFill>
          <a:blip r:embed="rId19">
            <a:duotone>
              <a:schemeClr val="accent6">
                <a:shade val="45000"/>
                <a:satMod val="135000"/>
              </a:schemeClr>
              <a:prstClr val="white"/>
            </a:duotone>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315869" y="4479925"/>
            <a:ext cx="30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 name="Picture 139">
            <a:extLst>
              <a:ext uri="{FF2B5EF4-FFF2-40B4-BE49-F238E27FC236}">
                <a16:creationId xmlns:a16="http://schemas.microsoft.com/office/drawing/2014/main" id="{160C89E8-31BF-4AA0-8B6E-38840F797A38}"/>
              </a:ext>
            </a:extLst>
          </p:cNvPr>
          <p:cNvPicPr>
            <a:picLocks noChangeAspect="1" noChangeArrowheads="1"/>
          </p:cNvPicPr>
          <p:nvPr/>
        </p:nvPicPr>
        <p:blipFill>
          <a:blip r:embed="rId19">
            <a:duotone>
              <a:schemeClr val="accent6">
                <a:shade val="45000"/>
                <a:satMod val="135000"/>
              </a:schemeClr>
              <a:prstClr val="white"/>
            </a:duotone>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315869" y="4949825"/>
            <a:ext cx="30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 name="Picture 140">
            <a:extLst>
              <a:ext uri="{FF2B5EF4-FFF2-40B4-BE49-F238E27FC236}">
                <a16:creationId xmlns:a16="http://schemas.microsoft.com/office/drawing/2014/main" id="{0496F248-6E6D-42A5-BFE1-BB12C1F981D8}"/>
              </a:ext>
            </a:extLst>
          </p:cNvPr>
          <p:cNvPicPr>
            <a:picLocks noChangeAspect="1" noChangeArrowheads="1"/>
          </p:cNvPicPr>
          <p:nvPr/>
        </p:nvPicPr>
        <p:blipFill>
          <a:blip r:embed="rId19">
            <a:duotone>
              <a:schemeClr val="accent6">
                <a:shade val="45000"/>
                <a:satMod val="135000"/>
              </a:schemeClr>
              <a:prstClr val="white"/>
            </a:duotone>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315869" y="5453063"/>
            <a:ext cx="30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 name="Picture 141">
            <a:extLst>
              <a:ext uri="{FF2B5EF4-FFF2-40B4-BE49-F238E27FC236}">
                <a16:creationId xmlns:a16="http://schemas.microsoft.com/office/drawing/2014/main" id="{A4DB3B1A-A3A3-4165-8939-1B295D8D9D3E}"/>
              </a:ext>
            </a:extLst>
          </p:cNvPr>
          <p:cNvPicPr>
            <a:picLocks noChangeAspect="1" noChangeArrowheads="1"/>
          </p:cNvPicPr>
          <p:nvPr/>
        </p:nvPicPr>
        <p:blipFill>
          <a:blip r:embed="rId19">
            <a:duotone>
              <a:schemeClr val="accent6">
                <a:shade val="45000"/>
                <a:satMod val="135000"/>
              </a:schemeClr>
              <a:prstClr val="white"/>
            </a:duotone>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315869" y="5957888"/>
            <a:ext cx="30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 name="Text Box 142">
            <a:extLst>
              <a:ext uri="{FF2B5EF4-FFF2-40B4-BE49-F238E27FC236}">
                <a16:creationId xmlns:a16="http://schemas.microsoft.com/office/drawing/2014/main" id="{AE110AA6-DD54-42D6-8A2B-8F1541E87431}"/>
              </a:ext>
            </a:extLst>
          </p:cNvPr>
          <p:cNvSpPr txBox="1">
            <a:spLocks noChangeArrowheads="1"/>
          </p:cNvSpPr>
          <p:nvPr/>
        </p:nvSpPr>
        <p:spPr bwMode="auto">
          <a:xfrm>
            <a:off x="2555082" y="1420813"/>
            <a:ext cx="5903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000000"/>
              </a:buClr>
              <a:buFont typeface="Times New Roman" panose="02020603050405020304" pitchFamily="18" charset="0"/>
              <a:buNone/>
            </a:pPr>
            <a:endParaRPr lang="fr-FR" altLang="fr-FR" sz="1800"/>
          </a:p>
        </p:txBody>
      </p:sp>
      <p:pic>
        <p:nvPicPr>
          <p:cNvPr id="23" name="Picture 143">
            <a:extLst>
              <a:ext uri="{FF2B5EF4-FFF2-40B4-BE49-F238E27FC236}">
                <a16:creationId xmlns:a16="http://schemas.microsoft.com/office/drawing/2014/main" id="{F8F73BAB-BDAD-4A49-B3AE-8DA9DDB4C00C}"/>
              </a:ext>
            </a:extLst>
          </p:cNvPr>
          <p:cNvPicPr>
            <a:picLocks noChangeAspect="1" noChangeArrowheads="1"/>
          </p:cNvPicPr>
          <p:nvPr/>
        </p:nvPicPr>
        <p:blipFill>
          <a:blip r:embed="rId21">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82998" y="1143001"/>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 name="Text Box 144">
            <a:extLst>
              <a:ext uri="{FF2B5EF4-FFF2-40B4-BE49-F238E27FC236}">
                <a16:creationId xmlns:a16="http://schemas.microsoft.com/office/drawing/2014/main" id="{02CD27F9-0B2F-44E9-80CC-FD257B1F6C77}"/>
              </a:ext>
            </a:extLst>
          </p:cNvPr>
          <p:cNvSpPr txBox="1">
            <a:spLocks noChangeArrowheads="1"/>
          </p:cNvSpPr>
          <p:nvPr/>
        </p:nvSpPr>
        <p:spPr bwMode="auto">
          <a:xfrm>
            <a:off x="3418680" y="1204914"/>
            <a:ext cx="6218237" cy="54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a:spcBef>
                <a:spcPts val="625"/>
              </a:spcBef>
              <a:buClr>
                <a:srgbClr val="000000"/>
              </a:buClr>
              <a:buNone/>
            </a:pPr>
            <a:r>
              <a:rPr lang="fr-FR" altLang="fr-FR" sz="1050" b="1" dirty="0">
                <a:solidFill>
                  <a:srgbClr val="000000"/>
                </a:solidFill>
                <a:latin typeface="Verdana" panose="020B0604030504040204" pitchFamily="34" charset="0"/>
                <a:cs typeface="Arial" panose="020B0604020202020204" pitchFamily="34" charset="0"/>
              </a:rPr>
              <a:t>1 verre « standard » ou  une unité d’alcool  ≈ 10 g alcool pur</a:t>
            </a:r>
          </a:p>
          <a:p>
            <a:pPr>
              <a:spcBef>
                <a:spcPts val="625"/>
              </a:spcBef>
              <a:buClr>
                <a:srgbClr val="000000"/>
              </a:buClr>
              <a:buNone/>
            </a:pPr>
            <a:r>
              <a:rPr lang="fr-FR" altLang="fr-FR" sz="1050" b="1" dirty="0">
                <a:solidFill>
                  <a:srgbClr val="000000"/>
                </a:solidFill>
                <a:latin typeface="Verdana" panose="020B0604030504040204" pitchFamily="34" charset="0"/>
                <a:cs typeface="Arial" panose="020B0604020202020204" pitchFamily="34" charset="0"/>
              </a:rPr>
              <a:t>Calcul quantité alcool dans 1 verre </a:t>
            </a:r>
            <a:r>
              <a:rPr lang="fr-FR" altLang="fr-FR" sz="1000" b="1" dirty="0">
                <a:solidFill>
                  <a:srgbClr val="000000"/>
                </a:solidFill>
                <a:latin typeface="Verdana" panose="020B0604030504040204" pitchFamily="34" charset="0"/>
                <a:cs typeface="Arial" panose="020B0604020202020204" pitchFamily="34" charset="0"/>
              </a:rPr>
              <a:t>: </a:t>
            </a:r>
            <a:r>
              <a:rPr lang="fr-FR" altLang="fr-FR" sz="1400" b="1" dirty="0">
                <a:solidFill>
                  <a:srgbClr val="000000"/>
                </a:solidFill>
                <a:latin typeface="Verdana" panose="020B0604030504040204" pitchFamily="34" charset="0"/>
                <a:cs typeface="Arial" panose="020B0604020202020204" pitchFamily="34" charset="0"/>
              </a:rPr>
              <a:t>8 X ° X volume (cl) / 100</a:t>
            </a:r>
          </a:p>
        </p:txBody>
      </p:sp>
      <p:pic>
        <p:nvPicPr>
          <p:cNvPr id="25" name="Picture 145">
            <a:extLst>
              <a:ext uri="{FF2B5EF4-FFF2-40B4-BE49-F238E27FC236}">
                <a16:creationId xmlns:a16="http://schemas.microsoft.com/office/drawing/2014/main" id="{937F7357-1516-4D9E-94CE-93073A6121CF}"/>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6315869" y="3509963"/>
            <a:ext cx="323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 name="Picture 146">
            <a:extLst>
              <a:ext uri="{FF2B5EF4-FFF2-40B4-BE49-F238E27FC236}">
                <a16:creationId xmlns:a16="http://schemas.microsoft.com/office/drawing/2014/main" id="{5058E818-4357-4A87-A726-8B6CC10E019C}"/>
              </a:ext>
            </a:extLst>
          </p:cNvPr>
          <p:cNvPicPr>
            <a:picLocks noChangeAspect="1" noChangeArrowheads="1"/>
          </p:cNvPicPr>
          <p:nvPr/>
        </p:nvPicPr>
        <p:blipFill>
          <a:blip r:embed="rId16">
            <a:duotone>
              <a:schemeClr val="accent6">
                <a:shade val="45000"/>
                <a:satMod val="135000"/>
              </a:schemeClr>
              <a:prstClr val="white"/>
            </a:duotone>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315869" y="3509963"/>
            <a:ext cx="323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 name="Picture 147">
            <a:extLst>
              <a:ext uri="{FF2B5EF4-FFF2-40B4-BE49-F238E27FC236}">
                <a16:creationId xmlns:a16="http://schemas.microsoft.com/office/drawing/2014/main" id="{29AF1031-E06B-4C5B-9AE0-2846C3CA004E}"/>
              </a:ext>
            </a:extLst>
          </p:cNvPr>
          <p:cNvPicPr>
            <a:picLocks noChangeAspect="1" noChangeArrowheads="1"/>
          </p:cNvPicPr>
          <p:nvPr/>
        </p:nvPicPr>
        <p:blipFill>
          <a:blip r:embed="rId16">
            <a:duotone>
              <a:schemeClr val="accent6">
                <a:shade val="45000"/>
                <a:satMod val="135000"/>
              </a:schemeClr>
              <a:prstClr val="white"/>
            </a:duotone>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788444" y="3513138"/>
            <a:ext cx="323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 name="Text Box 124">
            <a:extLst>
              <a:ext uri="{FF2B5EF4-FFF2-40B4-BE49-F238E27FC236}">
                <a16:creationId xmlns:a16="http://schemas.microsoft.com/office/drawing/2014/main" id="{1252E3E5-9EE4-4859-AC6A-DBB8D3C654F4}"/>
              </a:ext>
            </a:extLst>
          </p:cNvPr>
          <p:cNvSpPr txBox="1">
            <a:spLocks noChangeArrowheads="1"/>
          </p:cNvSpPr>
          <p:nvPr/>
        </p:nvSpPr>
        <p:spPr bwMode="auto">
          <a:xfrm>
            <a:off x="2313781" y="6375400"/>
            <a:ext cx="70818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algn="ctr">
              <a:spcBef>
                <a:spcPts val="750"/>
              </a:spcBef>
              <a:buClr>
                <a:srgbClr val="000000"/>
              </a:buClr>
              <a:buNone/>
            </a:pPr>
            <a:r>
              <a:rPr lang="fr-FR" altLang="fr-FR" sz="1200" b="1" i="1" dirty="0">
                <a:solidFill>
                  <a:srgbClr val="FF0000"/>
                </a:solidFill>
                <a:latin typeface="Verdana" panose="020B0604030504040204" pitchFamily="34" charset="0"/>
                <a:cs typeface="Arial" panose="020B0604020202020204" pitchFamily="34" charset="0"/>
              </a:rPr>
              <a:t>Rappel : 1 heure à 1 heure ½ pour éliminer une dose « standard </a:t>
            </a:r>
            <a:r>
              <a:rPr lang="fr-FR" altLang="fr-FR" sz="1200" i="1" dirty="0">
                <a:solidFill>
                  <a:srgbClr val="FF0000"/>
                </a:solidFill>
                <a:latin typeface="Verdana" panose="020B0604030504040204" pitchFamily="34" charset="0"/>
                <a:cs typeface="Arial" panose="020B0604020202020204" pitchFamily="34" charset="0"/>
              </a:rPr>
              <a:t>»</a:t>
            </a:r>
          </a:p>
          <a:p>
            <a:pPr algn="ctr">
              <a:spcBef>
                <a:spcPts val="750"/>
              </a:spcBef>
              <a:buClr>
                <a:srgbClr val="000000"/>
              </a:buClr>
              <a:buNone/>
            </a:pPr>
            <a:endParaRPr lang="fr-FR" altLang="fr-FR" sz="1200" b="1" dirty="0">
              <a:solidFill>
                <a:srgbClr val="000000"/>
              </a:solidFill>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0592522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684F562-8C07-4B5A-8B6B-37D70D48B2FD}"/>
              </a:ext>
            </a:extLst>
          </p:cNvPr>
          <p:cNvSpPr txBox="1"/>
          <p:nvPr/>
        </p:nvSpPr>
        <p:spPr>
          <a:xfrm>
            <a:off x="636999" y="2037030"/>
            <a:ext cx="11205596" cy="3477875"/>
          </a:xfrm>
          <a:prstGeom prst="rect">
            <a:avLst/>
          </a:prstGeom>
          <a:noFill/>
        </p:spPr>
        <p:txBody>
          <a:bodyPr wrap="square" rtlCol="0">
            <a:spAutoFit/>
          </a:bodyPr>
          <a:lstStyle/>
          <a:p>
            <a:pPr algn="l"/>
            <a:r>
              <a:rPr lang="fr-FR" b="1" i="0" u="sng" dirty="0">
                <a:effectLst/>
                <a:latin typeface="Calibri" panose="020F0502020204030204" pitchFamily="34" charset="0"/>
                <a:cs typeface="Calibri" panose="020F0502020204030204" pitchFamily="34" charset="0"/>
              </a:rPr>
              <a:t>Recommandation principale :</a:t>
            </a:r>
            <a:br>
              <a:rPr lang="fr-FR" b="0" i="0" dirty="0">
                <a:effectLst/>
                <a:latin typeface="Calibri" panose="020F0502020204030204" pitchFamily="34" charset="0"/>
                <a:cs typeface="Calibri" panose="020F0502020204030204" pitchFamily="34" charset="0"/>
              </a:rPr>
            </a:br>
            <a:r>
              <a:rPr lang="fr-FR" b="0" i="0" dirty="0">
                <a:effectLst/>
                <a:latin typeface="Calibri" panose="020F0502020204030204" pitchFamily="34" charset="0"/>
                <a:cs typeface="Calibri" panose="020F0502020204030204" pitchFamily="34" charset="0"/>
              </a:rPr>
              <a:t>Pour réduire les risques, il est recommandé de limiter sa consommation à deux verres par jour maximum et de ne pas consommer d’alcool tous les jours : maximum 2 verres par jour et pas tous les jours</a:t>
            </a:r>
          </a:p>
          <a:p>
            <a:pPr algn="l"/>
            <a:endParaRPr lang="fr-FR" b="1" i="0" u="sng" dirty="0">
              <a:effectLst/>
              <a:latin typeface="Calibri" panose="020F0502020204030204" pitchFamily="34" charset="0"/>
              <a:cs typeface="Calibri" panose="020F0502020204030204" pitchFamily="34" charset="0"/>
            </a:endParaRPr>
          </a:p>
          <a:p>
            <a:pPr algn="l"/>
            <a:r>
              <a:rPr lang="fr-FR" b="1" i="0" u="sng" dirty="0">
                <a:effectLst/>
                <a:latin typeface="Calibri" panose="020F0502020204030204" pitchFamily="34" charset="0"/>
                <a:cs typeface="Calibri" panose="020F0502020204030204" pitchFamily="34" charset="0"/>
              </a:rPr>
              <a:t>Données complémentaires :</a:t>
            </a:r>
          </a:p>
          <a:p>
            <a:pPr algn="l"/>
            <a:r>
              <a:rPr lang="fr-FR" b="0" i="0" dirty="0">
                <a:effectLst/>
                <a:latin typeface="Calibri" panose="020F0502020204030204" pitchFamily="34" charset="0"/>
                <a:cs typeface="Calibri" panose="020F0502020204030204" pitchFamily="34" charset="0"/>
              </a:rPr>
              <a:t>Les risques liés à la consommation d’alcool pour la santé au cours de la vie augmentent avec la quantité consommée.</a:t>
            </a:r>
            <a:br>
              <a:rPr lang="fr-FR" b="0" i="0" dirty="0">
                <a:effectLst/>
                <a:latin typeface="Calibri" panose="020F0502020204030204" pitchFamily="34" charset="0"/>
                <a:cs typeface="Calibri" panose="020F0502020204030204" pitchFamily="34" charset="0"/>
              </a:rPr>
            </a:br>
            <a:r>
              <a:rPr lang="fr-FR" b="0" i="0" dirty="0">
                <a:effectLst/>
                <a:latin typeface="Calibri" panose="020F0502020204030204" pitchFamily="34" charset="0"/>
                <a:cs typeface="Calibri" panose="020F0502020204030204" pitchFamily="34" charset="0"/>
              </a:rPr>
              <a:t>Si vous consommez de l’alcool, pour limiter les risques pour votre santé au cours de votre vie, il est recommandé de :</a:t>
            </a:r>
          </a:p>
          <a:p>
            <a:pPr algn="l">
              <a:buFont typeface="Arial" panose="020B0604020202020204" pitchFamily="34" charset="0"/>
              <a:buChar char="•"/>
            </a:pPr>
            <a:r>
              <a:rPr lang="fr-FR" b="0" i="0" dirty="0">
                <a:effectLst/>
                <a:latin typeface="Calibri" panose="020F0502020204030204" pitchFamily="34" charset="0"/>
                <a:cs typeface="Calibri" panose="020F0502020204030204" pitchFamily="34" charset="0"/>
              </a:rPr>
              <a:t> ne pas consommer plus de 10 verres standard par semaine et pas plus de 2 verres standard par jour ;</a:t>
            </a:r>
          </a:p>
          <a:p>
            <a:pPr algn="l">
              <a:buFont typeface="Arial" panose="020B0604020202020204" pitchFamily="34" charset="0"/>
              <a:buChar char="•"/>
            </a:pPr>
            <a:r>
              <a:rPr lang="fr-FR" b="0" i="0" dirty="0">
                <a:effectLst/>
                <a:latin typeface="Calibri" panose="020F0502020204030204" pitchFamily="34" charset="0"/>
                <a:cs typeface="Calibri" panose="020F0502020204030204" pitchFamily="34" charset="0"/>
              </a:rPr>
              <a:t> avoir des jours dans la semaine sans consommation</a:t>
            </a:r>
          </a:p>
          <a:p>
            <a:pPr algn="l">
              <a:spcAft>
                <a:spcPts val="1200"/>
              </a:spcAft>
            </a:pPr>
            <a:endParaRPr lang="fr-FR" sz="2000" dirty="0">
              <a:solidFill>
                <a:srgbClr val="000000"/>
              </a:solidFill>
              <a:effectLst/>
              <a:ea typeface="Calibri" panose="020F0502020204030204" pitchFamily="34" charset="0"/>
            </a:endParaRPr>
          </a:p>
          <a:p>
            <a:pPr algn="l">
              <a:spcAft>
                <a:spcPts val="1200"/>
              </a:spcAft>
            </a:pPr>
            <a:r>
              <a:rPr lang="fr-FR" sz="1400" b="0" i="0" dirty="0">
                <a:solidFill>
                  <a:srgbClr val="666666"/>
                </a:solidFill>
                <a:effectLst/>
                <a:latin typeface="Calibri" panose="020F0502020204030204" pitchFamily="34" charset="0"/>
                <a:cs typeface="Calibri" panose="020F0502020204030204" pitchFamily="34" charset="0"/>
              </a:rPr>
              <a:t>Avis d’experts rendu en mai 2017, suite à la saisine de </a:t>
            </a:r>
            <a:r>
              <a:rPr lang="fr-FR" sz="1400" b="0" i="0" u="none" strike="noStrike" dirty="0">
                <a:solidFill>
                  <a:srgbClr val="57A900"/>
                </a:solidFill>
                <a:effectLst/>
                <a:latin typeface="Calibri" panose="020F0502020204030204" pitchFamily="34" charset="0"/>
                <a:cs typeface="Calibri" panose="020F0502020204030204" pitchFamily="34" charset="0"/>
                <a:hlinkClick r:id="rId2"/>
              </a:rPr>
              <a:t>Santé publique France</a:t>
            </a:r>
            <a:r>
              <a:rPr lang="fr-FR" sz="1400" b="0" i="0" dirty="0">
                <a:solidFill>
                  <a:srgbClr val="666666"/>
                </a:solidFill>
                <a:effectLst/>
                <a:latin typeface="Calibri" panose="020F0502020204030204" pitchFamily="34" charset="0"/>
                <a:cs typeface="Calibri" panose="020F0502020204030204" pitchFamily="34" charset="0"/>
              </a:rPr>
              <a:t> et de l’</a:t>
            </a:r>
            <a:r>
              <a:rPr lang="fr-FR" sz="1400" b="0" i="0" u="none" strike="noStrike" dirty="0">
                <a:solidFill>
                  <a:srgbClr val="57A900"/>
                </a:solidFill>
                <a:effectLst/>
                <a:latin typeface="Calibri" panose="020F0502020204030204" pitchFamily="34" charset="0"/>
                <a:cs typeface="Calibri" panose="020F0502020204030204" pitchFamily="34" charset="0"/>
                <a:hlinkClick r:id="rId3"/>
              </a:rPr>
              <a:t>Institut national du cancer</a:t>
            </a:r>
            <a:r>
              <a:rPr lang="fr-FR" sz="1400" b="0" i="0" dirty="0">
                <a:solidFill>
                  <a:srgbClr val="666666"/>
                </a:solidFill>
                <a:effectLst/>
                <a:latin typeface="Calibri" panose="020F0502020204030204" pitchFamily="34" charset="0"/>
                <a:cs typeface="Calibri" panose="020F0502020204030204" pitchFamily="34" charset="0"/>
              </a:rPr>
              <a:t> (</a:t>
            </a:r>
            <a:r>
              <a:rPr lang="fr-FR" sz="1400" b="0" i="0" dirty="0" err="1">
                <a:solidFill>
                  <a:srgbClr val="666666"/>
                </a:solidFill>
                <a:effectLst/>
                <a:latin typeface="Calibri" panose="020F0502020204030204" pitchFamily="34" charset="0"/>
                <a:cs typeface="Calibri" panose="020F0502020204030204" pitchFamily="34" charset="0"/>
              </a:rPr>
              <a:t>INCa</a:t>
            </a:r>
            <a:r>
              <a:rPr lang="fr-FR" sz="1400" b="0" i="0" dirty="0">
                <a:solidFill>
                  <a:srgbClr val="666666"/>
                </a:solidFill>
                <a:effectLst/>
                <a:latin typeface="Calibri" panose="020F0502020204030204" pitchFamily="34" charset="0"/>
                <a:cs typeface="Calibri" panose="020F0502020204030204" pitchFamily="34" charset="0"/>
              </a:rPr>
              <a:t>) par la Mission Interministérielle de lutte contre les drogues et les conduites addictives (</a:t>
            </a:r>
            <a:r>
              <a:rPr lang="fr-FR" sz="1400" b="0" i="0" u="none" strike="noStrike" dirty="0" err="1">
                <a:solidFill>
                  <a:srgbClr val="57A900"/>
                </a:solidFill>
                <a:effectLst/>
                <a:latin typeface="Calibri" panose="020F0502020204030204" pitchFamily="34" charset="0"/>
                <a:cs typeface="Calibri" panose="020F0502020204030204" pitchFamily="34" charset="0"/>
                <a:hlinkClick r:id="rId4"/>
              </a:rPr>
              <a:t>Mildeca</a:t>
            </a:r>
            <a:r>
              <a:rPr lang="fr-FR" sz="1400" b="0" i="0" dirty="0">
                <a:solidFill>
                  <a:srgbClr val="666666"/>
                </a:solidFill>
                <a:effectLst/>
                <a:latin typeface="Calibri" panose="020F0502020204030204" pitchFamily="34" charset="0"/>
                <a:cs typeface="Calibri" panose="020F0502020204030204" pitchFamily="34" charset="0"/>
              </a:rPr>
              <a:t>) et la Direction Générale de la Santé du </a:t>
            </a:r>
            <a:r>
              <a:rPr lang="fr-FR" sz="1400" b="0" i="0" u="none" strike="noStrike" dirty="0">
                <a:solidFill>
                  <a:srgbClr val="57A900"/>
                </a:solidFill>
                <a:effectLst/>
                <a:latin typeface="Calibri" panose="020F0502020204030204" pitchFamily="34" charset="0"/>
                <a:cs typeface="Calibri" panose="020F0502020204030204" pitchFamily="34" charset="0"/>
                <a:hlinkClick r:id="rId5"/>
              </a:rPr>
              <a:t>Ministère de la Santé</a:t>
            </a:r>
            <a:r>
              <a:rPr lang="fr-FR" sz="1400" b="0" i="0" dirty="0">
                <a:solidFill>
                  <a:srgbClr val="666666"/>
                </a:solidFill>
                <a:effectLst/>
                <a:latin typeface="Calibri" panose="020F0502020204030204" pitchFamily="34" charset="0"/>
                <a:cs typeface="Calibri" panose="020F0502020204030204" pitchFamily="34" charset="0"/>
              </a:rPr>
              <a:t> (DGS), le 21 juin 2016</a:t>
            </a:r>
            <a:endParaRPr lang="fr-FR" sz="1400" b="0" i="0" dirty="0">
              <a:solidFill>
                <a:srgbClr val="000000"/>
              </a:solidFill>
              <a:latin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D7CAA568-40E6-4FBC-9967-1A786FE79E52}"/>
              </a:ext>
            </a:extLst>
          </p:cNvPr>
          <p:cNvSpPr txBox="1"/>
          <p:nvPr/>
        </p:nvSpPr>
        <p:spPr>
          <a:xfrm>
            <a:off x="534153" y="581891"/>
            <a:ext cx="11730583" cy="584775"/>
          </a:xfrm>
          <a:prstGeom prst="rect">
            <a:avLst/>
          </a:prstGeom>
          <a:noFill/>
        </p:spPr>
        <p:txBody>
          <a:bodyPr wrap="square" rtlCol="0">
            <a:spAutoFit/>
          </a:bodyPr>
          <a:lstStyle/>
          <a:p>
            <a:pPr lvl="0"/>
            <a:r>
              <a:rPr lang="fr-FR" sz="3200" b="1" dirty="0">
                <a:solidFill>
                  <a:srgbClr val="7A2553"/>
                </a:solidFill>
              </a:rPr>
              <a:t>Recommandations de Santé Publique France depuis 2017 :</a:t>
            </a:r>
          </a:p>
        </p:txBody>
      </p:sp>
      <p:sp>
        <p:nvSpPr>
          <p:cNvPr id="4" name="ZoneTexte 3">
            <a:extLst>
              <a:ext uri="{FF2B5EF4-FFF2-40B4-BE49-F238E27FC236}">
                <a16:creationId xmlns:a16="http://schemas.microsoft.com/office/drawing/2014/main" id="{027EB6A7-75DC-454B-8603-953B39D87EDE}"/>
              </a:ext>
            </a:extLst>
          </p:cNvPr>
          <p:cNvSpPr txBox="1"/>
          <p:nvPr/>
        </p:nvSpPr>
        <p:spPr>
          <a:xfrm>
            <a:off x="2930755" y="1343095"/>
            <a:ext cx="6618083" cy="461665"/>
          </a:xfrm>
          <a:prstGeom prst="rect">
            <a:avLst/>
          </a:prstGeom>
          <a:noFill/>
        </p:spPr>
        <p:txBody>
          <a:bodyPr wrap="square" rtlCol="0">
            <a:spAutoFit/>
          </a:bodyPr>
          <a:lstStyle/>
          <a:p>
            <a:pPr algn="ctr"/>
            <a:r>
              <a:rPr lang="fr-FR" sz="2400" b="1" dirty="0"/>
              <a:t>Un message plus ciblé vers les adultes</a:t>
            </a:r>
          </a:p>
        </p:txBody>
      </p:sp>
    </p:spTree>
    <p:extLst>
      <p:ext uri="{BB962C8B-B14F-4D97-AF65-F5344CB8AC3E}">
        <p14:creationId xmlns:p14="http://schemas.microsoft.com/office/powerpoint/2010/main" val="41726261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684F562-8C07-4B5A-8B6B-37D70D48B2FD}"/>
              </a:ext>
            </a:extLst>
          </p:cNvPr>
          <p:cNvSpPr txBox="1"/>
          <p:nvPr/>
        </p:nvSpPr>
        <p:spPr>
          <a:xfrm>
            <a:off x="595901" y="1792586"/>
            <a:ext cx="11246693" cy="3908762"/>
          </a:xfrm>
          <a:prstGeom prst="rect">
            <a:avLst/>
          </a:prstGeom>
          <a:noFill/>
        </p:spPr>
        <p:txBody>
          <a:bodyPr wrap="square" rtlCol="0">
            <a:spAutoFit/>
          </a:bodyPr>
          <a:lstStyle/>
          <a:p>
            <a:pPr algn="l">
              <a:spcAft>
                <a:spcPts val="1200"/>
              </a:spcAft>
            </a:pPr>
            <a:r>
              <a:rPr lang="fr-FR" b="0" i="0" dirty="0">
                <a:effectLst/>
              </a:rPr>
              <a:t>D'une façon générale, l'option la plus sûre est de ne pas consommer d'alcool en cas de :</a:t>
            </a:r>
          </a:p>
          <a:p>
            <a:pPr marL="742950" lvl="1" indent="-285750">
              <a:buFont typeface="Arial" panose="020B0604020202020204" pitchFamily="34" charset="0"/>
              <a:buChar char="•"/>
            </a:pPr>
            <a:r>
              <a:rPr lang="fr-FR" dirty="0"/>
              <a:t>Conduite automobile ;</a:t>
            </a:r>
          </a:p>
          <a:p>
            <a:pPr marL="742950" lvl="1" indent="-285750">
              <a:buFont typeface="Arial" panose="020B0604020202020204" pitchFamily="34" charset="0"/>
              <a:buChar char="•"/>
            </a:pPr>
            <a:r>
              <a:rPr lang="fr-FR" dirty="0"/>
              <a:t>Manipulation d'outils ou de machines (bricolage, etc.) ;</a:t>
            </a:r>
          </a:p>
          <a:p>
            <a:pPr marL="742950" lvl="1" indent="-285750">
              <a:buFont typeface="Arial" panose="020B0604020202020204" pitchFamily="34" charset="0"/>
              <a:buChar char="•"/>
            </a:pPr>
            <a:r>
              <a:rPr lang="fr-FR" dirty="0"/>
              <a:t>Pratique de sports à risque ;</a:t>
            </a:r>
          </a:p>
          <a:p>
            <a:pPr marL="742950" lvl="1" indent="-285750">
              <a:buFont typeface="Arial" panose="020B0604020202020204" pitchFamily="34" charset="0"/>
              <a:buChar char="•"/>
            </a:pPr>
            <a:r>
              <a:rPr lang="fr-FR" dirty="0"/>
              <a:t>Consommation de certains médicaments ;</a:t>
            </a:r>
          </a:p>
          <a:p>
            <a:pPr marL="742950" lvl="1" indent="-285750">
              <a:spcAft>
                <a:spcPts val="1200"/>
              </a:spcAft>
              <a:buFont typeface="Arial" panose="020B0604020202020204" pitchFamily="34" charset="0"/>
              <a:buChar char="•"/>
            </a:pPr>
            <a:r>
              <a:rPr lang="fr-FR" dirty="0"/>
              <a:t>Existence de certaines pathologies.</a:t>
            </a:r>
          </a:p>
          <a:p>
            <a:pPr marL="742950" lvl="1" indent="-285750">
              <a:spcAft>
                <a:spcPts val="1200"/>
              </a:spcAft>
              <a:buFont typeface="Arial" panose="020B0604020202020204" pitchFamily="34" charset="0"/>
              <a:buChar char="•"/>
            </a:pPr>
            <a:r>
              <a:rPr lang="fr-FR" dirty="0"/>
              <a:t>Pendant l’enfance, l’adolescence et toute la période de croissance</a:t>
            </a:r>
          </a:p>
          <a:p>
            <a:pPr marL="742950" lvl="1" indent="-285750">
              <a:spcAft>
                <a:spcPts val="1200"/>
              </a:spcAft>
              <a:buFont typeface="Arial" panose="020B0604020202020204" pitchFamily="34" charset="0"/>
              <a:buChar char="•"/>
            </a:pPr>
            <a:r>
              <a:rPr lang="fr-FR" dirty="0"/>
              <a:t>Grossesse</a:t>
            </a:r>
          </a:p>
          <a:p>
            <a:pPr algn="l">
              <a:spcAft>
                <a:spcPts val="1200"/>
              </a:spcAft>
            </a:pPr>
            <a:r>
              <a:rPr lang="fr-FR" b="0" i="0" dirty="0">
                <a:effectLst/>
              </a:rPr>
              <a:t>Il faut noter que la législation autorise </a:t>
            </a:r>
            <a:r>
              <a:rPr lang="fr-FR" b="1" i="0" dirty="0">
                <a:effectLst/>
              </a:rPr>
              <a:t>une alcoolémie à 0,5g/l </a:t>
            </a:r>
            <a:r>
              <a:rPr lang="fr-FR" b="0" i="0" dirty="0">
                <a:effectLst/>
              </a:rPr>
              <a:t>ou </a:t>
            </a:r>
            <a:r>
              <a:rPr lang="fr-FR" b="1" i="0" dirty="0">
                <a:effectLst/>
              </a:rPr>
              <a:t>à 0,2 g/l pour les détenteurs d'un permis de moins de deux ans</a:t>
            </a:r>
            <a:r>
              <a:rPr lang="fr-FR" b="1" i="0" dirty="0">
                <a:solidFill>
                  <a:srgbClr val="000000"/>
                </a:solidFill>
              </a:rPr>
              <a:t> </a:t>
            </a:r>
            <a:r>
              <a:rPr lang="fr-FR" b="1" dirty="0">
                <a:solidFill>
                  <a:srgbClr val="000000"/>
                </a:solidFill>
                <a:effectLst/>
                <a:ea typeface="Calibri" panose="020F0502020204030204" pitchFamily="34" charset="0"/>
              </a:rPr>
              <a:t>s'ils ont fait la conduite accompagnée et moins de 3 ans pour une démarche d'apprentissage classique</a:t>
            </a:r>
            <a:r>
              <a:rPr lang="fr-FR" dirty="0">
                <a:solidFill>
                  <a:srgbClr val="000000"/>
                </a:solidFill>
                <a:effectLst/>
                <a:ea typeface="Calibri" panose="020F0502020204030204" pitchFamily="34" charset="0"/>
              </a:rPr>
              <a:t>.</a:t>
            </a:r>
            <a:endParaRPr lang="fr-FR" b="0" i="0" dirty="0">
              <a:solidFill>
                <a:srgbClr val="000000"/>
              </a:solidFill>
            </a:endParaRPr>
          </a:p>
          <a:p>
            <a:pPr algn="ctr">
              <a:spcAft>
                <a:spcPts val="1200"/>
              </a:spcAft>
            </a:pPr>
            <a:r>
              <a:rPr lang="fr-FR" b="0" i="0" dirty="0">
                <a:effectLst/>
              </a:rPr>
              <a:t> </a:t>
            </a:r>
            <a:r>
              <a:rPr lang="fr-FR" b="1" i="0" dirty="0">
                <a:solidFill>
                  <a:srgbClr val="7A2553"/>
                </a:solidFill>
                <a:effectLst/>
              </a:rPr>
              <a:t>A retenir qu’il existe un </a:t>
            </a:r>
            <a:r>
              <a:rPr lang="fr-FR" b="1" i="0" dirty="0" err="1">
                <a:solidFill>
                  <a:srgbClr val="7A2553"/>
                </a:solidFill>
                <a:effectLst/>
              </a:rPr>
              <a:t>sur-risque</a:t>
            </a:r>
            <a:r>
              <a:rPr lang="fr-FR" b="1" i="0" dirty="0">
                <a:solidFill>
                  <a:srgbClr val="7A2553"/>
                </a:solidFill>
                <a:effectLst/>
              </a:rPr>
              <a:t> entre 0 et 0,5g/l</a:t>
            </a:r>
          </a:p>
        </p:txBody>
      </p:sp>
      <p:sp>
        <p:nvSpPr>
          <p:cNvPr id="3" name="ZoneTexte 2">
            <a:extLst>
              <a:ext uri="{FF2B5EF4-FFF2-40B4-BE49-F238E27FC236}">
                <a16:creationId xmlns:a16="http://schemas.microsoft.com/office/drawing/2014/main" id="{D7CAA568-40E6-4FBC-9967-1A786FE79E52}"/>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Recommandations de Santé Publique France depuis 2017</a:t>
            </a:r>
          </a:p>
        </p:txBody>
      </p:sp>
    </p:spTree>
    <p:extLst>
      <p:ext uri="{BB962C8B-B14F-4D97-AF65-F5344CB8AC3E}">
        <p14:creationId xmlns:p14="http://schemas.microsoft.com/office/powerpoint/2010/main" val="24663788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7A0ACE5-3E78-427A-956D-6521E4BA4ED9}"/>
              </a:ext>
            </a:extLst>
          </p:cNvPr>
          <p:cNvSpPr txBox="1"/>
          <p:nvPr/>
        </p:nvSpPr>
        <p:spPr>
          <a:xfrm rot="10800000" flipV="1">
            <a:off x="642795" y="336243"/>
            <a:ext cx="10412197" cy="584775"/>
          </a:xfrm>
          <a:prstGeom prst="rect">
            <a:avLst/>
          </a:prstGeom>
          <a:noFill/>
        </p:spPr>
        <p:txBody>
          <a:bodyPr wrap="square" rtlCol="0">
            <a:spAutoFit/>
          </a:bodyPr>
          <a:lstStyle/>
          <a:p>
            <a:pPr lvl="0"/>
            <a:r>
              <a:rPr lang="fr-FR" sz="3200" b="1" dirty="0">
                <a:solidFill>
                  <a:srgbClr val="7A2553"/>
                </a:solidFill>
              </a:rPr>
              <a:t>Recommandations de Santé Publique France depuis 2017 :</a:t>
            </a:r>
          </a:p>
        </p:txBody>
      </p:sp>
      <p:sp>
        <p:nvSpPr>
          <p:cNvPr id="6" name="ZoneTexte 5">
            <a:extLst>
              <a:ext uri="{FF2B5EF4-FFF2-40B4-BE49-F238E27FC236}">
                <a16:creationId xmlns:a16="http://schemas.microsoft.com/office/drawing/2014/main" id="{C7B5F5F8-69C2-4E14-A958-D666220DD564}"/>
              </a:ext>
            </a:extLst>
          </p:cNvPr>
          <p:cNvSpPr txBox="1"/>
          <p:nvPr/>
        </p:nvSpPr>
        <p:spPr>
          <a:xfrm>
            <a:off x="770563" y="2254313"/>
            <a:ext cx="11421438" cy="4924425"/>
          </a:xfrm>
          <a:prstGeom prst="rect">
            <a:avLst/>
          </a:prstGeom>
          <a:noFill/>
        </p:spPr>
        <p:txBody>
          <a:bodyPr wrap="square">
            <a:spAutoFit/>
          </a:bodyPr>
          <a:lstStyle/>
          <a:p>
            <a:pPr algn="l">
              <a:spcAft>
                <a:spcPts val="1200"/>
              </a:spcAft>
            </a:pPr>
            <a:r>
              <a:rPr lang="fr-FR" dirty="0"/>
              <a:t>P</a:t>
            </a:r>
            <a:r>
              <a:rPr lang="fr-FR" b="0" i="0" dirty="0">
                <a:effectLst/>
              </a:rPr>
              <a:t>our chaque occasion de consommation, il est recommandé de :</a:t>
            </a:r>
          </a:p>
          <a:p>
            <a:pPr marL="742950" lvl="1" indent="-285750">
              <a:buFont typeface="Arial" panose="020B0604020202020204" pitchFamily="34" charset="0"/>
              <a:buChar char="•"/>
            </a:pPr>
            <a:r>
              <a:rPr lang="fr-FR" b="0" i="0" dirty="0">
                <a:effectLst/>
              </a:rPr>
              <a:t>Réduire la quantité totale d’alcool que vous buvez;</a:t>
            </a:r>
          </a:p>
          <a:p>
            <a:pPr marL="742950" lvl="1" indent="-285750">
              <a:buFont typeface="Arial" panose="020B0604020202020204" pitchFamily="34" charset="0"/>
              <a:buChar char="•"/>
            </a:pPr>
            <a:endParaRPr lang="fr-FR" b="0" i="0" dirty="0">
              <a:effectLst/>
            </a:endParaRPr>
          </a:p>
          <a:p>
            <a:pPr marL="742950" lvl="1" indent="-285750">
              <a:buFont typeface="Arial" panose="020B0604020202020204" pitchFamily="34" charset="0"/>
              <a:buChar char="•"/>
            </a:pPr>
            <a:r>
              <a:rPr lang="fr-FR" b="0" i="0" dirty="0">
                <a:effectLst/>
              </a:rPr>
              <a:t>Boire lentement, en mangeant et en alternant avec de l’eau ;</a:t>
            </a:r>
          </a:p>
          <a:p>
            <a:pPr marL="742950" lvl="1" indent="-285750">
              <a:buFont typeface="Arial" panose="020B0604020202020204" pitchFamily="34" charset="0"/>
              <a:buChar char="•"/>
            </a:pPr>
            <a:endParaRPr lang="fr-FR" b="0" i="0" dirty="0">
              <a:effectLst/>
            </a:endParaRPr>
          </a:p>
          <a:p>
            <a:pPr marL="742950" lvl="1" indent="-285750">
              <a:buFont typeface="Arial" panose="020B0604020202020204" pitchFamily="34" charset="0"/>
              <a:buChar char="•"/>
            </a:pPr>
            <a:r>
              <a:rPr lang="fr-FR" b="0" i="0" dirty="0">
                <a:effectLst/>
              </a:rPr>
              <a:t>Eviter les lieux et les activités à risque ;</a:t>
            </a:r>
          </a:p>
          <a:p>
            <a:pPr marL="742950" lvl="1" indent="-285750">
              <a:buFont typeface="Arial" panose="020B0604020202020204" pitchFamily="34" charset="0"/>
              <a:buChar char="•"/>
            </a:pPr>
            <a:endParaRPr lang="fr-FR" b="0" i="0" dirty="0">
              <a:effectLst/>
            </a:endParaRPr>
          </a:p>
          <a:p>
            <a:pPr marL="742950" lvl="1" indent="-285750">
              <a:spcAft>
                <a:spcPts val="1200"/>
              </a:spcAft>
              <a:buFont typeface="Arial" panose="020B0604020202020204" pitchFamily="34" charset="0"/>
              <a:buChar char="•"/>
            </a:pPr>
            <a:r>
              <a:rPr lang="fr-FR" b="0" i="0" dirty="0">
                <a:effectLst/>
              </a:rPr>
              <a:t>S'assurer que vous avez des personnes que vous connaissez près de vous et que vous pouvez rentrer chez vous en toute sécurité.</a:t>
            </a:r>
          </a:p>
          <a:p>
            <a:pPr lvl="1">
              <a:spcAft>
                <a:spcPts val="1200"/>
              </a:spcAft>
            </a:pPr>
            <a:endParaRPr lang="fr-FR" sz="2000" dirty="0"/>
          </a:p>
          <a:p>
            <a:pPr lvl="1">
              <a:spcAft>
                <a:spcPts val="1200"/>
              </a:spcAft>
            </a:pPr>
            <a:r>
              <a:rPr lang="fr-FR" sz="1600" b="0" i="0" dirty="0">
                <a:effectLst/>
              </a:rPr>
              <a:t>Alcool info service :</a:t>
            </a:r>
          </a:p>
          <a:p>
            <a:pPr lvl="1">
              <a:spcAft>
                <a:spcPts val="1200"/>
              </a:spcAft>
            </a:pPr>
            <a:r>
              <a:rPr lang="fr-FR" sz="1600" b="0" i="0" dirty="0">
                <a:effectLst/>
              </a:rPr>
              <a:t> </a:t>
            </a:r>
            <a:r>
              <a:rPr lang="fr-FR" sz="1600" b="0" i="0" dirty="0">
                <a:effectLst/>
                <a:hlinkClick r:id="rId3"/>
              </a:rPr>
              <a:t>https://www.alcool-info-service.fr/alcool/consequences alcool/consommation-a-risque</a:t>
            </a:r>
            <a:endParaRPr lang="fr-FR" sz="1600" b="0" i="0" dirty="0">
              <a:effectLst/>
            </a:endParaRPr>
          </a:p>
          <a:p>
            <a:pPr lvl="1">
              <a:spcAft>
                <a:spcPts val="1200"/>
              </a:spcAft>
            </a:pPr>
            <a:endParaRPr lang="fr-FR" sz="2000" b="0" i="0" dirty="0">
              <a:effectLst/>
            </a:endParaRPr>
          </a:p>
          <a:p>
            <a:pPr marL="742950" lvl="1" indent="-285750">
              <a:spcAft>
                <a:spcPts val="1200"/>
              </a:spcAft>
              <a:buFont typeface="Arial" panose="020B0604020202020204" pitchFamily="34" charset="0"/>
              <a:buChar char="•"/>
            </a:pPr>
            <a:endParaRPr lang="fr-FR" sz="2000" b="0" i="0" dirty="0">
              <a:effectLst/>
            </a:endParaRPr>
          </a:p>
        </p:txBody>
      </p:sp>
      <p:sp>
        <p:nvSpPr>
          <p:cNvPr id="5" name="ZoneTexte 4">
            <a:extLst>
              <a:ext uri="{FF2B5EF4-FFF2-40B4-BE49-F238E27FC236}">
                <a16:creationId xmlns:a16="http://schemas.microsoft.com/office/drawing/2014/main" id="{B0B172A0-85D4-47D9-B6C8-A2A2200501BF}"/>
              </a:ext>
            </a:extLst>
          </p:cNvPr>
          <p:cNvSpPr txBox="1"/>
          <p:nvPr/>
        </p:nvSpPr>
        <p:spPr>
          <a:xfrm>
            <a:off x="2331622" y="1387611"/>
            <a:ext cx="7034542" cy="461665"/>
          </a:xfrm>
          <a:prstGeom prst="rect">
            <a:avLst/>
          </a:prstGeom>
          <a:noFill/>
        </p:spPr>
        <p:txBody>
          <a:bodyPr wrap="square" rtlCol="0">
            <a:spAutoFit/>
          </a:bodyPr>
          <a:lstStyle/>
          <a:p>
            <a:pPr algn="ctr"/>
            <a:r>
              <a:rPr lang="fr-FR" sz="2400" b="1" dirty="0"/>
              <a:t>Un message à diffuser auprès des jeunes</a:t>
            </a:r>
          </a:p>
        </p:txBody>
      </p:sp>
    </p:spTree>
    <p:extLst>
      <p:ext uri="{BB962C8B-B14F-4D97-AF65-F5344CB8AC3E}">
        <p14:creationId xmlns:p14="http://schemas.microsoft.com/office/powerpoint/2010/main" val="918831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7ECCBAD-419A-4D6A-9517-6D579884A361}"/>
              </a:ext>
            </a:extLst>
          </p:cNvPr>
          <p:cNvSpPr txBox="1"/>
          <p:nvPr/>
        </p:nvSpPr>
        <p:spPr>
          <a:xfrm>
            <a:off x="902905" y="1548143"/>
            <a:ext cx="9925039" cy="5570756"/>
          </a:xfrm>
          <a:prstGeom prst="rect">
            <a:avLst/>
          </a:prstGeom>
          <a:noFill/>
        </p:spPr>
        <p:txBody>
          <a:bodyPr wrap="square">
            <a:spAutoFit/>
          </a:bodyPr>
          <a:lstStyle/>
          <a:p>
            <a:pPr fontAlgn="base"/>
            <a:r>
              <a:rPr lang="fr-FR" sz="1800" dirty="0"/>
              <a:t>Aucun repère </a:t>
            </a:r>
            <a:r>
              <a:rPr lang="fr-FR" sz="1800" dirty="0">
                <a:effectLst/>
                <a:ea typeface="Calibri" panose="020F0502020204030204" pitchFamily="34" charset="0"/>
              </a:rPr>
              <a:t>de consommation n’est validé pour les plus jeunes, chez lesquels toute consommation peut être nocive en raison de la vulnérabilité accrue du cerveau en développement (</a:t>
            </a:r>
            <a:r>
              <a:rPr lang="fr-FR" sz="1800" dirty="0" err="1">
                <a:effectLst/>
                <a:ea typeface="Calibri" panose="020F0502020204030204" pitchFamily="34" charset="0"/>
              </a:rPr>
              <a:t>inserm</a:t>
            </a:r>
            <a:r>
              <a:rPr lang="fr-FR" sz="1800" dirty="0">
                <a:effectLst/>
                <a:ea typeface="Calibri" panose="020F0502020204030204" pitchFamily="34" charset="0"/>
              </a:rPr>
              <a:t>)</a:t>
            </a:r>
          </a:p>
          <a:p>
            <a:pPr fontAlgn="base"/>
            <a:endParaRPr lang="fr-FR" i="0" dirty="0"/>
          </a:p>
          <a:p>
            <a:pPr fontAlgn="base"/>
            <a:endParaRPr lang="fr-FR" sz="1800" dirty="0">
              <a:effectLst/>
            </a:endParaRPr>
          </a:p>
          <a:p>
            <a:pPr fontAlgn="base"/>
            <a:endParaRPr lang="fr-FR" i="0" dirty="0"/>
          </a:p>
          <a:p>
            <a:pPr fontAlgn="base"/>
            <a:endParaRPr lang="fr-FR" sz="1800" dirty="0">
              <a:effectLst/>
            </a:endParaRPr>
          </a:p>
          <a:p>
            <a:pPr fontAlgn="base"/>
            <a:endParaRPr lang="fr-FR" i="0" dirty="0"/>
          </a:p>
          <a:p>
            <a:pPr fontAlgn="base"/>
            <a:endParaRPr lang="fr-FR" sz="1800" dirty="0">
              <a:effectLst/>
            </a:endParaRPr>
          </a:p>
          <a:p>
            <a:pPr fontAlgn="base"/>
            <a:endParaRPr lang="fr-FR" i="0" dirty="0"/>
          </a:p>
          <a:p>
            <a:pPr fontAlgn="base"/>
            <a:endParaRPr lang="fr-FR" sz="1800" dirty="0">
              <a:effectLst/>
            </a:endParaRPr>
          </a:p>
          <a:p>
            <a:pPr fontAlgn="base"/>
            <a:endParaRPr lang="fr-FR" i="0" dirty="0"/>
          </a:p>
          <a:p>
            <a:pPr fontAlgn="base"/>
            <a:endParaRPr lang="fr-FR" dirty="0"/>
          </a:p>
          <a:p>
            <a:pPr fontAlgn="base"/>
            <a:endParaRPr lang="fr-FR" i="0" dirty="0"/>
          </a:p>
          <a:p>
            <a:pPr fontAlgn="base"/>
            <a:r>
              <a:rPr lang="fr-FR" i="0" dirty="0">
                <a:hlinkClick r:id="rId2"/>
              </a:rPr>
              <a:t>https://www.youtube.com/watch?v=AFrwf_0D7DM</a:t>
            </a:r>
            <a:endParaRPr lang="fr-FR" i="0" dirty="0"/>
          </a:p>
          <a:p>
            <a:pPr fontAlgn="base"/>
            <a:r>
              <a:rPr lang="fr-FR" dirty="0"/>
              <a:t>Durée 3’42mn</a:t>
            </a:r>
            <a:endParaRPr lang="fr-FR" i="0" dirty="0"/>
          </a:p>
          <a:p>
            <a:pPr fontAlgn="base"/>
            <a:endParaRPr lang="fr-FR" i="0" dirty="0"/>
          </a:p>
          <a:p>
            <a:pPr fontAlgn="base"/>
            <a:endParaRPr lang="fr-FR" sz="1800" dirty="0">
              <a:effectLst/>
            </a:endParaRPr>
          </a:p>
          <a:p>
            <a:r>
              <a:rPr lang="fr-FR" sz="1400" i="0" dirty="0"/>
              <a:t>INSERM: </a:t>
            </a:r>
            <a:r>
              <a:rPr lang="fr-FR" sz="1400" b="1" dirty="0">
                <a:effectLst/>
              </a:rPr>
              <a:t>Alcool &amp; Santé -</a:t>
            </a:r>
            <a:r>
              <a:rPr lang="fr-FR" sz="1400" dirty="0">
                <a:effectLst/>
              </a:rPr>
              <a:t>Lutter contre un fardeau à multiples visages </a:t>
            </a:r>
            <a:r>
              <a:rPr lang="fr-FR" sz="1400" b="0" i="0" cap="all" dirty="0">
                <a:solidFill>
                  <a:srgbClr val="333333"/>
                </a:solidFill>
                <a:effectLst/>
              </a:rPr>
              <a:t>PUBLIÉ LE : 25/10/2021</a:t>
            </a:r>
          </a:p>
          <a:p>
            <a:pPr fontAlgn="base"/>
            <a:endParaRPr lang="fr-FR" i="0" dirty="0"/>
          </a:p>
          <a:p>
            <a:pPr fontAlgn="base"/>
            <a:endParaRPr lang="fr-FR" sz="1800" i="0" dirty="0">
              <a:effectLst/>
            </a:endParaRPr>
          </a:p>
        </p:txBody>
      </p:sp>
      <p:sp>
        <p:nvSpPr>
          <p:cNvPr id="5" name="ZoneTexte 4">
            <a:extLst>
              <a:ext uri="{FF2B5EF4-FFF2-40B4-BE49-F238E27FC236}">
                <a16:creationId xmlns:a16="http://schemas.microsoft.com/office/drawing/2014/main" id="{13015866-39EA-494C-BA13-6599FF9136B6}"/>
              </a:ext>
            </a:extLst>
          </p:cNvPr>
          <p:cNvSpPr txBox="1"/>
          <p:nvPr/>
        </p:nvSpPr>
        <p:spPr>
          <a:xfrm>
            <a:off x="778598" y="733331"/>
            <a:ext cx="8367665" cy="584775"/>
          </a:xfrm>
          <a:prstGeom prst="rect">
            <a:avLst/>
          </a:prstGeom>
          <a:noFill/>
        </p:spPr>
        <p:txBody>
          <a:bodyPr wrap="square">
            <a:spAutoFit/>
          </a:bodyPr>
          <a:lstStyle/>
          <a:p>
            <a:pPr>
              <a:defRPr/>
            </a:pPr>
            <a:r>
              <a:rPr lang="fr-FR" sz="3200" b="1" dirty="0">
                <a:solidFill>
                  <a:srgbClr val="7A2553"/>
                </a:solidFill>
              </a:rPr>
              <a:t>Repères de consommation</a:t>
            </a:r>
            <a:endParaRPr lang="fr-FR" sz="3200" dirty="0">
              <a:solidFill>
                <a:srgbClr val="7A2553"/>
              </a:solidFill>
            </a:endParaRPr>
          </a:p>
        </p:txBody>
      </p:sp>
      <p:pic>
        <p:nvPicPr>
          <p:cNvPr id="4" name="Image 3">
            <a:extLst>
              <a:ext uri="{FF2B5EF4-FFF2-40B4-BE49-F238E27FC236}">
                <a16:creationId xmlns:a16="http://schemas.microsoft.com/office/drawing/2014/main" id="{500E119B-0554-4BAE-B6FF-766320501772}"/>
              </a:ext>
            </a:extLst>
          </p:cNvPr>
          <p:cNvPicPr>
            <a:picLocks noChangeAspect="1"/>
          </p:cNvPicPr>
          <p:nvPr/>
        </p:nvPicPr>
        <p:blipFill>
          <a:blip r:embed="rId3"/>
          <a:stretch>
            <a:fillRect/>
          </a:stretch>
        </p:blipFill>
        <p:spPr>
          <a:xfrm>
            <a:off x="1122630" y="2543754"/>
            <a:ext cx="4034056" cy="2335911"/>
          </a:xfrm>
          <a:prstGeom prst="rect">
            <a:avLst/>
          </a:prstGeom>
        </p:spPr>
      </p:pic>
    </p:spTree>
    <p:extLst>
      <p:ext uri="{BB962C8B-B14F-4D97-AF65-F5344CB8AC3E}">
        <p14:creationId xmlns:p14="http://schemas.microsoft.com/office/powerpoint/2010/main" val="40238718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9C5D7CC-2299-4193-9DA0-FB4975412FB8}"/>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La réduction des risques</a:t>
            </a:r>
          </a:p>
        </p:txBody>
      </p:sp>
      <p:sp>
        <p:nvSpPr>
          <p:cNvPr id="7" name="Rectangle 2">
            <a:extLst>
              <a:ext uri="{FF2B5EF4-FFF2-40B4-BE49-F238E27FC236}">
                <a16:creationId xmlns:a16="http://schemas.microsoft.com/office/drawing/2014/main" id="{089981FA-6C59-4EBC-84F6-4C5129613B4C}"/>
              </a:ext>
            </a:extLst>
          </p:cNvPr>
          <p:cNvSpPr txBox="1">
            <a:spLocks noChangeArrowheads="1"/>
          </p:cNvSpPr>
          <p:nvPr/>
        </p:nvSpPr>
        <p:spPr>
          <a:xfrm>
            <a:off x="488737" y="1557197"/>
            <a:ext cx="10595501" cy="706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Ø"/>
            </a:pPr>
            <a:endParaRPr lang="fr-FR" altLang="fr-FR" sz="3000" b="1" dirty="0">
              <a:solidFill>
                <a:srgbClr val="A49735"/>
              </a:solidFill>
              <a:latin typeface="+mn-lt"/>
            </a:endParaRPr>
          </a:p>
        </p:txBody>
      </p:sp>
      <p:sp>
        <p:nvSpPr>
          <p:cNvPr id="8" name="ZoneTexte 7">
            <a:extLst>
              <a:ext uri="{FF2B5EF4-FFF2-40B4-BE49-F238E27FC236}">
                <a16:creationId xmlns:a16="http://schemas.microsoft.com/office/drawing/2014/main" id="{85828BD9-5688-4D40-A390-73D4CFCE495B}"/>
              </a:ext>
            </a:extLst>
          </p:cNvPr>
          <p:cNvSpPr txBox="1"/>
          <p:nvPr/>
        </p:nvSpPr>
        <p:spPr>
          <a:xfrm>
            <a:off x="148360" y="1550770"/>
            <a:ext cx="12043640" cy="2585323"/>
          </a:xfrm>
          <a:prstGeom prst="rect">
            <a:avLst/>
          </a:prstGeom>
          <a:noFill/>
        </p:spPr>
        <p:txBody>
          <a:bodyPr wrap="square">
            <a:spAutoFit/>
          </a:bodyPr>
          <a:lstStyle/>
          <a:p>
            <a:pPr marL="266700" indent="-266700" fontAlgn="base">
              <a:buFont typeface="Wingdings" panose="05000000000000000000" pitchFamily="2" charset="2"/>
              <a:buChar char="Ø"/>
            </a:pPr>
            <a:r>
              <a:rPr lang="fr-FR" sz="2400" i="0" cap="all" dirty="0">
                <a:solidFill>
                  <a:srgbClr val="7A2553"/>
                </a:solidFill>
                <a:effectLst/>
              </a:rPr>
              <a:t>LES ADOS PLUS RÉCEPTIFS AUX MESSAGES DE RÉDUCTION DES RISQUES QU’AUX INTERDITS</a:t>
            </a:r>
          </a:p>
          <a:p>
            <a:pPr marL="457200" indent="-457200" fontAlgn="base">
              <a:buFont typeface="Wingdings" panose="05000000000000000000" pitchFamily="2" charset="2"/>
              <a:buChar char="Ø"/>
            </a:pPr>
            <a:endParaRPr lang="fr-FR" sz="3000" cap="all" dirty="0">
              <a:solidFill>
                <a:srgbClr val="A49735"/>
              </a:solidFill>
            </a:endParaRPr>
          </a:p>
          <a:p>
            <a:r>
              <a:rPr lang="fr-FR" b="0" i="0" dirty="0">
                <a:effectLst/>
              </a:rPr>
              <a:t>La réduction des risques (</a:t>
            </a:r>
            <a:r>
              <a:rPr lang="fr-FR" b="0" i="0" dirty="0" err="1">
                <a:effectLst/>
              </a:rPr>
              <a:t>RdR</a:t>
            </a:r>
            <a:r>
              <a:rPr lang="fr-FR" b="0" i="0" dirty="0">
                <a:effectLst/>
              </a:rPr>
              <a:t>) est une philosophie et un ensemble de pratiques qui admettent que l’usage de substances – que ce soit des drogues illégales, des cigarettes ou de l’alcool – fait partie de la vie.</a:t>
            </a:r>
          </a:p>
          <a:p>
            <a:endParaRPr lang="fr-FR" b="0" i="0" dirty="0">
              <a:effectLst/>
            </a:endParaRPr>
          </a:p>
          <a:p>
            <a:r>
              <a:rPr lang="fr-FR" b="0" i="0" dirty="0">
                <a:effectLst/>
              </a:rPr>
              <a:t>La </a:t>
            </a:r>
            <a:r>
              <a:rPr lang="fr-FR" b="0" i="0" dirty="0" err="1">
                <a:effectLst/>
              </a:rPr>
              <a:t>RdR</a:t>
            </a:r>
            <a:r>
              <a:rPr lang="fr-FR" b="0" i="0" dirty="0">
                <a:effectLst/>
              </a:rPr>
              <a:t> a pour objectif de réduire les effets délétères de l’usage de substances au lieu de simplement de l’ignorer ou de le condamner.</a:t>
            </a:r>
            <a:br>
              <a:rPr lang="fr-FR" b="0" i="0" dirty="0">
                <a:effectLst/>
                <a:latin typeface="Open Sans" panose="020B0606030504020204" pitchFamily="34" charset="0"/>
              </a:rPr>
            </a:br>
            <a:endParaRPr lang="fr-FR" dirty="0"/>
          </a:p>
        </p:txBody>
      </p:sp>
    </p:spTree>
    <p:extLst>
      <p:ext uri="{BB962C8B-B14F-4D97-AF65-F5344CB8AC3E}">
        <p14:creationId xmlns:p14="http://schemas.microsoft.com/office/powerpoint/2010/main" val="4586489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58DF5A1-5AE2-4F66-8E85-62FA1CF05BCE}"/>
              </a:ext>
            </a:extLst>
          </p:cNvPr>
          <p:cNvSpPr txBox="1"/>
          <p:nvPr/>
        </p:nvSpPr>
        <p:spPr>
          <a:xfrm>
            <a:off x="503978" y="4381877"/>
            <a:ext cx="11220258" cy="1446550"/>
          </a:xfrm>
          <a:prstGeom prst="rect">
            <a:avLst/>
          </a:prstGeom>
          <a:noFill/>
        </p:spPr>
        <p:txBody>
          <a:bodyPr wrap="square">
            <a:spAutoFit/>
          </a:bodyPr>
          <a:lstStyle/>
          <a:p>
            <a:r>
              <a:rPr lang="fr-FR" sz="1400" b="1" dirty="0">
                <a:solidFill>
                  <a:srgbClr val="0563C1"/>
                </a:solidFill>
                <a:hlinkClick r:id="rId2">
                  <a:extLst>
                    <a:ext uri="{A12FA001-AC4F-418D-AE19-62706E023703}">
                      <ahyp:hlinkClr xmlns:ahyp="http://schemas.microsoft.com/office/drawing/2018/hyperlinkcolor" val="tx"/>
                    </a:ext>
                  </a:extLst>
                </a:hlinkClick>
              </a:rPr>
              <a:t>Alcool-info- service.fr</a:t>
            </a:r>
          </a:p>
          <a:p>
            <a:endParaRPr lang="fr-FR" sz="1400" b="1" dirty="0">
              <a:solidFill>
                <a:srgbClr val="0563C1"/>
              </a:solidFill>
              <a:hlinkClick r:id="rId2">
                <a:extLst>
                  <a:ext uri="{A12FA001-AC4F-418D-AE19-62706E023703}">
                    <ahyp:hlinkClr xmlns:ahyp="http://schemas.microsoft.com/office/drawing/2018/hyperlinkcolor" val="tx"/>
                  </a:ext>
                </a:extLst>
              </a:hlinkClick>
            </a:endParaRPr>
          </a:p>
          <a:p>
            <a:endParaRPr lang="fr-FR" sz="1400" b="1" dirty="0">
              <a:solidFill>
                <a:srgbClr val="0563C1"/>
              </a:solidFill>
              <a:hlinkClick r:id="rId2">
                <a:extLst>
                  <a:ext uri="{A12FA001-AC4F-418D-AE19-62706E023703}">
                    <ahyp:hlinkClr xmlns:ahyp="http://schemas.microsoft.com/office/drawing/2018/hyperlinkcolor" val="tx"/>
                  </a:ext>
                </a:extLst>
              </a:hlinkClick>
            </a:endParaRPr>
          </a:p>
          <a:p>
            <a:endParaRPr lang="fr-FR" sz="1400" dirty="0">
              <a:solidFill>
                <a:srgbClr val="0563C1"/>
              </a:solidFill>
              <a:hlinkClick r:id="rId2">
                <a:extLst>
                  <a:ext uri="{A12FA001-AC4F-418D-AE19-62706E023703}">
                    <ahyp:hlinkClr xmlns:ahyp="http://schemas.microsoft.com/office/drawing/2018/hyperlinkcolor" val="tx"/>
                  </a:ext>
                </a:extLst>
              </a:hlinkClick>
            </a:endParaRPr>
          </a:p>
          <a:p>
            <a:r>
              <a:rPr lang="fr-FR" sz="1400" dirty="0">
                <a:solidFill>
                  <a:srgbClr val="0563C1"/>
                </a:solidFill>
                <a:hlinkClick r:id="rId2">
                  <a:extLst>
                    <a:ext uri="{A12FA001-AC4F-418D-AE19-62706E023703}">
                      <ahyp:hlinkClr xmlns:ahyp="http://schemas.microsoft.com/office/drawing/2018/hyperlinkcolor" val="tx"/>
                    </a:ext>
                  </a:extLst>
                </a:hlinkClick>
              </a:rPr>
              <a:t>https://www.alcool-info-service.fr/alcool/consequences-alcool/consommation-a-risque</a:t>
            </a:r>
            <a:endParaRPr lang="fr-FR" sz="1400" dirty="0"/>
          </a:p>
          <a:p>
            <a:endParaRPr lang="fr-FR" dirty="0"/>
          </a:p>
        </p:txBody>
      </p:sp>
      <p:pic>
        <p:nvPicPr>
          <p:cNvPr id="5" name="Image 4">
            <a:extLst>
              <a:ext uri="{FF2B5EF4-FFF2-40B4-BE49-F238E27FC236}">
                <a16:creationId xmlns:a16="http://schemas.microsoft.com/office/drawing/2014/main" id="{E9C02870-E9B2-43C1-A75E-2976922B946D}"/>
              </a:ext>
            </a:extLst>
          </p:cNvPr>
          <p:cNvPicPr>
            <a:picLocks noChangeAspect="1"/>
          </p:cNvPicPr>
          <p:nvPr/>
        </p:nvPicPr>
        <p:blipFill>
          <a:blip r:embed="rId3"/>
          <a:stretch>
            <a:fillRect/>
          </a:stretch>
        </p:blipFill>
        <p:spPr>
          <a:xfrm>
            <a:off x="503978" y="458554"/>
            <a:ext cx="6089963" cy="3568883"/>
          </a:xfrm>
          <a:prstGeom prst="rect">
            <a:avLst/>
          </a:prstGeom>
        </p:spPr>
      </p:pic>
      <p:sp>
        <p:nvSpPr>
          <p:cNvPr id="4" name="ZoneTexte 3">
            <a:extLst>
              <a:ext uri="{FF2B5EF4-FFF2-40B4-BE49-F238E27FC236}">
                <a16:creationId xmlns:a16="http://schemas.microsoft.com/office/drawing/2014/main" id="{5D6FFBED-D769-47F4-80C3-12F0EA5E0AE5}"/>
              </a:ext>
            </a:extLst>
          </p:cNvPr>
          <p:cNvSpPr txBox="1"/>
          <p:nvPr/>
        </p:nvSpPr>
        <p:spPr>
          <a:xfrm>
            <a:off x="6705600" y="3068781"/>
            <a:ext cx="2299855" cy="369332"/>
          </a:xfrm>
          <a:prstGeom prst="rect">
            <a:avLst/>
          </a:prstGeom>
          <a:noFill/>
        </p:spPr>
        <p:txBody>
          <a:bodyPr wrap="square" rtlCol="0">
            <a:spAutoFit/>
          </a:bodyPr>
          <a:lstStyle/>
          <a:p>
            <a:r>
              <a:rPr lang="fr-FR" dirty="0"/>
              <a:t>Durée : 2’30 mn</a:t>
            </a:r>
          </a:p>
        </p:txBody>
      </p:sp>
    </p:spTree>
    <p:extLst>
      <p:ext uri="{BB962C8B-B14F-4D97-AF65-F5344CB8AC3E}">
        <p14:creationId xmlns:p14="http://schemas.microsoft.com/office/powerpoint/2010/main" val="64153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40B578B-1B77-4D34-91A0-64EEA5068881}"/>
              </a:ext>
            </a:extLst>
          </p:cNvPr>
          <p:cNvSpPr txBox="1"/>
          <p:nvPr/>
        </p:nvSpPr>
        <p:spPr>
          <a:xfrm>
            <a:off x="408639" y="581891"/>
            <a:ext cx="11783361" cy="1077218"/>
          </a:xfrm>
          <a:prstGeom prst="rect">
            <a:avLst/>
          </a:prstGeom>
          <a:noFill/>
        </p:spPr>
        <p:txBody>
          <a:bodyPr wrap="square" rtlCol="0">
            <a:spAutoFit/>
          </a:bodyPr>
          <a:lstStyle/>
          <a:p>
            <a:pPr lvl="0"/>
            <a:r>
              <a:rPr lang="fr-FR" sz="3200" b="1" dirty="0">
                <a:solidFill>
                  <a:srgbClr val="7A2553"/>
                </a:solidFill>
              </a:rPr>
              <a:t>Pour établir un diagnostic de l’addiction deux outils sont utilisés: DSM V et CIM-10*</a:t>
            </a:r>
          </a:p>
        </p:txBody>
      </p:sp>
      <p:sp>
        <p:nvSpPr>
          <p:cNvPr id="3" name="ZoneTexte 2">
            <a:extLst>
              <a:ext uri="{FF2B5EF4-FFF2-40B4-BE49-F238E27FC236}">
                <a16:creationId xmlns:a16="http://schemas.microsoft.com/office/drawing/2014/main" id="{7AC140DD-BDAB-8B40-41EC-BCB422DA830C}"/>
              </a:ext>
            </a:extLst>
          </p:cNvPr>
          <p:cNvSpPr txBox="1"/>
          <p:nvPr/>
        </p:nvSpPr>
        <p:spPr>
          <a:xfrm>
            <a:off x="408639" y="2251563"/>
            <a:ext cx="6173136" cy="1338828"/>
          </a:xfrm>
          <a:prstGeom prst="rect">
            <a:avLst/>
          </a:prstGeom>
          <a:noFill/>
        </p:spPr>
        <p:txBody>
          <a:bodyPr wrap="square">
            <a:spAutoFit/>
          </a:bodyPr>
          <a:lstStyle/>
          <a:p>
            <a:pPr algn="ctr">
              <a:lnSpc>
                <a:spcPct val="150000"/>
              </a:lnSpc>
            </a:pPr>
            <a:r>
              <a:rPr lang="fr-FR" b="1" i="0" u="none" strike="noStrike" baseline="0" dirty="0">
                <a:latin typeface="Calibri" panose="020F0502020204030204" pitchFamily="34" charset="0"/>
              </a:rPr>
              <a:t>Le Diagnostic and </a:t>
            </a:r>
            <a:r>
              <a:rPr lang="fr-FR" b="1" i="0" u="none" strike="noStrike" baseline="0" dirty="0" err="1">
                <a:latin typeface="Calibri" panose="020F0502020204030204" pitchFamily="34" charset="0"/>
              </a:rPr>
              <a:t>Statistical</a:t>
            </a:r>
            <a:r>
              <a:rPr lang="fr-FR" b="1" i="0" u="none" strike="noStrike" baseline="0" dirty="0">
                <a:latin typeface="Calibri" panose="020F0502020204030204" pitchFamily="34" charset="0"/>
              </a:rPr>
              <a:t> </a:t>
            </a:r>
            <a:r>
              <a:rPr lang="fr-FR" b="1" i="0" u="none" strike="noStrike" baseline="0" dirty="0" err="1">
                <a:latin typeface="Calibri" panose="020F0502020204030204" pitchFamily="34" charset="0"/>
              </a:rPr>
              <a:t>manual</a:t>
            </a:r>
            <a:r>
              <a:rPr lang="fr-FR" b="1" i="0" u="none" strike="noStrike" baseline="0" dirty="0">
                <a:latin typeface="Calibri" panose="020F0502020204030204" pitchFamily="34" charset="0"/>
              </a:rPr>
              <a:t> of Mental </a:t>
            </a:r>
            <a:r>
              <a:rPr lang="fr-FR" b="1" i="0" u="none" strike="noStrike" baseline="0" dirty="0" err="1">
                <a:latin typeface="Calibri" panose="020F0502020204030204" pitchFamily="34" charset="0"/>
              </a:rPr>
              <a:t>disorders</a:t>
            </a:r>
            <a:r>
              <a:rPr lang="fr-FR" b="1" i="0" u="none" strike="noStrike" baseline="0" dirty="0">
                <a:latin typeface="Calibri" panose="020F0502020204030204" pitchFamily="34" charset="0"/>
              </a:rPr>
              <a:t> (DSM)</a:t>
            </a:r>
          </a:p>
          <a:p>
            <a:r>
              <a:rPr lang="fr-FR" i="0" u="none" strike="noStrike" baseline="0" dirty="0">
                <a:solidFill>
                  <a:srgbClr val="000000"/>
                </a:solidFill>
                <a:latin typeface="Calibri" panose="020F0502020204030204" pitchFamily="34" charset="0"/>
              </a:rPr>
              <a:t>Le diagnostic de l’addiction (ou dépendance) repose sur des critères bien définis, publié par l’association américaine de psychiatrie.</a:t>
            </a:r>
          </a:p>
        </p:txBody>
      </p:sp>
      <p:sp>
        <p:nvSpPr>
          <p:cNvPr id="8" name="ZoneTexte 7">
            <a:extLst>
              <a:ext uri="{FF2B5EF4-FFF2-40B4-BE49-F238E27FC236}">
                <a16:creationId xmlns:a16="http://schemas.microsoft.com/office/drawing/2014/main" id="{4FE8FAFB-ABBF-5ECC-F098-454AD52E916A}"/>
              </a:ext>
            </a:extLst>
          </p:cNvPr>
          <p:cNvSpPr txBox="1"/>
          <p:nvPr/>
        </p:nvSpPr>
        <p:spPr>
          <a:xfrm>
            <a:off x="408639" y="3934415"/>
            <a:ext cx="5864146" cy="1892826"/>
          </a:xfrm>
          <a:prstGeom prst="rect">
            <a:avLst/>
          </a:prstGeom>
          <a:noFill/>
        </p:spPr>
        <p:txBody>
          <a:bodyPr wrap="square">
            <a:spAutoFit/>
          </a:bodyPr>
          <a:lstStyle/>
          <a:p>
            <a:pPr>
              <a:lnSpc>
                <a:spcPct val="150000"/>
              </a:lnSpc>
            </a:pPr>
            <a:r>
              <a:rPr lang="fr-FR" i="0" u="none" strike="noStrike" baseline="0" dirty="0">
                <a:solidFill>
                  <a:srgbClr val="000000"/>
                </a:solidFill>
                <a:latin typeface="Calibri" panose="020F0502020204030204" pitchFamily="34" charset="0"/>
              </a:rPr>
              <a:t>Parmi ces critères, on trouve :</a:t>
            </a:r>
          </a:p>
          <a:p>
            <a:pPr marL="742950" lvl="1" indent="-285750">
              <a:buFont typeface="Arial" panose="020B0604020202020204" pitchFamily="34" charset="0"/>
              <a:buChar char="•"/>
            </a:pPr>
            <a:r>
              <a:rPr lang="fr-FR" b="1" i="0" u="none" strike="noStrike" baseline="0" dirty="0">
                <a:solidFill>
                  <a:srgbClr val="000000"/>
                </a:solidFill>
                <a:latin typeface="Calibri" panose="020F0502020204030204" pitchFamily="34" charset="0"/>
              </a:rPr>
              <a:t>La perte de contrôle de soi, </a:t>
            </a:r>
          </a:p>
          <a:p>
            <a:pPr marL="742950" lvl="1" indent="-285750">
              <a:buFont typeface="Arial" panose="020B0604020202020204" pitchFamily="34" charset="0"/>
              <a:buChar char="•"/>
            </a:pPr>
            <a:r>
              <a:rPr lang="fr-FR" b="1" i="0" u="none" strike="noStrike" baseline="0" dirty="0">
                <a:solidFill>
                  <a:srgbClr val="000000"/>
                </a:solidFill>
                <a:latin typeface="Calibri" panose="020F0502020204030204" pitchFamily="34" charset="0"/>
              </a:rPr>
              <a:t>L’interférence de la consommation sur les activités scolaires ou professionnelles,</a:t>
            </a:r>
          </a:p>
          <a:p>
            <a:pPr marL="742950" lvl="1" indent="-285750">
              <a:buFont typeface="Arial" panose="020B0604020202020204" pitchFamily="34" charset="0"/>
              <a:buChar char="•"/>
            </a:pPr>
            <a:r>
              <a:rPr lang="fr-FR" b="1" i="0" u="none" strike="noStrike" baseline="0" dirty="0">
                <a:solidFill>
                  <a:srgbClr val="000000"/>
                </a:solidFill>
                <a:latin typeface="Calibri" panose="020F0502020204030204" pitchFamily="34" charset="0"/>
              </a:rPr>
              <a:t>La poursuite de la consommation malgré la prise de conscience des troubles qu’elle engendre.</a:t>
            </a:r>
          </a:p>
        </p:txBody>
      </p:sp>
      <p:sp>
        <p:nvSpPr>
          <p:cNvPr id="9" name="ZoneTexte 8">
            <a:extLst>
              <a:ext uri="{FF2B5EF4-FFF2-40B4-BE49-F238E27FC236}">
                <a16:creationId xmlns:a16="http://schemas.microsoft.com/office/drawing/2014/main" id="{728F8FCA-BB1D-C858-A6C3-B7B79754CB93}"/>
              </a:ext>
            </a:extLst>
          </p:cNvPr>
          <p:cNvSpPr txBox="1"/>
          <p:nvPr/>
        </p:nvSpPr>
        <p:spPr>
          <a:xfrm>
            <a:off x="6838950" y="2613513"/>
            <a:ext cx="5353050" cy="2169825"/>
          </a:xfrm>
          <a:prstGeom prst="rect">
            <a:avLst/>
          </a:prstGeom>
          <a:noFill/>
        </p:spPr>
        <p:txBody>
          <a:bodyPr wrap="square">
            <a:spAutoFit/>
          </a:bodyPr>
          <a:lstStyle/>
          <a:p>
            <a:pPr>
              <a:lnSpc>
                <a:spcPct val="150000"/>
              </a:lnSpc>
            </a:pPr>
            <a:r>
              <a:rPr lang="fr-FR" b="1" i="0" u="none" strike="noStrike" baseline="0" dirty="0">
                <a:solidFill>
                  <a:srgbClr val="000000"/>
                </a:solidFill>
                <a:latin typeface="Calibri" panose="020F0502020204030204" pitchFamily="34" charset="0"/>
              </a:rPr>
              <a:t>Troubles liés à une substance :</a:t>
            </a:r>
          </a:p>
          <a:p>
            <a:r>
              <a:rPr lang="fr-FR" i="0" u="none" strike="noStrike" baseline="0" dirty="0">
                <a:solidFill>
                  <a:srgbClr val="000000"/>
                </a:solidFill>
                <a:latin typeface="Calibri" panose="020F0502020204030204" pitchFamily="34" charset="0"/>
              </a:rPr>
              <a:t>Depuis 2013, le DSM V regroupe </a:t>
            </a:r>
            <a:r>
              <a:rPr lang="fr-FR" b="1" i="0" u="none" strike="noStrike" baseline="0" dirty="0">
                <a:solidFill>
                  <a:srgbClr val="000000"/>
                </a:solidFill>
                <a:latin typeface="Calibri" panose="020F0502020204030204" pitchFamily="34" charset="0"/>
              </a:rPr>
              <a:t>la</a:t>
            </a:r>
            <a:r>
              <a:rPr lang="fr-FR" i="0" u="none" strike="noStrike" baseline="0" dirty="0">
                <a:solidFill>
                  <a:srgbClr val="000000"/>
                </a:solidFill>
                <a:latin typeface="Calibri" panose="020F0502020204030204" pitchFamily="34" charset="0"/>
              </a:rPr>
              <a:t> </a:t>
            </a:r>
            <a:r>
              <a:rPr lang="fr-FR" b="1" i="0" u="none" strike="noStrike" baseline="0" dirty="0">
                <a:solidFill>
                  <a:srgbClr val="000000"/>
                </a:solidFill>
                <a:latin typeface="Calibri" panose="020F0502020204030204" pitchFamily="34" charset="0"/>
              </a:rPr>
              <a:t>dépendance</a:t>
            </a:r>
            <a:r>
              <a:rPr lang="fr-FR" i="0" u="none" strike="noStrike" baseline="0" dirty="0">
                <a:solidFill>
                  <a:srgbClr val="000000"/>
                </a:solidFill>
                <a:latin typeface="Calibri" panose="020F0502020204030204" pitchFamily="34" charset="0"/>
              </a:rPr>
              <a:t> et </a:t>
            </a:r>
            <a:r>
              <a:rPr lang="fr-FR" b="1" i="0" u="none" strike="noStrike" baseline="0" dirty="0">
                <a:solidFill>
                  <a:srgbClr val="000000"/>
                </a:solidFill>
                <a:latin typeface="Calibri" panose="020F0502020204030204" pitchFamily="34" charset="0"/>
              </a:rPr>
              <a:t>l’abus</a:t>
            </a:r>
            <a:r>
              <a:rPr lang="fr-FR" i="0" u="none" strike="noStrike" baseline="0" dirty="0">
                <a:solidFill>
                  <a:srgbClr val="000000"/>
                </a:solidFill>
                <a:latin typeface="Calibri" panose="020F0502020204030204" pitchFamily="34" charset="0"/>
              </a:rPr>
              <a:t> sous l’appellation de «</a:t>
            </a:r>
            <a:r>
              <a:rPr lang="fr-FR" b="1" i="0" u="none" strike="noStrike" baseline="0" dirty="0">
                <a:solidFill>
                  <a:srgbClr val="7A2553"/>
                </a:solidFill>
                <a:latin typeface="Calibri" panose="020F0502020204030204" pitchFamily="34" charset="0"/>
              </a:rPr>
              <a:t>troubles liés à une substance</a:t>
            </a:r>
            <a:r>
              <a:rPr lang="fr-FR" i="0" u="none" strike="noStrike" baseline="0" dirty="0">
                <a:solidFill>
                  <a:srgbClr val="000000"/>
                </a:solidFill>
                <a:latin typeface="Calibri" panose="020F0502020204030204" pitchFamily="34" charset="0"/>
              </a:rPr>
              <a:t>».</a:t>
            </a:r>
          </a:p>
          <a:p>
            <a:r>
              <a:rPr lang="fr-FR" i="1" u="none" strike="noStrike" baseline="0" dirty="0">
                <a:solidFill>
                  <a:srgbClr val="000000"/>
                </a:solidFill>
                <a:latin typeface="Calibri" panose="020F0502020204030204" pitchFamily="34" charset="0"/>
              </a:rPr>
              <a:t>Les différents stades présents dans le DSM IV : usage, abus, dépendance ont disparu dans cette nouvelle classification.</a:t>
            </a:r>
          </a:p>
        </p:txBody>
      </p:sp>
    </p:spTree>
    <p:extLst>
      <p:ext uri="{BB962C8B-B14F-4D97-AF65-F5344CB8AC3E}">
        <p14:creationId xmlns:p14="http://schemas.microsoft.com/office/powerpoint/2010/main" val="1971809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2C2F3C7-9031-4074-9034-0682DD99F234}"/>
              </a:ext>
            </a:extLst>
          </p:cNvPr>
          <p:cNvSpPr txBox="1"/>
          <p:nvPr/>
        </p:nvSpPr>
        <p:spPr>
          <a:xfrm>
            <a:off x="408639" y="1525143"/>
            <a:ext cx="11783361" cy="584775"/>
          </a:xfrm>
          <a:prstGeom prst="rect">
            <a:avLst/>
          </a:prstGeom>
          <a:noFill/>
        </p:spPr>
        <p:txBody>
          <a:bodyPr wrap="square">
            <a:spAutoFit/>
          </a:bodyPr>
          <a:lstStyle/>
          <a:p>
            <a:r>
              <a:rPr lang="fr-FR" sz="1600" dirty="0"/>
              <a:t>Mode d’utilisation inadapté d’un produit conduisant  à une altération du fonctionnement ou à une souffrance cliniquement significative, caractérisée par la présence de deux (ou plus) des manifestations suivantes, à un moment quelconque d’une période continue de 12 mois.</a:t>
            </a:r>
          </a:p>
        </p:txBody>
      </p:sp>
      <p:sp>
        <p:nvSpPr>
          <p:cNvPr id="4" name="ZoneTexte 3">
            <a:extLst>
              <a:ext uri="{FF2B5EF4-FFF2-40B4-BE49-F238E27FC236}">
                <a16:creationId xmlns:a16="http://schemas.microsoft.com/office/drawing/2014/main" id="{49C5D7CC-2299-4193-9DA0-FB4975412FB8}"/>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Trouble de l’usage selon le DSM V</a:t>
            </a:r>
          </a:p>
        </p:txBody>
      </p:sp>
      <p:sp>
        <p:nvSpPr>
          <p:cNvPr id="6" name="Espace réservé du contenu 2">
            <a:extLst>
              <a:ext uri="{FF2B5EF4-FFF2-40B4-BE49-F238E27FC236}">
                <a16:creationId xmlns:a16="http://schemas.microsoft.com/office/drawing/2014/main" id="{827AEA0A-0932-420F-848B-C2FD805F3DFD}"/>
              </a:ext>
            </a:extLst>
          </p:cNvPr>
          <p:cNvSpPr txBox="1">
            <a:spLocks/>
          </p:cNvSpPr>
          <p:nvPr/>
        </p:nvSpPr>
        <p:spPr>
          <a:xfrm>
            <a:off x="0" y="2353223"/>
            <a:ext cx="11848728" cy="41103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9263" lvl="2" indent="0">
              <a:lnSpc>
                <a:spcPct val="100000"/>
              </a:lnSpc>
              <a:spcBef>
                <a:spcPts val="0"/>
              </a:spcBef>
              <a:spcAft>
                <a:spcPts val="600"/>
              </a:spcAft>
              <a:buNone/>
            </a:pPr>
            <a:r>
              <a:rPr lang="fr-FR" sz="1800" dirty="0"/>
              <a:t>1. Incapacité de remplir des obligations importantes</a:t>
            </a:r>
          </a:p>
          <a:p>
            <a:pPr marL="449263" lvl="2" indent="0">
              <a:lnSpc>
                <a:spcPct val="100000"/>
              </a:lnSpc>
              <a:spcBef>
                <a:spcPts val="0"/>
              </a:spcBef>
              <a:spcAft>
                <a:spcPts val="600"/>
              </a:spcAft>
              <a:buNone/>
            </a:pPr>
            <a:r>
              <a:rPr lang="fr-FR" sz="1800" dirty="0"/>
              <a:t>2. Usage lorsque physiquement dangereux</a:t>
            </a:r>
          </a:p>
          <a:p>
            <a:pPr marL="449263" lvl="2" indent="0">
              <a:lnSpc>
                <a:spcPct val="100000"/>
              </a:lnSpc>
              <a:spcBef>
                <a:spcPts val="0"/>
              </a:spcBef>
              <a:spcAft>
                <a:spcPts val="600"/>
              </a:spcAft>
              <a:buNone/>
            </a:pPr>
            <a:r>
              <a:rPr lang="fr-FR" sz="1800" dirty="0"/>
              <a:t>3. Problèmes interpersonnels ou sociaux</a:t>
            </a:r>
          </a:p>
          <a:p>
            <a:pPr marL="449263" lvl="2" indent="0">
              <a:lnSpc>
                <a:spcPct val="100000"/>
              </a:lnSpc>
              <a:spcBef>
                <a:spcPts val="0"/>
              </a:spcBef>
              <a:spcAft>
                <a:spcPts val="600"/>
              </a:spcAft>
              <a:buNone/>
            </a:pPr>
            <a:r>
              <a:rPr lang="fr-FR" sz="1800" dirty="0"/>
              <a:t>4. Continuer malgré dommage physique ou psychique</a:t>
            </a:r>
          </a:p>
          <a:p>
            <a:pPr marL="449263" lvl="2" indent="0">
              <a:lnSpc>
                <a:spcPct val="100000"/>
              </a:lnSpc>
              <a:spcBef>
                <a:spcPts val="0"/>
              </a:spcBef>
              <a:spcAft>
                <a:spcPts val="600"/>
              </a:spcAft>
              <a:buNone/>
            </a:pPr>
            <a:r>
              <a:rPr lang="fr-FR" sz="1800" dirty="0"/>
              <a:t>5. Perte de contrôle sur quantité et temps dédié</a:t>
            </a:r>
          </a:p>
          <a:p>
            <a:pPr marL="449263" lvl="2" indent="0">
              <a:lnSpc>
                <a:spcPct val="100000"/>
              </a:lnSpc>
              <a:spcBef>
                <a:spcPts val="0"/>
              </a:spcBef>
              <a:spcAft>
                <a:spcPts val="600"/>
              </a:spcAft>
              <a:buNone/>
            </a:pPr>
            <a:r>
              <a:rPr lang="fr-FR" sz="1800" dirty="0"/>
              <a:t>6. Désir ou efforts persistants pour diminuer</a:t>
            </a:r>
          </a:p>
          <a:p>
            <a:pPr marL="449263" lvl="2" indent="0">
              <a:lnSpc>
                <a:spcPct val="100000"/>
              </a:lnSpc>
              <a:spcBef>
                <a:spcPts val="0"/>
              </a:spcBef>
              <a:spcAft>
                <a:spcPts val="600"/>
              </a:spcAft>
              <a:buNone/>
            </a:pPr>
            <a:r>
              <a:rPr lang="fr-FR" sz="2000" dirty="0"/>
              <a:t>7</a:t>
            </a:r>
            <a:r>
              <a:rPr lang="fr-FR" sz="1800" dirty="0"/>
              <a:t>. Tolérance</a:t>
            </a:r>
          </a:p>
          <a:p>
            <a:pPr marL="449263" lvl="2" indent="0">
              <a:lnSpc>
                <a:spcPct val="100000"/>
              </a:lnSpc>
              <a:spcBef>
                <a:spcPts val="0"/>
              </a:spcBef>
              <a:spcAft>
                <a:spcPts val="600"/>
              </a:spcAft>
              <a:buNone/>
            </a:pPr>
            <a:r>
              <a:rPr lang="fr-FR" sz="1800" dirty="0"/>
              <a:t>8. Sevrage</a:t>
            </a:r>
          </a:p>
          <a:p>
            <a:pPr marL="449263" lvl="2" indent="0">
              <a:lnSpc>
                <a:spcPct val="100000"/>
              </a:lnSpc>
              <a:spcBef>
                <a:spcPts val="0"/>
              </a:spcBef>
              <a:spcAft>
                <a:spcPts val="600"/>
              </a:spcAft>
              <a:buNone/>
            </a:pPr>
            <a:r>
              <a:rPr lang="fr-FR" sz="1800" dirty="0"/>
              <a:t>9. « </a:t>
            </a:r>
            <a:r>
              <a:rPr lang="fr-FR" sz="1800" dirty="0" err="1"/>
              <a:t>Craving</a:t>
            </a:r>
            <a:r>
              <a:rPr lang="fr-FR" sz="1800" dirty="0"/>
              <a:t> », désir impérieux</a:t>
            </a:r>
          </a:p>
          <a:p>
            <a:pPr marL="449263" marR="0" lvl="2" indent="0" fontAlgn="auto">
              <a:lnSpc>
                <a:spcPct val="100000"/>
              </a:lnSpc>
              <a:spcBef>
                <a:spcPts val="0"/>
              </a:spcBef>
              <a:spcAft>
                <a:spcPts val="600"/>
              </a:spcAft>
              <a:buClrTx/>
              <a:buSzTx/>
              <a:buNone/>
              <a:tabLst/>
              <a:defRPr/>
            </a:pPr>
            <a:r>
              <a:rPr lang="fr-FR" sz="1800" dirty="0"/>
              <a:t>10. Beaucoup de temps consacré</a:t>
            </a:r>
          </a:p>
          <a:p>
            <a:pPr marL="449263" marR="0" lvl="2" indent="0" fontAlgn="auto">
              <a:lnSpc>
                <a:spcPct val="100000"/>
              </a:lnSpc>
              <a:spcBef>
                <a:spcPts val="0"/>
              </a:spcBef>
              <a:spcAft>
                <a:spcPts val="600"/>
              </a:spcAft>
              <a:buClrTx/>
              <a:buSzTx/>
              <a:buNone/>
              <a:tabLst/>
              <a:defRPr/>
            </a:pPr>
            <a:r>
              <a:rPr lang="fr-FR" sz="1800" dirty="0"/>
              <a:t>11. Activités réduites au profit de la  consommation</a:t>
            </a:r>
          </a:p>
          <a:p>
            <a:pPr marL="449263" lvl="2" indent="0">
              <a:lnSpc>
                <a:spcPct val="100000"/>
              </a:lnSpc>
              <a:spcBef>
                <a:spcPts val="0"/>
              </a:spcBef>
              <a:spcAft>
                <a:spcPts val="600"/>
              </a:spcAft>
              <a:buNone/>
            </a:pPr>
            <a:endParaRPr lang="fr-FR" sz="1800" dirty="0"/>
          </a:p>
        </p:txBody>
      </p:sp>
      <p:sp>
        <p:nvSpPr>
          <p:cNvPr id="7" name="ZoneTexte 6">
            <a:extLst>
              <a:ext uri="{FF2B5EF4-FFF2-40B4-BE49-F238E27FC236}">
                <a16:creationId xmlns:a16="http://schemas.microsoft.com/office/drawing/2014/main" id="{5ADAF822-D4F9-4DE7-AE3A-B98A7569B8C7}"/>
              </a:ext>
            </a:extLst>
          </p:cNvPr>
          <p:cNvSpPr txBox="1"/>
          <p:nvPr/>
        </p:nvSpPr>
        <p:spPr>
          <a:xfrm>
            <a:off x="6096001" y="3219450"/>
            <a:ext cx="2701770" cy="369332"/>
          </a:xfrm>
          <a:prstGeom prst="rect">
            <a:avLst/>
          </a:prstGeom>
          <a:noFill/>
        </p:spPr>
        <p:txBody>
          <a:bodyPr wrap="square" rtlCol="0">
            <a:spAutoFit/>
          </a:bodyPr>
          <a:lstStyle/>
          <a:p>
            <a:r>
              <a:rPr lang="fr-FR" b="1" dirty="0">
                <a:solidFill>
                  <a:srgbClr val="7A2553"/>
                </a:solidFill>
              </a:rPr>
              <a:t>Signes pertes de contrôle</a:t>
            </a:r>
          </a:p>
        </p:txBody>
      </p:sp>
      <p:sp>
        <p:nvSpPr>
          <p:cNvPr id="8" name="Accolade fermante 7">
            <a:extLst>
              <a:ext uri="{FF2B5EF4-FFF2-40B4-BE49-F238E27FC236}">
                <a16:creationId xmlns:a16="http://schemas.microsoft.com/office/drawing/2014/main" id="{7D6C8560-FB1B-461C-938E-73BF0D847FD0}"/>
              </a:ext>
            </a:extLst>
          </p:cNvPr>
          <p:cNvSpPr/>
          <p:nvPr/>
        </p:nvSpPr>
        <p:spPr>
          <a:xfrm>
            <a:off x="5704922" y="2479275"/>
            <a:ext cx="198728" cy="1980000"/>
          </a:xfrm>
          <a:prstGeom prst="rightBrace">
            <a:avLst>
              <a:gd name="adj1" fmla="val 29532"/>
              <a:gd name="adj2" fmla="val 47828"/>
            </a:avLst>
          </a:prstGeom>
          <a:ln w="28575">
            <a:solidFill>
              <a:srgbClr val="7A25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95ED5FF1-F1FD-45C1-8D42-1A57E07E2E62}"/>
              </a:ext>
            </a:extLst>
          </p:cNvPr>
          <p:cNvSpPr txBox="1"/>
          <p:nvPr/>
        </p:nvSpPr>
        <p:spPr>
          <a:xfrm>
            <a:off x="6131357" y="5649472"/>
            <a:ext cx="257896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rgbClr val="7A2553"/>
                </a:solidFill>
                <a:effectLst/>
                <a:uLnTx/>
                <a:uFillTx/>
                <a:latin typeface="Calibri" panose="020F0502020204030204"/>
                <a:ea typeface="+mn-ea"/>
                <a:cs typeface="+mn-cs"/>
              </a:rPr>
              <a:t>Focalisation</a:t>
            </a:r>
          </a:p>
        </p:txBody>
      </p:sp>
      <p:sp>
        <p:nvSpPr>
          <p:cNvPr id="12" name="Accolade fermante 11">
            <a:extLst>
              <a:ext uri="{FF2B5EF4-FFF2-40B4-BE49-F238E27FC236}">
                <a16:creationId xmlns:a16="http://schemas.microsoft.com/office/drawing/2014/main" id="{1017E97B-FD61-4160-B2ED-EDA1A6B7C4B6}"/>
              </a:ext>
            </a:extLst>
          </p:cNvPr>
          <p:cNvSpPr/>
          <p:nvPr/>
        </p:nvSpPr>
        <p:spPr>
          <a:xfrm flipV="1">
            <a:off x="5727346" y="5538271"/>
            <a:ext cx="153880" cy="684000"/>
          </a:xfrm>
          <a:prstGeom prst="rightBrace">
            <a:avLst>
              <a:gd name="adj1" fmla="val 29532"/>
              <a:gd name="adj2" fmla="val 51298"/>
            </a:avLst>
          </a:prstGeom>
          <a:ln w="28575">
            <a:solidFill>
              <a:srgbClr val="7A25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60921514-D4D8-4606-85D4-6585A79B0435}"/>
              </a:ext>
            </a:extLst>
          </p:cNvPr>
          <p:cNvSpPr txBox="1"/>
          <p:nvPr/>
        </p:nvSpPr>
        <p:spPr>
          <a:xfrm>
            <a:off x="9488797" y="3567589"/>
            <a:ext cx="2672378" cy="1569660"/>
          </a:xfrm>
          <a:prstGeom prst="rect">
            <a:avLst/>
          </a:prstGeom>
          <a:noFill/>
        </p:spPr>
        <p:txBody>
          <a:bodyPr wrap="square" rtlCol="0">
            <a:spAutoFit/>
          </a:bodyPr>
          <a:lstStyle/>
          <a:p>
            <a:pPr marL="266700" indent="-266700">
              <a:buFont typeface="Wingdings" panose="05000000000000000000" pitchFamily="2" charset="2"/>
              <a:buChar char="q"/>
            </a:pPr>
            <a:r>
              <a:rPr lang="fr-FR" sz="1600" b="1" dirty="0"/>
              <a:t>2 à 3 critères : trouble de l’usage léger</a:t>
            </a:r>
          </a:p>
          <a:p>
            <a:pPr marL="266700" indent="-266700">
              <a:buFont typeface="Wingdings" panose="05000000000000000000" pitchFamily="2" charset="2"/>
              <a:buChar char="q"/>
            </a:pPr>
            <a:r>
              <a:rPr lang="fr-FR" sz="1600" b="1" dirty="0"/>
              <a:t>4 à 5 critères : trouble de l’usage modéré</a:t>
            </a:r>
          </a:p>
          <a:p>
            <a:pPr marL="266700" indent="-266700">
              <a:buFont typeface="Wingdings" panose="05000000000000000000" pitchFamily="2" charset="2"/>
              <a:buChar char="q"/>
            </a:pPr>
            <a:r>
              <a:rPr lang="fr-FR" sz="1600" b="1" dirty="0"/>
              <a:t>6 critères et plus : trouble de l’usage sévère</a:t>
            </a:r>
          </a:p>
        </p:txBody>
      </p:sp>
      <p:sp>
        <p:nvSpPr>
          <p:cNvPr id="14" name="Accolade fermante 13">
            <a:extLst>
              <a:ext uri="{FF2B5EF4-FFF2-40B4-BE49-F238E27FC236}">
                <a16:creationId xmlns:a16="http://schemas.microsoft.com/office/drawing/2014/main" id="{D4B3A359-A852-42F9-A93C-3C578D01C210}"/>
              </a:ext>
            </a:extLst>
          </p:cNvPr>
          <p:cNvSpPr/>
          <p:nvPr/>
        </p:nvSpPr>
        <p:spPr>
          <a:xfrm>
            <a:off x="9022766" y="2353223"/>
            <a:ext cx="198728" cy="3888000"/>
          </a:xfrm>
          <a:prstGeom prst="rightBrace">
            <a:avLst>
              <a:gd name="adj1" fmla="val 29532"/>
              <a:gd name="adj2" fmla="val 4782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 name="ZoneTexte 1">
            <a:extLst>
              <a:ext uri="{FF2B5EF4-FFF2-40B4-BE49-F238E27FC236}">
                <a16:creationId xmlns:a16="http://schemas.microsoft.com/office/drawing/2014/main" id="{C2E522C0-EECE-C3B1-C5C4-92AB58A05CD6}"/>
              </a:ext>
            </a:extLst>
          </p:cNvPr>
          <p:cNvSpPr txBox="1"/>
          <p:nvPr/>
        </p:nvSpPr>
        <p:spPr>
          <a:xfrm>
            <a:off x="6131357" y="4616287"/>
            <a:ext cx="3025774" cy="369332"/>
          </a:xfrm>
          <a:prstGeom prst="rect">
            <a:avLst/>
          </a:prstGeom>
          <a:noFill/>
        </p:spPr>
        <p:txBody>
          <a:bodyPr wrap="square">
            <a:spAutoFit/>
          </a:bodyPr>
          <a:lstStyle/>
          <a:p>
            <a:r>
              <a:rPr lang="fr-FR" sz="1800" b="1" dirty="0">
                <a:solidFill>
                  <a:srgbClr val="7A2553"/>
                </a:solidFill>
              </a:rPr>
              <a:t>Signes physiques</a:t>
            </a:r>
          </a:p>
        </p:txBody>
      </p:sp>
      <p:sp>
        <p:nvSpPr>
          <p:cNvPr id="3" name="Accolade fermante 2">
            <a:extLst>
              <a:ext uri="{FF2B5EF4-FFF2-40B4-BE49-F238E27FC236}">
                <a16:creationId xmlns:a16="http://schemas.microsoft.com/office/drawing/2014/main" id="{9C9DB230-9281-A657-A793-C90F1DB24B8C}"/>
              </a:ext>
            </a:extLst>
          </p:cNvPr>
          <p:cNvSpPr/>
          <p:nvPr/>
        </p:nvSpPr>
        <p:spPr>
          <a:xfrm>
            <a:off x="5727346" y="4570028"/>
            <a:ext cx="176304" cy="449647"/>
          </a:xfrm>
          <a:prstGeom prst="rightBrace">
            <a:avLst>
              <a:gd name="adj1" fmla="val 29532"/>
              <a:gd name="adj2" fmla="val 49663"/>
            </a:avLst>
          </a:prstGeom>
          <a:ln w="28575">
            <a:solidFill>
              <a:srgbClr val="7A25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 name="ZoneTexte 14">
            <a:extLst>
              <a:ext uri="{FF2B5EF4-FFF2-40B4-BE49-F238E27FC236}">
                <a16:creationId xmlns:a16="http://schemas.microsoft.com/office/drawing/2014/main" id="{866429A1-0B57-66A6-7AFB-2AD2DB1588FB}"/>
              </a:ext>
            </a:extLst>
          </p:cNvPr>
          <p:cNvSpPr txBox="1"/>
          <p:nvPr/>
        </p:nvSpPr>
        <p:spPr>
          <a:xfrm>
            <a:off x="6133569" y="5158488"/>
            <a:ext cx="6131168" cy="369332"/>
          </a:xfrm>
          <a:prstGeom prst="rect">
            <a:avLst/>
          </a:prstGeom>
          <a:noFill/>
        </p:spPr>
        <p:txBody>
          <a:bodyPr wrap="square">
            <a:spAutoFit/>
          </a:bodyPr>
          <a:lstStyle/>
          <a:p>
            <a:r>
              <a:rPr lang="fr-FR" sz="1800" b="1" dirty="0">
                <a:solidFill>
                  <a:srgbClr val="7A2553"/>
                </a:solidFill>
              </a:rPr>
              <a:t>Nouveau critère</a:t>
            </a:r>
            <a:endParaRPr lang="fr-FR" dirty="0"/>
          </a:p>
        </p:txBody>
      </p:sp>
      <p:sp>
        <p:nvSpPr>
          <p:cNvPr id="16" name="Accolade fermante 15">
            <a:extLst>
              <a:ext uri="{FF2B5EF4-FFF2-40B4-BE49-F238E27FC236}">
                <a16:creationId xmlns:a16="http://schemas.microsoft.com/office/drawing/2014/main" id="{CC740AB6-699C-F05A-1ED7-5B86A9B8587F}"/>
              </a:ext>
            </a:extLst>
          </p:cNvPr>
          <p:cNvSpPr/>
          <p:nvPr/>
        </p:nvSpPr>
        <p:spPr>
          <a:xfrm>
            <a:off x="5741970" y="5112292"/>
            <a:ext cx="153880" cy="369333"/>
          </a:xfrm>
          <a:prstGeom prst="rightBrace">
            <a:avLst>
              <a:gd name="adj1" fmla="val 29532"/>
              <a:gd name="adj2" fmla="val 49663"/>
            </a:avLst>
          </a:prstGeom>
          <a:ln w="28575">
            <a:solidFill>
              <a:srgbClr val="7A25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Tree>
    <p:extLst>
      <p:ext uri="{BB962C8B-B14F-4D97-AF65-F5344CB8AC3E}">
        <p14:creationId xmlns:p14="http://schemas.microsoft.com/office/powerpoint/2010/main" val="651603248"/>
      </p:ext>
    </p:extLst>
  </p:cSld>
  <p:clrMapOvr>
    <a:masterClrMapping/>
  </p:clrMapOvr>
</p:sld>
</file>

<file path=ppt/theme/theme1.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pulsio" id="{49A0550A-1D18-4F2A-894E-EA15BE535624}" vid="{CC5BB21E-9BF2-4058-A1D5-082FF41251E8}"/>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PPT_pulsio</Template>
  <TotalTime>0</TotalTime>
  <Words>7484</Words>
  <Application>Microsoft Office PowerPoint</Application>
  <PresentationFormat>Grand écran</PresentationFormat>
  <Paragraphs>796</Paragraphs>
  <Slides>76</Slides>
  <Notes>14</Notes>
  <HiddenSlides>0</HiddenSlides>
  <MMClips>0</MMClips>
  <ScaleCrop>false</ScaleCrop>
  <HeadingPairs>
    <vt:vector size="6" baseType="variant">
      <vt:variant>
        <vt:lpstr>Polices utilisées</vt:lpstr>
      </vt:variant>
      <vt:variant>
        <vt:i4>16</vt:i4>
      </vt:variant>
      <vt:variant>
        <vt:lpstr>Thème</vt:lpstr>
      </vt:variant>
      <vt:variant>
        <vt:i4>2</vt:i4>
      </vt:variant>
      <vt:variant>
        <vt:lpstr>Titres des diapositives</vt:lpstr>
      </vt:variant>
      <vt:variant>
        <vt:i4>76</vt:i4>
      </vt:variant>
    </vt:vector>
  </HeadingPairs>
  <TitlesOfParts>
    <vt:vector size="94" baseType="lpstr">
      <vt:lpstr>Arial</vt:lpstr>
      <vt:lpstr>Calibri</vt:lpstr>
      <vt:lpstr>Calibri Light</vt:lpstr>
      <vt:lpstr>Comic Sans MS</vt:lpstr>
      <vt:lpstr>Didact Gothic</vt:lpstr>
      <vt:lpstr>Helvetica Neue</vt:lpstr>
      <vt:lpstr>marianne_regular</vt:lpstr>
      <vt:lpstr>Nunito Sans</vt:lpstr>
      <vt:lpstr>Open Sans</vt:lpstr>
      <vt:lpstr>rival-sans</vt:lpstr>
      <vt:lpstr>Roboto</vt:lpstr>
      <vt:lpstr>Segoe UI</vt:lpstr>
      <vt:lpstr>Times New Roman</vt:lpstr>
      <vt:lpstr>Titillium</vt:lpstr>
      <vt:lpstr>Verdana</vt:lpstr>
      <vt:lpstr>Wingdings</vt:lpstr>
      <vt:lpstr>2_Conception personnalisée</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dc:creator>
  <cp:lastModifiedBy>Virginie ZAOLO</cp:lastModifiedBy>
  <cp:revision>393</cp:revision>
  <cp:lastPrinted>2021-12-29T10:56:09Z</cp:lastPrinted>
  <dcterms:created xsi:type="dcterms:W3CDTF">2019-05-06T07:53:20Z</dcterms:created>
  <dcterms:modified xsi:type="dcterms:W3CDTF">2022-10-25T13:29:21Z</dcterms:modified>
</cp:coreProperties>
</file>