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Lst>
  <p:notesMasterIdLst>
    <p:notesMasterId r:id="rId28"/>
  </p:notesMasterIdLst>
  <p:handoutMasterIdLst>
    <p:handoutMasterId r:id="rId29"/>
  </p:handoutMasterIdLst>
  <p:sldIdLst>
    <p:sldId id="803" r:id="rId2"/>
    <p:sldId id="703" r:id="rId3"/>
    <p:sldId id="924" r:id="rId4"/>
    <p:sldId id="916" r:id="rId5"/>
    <p:sldId id="913" r:id="rId6"/>
    <p:sldId id="925" r:id="rId7"/>
    <p:sldId id="926" r:id="rId8"/>
    <p:sldId id="947" r:id="rId9"/>
    <p:sldId id="945" r:id="rId10"/>
    <p:sldId id="933" r:id="rId11"/>
    <p:sldId id="927" r:id="rId12"/>
    <p:sldId id="935" r:id="rId13"/>
    <p:sldId id="946" r:id="rId14"/>
    <p:sldId id="944" r:id="rId15"/>
    <p:sldId id="928" r:id="rId16"/>
    <p:sldId id="934" r:id="rId17"/>
    <p:sldId id="936" r:id="rId18"/>
    <p:sldId id="929" r:id="rId19"/>
    <p:sldId id="948" r:id="rId20"/>
    <p:sldId id="950" r:id="rId21"/>
    <p:sldId id="951" r:id="rId22"/>
    <p:sldId id="949" r:id="rId23"/>
    <p:sldId id="931" r:id="rId24"/>
    <p:sldId id="939" r:id="rId25"/>
    <p:sldId id="940" r:id="rId26"/>
    <p:sldId id="972" r:id="rId2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963C890-2386-6402-A902-0669A04F8AA5}" name="Fabienne You" initials="FY" userId="S::fabienne.you@srae-addicto-pdl.fr::33802db6-30c6-4786-ac39-6d43bff1652a" providerId="AD"/>
  <p188:author id="{E4D946D3-EDBC-386F-0683-35D00D55FD51}" name="Emmanuelle Le Borgne" initials="ELB" userId="S::emmanuelle.leborgne@srae-addicto-pdl.fr::ecfe4deb-88ec-4c68-ad8f-953a334d0bf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abienne You" initials="FY" lastIdx="15" clrIdx="0">
    <p:extLst>
      <p:ext uri="{19B8F6BF-5375-455C-9EA6-DF929625EA0E}">
        <p15:presenceInfo xmlns:p15="http://schemas.microsoft.com/office/powerpoint/2012/main" userId="Fabienne You" providerId="None"/>
      </p:ext>
    </p:extLst>
  </p:cmAuthor>
  <p:cmAuthor id="2" name="Fabienne You" initials="FY [2]" lastIdx="6" clrIdx="1">
    <p:extLst>
      <p:ext uri="{19B8F6BF-5375-455C-9EA6-DF929625EA0E}">
        <p15:presenceInfo xmlns:p15="http://schemas.microsoft.com/office/powerpoint/2012/main" userId="S::fabienne.you@srae-addicto-pdl.fr::33802db6-30c6-4786-ac39-6d43bff1652a" providerId="AD"/>
      </p:ext>
    </p:extLst>
  </p:cmAuthor>
  <p:cmAuthor id="3" name="Solen Pelé" initials="SP" lastIdx="3" clrIdx="2">
    <p:extLst>
      <p:ext uri="{19B8F6BF-5375-455C-9EA6-DF929625EA0E}">
        <p15:presenceInfo xmlns:p15="http://schemas.microsoft.com/office/powerpoint/2012/main" userId="S::solen.pele@srae-addicto-pdl.fr::fccd0dbb-3f20-411f-b6ce-224677dc41e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2553"/>
    <a:srgbClr val="D7D8D7"/>
    <a:srgbClr val="6B6123"/>
    <a:srgbClr val="665F2D"/>
    <a:srgbClr val="A49735"/>
    <a:srgbClr val="7C7775"/>
    <a:srgbClr val="CECBC9"/>
    <a:srgbClr val="CEC794"/>
    <a:srgbClr val="9495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195" autoAdjust="0"/>
    <p:restoredTop sz="87646" autoAdjust="0"/>
  </p:normalViewPr>
  <p:slideViewPr>
    <p:cSldViewPr snapToGrid="0">
      <p:cViewPr varScale="1">
        <p:scale>
          <a:sx n="65" d="100"/>
          <a:sy n="65" d="100"/>
        </p:scale>
        <p:origin x="72" y="40"/>
      </p:cViewPr>
      <p:guideLst/>
    </p:cSldViewPr>
  </p:slideViewPr>
  <p:notesTextViewPr>
    <p:cViewPr>
      <p:scale>
        <a:sx n="3" d="2"/>
        <a:sy n="3" d="2"/>
      </p:scale>
      <p:origin x="0" y="0"/>
    </p:cViewPr>
  </p:notesTextViewPr>
  <p:sorterViewPr>
    <p:cViewPr>
      <p:scale>
        <a:sx n="159" d="100"/>
        <a:sy n="159" d="100"/>
      </p:scale>
      <p:origin x="0" y="-203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35" Type="http://schemas.microsoft.com/office/2018/10/relationships/authors" Target="author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2B62F12B-CD02-48BC-95FC-CAAAE42BC7C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BF83436F-15E4-4944-84EA-3B5124D3CA6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fr-FR"/>
              <a:t>28/12/2021</a:t>
            </a:r>
          </a:p>
        </p:txBody>
      </p:sp>
      <p:sp>
        <p:nvSpPr>
          <p:cNvPr id="4" name="Espace réservé du pied de page 3">
            <a:extLst>
              <a:ext uri="{FF2B5EF4-FFF2-40B4-BE49-F238E27FC236}">
                <a16:creationId xmlns:a16="http://schemas.microsoft.com/office/drawing/2014/main" id="{A4290162-C38A-46F4-99AD-CFC595A7644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1BA2660A-2F6F-4237-8983-1B461C91A3D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91D9C2B-3C65-4C93-8EFE-4A10F3F7B6F0}" type="slidenum">
              <a:rPr lang="fr-FR" smtClean="0"/>
              <a:t>‹N°›</a:t>
            </a:fld>
            <a:endParaRPr lang="fr-FR"/>
          </a:p>
        </p:txBody>
      </p:sp>
    </p:spTree>
    <p:extLst>
      <p:ext uri="{BB962C8B-B14F-4D97-AF65-F5344CB8AC3E}">
        <p14:creationId xmlns:p14="http://schemas.microsoft.com/office/powerpoint/2010/main" val="3544822106"/>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fr-FR"/>
              <a:t>28/12/2021</a:t>
            </a: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D06041-7AB3-45EA-9A11-E8D7CE559A55}" type="slidenum">
              <a:rPr lang="fr-FR" smtClean="0"/>
              <a:t>‹N°›</a:t>
            </a:fld>
            <a:endParaRPr lang="fr-FR"/>
          </a:p>
        </p:txBody>
      </p:sp>
    </p:spTree>
    <p:extLst>
      <p:ext uri="{BB962C8B-B14F-4D97-AF65-F5344CB8AC3E}">
        <p14:creationId xmlns:p14="http://schemas.microsoft.com/office/powerpoint/2010/main" val="1463506309"/>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8D06041-7AB3-45EA-9A11-E8D7CE559A55}" type="slidenum">
              <a:rPr lang="fr-FR" smtClean="0"/>
              <a:t>2</a:t>
            </a:fld>
            <a:endParaRPr lang="fr-FR"/>
          </a:p>
        </p:txBody>
      </p:sp>
      <p:sp>
        <p:nvSpPr>
          <p:cNvPr id="5" name="Espace réservé de la date 4">
            <a:extLst>
              <a:ext uri="{FF2B5EF4-FFF2-40B4-BE49-F238E27FC236}">
                <a16:creationId xmlns:a16="http://schemas.microsoft.com/office/drawing/2014/main" id="{AF333628-C209-4FDD-AA4B-31BD9B39642E}"/>
              </a:ext>
            </a:extLst>
          </p:cNvPr>
          <p:cNvSpPr>
            <a:spLocks noGrp="1"/>
          </p:cNvSpPr>
          <p:nvPr>
            <p:ph type="dt" idx="1"/>
          </p:nvPr>
        </p:nvSpPr>
        <p:spPr/>
        <p:txBody>
          <a:bodyPr/>
          <a:lstStyle/>
          <a:p>
            <a:r>
              <a:rPr lang="fr-FR"/>
              <a:t>28/12/2021</a:t>
            </a:r>
          </a:p>
        </p:txBody>
      </p:sp>
      <p:sp>
        <p:nvSpPr>
          <p:cNvPr id="6" name="Espace réservé du pied de page 5">
            <a:extLst>
              <a:ext uri="{FF2B5EF4-FFF2-40B4-BE49-F238E27FC236}">
                <a16:creationId xmlns:a16="http://schemas.microsoft.com/office/drawing/2014/main" id="{762A8D44-8380-424F-B6E0-01F180420B7E}"/>
              </a:ext>
            </a:extLst>
          </p:cNvPr>
          <p:cNvSpPr>
            <a:spLocks noGrp="1"/>
          </p:cNvSpPr>
          <p:nvPr>
            <p:ph type="ftr" sz="quarter" idx="4"/>
          </p:nvPr>
        </p:nvSpPr>
        <p:spPr/>
        <p:txBody>
          <a:bodyPr/>
          <a:lstStyle/>
          <a:p>
            <a:endParaRPr lang="fr-FR"/>
          </a:p>
        </p:txBody>
      </p:sp>
    </p:spTree>
    <p:extLst>
      <p:ext uri="{BB962C8B-B14F-4D97-AF65-F5344CB8AC3E}">
        <p14:creationId xmlns:p14="http://schemas.microsoft.com/office/powerpoint/2010/main" val="2330088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Tree>
    <p:extLst>
      <p:ext uri="{BB962C8B-B14F-4D97-AF65-F5344CB8AC3E}">
        <p14:creationId xmlns:p14="http://schemas.microsoft.com/office/powerpoint/2010/main" val="816640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309027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F95447CF-0F03-478B-9BA0-3B9C809216CE}"/>
              </a:ext>
            </a:extLst>
          </p:cNvPr>
          <p:cNvSpPr txBox="1">
            <a:spLocks/>
          </p:cNvSpPr>
          <p:nvPr userDrawn="1"/>
        </p:nvSpPr>
        <p:spPr>
          <a:xfrm>
            <a:off x="0" y="6587836"/>
            <a:ext cx="12191999" cy="2701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tabLst>
                <a:tab pos="12022138" algn="r"/>
              </a:tabLst>
            </a:pPr>
            <a:r>
              <a:rPr lang="fr-FR" sz="1200" b="1" i="1" dirty="0">
                <a:solidFill>
                  <a:srgbClr val="7A2553"/>
                </a:solidFill>
                <a:latin typeface="+mn-lt"/>
              </a:rPr>
              <a:t>Travail collaboratif issu du groupe de travail régional formation coordonné par la SRAE addictologie des Pays de la Loire</a:t>
            </a:r>
          </a:p>
          <a:p>
            <a:pPr algn="ctr"/>
            <a:endParaRPr lang="fr-FR" sz="1200" b="1" i="1" dirty="0">
              <a:solidFill>
                <a:srgbClr val="7A2553"/>
              </a:solidFill>
              <a:latin typeface="+mn-lt"/>
            </a:endParaRPr>
          </a:p>
          <a:p>
            <a:pPr algn="ctr"/>
            <a:endParaRPr lang="fr-FR" sz="1200" b="1" i="1" dirty="0">
              <a:solidFill>
                <a:srgbClr val="6B6123"/>
              </a:solidFill>
            </a:endParaRPr>
          </a:p>
        </p:txBody>
      </p:sp>
      <p:pic>
        <p:nvPicPr>
          <p:cNvPr id="8" name="Image 7">
            <a:extLst>
              <a:ext uri="{FF2B5EF4-FFF2-40B4-BE49-F238E27FC236}">
                <a16:creationId xmlns:a16="http://schemas.microsoft.com/office/drawing/2014/main" id="{43032A92-CA3E-40F8-9D4F-9FEDA0F2096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6256" y="6319791"/>
            <a:ext cx="511921" cy="517426"/>
          </a:xfrm>
          <a:prstGeom prst="rect">
            <a:avLst/>
          </a:prstGeom>
        </p:spPr>
      </p:pic>
      <p:sp>
        <p:nvSpPr>
          <p:cNvPr id="9" name="Titre 1">
            <a:extLst>
              <a:ext uri="{FF2B5EF4-FFF2-40B4-BE49-F238E27FC236}">
                <a16:creationId xmlns:a16="http://schemas.microsoft.com/office/drawing/2014/main" id="{20F49BEA-1223-486E-A2A0-76D6C2677B2B}"/>
              </a:ext>
            </a:extLst>
          </p:cNvPr>
          <p:cNvSpPr txBox="1">
            <a:spLocks/>
          </p:cNvSpPr>
          <p:nvPr userDrawn="1"/>
        </p:nvSpPr>
        <p:spPr>
          <a:xfrm>
            <a:off x="10878532" y="6587836"/>
            <a:ext cx="1313467" cy="27016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tabLst>
                <a:tab pos="12022138" algn="r"/>
              </a:tabLst>
            </a:pPr>
            <a:r>
              <a:rPr lang="fr-FR" sz="1200" b="1" i="1" dirty="0">
                <a:solidFill>
                  <a:srgbClr val="7A2553"/>
                </a:solidFill>
                <a:latin typeface="+mn-lt"/>
              </a:rPr>
              <a:t>	Décembre 2021</a:t>
            </a:r>
          </a:p>
          <a:p>
            <a:pPr algn="ctr"/>
            <a:endParaRPr lang="fr-FR" sz="1200" b="1" i="1" dirty="0">
              <a:solidFill>
                <a:srgbClr val="7A2553"/>
              </a:solidFill>
              <a:latin typeface="+mn-lt"/>
            </a:endParaRPr>
          </a:p>
          <a:p>
            <a:pPr algn="ctr"/>
            <a:endParaRPr lang="fr-FR" sz="1200" b="1" i="1" dirty="0">
              <a:solidFill>
                <a:srgbClr val="6B6123"/>
              </a:solidFill>
            </a:endParaRPr>
          </a:p>
        </p:txBody>
      </p:sp>
    </p:spTree>
    <p:extLst>
      <p:ext uri="{BB962C8B-B14F-4D97-AF65-F5344CB8AC3E}">
        <p14:creationId xmlns:p14="http://schemas.microsoft.com/office/powerpoint/2010/main" val="3072532382"/>
      </p:ext>
    </p:extLst>
  </p:cSld>
  <p:clrMap bg1="lt1" tx1="dk1" bg2="lt2" tx2="dk2" accent1="accent1" accent2="accent2" accent3="accent3" accent4="accent4" accent5="accent5" accent6="accent6" hlink="hlink" folHlink="folHlink"/>
  <p:sldLayoutIdLst>
    <p:sldLayoutId id="2147483688" r:id="rId1"/>
    <p:sldLayoutId id="214748368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books.google.fr/books?id=DPbsuQEACAAJ" TargetMode="Externa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56491431-74C4-47D3-A99D-F2A92DAC44D9}"/>
              </a:ext>
            </a:extLst>
          </p:cNvPr>
          <p:cNvSpPr txBox="1">
            <a:spLocks/>
          </p:cNvSpPr>
          <p:nvPr/>
        </p:nvSpPr>
        <p:spPr>
          <a:xfrm>
            <a:off x="340248" y="1178511"/>
            <a:ext cx="11511504" cy="450097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fr-FR" b="1" cap="small" dirty="0">
              <a:latin typeface="+mn-lt"/>
            </a:endParaRPr>
          </a:p>
          <a:p>
            <a:pPr algn="ctr"/>
            <a:r>
              <a:rPr lang="fr-FR" b="1" cap="small" dirty="0">
                <a:latin typeface="+mn-lt"/>
              </a:rPr>
              <a:t>Support de Formation</a:t>
            </a:r>
          </a:p>
          <a:p>
            <a:pPr algn="ctr"/>
            <a:r>
              <a:rPr lang="fr-FR" b="1" cap="small" dirty="0">
                <a:latin typeface="+mn-lt"/>
              </a:rPr>
              <a:t> </a:t>
            </a:r>
            <a:br>
              <a:rPr lang="fr-FR" b="1" cap="small" dirty="0">
                <a:latin typeface="+mn-lt"/>
              </a:rPr>
            </a:br>
            <a:r>
              <a:rPr lang="fr-FR" sz="3200" b="1" cap="small" dirty="0">
                <a:latin typeface="+mn-lt"/>
              </a:rPr>
              <a:t>« Le repérage précoce et l’intervention brève</a:t>
            </a:r>
          </a:p>
          <a:p>
            <a:pPr algn="ctr"/>
            <a:r>
              <a:rPr lang="fr-FR" sz="3200" b="1" cap="small" dirty="0">
                <a:latin typeface="+mn-lt"/>
              </a:rPr>
              <a:t> Alcool-tabac-cannabis auprès des jeunes »</a:t>
            </a:r>
          </a:p>
          <a:p>
            <a:pPr algn="ctr"/>
            <a:endParaRPr lang="fr-FR" sz="3200" b="1" cap="small" dirty="0">
              <a:latin typeface="+mn-lt"/>
            </a:endParaRPr>
          </a:p>
          <a:p>
            <a:pPr algn="ctr"/>
            <a:endParaRPr lang="fr-FR" sz="3200" b="1" cap="small" dirty="0">
              <a:latin typeface="+mn-lt"/>
            </a:endParaRPr>
          </a:p>
          <a:p>
            <a:pPr algn="ctr"/>
            <a:endParaRPr lang="fr-FR" sz="3200" b="1" cap="small" dirty="0">
              <a:latin typeface="+mn-lt"/>
            </a:endParaRPr>
          </a:p>
          <a:p>
            <a:pPr algn="ctr"/>
            <a:endParaRPr lang="fr-FR" sz="3200" dirty="0">
              <a:latin typeface="+mn-lt"/>
            </a:endParaRPr>
          </a:p>
          <a:p>
            <a:pPr algn="ctr"/>
            <a:endParaRPr lang="fr-FR" sz="3200" b="1" cap="small" dirty="0">
              <a:latin typeface="+mn-lt"/>
            </a:endParaRPr>
          </a:p>
          <a:p>
            <a:pPr algn="ctr"/>
            <a:endParaRPr lang="fr-FR" sz="3200" b="1" cap="small" dirty="0">
              <a:latin typeface="+mn-lt"/>
            </a:endParaRPr>
          </a:p>
        </p:txBody>
      </p:sp>
    </p:spTree>
    <p:extLst>
      <p:ext uri="{BB962C8B-B14F-4D97-AF65-F5344CB8AC3E}">
        <p14:creationId xmlns:p14="http://schemas.microsoft.com/office/powerpoint/2010/main" val="3302015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AEBCDAC-FBE4-402F-86D2-555AFF6B79FC}"/>
              </a:ext>
            </a:extLst>
          </p:cNvPr>
          <p:cNvSpPr txBox="1"/>
          <p:nvPr/>
        </p:nvSpPr>
        <p:spPr>
          <a:xfrm>
            <a:off x="408639" y="581891"/>
            <a:ext cx="11856098" cy="1077218"/>
          </a:xfrm>
          <a:prstGeom prst="rect">
            <a:avLst/>
          </a:prstGeom>
          <a:noFill/>
        </p:spPr>
        <p:txBody>
          <a:bodyPr wrap="square" rtlCol="0">
            <a:spAutoFit/>
          </a:bodyPr>
          <a:lstStyle/>
          <a:p>
            <a:pPr lvl="0"/>
            <a:r>
              <a:rPr lang="fr-FR" sz="3200" b="1" dirty="0">
                <a:solidFill>
                  <a:srgbClr val="7A2553"/>
                </a:solidFill>
              </a:rPr>
              <a:t>Données épidémiologiques : </a:t>
            </a:r>
          </a:p>
          <a:p>
            <a:pPr lvl="0"/>
            <a:r>
              <a:rPr lang="fr-FR" sz="3200" b="1" dirty="0">
                <a:solidFill>
                  <a:srgbClr val="7A2553"/>
                </a:solidFill>
              </a:rPr>
              <a:t>Alcool-Tabac-Cannabis</a:t>
            </a:r>
            <a:endParaRPr lang="fr-FR" sz="3200" dirty="0">
              <a:solidFill>
                <a:srgbClr val="6B6123"/>
              </a:solidFill>
            </a:endParaRPr>
          </a:p>
        </p:txBody>
      </p:sp>
      <p:pic>
        <p:nvPicPr>
          <p:cNvPr id="3" name="Image 2">
            <a:extLst>
              <a:ext uri="{FF2B5EF4-FFF2-40B4-BE49-F238E27FC236}">
                <a16:creationId xmlns:a16="http://schemas.microsoft.com/office/drawing/2014/main" id="{B6CFE908-2B4C-487A-8559-01A6A7E8054A}"/>
              </a:ext>
            </a:extLst>
          </p:cNvPr>
          <p:cNvPicPr>
            <a:picLocks noChangeAspect="1"/>
          </p:cNvPicPr>
          <p:nvPr/>
        </p:nvPicPr>
        <p:blipFill rotWithShape="1">
          <a:blip r:embed="rId2"/>
          <a:srcRect t="11567" r="11462"/>
          <a:stretch/>
        </p:blipFill>
        <p:spPr>
          <a:xfrm>
            <a:off x="2335056" y="2352674"/>
            <a:ext cx="7521887" cy="3786279"/>
          </a:xfrm>
          <a:prstGeom prst="rect">
            <a:avLst/>
          </a:prstGeom>
        </p:spPr>
      </p:pic>
      <p:sp>
        <p:nvSpPr>
          <p:cNvPr id="4" name="ZoneTexte 3">
            <a:extLst>
              <a:ext uri="{FF2B5EF4-FFF2-40B4-BE49-F238E27FC236}">
                <a16:creationId xmlns:a16="http://schemas.microsoft.com/office/drawing/2014/main" id="{A4BCBD26-3D30-4891-8146-9AC95F23329C}"/>
              </a:ext>
            </a:extLst>
          </p:cNvPr>
          <p:cNvSpPr txBox="1"/>
          <p:nvPr/>
        </p:nvSpPr>
        <p:spPr>
          <a:xfrm>
            <a:off x="841972" y="6029608"/>
            <a:ext cx="10284737" cy="430887"/>
          </a:xfrm>
          <a:prstGeom prst="rect">
            <a:avLst/>
          </a:prstGeom>
          <a:noFill/>
        </p:spPr>
        <p:txBody>
          <a:bodyPr wrap="square" rtlCol="0">
            <a:spAutoFit/>
          </a:bodyPr>
          <a:lstStyle/>
          <a:p>
            <a:r>
              <a:rPr lang="fr-FR" sz="1100" b="0" i="0" u="none" strike="noStrike" baseline="0" dirty="0">
                <a:solidFill>
                  <a:srgbClr val="5A5A5A"/>
                </a:solidFill>
                <a:latin typeface="Calibri" panose="020F0502020204030204" pitchFamily="34" charset="0"/>
              </a:rPr>
              <a:t>Sources : ESCAPAD 2005, 2008, 2011, 2014, 2017, OFDT</a:t>
            </a:r>
          </a:p>
          <a:p>
            <a:r>
              <a:rPr lang="fr-FR" sz="1100" dirty="0">
                <a:solidFill>
                  <a:srgbClr val="5A5A5A"/>
                </a:solidFill>
                <a:latin typeface="Calibri" panose="020F0502020204030204" pitchFamily="34" charset="0"/>
              </a:rPr>
              <a:t>Mise à jour : décembre 2021</a:t>
            </a:r>
            <a:r>
              <a:rPr lang="fr-FR" sz="1100" b="0" i="0" u="none" strike="noStrike" baseline="0" dirty="0">
                <a:solidFill>
                  <a:srgbClr val="5A5A5A"/>
                </a:solidFill>
                <a:latin typeface="Calibri" panose="020F0502020204030204" pitchFamily="34" charset="0"/>
              </a:rPr>
              <a:t> </a:t>
            </a:r>
            <a:endParaRPr lang="fr-FR" sz="1100" dirty="0"/>
          </a:p>
        </p:txBody>
      </p:sp>
      <p:sp>
        <p:nvSpPr>
          <p:cNvPr id="6" name="ZoneTexte 5">
            <a:extLst>
              <a:ext uri="{FF2B5EF4-FFF2-40B4-BE49-F238E27FC236}">
                <a16:creationId xmlns:a16="http://schemas.microsoft.com/office/drawing/2014/main" id="{5AA99D42-3A5E-46FB-A701-C72661C96DD3}"/>
              </a:ext>
            </a:extLst>
          </p:cNvPr>
          <p:cNvSpPr txBox="1"/>
          <p:nvPr/>
        </p:nvSpPr>
        <p:spPr>
          <a:xfrm>
            <a:off x="662694" y="1787211"/>
            <a:ext cx="10866610" cy="646331"/>
          </a:xfrm>
          <a:prstGeom prst="rect">
            <a:avLst/>
          </a:prstGeom>
          <a:noFill/>
        </p:spPr>
        <p:txBody>
          <a:bodyPr wrap="square" rtlCol="0">
            <a:spAutoFit/>
          </a:bodyPr>
          <a:lstStyle/>
          <a:p>
            <a:r>
              <a:rPr lang="fr-FR" dirty="0"/>
              <a:t>Evolution des usages quotidiens de tabac et des usages réguliers d’alcool et de cannabis à 17 ans dans la région Pays de la Loire et en France métropolitaine entre 2005 et 2017 (%)</a:t>
            </a:r>
          </a:p>
        </p:txBody>
      </p:sp>
    </p:spTree>
    <p:extLst>
      <p:ext uri="{BB962C8B-B14F-4D97-AF65-F5344CB8AC3E}">
        <p14:creationId xmlns:p14="http://schemas.microsoft.com/office/powerpoint/2010/main" val="947364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D02EBC8A-D3C8-481C-A349-C351681D6794}"/>
              </a:ext>
            </a:extLst>
          </p:cNvPr>
          <p:cNvSpPr txBox="1"/>
          <p:nvPr/>
        </p:nvSpPr>
        <p:spPr>
          <a:xfrm>
            <a:off x="479833" y="1687908"/>
            <a:ext cx="11245442" cy="2862322"/>
          </a:xfrm>
          <a:prstGeom prst="rect">
            <a:avLst/>
          </a:prstGeom>
          <a:noFill/>
        </p:spPr>
        <p:txBody>
          <a:bodyPr wrap="square" rtlCol="0">
            <a:spAutoFit/>
          </a:bodyPr>
          <a:lstStyle/>
          <a:p>
            <a:pPr algn="l"/>
            <a:r>
              <a:rPr lang="fr-FR" sz="1800" b="0" i="0" u="none" strike="noStrike" baseline="0" dirty="0">
                <a:latin typeface="Calibri" panose="020F0502020204030204" pitchFamily="34" charset="0"/>
                <a:cs typeface="Calibri" panose="020F0502020204030204" pitchFamily="34" charset="0"/>
              </a:rPr>
              <a:t>Comparée aux autres pays européens, la France se démarque par des niveaux  d’expérimentation de boissons alcoolisées nettement plus élevés à 11 et 13 ans (respectivement 32 % et 49 %).</a:t>
            </a:r>
          </a:p>
          <a:p>
            <a:pPr algn="l"/>
            <a:endParaRPr lang="fr-FR" sz="1800" b="0" i="0" u="none" strike="noStrike" baseline="0" dirty="0">
              <a:latin typeface="Calibri" panose="020F0502020204030204" pitchFamily="34" charset="0"/>
              <a:cs typeface="Calibri" panose="020F0502020204030204" pitchFamily="34" charset="0"/>
            </a:endParaRPr>
          </a:p>
          <a:p>
            <a:pPr algn="l"/>
            <a:endParaRPr lang="fr-FR" sz="1800" b="0" i="0" u="none" strike="noStrike" baseline="0" dirty="0">
              <a:latin typeface="Calibri" panose="020F0502020204030204" pitchFamily="34" charset="0"/>
              <a:cs typeface="Calibri" panose="020F0502020204030204" pitchFamily="34" charset="0"/>
            </a:endParaRPr>
          </a:p>
          <a:p>
            <a:pPr algn="l"/>
            <a:r>
              <a:rPr lang="fr-FR" sz="1800" b="0" i="0" u="none" strike="noStrike" baseline="0" dirty="0">
                <a:latin typeface="Calibri" panose="020F0502020204030204" pitchFamily="34" charset="0"/>
                <a:cs typeface="Calibri" panose="020F0502020204030204" pitchFamily="34" charset="0"/>
              </a:rPr>
              <a:t>Si l’écart au niveau de l’expérimentation disparaît à 16 ans, les jeunes Français ont un usage au cours du mois (53 %) qui demeure en revanche parmi les plus élevés en Europe avec les Italiens, les Hongrois ou encore les Croates.</a:t>
            </a:r>
          </a:p>
          <a:p>
            <a:pPr algn="l"/>
            <a:endParaRPr lang="fr-FR" sz="1800" b="0" i="0" u="none" strike="noStrike" baseline="0" dirty="0">
              <a:latin typeface="Calibri" panose="020F0502020204030204" pitchFamily="34" charset="0"/>
              <a:cs typeface="Calibri" panose="020F0502020204030204" pitchFamily="34" charset="0"/>
            </a:endParaRPr>
          </a:p>
          <a:p>
            <a:pPr algn="l"/>
            <a:endParaRPr lang="fr-FR" sz="1800" b="0" i="0" u="none" strike="noStrike" baseline="0" dirty="0">
              <a:latin typeface="Calibri" panose="020F0502020204030204" pitchFamily="34" charset="0"/>
              <a:cs typeface="Calibri" panose="020F0502020204030204" pitchFamily="34" charset="0"/>
            </a:endParaRPr>
          </a:p>
          <a:p>
            <a:pPr algn="l"/>
            <a:r>
              <a:rPr lang="fr-FR" dirty="0">
                <a:latin typeface="Calibri" panose="020F0502020204030204" pitchFamily="34" charset="0"/>
                <a:cs typeface="Calibri" panose="020F0502020204030204" pitchFamily="34" charset="0"/>
              </a:rPr>
              <a:t>L</a:t>
            </a:r>
            <a:r>
              <a:rPr lang="fr-FR" sz="1800" b="0" i="0" u="none" strike="noStrike" baseline="0" dirty="0">
                <a:latin typeface="Calibri" panose="020F0502020204030204" pitchFamily="34" charset="0"/>
                <a:cs typeface="Calibri" panose="020F0502020204030204" pitchFamily="34" charset="0"/>
              </a:rPr>
              <a:t>e niveau d’alcoolisations ponctuelles importantes (API) des adolescents français est comparable</a:t>
            </a:r>
          </a:p>
          <a:p>
            <a:pPr algn="l"/>
            <a:r>
              <a:rPr lang="fr-FR" sz="1800" b="0" i="0" u="none" strike="noStrike" baseline="0" dirty="0">
                <a:latin typeface="Calibri" panose="020F0502020204030204" pitchFamily="34" charset="0"/>
                <a:cs typeface="Calibri" panose="020F0502020204030204" pitchFamily="34" charset="0"/>
              </a:rPr>
              <a:t>à la moyenne européenne (34 %), sans évolution notable depuis 20 ans.</a:t>
            </a:r>
            <a:endParaRPr lang="fr-FR" sz="14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5" name="ZoneTexte 4">
            <a:extLst>
              <a:ext uri="{FF2B5EF4-FFF2-40B4-BE49-F238E27FC236}">
                <a16:creationId xmlns:a16="http://schemas.microsoft.com/office/drawing/2014/main" id="{CAEBCDAC-FBE4-402F-86D2-555AFF6B79FC}"/>
              </a:ext>
            </a:extLst>
          </p:cNvPr>
          <p:cNvSpPr txBox="1"/>
          <p:nvPr/>
        </p:nvSpPr>
        <p:spPr>
          <a:xfrm>
            <a:off x="408639" y="581891"/>
            <a:ext cx="11856098" cy="1077218"/>
          </a:xfrm>
          <a:prstGeom prst="rect">
            <a:avLst/>
          </a:prstGeom>
          <a:noFill/>
        </p:spPr>
        <p:txBody>
          <a:bodyPr wrap="square" rtlCol="0">
            <a:spAutoFit/>
          </a:bodyPr>
          <a:lstStyle/>
          <a:p>
            <a:pPr lvl="0"/>
            <a:r>
              <a:rPr lang="fr-FR" sz="3200" b="1" dirty="0">
                <a:solidFill>
                  <a:srgbClr val="7A2553"/>
                </a:solidFill>
              </a:rPr>
              <a:t>Données épidémiologiques :  </a:t>
            </a:r>
          </a:p>
          <a:p>
            <a:pPr lvl="0"/>
            <a:r>
              <a:rPr lang="fr-FR" sz="3200" b="1" dirty="0">
                <a:solidFill>
                  <a:srgbClr val="7A2553"/>
                </a:solidFill>
              </a:rPr>
              <a:t>Usages d’alcool </a:t>
            </a:r>
            <a:endParaRPr lang="fr-FR" sz="3200" dirty="0">
              <a:solidFill>
                <a:srgbClr val="6B6123"/>
              </a:solidFill>
            </a:endParaRPr>
          </a:p>
        </p:txBody>
      </p:sp>
      <p:sp>
        <p:nvSpPr>
          <p:cNvPr id="2" name="ZoneTexte 1">
            <a:extLst>
              <a:ext uri="{FF2B5EF4-FFF2-40B4-BE49-F238E27FC236}">
                <a16:creationId xmlns:a16="http://schemas.microsoft.com/office/drawing/2014/main" id="{19DD7D57-0C92-4301-A865-C4B26C60293B}"/>
              </a:ext>
            </a:extLst>
          </p:cNvPr>
          <p:cNvSpPr txBox="1"/>
          <p:nvPr/>
        </p:nvSpPr>
        <p:spPr>
          <a:xfrm>
            <a:off x="615636" y="6156356"/>
            <a:ext cx="5037788" cy="261610"/>
          </a:xfrm>
          <a:prstGeom prst="rect">
            <a:avLst/>
          </a:prstGeom>
          <a:noFill/>
        </p:spPr>
        <p:txBody>
          <a:bodyPr wrap="square" rtlCol="0">
            <a:spAutoFit/>
          </a:bodyPr>
          <a:lstStyle/>
          <a:p>
            <a:r>
              <a:rPr lang="fr-FR" sz="1100" dirty="0">
                <a:solidFill>
                  <a:srgbClr val="5A5A5A"/>
                </a:solidFill>
                <a:latin typeface="Calibri" panose="020F0502020204030204" pitchFamily="34" charset="0"/>
              </a:rPr>
              <a:t>Sources : ESPAD 1999, ESPAD 2019, exploitation OFDT</a:t>
            </a:r>
          </a:p>
        </p:txBody>
      </p:sp>
    </p:spTree>
    <p:extLst>
      <p:ext uri="{BB962C8B-B14F-4D97-AF65-F5344CB8AC3E}">
        <p14:creationId xmlns:p14="http://schemas.microsoft.com/office/powerpoint/2010/main" val="1097315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AEBCDAC-FBE4-402F-86D2-555AFF6B79FC}"/>
              </a:ext>
            </a:extLst>
          </p:cNvPr>
          <p:cNvSpPr txBox="1"/>
          <p:nvPr/>
        </p:nvSpPr>
        <p:spPr>
          <a:xfrm>
            <a:off x="408639" y="581891"/>
            <a:ext cx="11856098" cy="1077218"/>
          </a:xfrm>
          <a:prstGeom prst="rect">
            <a:avLst/>
          </a:prstGeom>
          <a:noFill/>
        </p:spPr>
        <p:txBody>
          <a:bodyPr wrap="square" rtlCol="0">
            <a:spAutoFit/>
          </a:bodyPr>
          <a:lstStyle/>
          <a:p>
            <a:pPr lvl="0"/>
            <a:r>
              <a:rPr lang="fr-FR" sz="3200" b="1" dirty="0">
                <a:solidFill>
                  <a:srgbClr val="7A2553"/>
                </a:solidFill>
              </a:rPr>
              <a:t>Données épidémiologiques :  </a:t>
            </a:r>
          </a:p>
          <a:p>
            <a:pPr lvl="0"/>
            <a:r>
              <a:rPr lang="fr-FR" sz="3200" b="1" dirty="0">
                <a:solidFill>
                  <a:srgbClr val="7A2553"/>
                </a:solidFill>
              </a:rPr>
              <a:t>Expérimentation alcool à 13 ans </a:t>
            </a:r>
            <a:endParaRPr lang="fr-FR" sz="3200" dirty="0">
              <a:solidFill>
                <a:srgbClr val="6B6123"/>
              </a:solidFill>
            </a:endParaRPr>
          </a:p>
        </p:txBody>
      </p:sp>
      <p:sp>
        <p:nvSpPr>
          <p:cNvPr id="2" name="ZoneTexte 1">
            <a:extLst>
              <a:ext uri="{FF2B5EF4-FFF2-40B4-BE49-F238E27FC236}">
                <a16:creationId xmlns:a16="http://schemas.microsoft.com/office/drawing/2014/main" id="{19DD7D57-0C92-4301-A865-C4B26C60293B}"/>
              </a:ext>
            </a:extLst>
          </p:cNvPr>
          <p:cNvSpPr txBox="1"/>
          <p:nvPr/>
        </p:nvSpPr>
        <p:spPr>
          <a:xfrm>
            <a:off x="597529" y="5848540"/>
            <a:ext cx="5055895" cy="600164"/>
          </a:xfrm>
          <a:prstGeom prst="rect">
            <a:avLst/>
          </a:prstGeom>
          <a:noFill/>
        </p:spPr>
        <p:txBody>
          <a:bodyPr wrap="square" rtlCol="0">
            <a:spAutoFit/>
          </a:bodyPr>
          <a:lstStyle/>
          <a:p>
            <a:pPr algn="l"/>
            <a:r>
              <a:rPr lang="fr-FR" sz="1100" dirty="0">
                <a:solidFill>
                  <a:srgbClr val="5A5A5A"/>
                </a:solidFill>
                <a:latin typeface="Calibri" panose="020F0502020204030204" pitchFamily="34" charset="0"/>
              </a:rPr>
              <a:t>OFDT :</a:t>
            </a:r>
          </a:p>
          <a:p>
            <a:pPr algn="l"/>
            <a:r>
              <a:rPr lang="fr-FR" sz="1100" dirty="0">
                <a:solidFill>
                  <a:srgbClr val="5A5A5A"/>
                </a:solidFill>
                <a:latin typeface="Calibri" panose="020F0502020204030204" pitchFamily="34" charset="0"/>
              </a:rPr>
              <a:t>20 ans d’évolutions des usages de drogues en Europe à l’adolescence : </a:t>
            </a:r>
          </a:p>
          <a:p>
            <a:r>
              <a:rPr lang="fr-FR" sz="1100" dirty="0">
                <a:solidFill>
                  <a:srgbClr val="5A5A5A"/>
                </a:solidFill>
                <a:latin typeface="Calibri" panose="020F0502020204030204" pitchFamily="34" charset="0"/>
              </a:rPr>
              <a:t>Niveaux d’expérimentation d’alcool à 13 ans en 2018 en Europe (%)</a:t>
            </a:r>
          </a:p>
        </p:txBody>
      </p:sp>
      <p:pic>
        <p:nvPicPr>
          <p:cNvPr id="6" name="Image 5">
            <a:extLst>
              <a:ext uri="{FF2B5EF4-FFF2-40B4-BE49-F238E27FC236}">
                <a16:creationId xmlns:a16="http://schemas.microsoft.com/office/drawing/2014/main" id="{F89CFBFE-22D9-4F9F-A67D-418427C94F2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133975" y="903364"/>
            <a:ext cx="7058025" cy="5790271"/>
          </a:xfrm>
          <a:prstGeom prst="rect">
            <a:avLst/>
          </a:prstGeom>
        </p:spPr>
      </p:pic>
      <p:sp>
        <p:nvSpPr>
          <p:cNvPr id="3" name="ZoneTexte 2">
            <a:extLst>
              <a:ext uri="{FF2B5EF4-FFF2-40B4-BE49-F238E27FC236}">
                <a16:creationId xmlns:a16="http://schemas.microsoft.com/office/drawing/2014/main" id="{3B246D36-339A-4D25-A463-D3A93CF6E9A9}"/>
              </a:ext>
            </a:extLst>
          </p:cNvPr>
          <p:cNvSpPr txBox="1"/>
          <p:nvPr/>
        </p:nvSpPr>
        <p:spPr>
          <a:xfrm>
            <a:off x="408639" y="1659109"/>
            <a:ext cx="5949919" cy="13542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3200" b="1" dirty="0">
                <a:solidFill>
                  <a:srgbClr val="7A2553"/>
                </a:solidFill>
                <a:latin typeface="Calibri" panose="020F0502020204030204" pitchFamily="34" charset="0"/>
              </a:rPr>
              <a:t>en 2018 en Europe (%)</a:t>
            </a:r>
            <a:endParaRPr kumimoji="0" lang="fr-FR" sz="3200" b="1" i="0" u="none" strike="noStrike" kern="1200" cap="none" spc="0" normalizeH="0" baseline="0" noProof="0" dirty="0">
              <a:ln>
                <a:noFill/>
              </a:ln>
              <a:solidFill>
                <a:srgbClr val="7A2553"/>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600" dirty="0">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b="0" i="0" u="none" strike="noStrike" kern="1200" cap="none" spc="0" normalizeH="0" baseline="0" noProof="0" dirty="0">
                <a:ln>
                  <a:noFill/>
                </a:ln>
                <a:effectLst/>
                <a:uLnTx/>
                <a:uFillTx/>
                <a:latin typeface="Calibri" panose="020F0502020204030204"/>
                <a:ea typeface="+mn-ea"/>
                <a:cs typeface="+mn-cs"/>
              </a:rPr>
              <a:t>Expérimentation : </a:t>
            </a:r>
            <a:r>
              <a:rPr kumimoji="0" lang="fr-FR" b="0" i="0" u="none" strike="noStrike" kern="1200" cap="none" spc="0" normalizeH="0" baseline="0" noProof="0" dirty="0">
                <a:ln>
                  <a:noFill/>
                </a:ln>
                <a:solidFill>
                  <a:srgbClr val="000000"/>
                </a:solidFill>
                <a:effectLst/>
                <a:uLnTx/>
                <a:uFillTx/>
                <a:latin typeface="Calibri" panose="020F0502020204030204"/>
                <a:ea typeface="+mn-ea"/>
                <a:cs typeface="+mn-cs"/>
              </a:rPr>
              <a:t>au moins un usage au cours de la vie.</a:t>
            </a:r>
          </a:p>
        </p:txBody>
      </p:sp>
      <p:sp>
        <p:nvSpPr>
          <p:cNvPr id="4" name="ZoneTexte 3">
            <a:extLst>
              <a:ext uri="{FF2B5EF4-FFF2-40B4-BE49-F238E27FC236}">
                <a16:creationId xmlns:a16="http://schemas.microsoft.com/office/drawing/2014/main" id="{3217727B-44BD-4F13-A6F0-E84C50E1A3B4}"/>
              </a:ext>
            </a:extLst>
          </p:cNvPr>
          <p:cNvSpPr txBox="1"/>
          <p:nvPr/>
        </p:nvSpPr>
        <p:spPr>
          <a:xfrm>
            <a:off x="408639" y="2927555"/>
            <a:ext cx="4447841" cy="2357697"/>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fr-FR" sz="2800" b="1" dirty="0">
                <a:solidFill>
                  <a:srgbClr val="7A2553"/>
                </a:solidFill>
              </a:rPr>
              <a:t>France : 49 %</a:t>
            </a:r>
          </a:p>
          <a:p>
            <a:pPr marL="285750" indent="-285750">
              <a:lnSpc>
                <a:spcPct val="150000"/>
              </a:lnSpc>
              <a:buFont typeface="Wingdings" panose="05000000000000000000" pitchFamily="2" charset="2"/>
              <a:buChar char="ü"/>
            </a:pPr>
            <a:r>
              <a:rPr lang="fr-FR" dirty="0"/>
              <a:t>Italie : 37 %</a:t>
            </a:r>
          </a:p>
          <a:p>
            <a:pPr marL="285750" indent="-285750">
              <a:lnSpc>
                <a:spcPct val="150000"/>
              </a:lnSpc>
              <a:buFont typeface="Wingdings" panose="05000000000000000000" pitchFamily="2" charset="2"/>
              <a:buChar char="ü"/>
            </a:pPr>
            <a:r>
              <a:rPr lang="fr-FR" dirty="0"/>
              <a:t>Espagne : 29 %</a:t>
            </a:r>
          </a:p>
          <a:p>
            <a:pPr marL="285750" indent="-285750">
              <a:lnSpc>
                <a:spcPct val="150000"/>
              </a:lnSpc>
              <a:buFont typeface="Wingdings" panose="05000000000000000000" pitchFamily="2" charset="2"/>
              <a:buChar char="ü"/>
            </a:pPr>
            <a:r>
              <a:rPr lang="fr-FR" dirty="0"/>
              <a:t>Norvège : 14 %</a:t>
            </a:r>
          </a:p>
          <a:p>
            <a:pPr marL="285750" indent="-285750">
              <a:lnSpc>
                <a:spcPct val="150000"/>
              </a:lnSpc>
              <a:buFont typeface="Wingdings" panose="05000000000000000000" pitchFamily="2" charset="2"/>
              <a:buChar char="ü"/>
            </a:pPr>
            <a:r>
              <a:rPr lang="fr-FR" dirty="0"/>
              <a:t>Suède : 18 %</a:t>
            </a:r>
          </a:p>
        </p:txBody>
      </p:sp>
    </p:spTree>
    <p:extLst>
      <p:ext uri="{BB962C8B-B14F-4D97-AF65-F5344CB8AC3E}">
        <p14:creationId xmlns:p14="http://schemas.microsoft.com/office/powerpoint/2010/main" val="2566804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AEBCDAC-FBE4-402F-86D2-555AFF6B79FC}"/>
              </a:ext>
            </a:extLst>
          </p:cNvPr>
          <p:cNvSpPr txBox="1"/>
          <p:nvPr/>
        </p:nvSpPr>
        <p:spPr>
          <a:xfrm>
            <a:off x="408639" y="581891"/>
            <a:ext cx="11856098" cy="1077218"/>
          </a:xfrm>
          <a:prstGeom prst="rect">
            <a:avLst/>
          </a:prstGeom>
          <a:noFill/>
        </p:spPr>
        <p:txBody>
          <a:bodyPr wrap="square" rtlCol="0">
            <a:spAutoFit/>
          </a:bodyPr>
          <a:lstStyle/>
          <a:p>
            <a:pPr lvl="0"/>
            <a:r>
              <a:rPr lang="fr-FR" sz="3200" b="1" dirty="0">
                <a:solidFill>
                  <a:srgbClr val="7A2553"/>
                </a:solidFill>
              </a:rPr>
              <a:t>Données épidémiologiques :  </a:t>
            </a:r>
          </a:p>
          <a:p>
            <a:pPr lvl="0"/>
            <a:r>
              <a:rPr lang="fr-FR" sz="3200" b="1" dirty="0">
                <a:solidFill>
                  <a:srgbClr val="7A2553"/>
                </a:solidFill>
              </a:rPr>
              <a:t>API au cours du mois à 16 ans</a:t>
            </a:r>
            <a:endParaRPr lang="fr-FR" sz="3200" dirty="0">
              <a:solidFill>
                <a:srgbClr val="6B6123"/>
              </a:solidFill>
            </a:endParaRPr>
          </a:p>
        </p:txBody>
      </p:sp>
      <p:sp>
        <p:nvSpPr>
          <p:cNvPr id="2" name="ZoneTexte 1">
            <a:extLst>
              <a:ext uri="{FF2B5EF4-FFF2-40B4-BE49-F238E27FC236}">
                <a16:creationId xmlns:a16="http://schemas.microsoft.com/office/drawing/2014/main" id="{19DD7D57-0C92-4301-A865-C4B26C60293B}"/>
              </a:ext>
            </a:extLst>
          </p:cNvPr>
          <p:cNvSpPr txBox="1"/>
          <p:nvPr/>
        </p:nvSpPr>
        <p:spPr>
          <a:xfrm>
            <a:off x="597529" y="5848540"/>
            <a:ext cx="6374771" cy="600164"/>
          </a:xfrm>
          <a:prstGeom prst="rect">
            <a:avLst/>
          </a:prstGeom>
          <a:noFill/>
        </p:spPr>
        <p:txBody>
          <a:bodyPr wrap="square" rtlCol="0">
            <a:spAutoFit/>
          </a:bodyPr>
          <a:lstStyle/>
          <a:p>
            <a:pPr algn="l"/>
            <a:r>
              <a:rPr lang="fr-FR" sz="1100" dirty="0">
                <a:solidFill>
                  <a:srgbClr val="5A5A5A"/>
                </a:solidFill>
                <a:latin typeface="Calibri" panose="020F0502020204030204" pitchFamily="34" charset="0"/>
              </a:rPr>
              <a:t>OFDT :</a:t>
            </a:r>
          </a:p>
          <a:p>
            <a:r>
              <a:rPr lang="fr-FR" sz="1100" dirty="0">
                <a:solidFill>
                  <a:srgbClr val="5A5A5A"/>
                </a:solidFill>
                <a:latin typeface="Calibri" panose="020F0502020204030204" pitchFamily="34" charset="0"/>
              </a:rPr>
              <a:t>20 ans d’évolutions des usages de drogues en Europe à l’adolescence : </a:t>
            </a:r>
          </a:p>
          <a:p>
            <a:r>
              <a:rPr lang="fr-FR" sz="1100" dirty="0">
                <a:solidFill>
                  <a:srgbClr val="5A5A5A"/>
                </a:solidFill>
                <a:latin typeface="Calibri" panose="020F0502020204030204" pitchFamily="34" charset="0"/>
              </a:rPr>
              <a:t>Niveaux des alcoolisations ponctuelles importantes (API) au cours du mois à 16 ans en 2019 en Europe (%)</a:t>
            </a:r>
          </a:p>
        </p:txBody>
      </p:sp>
      <p:sp>
        <p:nvSpPr>
          <p:cNvPr id="3" name="ZoneTexte 2">
            <a:extLst>
              <a:ext uri="{FF2B5EF4-FFF2-40B4-BE49-F238E27FC236}">
                <a16:creationId xmlns:a16="http://schemas.microsoft.com/office/drawing/2014/main" id="{3B246D36-339A-4D25-A463-D3A93CF6E9A9}"/>
              </a:ext>
            </a:extLst>
          </p:cNvPr>
          <p:cNvSpPr txBox="1"/>
          <p:nvPr/>
        </p:nvSpPr>
        <p:spPr>
          <a:xfrm>
            <a:off x="408638" y="1659109"/>
            <a:ext cx="5612017" cy="16619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srgbClr val="7A2553"/>
                </a:solidFill>
                <a:effectLst/>
                <a:uLnTx/>
                <a:uFillTx/>
                <a:latin typeface="Calibri" panose="020F0502020204030204"/>
                <a:ea typeface="+mn-ea"/>
                <a:cs typeface="+mn-cs"/>
              </a:rPr>
              <a:t>En 2018 en Europe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600" dirty="0">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b="0" i="0" u="none" strike="noStrike" kern="1200" cap="none" spc="0" normalizeH="0" baseline="0" noProof="0" dirty="0">
                <a:ln>
                  <a:noFill/>
                </a:ln>
                <a:effectLst/>
                <a:uLnTx/>
                <a:uFillTx/>
                <a:latin typeface="Calibri" panose="020F0502020204030204"/>
                <a:ea typeface="+mn-ea"/>
                <a:cs typeface="+mn-cs"/>
              </a:rPr>
              <a:t>Alcoolisation ponctuelle importante (API) : </a:t>
            </a:r>
            <a:br>
              <a:rPr kumimoji="0" lang="fr-FR" b="0" i="0" u="none" strike="noStrike" kern="1200" cap="none" spc="0" normalizeH="0" baseline="0" noProof="0" dirty="0">
                <a:ln>
                  <a:noFill/>
                </a:ln>
                <a:effectLst/>
                <a:uLnTx/>
                <a:uFillTx/>
                <a:latin typeface="Calibri" panose="020F0502020204030204"/>
                <a:ea typeface="+mn-ea"/>
                <a:cs typeface="+mn-cs"/>
              </a:rPr>
            </a:br>
            <a:r>
              <a:rPr kumimoji="0" lang="fr-FR" b="0" i="0" u="none" strike="noStrike" kern="1200" cap="none" spc="0" normalizeH="0" baseline="0" noProof="0" dirty="0">
                <a:ln>
                  <a:noFill/>
                </a:ln>
                <a:effectLst/>
                <a:uLnTx/>
                <a:uFillTx/>
                <a:latin typeface="Calibri" panose="020F0502020204030204"/>
                <a:ea typeface="+mn-ea"/>
                <a:cs typeface="+mn-cs"/>
              </a:rPr>
              <a:t>avoir bu au moins 5 verres d’alcool standards (ou unités d’alcool) lors d’une même occasion.</a:t>
            </a:r>
          </a:p>
        </p:txBody>
      </p:sp>
      <p:pic>
        <p:nvPicPr>
          <p:cNvPr id="7" name="Image 6">
            <a:extLst>
              <a:ext uri="{FF2B5EF4-FFF2-40B4-BE49-F238E27FC236}">
                <a16:creationId xmlns:a16="http://schemas.microsoft.com/office/drawing/2014/main" id="{86266132-6A79-46C4-99C1-EAAD6D4C0904}"/>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694872" y="559903"/>
            <a:ext cx="7229476" cy="5716206"/>
          </a:xfrm>
          <a:prstGeom prst="rect">
            <a:avLst/>
          </a:prstGeom>
        </p:spPr>
      </p:pic>
      <p:sp>
        <p:nvSpPr>
          <p:cNvPr id="6" name="ZoneTexte 5">
            <a:extLst>
              <a:ext uri="{FF2B5EF4-FFF2-40B4-BE49-F238E27FC236}">
                <a16:creationId xmlns:a16="http://schemas.microsoft.com/office/drawing/2014/main" id="{A93205D6-BB0B-48B2-ACB1-4003508CE915}"/>
              </a:ext>
            </a:extLst>
          </p:cNvPr>
          <p:cNvSpPr txBox="1"/>
          <p:nvPr/>
        </p:nvSpPr>
        <p:spPr>
          <a:xfrm>
            <a:off x="408639" y="3251772"/>
            <a:ext cx="3778785" cy="2357697"/>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fr-FR" sz="2800" b="1" dirty="0">
                <a:solidFill>
                  <a:srgbClr val="7A2553"/>
                </a:solidFill>
              </a:rPr>
              <a:t>France : 34 %</a:t>
            </a:r>
          </a:p>
          <a:p>
            <a:pPr marL="285750" indent="-285750">
              <a:lnSpc>
                <a:spcPct val="150000"/>
              </a:lnSpc>
              <a:buFont typeface="Wingdings" panose="05000000000000000000" pitchFamily="2" charset="2"/>
              <a:buChar char="ü"/>
            </a:pPr>
            <a:r>
              <a:rPr lang="fr-FR" dirty="0"/>
              <a:t>Italie : 35 %</a:t>
            </a:r>
          </a:p>
          <a:p>
            <a:pPr marL="285750" indent="-285750">
              <a:lnSpc>
                <a:spcPct val="150000"/>
              </a:lnSpc>
              <a:buFont typeface="Wingdings" panose="05000000000000000000" pitchFamily="2" charset="2"/>
              <a:buChar char="ü"/>
            </a:pPr>
            <a:r>
              <a:rPr lang="fr-FR" dirty="0"/>
              <a:t>Espagne : 34 %</a:t>
            </a:r>
          </a:p>
          <a:p>
            <a:pPr marL="285750" indent="-285750">
              <a:lnSpc>
                <a:spcPct val="150000"/>
              </a:lnSpc>
              <a:buFont typeface="Wingdings" panose="05000000000000000000" pitchFamily="2" charset="2"/>
              <a:buChar char="ü"/>
            </a:pPr>
            <a:r>
              <a:rPr lang="fr-FR" dirty="0"/>
              <a:t>Norvège : 16 %</a:t>
            </a:r>
          </a:p>
          <a:p>
            <a:pPr marL="285750" indent="-285750">
              <a:lnSpc>
                <a:spcPct val="150000"/>
              </a:lnSpc>
              <a:buFont typeface="Wingdings" panose="05000000000000000000" pitchFamily="2" charset="2"/>
              <a:buChar char="ü"/>
            </a:pPr>
            <a:r>
              <a:rPr lang="fr-FR" dirty="0"/>
              <a:t>Suède : 20 %</a:t>
            </a:r>
          </a:p>
        </p:txBody>
      </p:sp>
    </p:spTree>
    <p:extLst>
      <p:ext uri="{BB962C8B-B14F-4D97-AF65-F5344CB8AC3E}">
        <p14:creationId xmlns:p14="http://schemas.microsoft.com/office/powerpoint/2010/main" val="970931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AEBCDAC-FBE4-402F-86D2-555AFF6B79FC}"/>
              </a:ext>
            </a:extLst>
          </p:cNvPr>
          <p:cNvSpPr txBox="1"/>
          <p:nvPr/>
        </p:nvSpPr>
        <p:spPr>
          <a:xfrm>
            <a:off x="408639" y="581891"/>
            <a:ext cx="11856098" cy="1077218"/>
          </a:xfrm>
          <a:prstGeom prst="rect">
            <a:avLst/>
          </a:prstGeom>
          <a:noFill/>
        </p:spPr>
        <p:txBody>
          <a:bodyPr wrap="square" rtlCol="0">
            <a:spAutoFit/>
          </a:bodyPr>
          <a:lstStyle/>
          <a:p>
            <a:pPr lvl="0"/>
            <a:r>
              <a:rPr lang="fr-FR" sz="3200" b="1" dirty="0">
                <a:solidFill>
                  <a:srgbClr val="7A2553"/>
                </a:solidFill>
              </a:rPr>
              <a:t>Données épidémiologiques : </a:t>
            </a:r>
          </a:p>
          <a:p>
            <a:pPr lvl="0"/>
            <a:r>
              <a:rPr lang="fr-FR" sz="3200" b="1" dirty="0">
                <a:solidFill>
                  <a:srgbClr val="7A2553"/>
                </a:solidFill>
              </a:rPr>
              <a:t>Alcool</a:t>
            </a:r>
            <a:endParaRPr lang="fr-FR" sz="3200" dirty="0">
              <a:solidFill>
                <a:srgbClr val="6B6123"/>
              </a:solidFill>
            </a:endParaRPr>
          </a:p>
        </p:txBody>
      </p:sp>
      <p:pic>
        <p:nvPicPr>
          <p:cNvPr id="2050" name="Picture 2">
            <a:extLst>
              <a:ext uri="{FF2B5EF4-FFF2-40B4-BE49-F238E27FC236}">
                <a16:creationId xmlns:a16="http://schemas.microsoft.com/office/drawing/2014/main" id="{0CA1A6F1-B365-4519-BC70-5A571D8EAD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115" y="2252137"/>
            <a:ext cx="6149754" cy="4158771"/>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9ED3FE71-04FA-4422-93C7-E5821263FE8A}"/>
              </a:ext>
            </a:extLst>
          </p:cNvPr>
          <p:cNvSpPr txBox="1"/>
          <p:nvPr/>
        </p:nvSpPr>
        <p:spPr>
          <a:xfrm>
            <a:off x="408639" y="1625823"/>
            <a:ext cx="11618707" cy="461665"/>
          </a:xfrm>
          <a:prstGeom prst="rect">
            <a:avLst/>
          </a:prstGeom>
          <a:noFill/>
        </p:spPr>
        <p:txBody>
          <a:bodyPr wrap="square" rtlCol="0">
            <a:spAutoFit/>
          </a:bodyPr>
          <a:lstStyle/>
          <a:p>
            <a:r>
              <a:rPr lang="fr-FR" sz="2400" b="1" i="0" dirty="0">
                <a:effectLst/>
                <a:sym typeface="Wingdings" panose="05000000000000000000" pitchFamily="2" charset="2"/>
              </a:rPr>
              <a:t> </a:t>
            </a:r>
            <a:r>
              <a:rPr lang="fr-FR" sz="2400" b="1" i="0" dirty="0">
                <a:effectLst/>
              </a:rPr>
              <a:t>L’alcool responsable de 22% des accidents </a:t>
            </a:r>
            <a:r>
              <a:rPr lang="fr-FR" sz="2400" i="0" dirty="0">
                <a:effectLst/>
              </a:rPr>
              <a:t>mortels chez les 18/24 ans</a:t>
            </a:r>
            <a:endParaRPr lang="fr-FR" sz="2400" dirty="0"/>
          </a:p>
        </p:txBody>
      </p:sp>
    </p:spTree>
    <p:extLst>
      <p:ext uri="{BB962C8B-B14F-4D97-AF65-F5344CB8AC3E}">
        <p14:creationId xmlns:p14="http://schemas.microsoft.com/office/powerpoint/2010/main" val="2444569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AEBCDAC-FBE4-402F-86D2-555AFF6B79FC}"/>
              </a:ext>
            </a:extLst>
          </p:cNvPr>
          <p:cNvSpPr txBox="1"/>
          <p:nvPr/>
        </p:nvSpPr>
        <p:spPr>
          <a:xfrm>
            <a:off x="408639" y="581891"/>
            <a:ext cx="11856098" cy="1077218"/>
          </a:xfrm>
          <a:prstGeom prst="rect">
            <a:avLst/>
          </a:prstGeom>
          <a:noFill/>
        </p:spPr>
        <p:txBody>
          <a:bodyPr wrap="square" rtlCol="0">
            <a:spAutoFit/>
          </a:bodyPr>
          <a:lstStyle/>
          <a:p>
            <a:pPr lvl="0"/>
            <a:r>
              <a:rPr lang="fr-FR" sz="3200" b="1" dirty="0">
                <a:solidFill>
                  <a:srgbClr val="7A2553"/>
                </a:solidFill>
              </a:rPr>
              <a:t>Données épidémiologiques : </a:t>
            </a:r>
          </a:p>
          <a:p>
            <a:pPr lvl="0"/>
            <a:r>
              <a:rPr lang="fr-FR" sz="3200" b="1" dirty="0">
                <a:solidFill>
                  <a:srgbClr val="7A2553"/>
                </a:solidFill>
              </a:rPr>
              <a:t>Usage tabac</a:t>
            </a:r>
            <a:endParaRPr lang="fr-FR" sz="3200" dirty="0">
              <a:solidFill>
                <a:srgbClr val="6B6123"/>
              </a:solidFill>
            </a:endParaRPr>
          </a:p>
        </p:txBody>
      </p:sp>
      <p:sp>
        <p:nvSpPr>
          <p:cNvPr id="2" name="ZoneTexte 1">
            <a:extLst>
              <a:ext uri="{FF2B5EF4-FFF2-40B4-BE49-F238E27FC236}">
                <a16:creationId xmlns:a16="http://schemas.microsoft.com/office/drawing/2014/main" id="{79CE53B1-0B96-414C-8413-93700CBAF832}"/>
              </a:ext>
            </a:extLst>
          </p:cNvPr>
          <p:cNvSpPr txBox="1"/>
          <p:nvPr/>
        </p:nvSpPr>
        <p:spPr>
          <a:xfrm>
            <a:off x="666751" y="1729212"/>
            <a:ext cx="11138968" cy="3785652"/>
          </a:xfrm>
          <a:prstGeom prst="rect">
            <a:avLst/>
          </a:prstGeom>
          <a:noFill/>
        </p:spPr>
        <p:txBody>
          <a:bodyPr wrap="square" rtlCol="0">
            <a:spAutoFit/>
          </a:bodyPr>
          <a:lstStyle/>
          <a:p>
            <a:pPr algn="l"/>
            <a:r>
              <a:rPr lang="fr-FR" sz="1800" b="0" i="0" u="none" strike="noStrike" baseline="0" dirty="0">
                <a:cs typeface="Calibri Light" panose="020F0302020204030204" pitchFamily="34" charset="0"/>
              </a:rPr>
              <a:t>L’expérimentation tabagique s’accélère au fil de l’adolescence : elle concerne</a:t>
            </a:r>
          </a:p>
          <a:p>
            <a:pPr algn="l"/>
            <a:endParaRPr lang="fr-FR" sz="1800" b="0" i="0" u="none" strike="noStrike" baseline="0" dirty="0">
              <a:cs typeface="Calibri Light" panose="020F0302020204030204" pitchFamily="34" charset="0"/>
            </a:endParaRPr>
          </a:p>
          <a:p>
            <a:pPr marL="285750" indent="-285750">
              <a:buFont typeface="Wingdings" panose="05000000000000000000" pitchFamily="2" charset="2"/>
              <a:buChar char="ü"/>
            </a:pPr>
            <a:r>
              <a:rPr lang="fr-FR" sz="2000" b="1" i="0" u="none" strike="noStrike" baseline="0" dirty="0">
                <a:cs typeface="Calibri Light" panose="020F0302020204030204" pitchFamily="34" charset="0"/>
              </a:rPr>
              <a:t>4 % des adolescents français à 11 ans,</a:t>
            </a:r>
          </a:p>
          <a:p>
            <a:pPr marL="285750" indent="-285750">
              <a:buFont typeface="Wingdings" panose="05000000000000000000" pitchFamily="2" charset="2"/>
              <a:buChar char="ü"/>
            </a:pPr>
            <a:r>
              <a:rPr lang="fr-FR" sz="2000" b="1" i="0" u="none" strike="noStrike" baseline="0" dirty="0">
                <a:cs typeface="Calibri Light" panose="020F0302020204030204" pitchFamily="34" charset="0"/>
              </a:rPr>
              <a:t>14 % à 13 ans </a:t>
            </a:r>
          </a:p>
          <a:p>
            <a:pPr marL="285750" indent="-285750">
              <a:buFont typeface="Wingdings" panose="05000000000000000000" pitchFamily="2" charset="2"/>
              <a:buChar char="ü"/>
            </a:pPr>
            <a:r>
              <a:rPr lang="fr-FR" sz="2000" b="1" i="0" u="none" strike="noStrike" baseline="0" dirty="0">
                <a:cs typeface="Calibri Light" panose="020F0302020204030204" pitchFamily="34" charset="0"/>
              </a:rPr>
              <a:t>45 % à 16 ans.</a:t>
            </a:r>
          </a:p>
          <a:p>
            <a:pPr algn="l"/>
            <a:r>
              <a:rPr lang="fr-FR" sz="1800" b="0" i="0" u="none" strike="noStrike" baseline="0" dirty="0">
                <a:cs typeface="Calibri Light" panose="020F0302020204030204" pitchFamily="34" charset="0"/>
              </a:rPr>
              <a:t> </a:t>
            </a:r>
          </a:p>
          <a:p>
            <a:pPr algn="l"/>
            <a:r>
              <a:rPr lang="fr-FR" sz="1800" b="0" i="0" u="none" strike="noStrike" baseline="0" dirty="0">
                <a:cs typeface="Calibri Light" panose="020F0302020204030204" pitchFamily="34" charset="0"/>
              </a:rPr>
              <a:t>Le tabagisme quotidien à 16 ans a été divisé par deux en 20 ans, passant de 31 % en 1999 à 12 % en 2019. </a:t>
            </a:r>
          </a:p>
          <a:p>
            <a:pPr algn="l"/>
            <a:endParaRPr lang="fr-FR" sz="1800" b="0" i="0" u="none" strike="noStrike" baseline="0" dirty="0">
              <a:cs typeface="Calibri Light" panose="020F0302020204030204" pitchFamily="34" charset="0"/>
            </a:endParaRPr>
          </a:p>
          <a:p>
            <a:pPr algn="l"/>
            <a:r>
              <a:rPr lang="fr-FR" sz="1800" b="0" i="0" u="none" strike="noStrike" baseline="0" dirty="0">
                <a:cs typeface="Calibri Light" panose="020F0302020204030204" pitchFamily="34" charset="0"/>
              </a:rPr>
              <a:t>Cette diminution constante de la consommation de cigarettes s’inscrit dans une tendance majoritaire en Europe, à l’exception de la Roumanie où les adolescents de 16 ans rapportent un tabagisme supérieur à celui de 1999.</a:t>
            </a:r>
          </a:p>
          <a:p>
            <a:pPr algn="l"/>
            <a:endParaRPr lang="fr-FR" sz="1800" b="0" i="0" u="none" strike="noStrike" baseline="0" dirty="0">
              <a:cs typeface="Calibri Light" panose="020F0302020204030204" pitchFamily="34" charset="0"/>
            </a:endParaRPr>
          </a:p>
          <a:p>
            <a:pPr algn="l"/>
            <a:r>
              <a:rPr lang="fr-FR" sz="1800" b="0" i="0" u="none" strike="noStrike" baseline="0" dirty="0">
                <a:cs typeface="Calibri Light" panose="020F0302020204030204" pitchFamily="34" charset="0"/>
              </a:rPr>
              <a:t>Cette baisse du tabagisme constitue l’évolution la plus remarquable parmi l’ensemble des usages de substances</a:t>
            </a:r>
          </a:p>
          <a:p>
            <a:pPr algn="l"/>
            <a:r>
              <a:rPr lang="fr-FR" sz="1800" b="0" i="0" u="none" strike="noStrike" baseline="0" dirty="0">
                <a:cs typeface="Calibri Light" panose="020F0302020204030204" pitchFamily="34" charset="0"/>
              </a:rPr>
              <a:t>psychoactives observés depuis un quart de siècle chez les adolescents.</a:t>
            </a:r>
            <a:endParaRPr lang="fr-FR" dirty="0">
              <a:cs typeface="Calibri Light" panose="020F0302020204030204" pitchFamily="34" charset="0"/>
            </a:endParaRPr>
          </a:p>
        </p:txBody>
      </p:sp>
      <p:sp>
        <p:nvSpPr>
          <p:cNvPr id="3" name="ZoneTexte 2">
            <a:extLst>
              <a:ext uri="{FF2B5EF4-FFF2-40B4-BE49-F238E27FC236}">
                <a16:creationId xmlns:a16="http://schemas.microsoft.com/office/drawing/2014/main" id="{2F5FB246-DE2E-4C06-812C-83207F2AA458}"/>
              </a:ext>
            </a:extLst>
          </p:cNvPr>
          <p:cNvSpPr txBox="1"/>
          <p:nvPr/>
        </p:nvSpPr>
        <p:spPr>
          <a:xfrm>
            <a:off x="666751" y="5917572"/>
            <a:ext cx="11138968" cy="261610"/>
          </a:xfrm>
          <a:prstGeom prst="rect">
            <a:avLst/>
          </a:prstGeom>
          <a:noFill/>
        </p:spPr>
        <p:txBody>
          <a:bodyPr wrap="square" rtlCol="0">
            <a:spAutoFit/>
          </a:bodyPr>
          <a:lstStyle/>
          <a:p>
            <a:r>
              <a:rPr lang="fr-FR" sz="1100" dirty="0"/>
              <a:t>Sources : OFDT tendances 143 février 2021 : 20 ans d’évolutions des usages de drogues en Europe à l’adolescence</a:t>
            </a:r>
          </a:p>
        </p:txBody>
      </p:sp>
    </p:spTree>
    <p:extLst>
      <p:ext uri="{BB962C8B-B14F-4D97-AF65-F5344CB8AC3E}">
        <p14:creationId xmlns:p14="http://schemas.microsoft.com/office/powerpoint/2010/main" val="1411975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AEBCDAC-FBE4-402F-86D2-555AFF6B79FC}"/>
              </a:ext>
            </a:extLst>
          </p:cNvPr>
          <p:cNvSpPr txBox="1"/>
          <p:nvPr/>
        </p:nvSpPr>
        <p:spPr>
          <a:xfrm>
            <a:off x="408639" y="581891"/>
            <a:ext cx="11856098" cy="1077218"/>
          </a:xfrm>
          <a:prstGeom prst="rect">
            <a:avLst/>
          </a:prstGeom>
          <a:noFill/>
        </p:spPr>
        <p:txBody>
          <a:bodyPr wrap="square" rtlCol="0">
            <a:spAutoFit/>
          </a:bodyPr>
          <a:lstStyle/>
          <a:p>
            <a:pPr lvl="0"/>
            <a:r>
              <a:rPr lang="fr-FR" sz="3200" b="1" dirty="0">
                <a:solidFill>
                  <a:srgbClr val="7A2553"/>
                </a:solidFill>
              </a:rPr>
              <a:t>Données épidémiologiques : </a:t>
            </a:r>
          </a:p>
          <a:p>
            <a:pPr lvl="0"/>
            <a:r>
              <a:rPr lang="fr-FR" sz="3200" b="1" dirty="0">
                <a:solidFill>
                  <a:srgbClr val="7A2553"/>
                </a:solidFill>
              </a:rPr>
              <a:t>Expérimentation tabac à 13 ans</a:t>
            </a:r>
            <a:endParaRPr lang="fr-FR" sz="3200" dirty="0">
              <a:solidFill>
                <a:srgbClr val="6B6123"/>
              </a:solidFill>
            </a:endParaRPr>
          </a:p>
        </p:txBody>
      </p:sp>
      <p:pic>
        <p:nvPicPr>
          <p:cNvPr id="4" name="Image 3">
            <a:extLst>
              <a:ext uri="{FF2B5EF4-FFF2-40B4-BE49-F238E27FC236}">
                <a16:creationId xmlns:a16="http://schemas.microsoft.com/office/drawing/2014/main" id="{C0129407-0C8E-4D5E-9F1C-EA13005D6C8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562600" y="1036048"/>
            <a:ext cx="6629400" cy="5555870"/>
          </a:xfrm>
          <a:prstGeom prst="rect">
            <a:avLst/>
          </a:prstGeom>
        </p:spPr>
      </p:pic>
      <p:sp>
        <p:nvSpPr>
          <p:cNvPr id="6" name="ZoneTexte 5">
            <a:extLst>
              <a:ext uri="{FF2B5EF4-FFF2-40B4-BE49-F238E27FC236}">
                <a16:creationId xmlns:a16="http://schemas.microsoft.com/office/drawing/2014/main" id="{86609E48-0536-4AF9-A4DD-6E40583CD3C6}"/>
              </a:ext>
            </a:extLst>
          </p:cNvPr>
          <p:cNvSpPr txBox="1"/>
          <p:nvPr/>
        </p:nvSpPr>
        <p:spPr>
          <a:xfrm>
            <a:off x="344031" y="5622203"/>
            <a:ext cx="4961299" cy="600164"/>
          </a:xfrm>
          <a:prstGeom prst="rect">
            <a:avLst/>
          </a:prstGeom>
          <a:noFill/>
        </p:spPr>
        <p:txBody>
          <a:bodyPr wrap="square" rtlCol="0">
            <a:spAutoFit/>
          </a:bodyPr>
          <a:lstStyle/>
          <a:p>
            <a:pPr algn="l"/>
            <a:r>
              <a:rPr lang="fr-FR" sz="1100" dirty="0">
                <a:solidFill>
                  <a:srgbClr val="5A5A5A"/>
                </a:solidFill>
                <a:latin typeface="Calibri" panose="020F0502020204030204" pitchFamily="34" charset="0"/>
              </a:rPr>
              <a:t>OFDT :</a:t>
            </a:r>
          </a:p>
          <a:p>
            <a:pPr algn="l"/>
            <a:r>
              <a:rPr lang="fr-FR" sz="1100" dirty="0">
                <a:solidFill>
                  <a:srgbClr val="5A5A5A"/>
                </a:solidFill>
                <a:latin typeface="Calibri" panose="020F0502020204030204" pitchFamily="34" charset="0"/>
              </a:rPr>
              <a:t>20 ans d’évolutions des usages de drogues en Europe à l’adolescence : </a:t>
            </a:r>
          </a:p>
          <a:p>
            <a:pPr algn="l"/>
            <a:r>
              <a:rPr lang="fr-FR" sz="1100" dirty="0">
                <a:solidFill>
                  <a:srgbClr val="5A5A5A"/>
                </a:solidFill>
                <a:latin typeface="Calibri" panose="020F0502020204030204" pitchFamily="34" charset="0"/>
              </a:rPr>
              <a:t>Niveaux d’expérimentation du tabac à 13 ans en 2018 en Europe (%)</a:t>
            </a:r>
          </a:p>
        </p:txBody>
      </p:sp>
      <p:sp>
        <p:nvSpPr>
          <p:cNvPr id="7" name="ZoneTexte 6">
            <a:extLst>
              <a:ext uri="{FF2B5EF4-FFF2-40B4-BE49-F238E27FC236}">
                <a16:creationId xmlns:a16="http://schemas.microsoft.com/office/drawing/2014/main" id="{D29043A0-D006-44AB-9168-B683EDB5EB3F}"/>
              </a:ext>
            </a:extLst>
          </p:cNvPr>
          <p:cNvSpPr txBox="1"/>
          <p:nvPr/>
        </p:nvSpPr>
        <p:spPr>
          <a:xfrm rot="10800000" flipV="1">
            <a:off x="408639" y="1543943"/>
            <a:ext cx="5470712" cy="135421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3200" b="1" dirty="0">
                <a:solidFill>
                  <a:srgbClr val="7A2553"/>
                </a:solidFill>
                <a:latin typeface="Calibri" panose="020F0502020204030204" pitchFamily="34" charset="0"/>
              </a:rPr>
              <a:t>en 2018 en Europe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3200" b="1" i="0" u="none" strike="noStrike" kern="1200" cap="none" spc="0" normalizeH="0" baseline="0" noProof="0" dirty="0">
              <a:ln>
                <a:noFill/>
              </a:ln>
              <a:solidFill>
                <a:srgbClr val="7A2553"/>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b="0" i="0" u="none" strike="noStrike" kern="1200" cap="none" spc="0" normalizeH="0" baseline="0" noProof="0" dirty="0">
                <a:ln>
                  <a:noFill/>
                </a:ln>
                <a:effectLst/>
                <a:uLnTx/>
                <a:uFillTx/>
                <a:latin typeface="Calibri" panose="020F0502020204030204"/>
                <a:ea typeface="+mn-ea"/>
                <a:cs typeface="+mn-cs"/>
              </a:rPr>
              <a:t>Expérimentation : au moins un usage au cours de la vie.</a:t>
            </a:r>
          </a:p>
        </p:txBody>
      </p:sp>
      <p:sp>
        <p:nvSpPr>
          <p:cNvPr id="8" name="ZoneTexte 7">
            <a:extLst>
              <a:ext uri="{FF2B5EF4-FFF2-40B4-BE49-F238E27FC236}">
                <a16:creationId xmlns:a16="http://schemas.microsoft.com/office/drawing/2014/main" id="{CB8B42E4-F1EA-4249-898C-4CBA656C8777}"/>
              </a:ext>
            </a:extLst>
          </p:cNvPr>
          <p:cNvSpPr txBox="1"/>
          <p:nvPr/>
        </p:nvSpPr>
        <p:spPr>
          <a:xfrm>
            <a:off x="408639" y="2956360"/>
            <a:ext cx="4094535" cy="2357697"/>
          </a:xfrm>
          <a:prstGeom prst="rect">
            <a:avLst/>
          </a:prstGeom>
          <a:noFill/>
        </p:spPr>
        <p:txBody>
          <a:bodyPr wrap="square">
            <a:spAutoFit/>
          </a:bodyPr>
          <a:lstStyle/>
          <a:p>
            <a:pPr marL="285750" indent="-285750">
              <a:lnSpc>
                <a:spcPct val="150000"/>
              </a:lnSpc>
              <a:buFont typeface="Wingdings" panose="05000000000000000000" pitchFamily="2" charset="2"/>
              <a:buChar char="ü"/>
            </a:pPr>
            <a:r>
              <a:rPr lang="fr-FR" sz="2800" b="1" dirty="0">
                <a:solidFill>
                  <a:srgbClr val="7A2553"/>
                </a:solidFill>
              </a:rPr>
              <a:t>France : 14 %</a:t>
            </a:r>
          </a:p>
          <a:p>
            <a:pPr marL="285750" indent="-285750">
              <a:lnSpc>
                <a:spcPct val="150000"/>
              </a:lnSpc>
              <a:buFont typeface="Wingdings" panose="05000000000000000000" pitchFamily="2" charset="2"/>
              <a:buChar char="ü"/>
            </a:pPr>
            <a:r>
              <a:rPr lang="fr-FR" dirty="0"/>
              <a:t>Italie : 15 %</a:t>
            </a:r>
          </a:p>
          <a:p>
            <a:pPr marL="285750" indent="-285750">
              <a:lnSpc>
                <a:spcPct val="150000"/>
              </a:lnSpc>
              <a:buFont typeface="Wingdings" panose="05000000000000000000" pitchFamily="2" charset="2"/>
              <a:buChar char="ü"/>
            </a:pPr>
            <a:r>
              <a:rPr lang="fr-FR" dirty="0"/>
              <a:t>Espagne : 10 %</a:t>
            </a:r>
          </a:p>
          <a:p>
            <a:pPr marL="285750" indent="-285750">
              <a:lnSpc>
                <a:spcPct val="150000"/>
              </a:lnSpc>
              <a:buFont typeface="Wingdings" panose="05000000000000000000" pitchFamily="2" charset="2"/>
              <a:buChar char="ü"/>
            </a:pPr>
            <a:r>
              <a:rPr lang="fr-FR" dirty="0"/>
              <a:t>Norvège : 5 %</a:t>
            </a:r>
          </a:p>
          <a:p>
            <a:pPr marL="285750" indent="-285750">
              <a:lnSpc>
                <a:spcPct val="150000"/>
              </a:lnSpc>
              <a:buFont typeface="Wingdings" panose="05000000000000000000" pitchFamily="2" charset="2"/>
              <a:buChar char="ü"/>
            </a:pPr>
            <a:r>
              <a:rPr lang="fr-FR" dirty="0"/>
              <a:t>Suède : 8 %</a:t>
            </a:r>
          </a:p>
        </p:txBody>
      </p:sp>
    </p:spTree>
    <p:extLst>
      <p:ext uri="{BB962C8B-B14F-4D97-AF65-F5344CB8AC3E}">
        <p14:creationId xmlns:p14="http://schemas.microsoft.com/office/powerpoint/2010/main" val="295554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AEBCDAC-FBE4-402F-86D2-555AFF6B79FC}"/>
              </a:ext>
            </a:extLst>
          </p:cNvPr>
          <p:cNvSpPr txBox="1"/>
          <p:nvPr/>
        </p:nvSpPr>
        <p:spPr>
          <a:xfrm>
            <a:off x="408639" y="581891"/>
            <a:ext cx="11856098" cy="1077218"/>
          </a:xfrm>
          <a:prstGeom prst="rect">
            <a:avLst/>
          </a:prstGeom>
          <a:noFill/>
        </p:spPr>
        <p:txBody>
          <a:bodyPr wrap="square" rtlCol="0">
            <a:spAutoFit/>
          </a:bodyPr>
          <a:lstStyle/>
          <a:p>
            <a:pPr lvl="0"/>
            <a:r>
              <a:rPr lang="fr-FR" sz="3200" b="1" dirty="0">
                <a:solidFill>
                  <a:srgbClr val="7A2553"/>
                </a:solidFill>
              </a:rPr>
              <a:t>Données épidémiologiques : </a:t>
            </a:r>
          </a:p>
          <a:p>
            <a:pPr lvl="0"/>
            <a:r>
              <a:rPr lang="fr-FR" sz="3200" b="1" dirty="0">
                <a:solidFill>
                  <a:srgbClr val="7A2553"/>
                </a:solidFill>
              </a:rPr>
              <a:t>Usage quotidien tabac à 16 ans</a:t>
            </a:r>
            <a:endParaRPr lang="fr-FR" sz="3200" dirty="0">
              <a:solidFill>
                <a:srgbClr val="6B6123"/>
              </a:solidFill>
            </a:endParaRPr>
          </a:p>
        </p:txBody>
      </p:sp>
      <p:sp>
        <p:nvSpPr>
          <p:cNvPr id="6" name="ZoneTexte 5">
            <a:extLst>
              <a:ext uri="{FF2B5EF4-FFF2-40B4-BE49-F238E27FC236}">
                <a16:creationId xmlns:a16="http://schemas.microsoft.com/office/drawing/2014/main" id="{86609E48-0536-4AF9-A4DD-6E40583CD3C6}"/>
              </a:ext>
            </a:extLst>
          </p:cNvPr>
          <p:cNvSpPr txBox="1"/>
          <p:nvPr/>
        </p:nvSpPr>
        <p:spPr>
          <a:xfrm>
            <a:off x="344030" y="5622203"/>
            <a:ext cx="6083930" cy="600164"/>
          </a:xfrm>
          <a:prstGeom prst="rect">
            <a:avLst/>
          </a:prstGeom>
          <a:noFill/>
        </p:spPr>
        <p:txBody>
          <a:bodyPr wrap="square" rtlCol="0">
            <a:spAutoFit/>
          </a:bodyPr>
          <a:lstStyle/>
          <a:p>
            <a:pPr algn="l"/>
            <a:r>
              <a:rPr lang="fr-FR" sz="1100" dirty="0">
                <a:solidFill>
                  <a:srgbClr val="5A5A5A"/>
                </a:solidFill>
                <a:latin typeface="Calibri" panose="020F0502020204030204" pitchFamily="34" charset="0"/>
              </a:rPr>
              <a:t>OFDT :</a:t>
            </a:r>
          </a:p>
          <a:p>
            <a:pPr algn="l"/>
            <a:r>
              <a:rPr lang="fr-FR" sz="1100" dirty="0">
                <a:solidFill>
                  <a:srgbClr val="5A5A5A"/>
                </a:solidFill>
                <a:latin typeface="Calibri" panose="020F0502020204030204" pitchFamily="34" charset="0"/>
              </a:rPr>
              <a:t>20 ans d’évolutions des usages de drogues en Europe à l’adolescence : </a:t>
            </a:r>
          </a:p>
          <a:p>
            <a:pPr algn="l"/>
            <a:r>
              <a:rPr lang="fr-FR" sz="1100" dirty="0">
                <a:solidFill>
                  <a:srgbClr val="5A5A5A"/>
                </a:solidFill>
                <a:latin typeface="Calibri" panose="020F0502020204030204" pitchFamily="34" charset="0"/>
              </a:rPr>
              <a:t>Niveaux d’usage quotidien de tabac à 16 ans en Europe en 2019 (%)</a:t>
            </a:r>
          </a:p>
        </p:txBody>
      </p:sp>
      <p:pic>
        <p:nvPicPr>
          <p:cNvPr id="3" name="Image 2">
            <a:extLst>
              <a:ext uri="{FF2B5EF4-FFF2-40B4-BE49-F238E27FC236}">
                <a16:creationId xmlns:a16="http://schemas.microsoft.com/office/drawing/2014/main" id="{7D10BE90-BC0A-44CA-A8FD-9AFE8439E355}"/>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381954" y="1038225"/>
            <a:ext cx="6810045" cy="5700260"/>
          </a:xfrm>
          <a:prstGeom prst="rect">
            <a:avLst/>
          </a:prstGeom>
        </p:spPr>
      </p:pic>
      <p:sp>
        <p:nvSpPr>
          <p:cNvPr id="2" name="ZoneTexte 1">
            <a:extLst>
              <a:ext uri="{FF2B5EF4-FFF2-40B4-BE49-F238E27FC236}">
                <a16:creationId xmlns:a16="http://schemas.microsoft.com/office/drawing/2014/main" id="{3B602D43-E12A-4E78-9507-55F406B5447B}"/>
              </a:ext>
            </a:extLst>
          </p:cNvPr>
          <p:cNvSpPr txBox="1"/>
          <p:nvPr/>
        </p:nvSpPr>
        <p:spPr>
          <a:xfrm>
            <a:off x="408639" y="1488141"/>
            <a:ext cx="5687361" cy="16927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3200" b="1" dirty="0">
                <a:solidFill>
                  <a:srgbClr val="7A2553"/>
                </a:solidFill>
                <a:latin typeface="Calibri" panose="020F0502020204030204" pitchFamily="34" charset="0"/>
              </a:rPr>
              <a:t>en 2019 en Europe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1" dirty="0">
              <a:solidFill>
                <a:srgbClr val="7A2553"/>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latin typeface="Calibri" panose="020F0502020204030204"/>
              </a:rPr>
              <a:t>Usage </a:t>
            </a:r>
            <a:r>
              <a:rPr kumimoji="0" lang="fr-FR" b="0" i="0" u="none" strike="noStrike" kern="1200" cap="none" spc="0" normalizeH="0" baseline="0" noProof="0" dirty="0">
                <a:ln>
                  <a:noFill/>
                </a:ln>
                <a:effectLst/>
                <a:uLnTx/>
                <a:uFillTx/>
                <a:latin typeface="Calibri" panose="020F0502020204030204"/>
                <a:ea typeface="+mn-ea"/>
                <a:cs typeface="+mn-cs"/>
              </a:rPr>
              <a:t>quotidien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b="0" i="0" u="none" strike="noStrike" kern="1200" cap="none" spc="0" normalizeH="0" baseline="0" noProof="0" dirty="0">
                <a:ln>
                  <a:noFill/>
                </a:ln>
                <a:effectLst/>
                <a:uLnTx/>
                <a:uFillTx/>
                <a:latin typeface="Calibri" panose="020F0502020204030204"/>
                <a:ea typeface="+mn-ea"/>
                <a:cs typeface="+mn-cs"/>
              </a:rPr>
              <a:t>avoir fumé au moins une fois par jour au cours des 30 jours précédant l’enquête.</a:t>
            </a:r>
          </a:p>
        </p:txBody>
      </p:sp>
      <p:sp>
        <p:nvSpPr>
          <p:cNvPr id="7" name="ZoneTexte 6">
            <a:extLst>
              <a:ext uri="{FF2B5EF4-FFF2-40B4-BE49-F238E27FC236}">
                <a16:creationId xmlns:a16="http://schemas.microsoft.com/office/drawing/2014/main" id="{AE37BC9E-B56B-43F1-8AC8-A73B8D74DD0F}"/>
              </a:ext>
            </a:extLst>
          </p:cNvPr>
          <p:cNvSpPr txBox="1"/>
          <p:nvPr/>
        </p:nvSpPr>
        <p:spPr>
          <a:xfrm>
            <a:off x="408639" y="3180912"/>
            <a:ext cx="2492188" cy="2357697"/>
          </a:xfrm>
          <a:prstGeom prst="rect">
            <a:avLst/>
          </a:prstGeom>
          <a:noFill/>
        </p:spPr>
        <p:txBody>
          <a:bodyPr wrap="square">
            <a:spAutoFit/>
          </a:bodyPr>
          <a:lstStyle/>
          <a:p>
            <a:pPr marL="285750" indent="-285750">
              <a:lnSpc>
                <a:spcPct val="150000"/>
              </a:lnSpc>
              <a:buFont typeface="Wingdings" panose="05000000000000000000" pitchFamily="2" charset="2"/>
              <a:buChar char="ü"/>
            </a:pPr>
            <a:r>
              <a:rPr lang="fr-FR" sz="2800" b="1" dirty="0">
                <a:solidFill>
                  <a:srgbClr val="7A2553"/>
                </a:solidFill>
              </a:rPr>
              <a:t>France : 12 %</a:t>
            </a:r>
          </a:p>
          <a:p>
            <a:pPr marL="285750" indent="-285750">
              <a:lnSpc>
                <a:spcPct val="150000"/>
              </a:lnSpc>
              <a:buFont typeface="Wingdings" panose="05000000000000000000" pitchFamily="2" charset="2"/>
              <a:buChar char="ü"/>
            </a:pPr>
            <a:r>
              <a:rPr lang="fr-FR" dirty="0"/>
              <a:t>Italie : 19 %</a:t>
            </a:r>
          </a:p>
          <a:p>
            <a:pPr marL="285750" indent="-285750">
              <a:lnSpc>
                <a:spcPct val="150000"/>
              </a:lnSpc>
              <a:buFont typeface="Wingdings" panose="05000000000000000000" pitchFamily="2" charset="2"/>
              <a:buChar char="ü"/>
            </a:pPr>
            <a:r>
              <a:rPr lang="fr-FR" dirty="0"/>
              <a:t>Espagne : 9 %</a:t>
            </a:r>
          </a:p>
          <a:p>
            <a:pPr marL="285750" indent="-285750">
              <a:lnSpc>
                <a:spcPct val="150000"/>
              </a:lnSpc>
              <a:buFont typeface="Wingdings" panose="05000000000000000000" pitchFamily="2" charset="2"/>
              <a:buChar char="ü"/>
            </a:pPr>
            <a:r>
              <a:rPr lang="fr-FR" dirty="0"/>
              <a:t>Norvège : 3 %</a:t>
            </a:r>
          </a:p>
          <a:p>
            <a:pPr marL="285750" indent="-285750">
              <a:lnSpc>
                <a:spcPct val="150000"/>
              </a:lnSpc>
              <a:buFont typeface="Wingdings" panose="05000000000000000000" pitchFamily="2" charset="2"/>
              <a:buChar char="ü"/>
            </a:pPr>
            <a:r>
              <a:rPr lang="fr-FR" dirty="0"/>
              <a:t>Suède : 5 %</a:t>
            </a:r>
          </a:p>
        </p:txBody>
      </p:sp>
    </p:spTree>
    <p:extLst>
      <p:ext uri="{BB962C8B-B14F-4D97-AF65-F5344CB8AC3E}">
        <p14:creationId xmlns:p14="http://schemas.microsoft.com/office/powerpoint/2010/main" val="3628752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AEBCDAC-FBE4-402F-86D2-555AFF6B79FC}"/>
              </a:ext>
            </a:extLst>
          </p:cNvPr>
          <p:cNvSpPr txBox="1"/>
          <p:nvPr/>
        </p:nvSpPr>
        <p:spPr>
          <a:xfrm>
            <a:off x="408639" y="581891"/>
            <a:ext cx="11856098" cy="1077218"/>
          </a:xfrm>
          <a:prstGeom prst="rect">
            <a:avLst/>
          </a:prstGeom>
          <a:noFill/>
        </p:spPr>
        <p:txBody>
          <a:bodyPr wrap="square" rtlCol="0">
            <a:spAutoFit/>
          </a:bodyPr>
          <a:lstStyle/>
          <a:p>
            <a:pPr lvl="0"/>
            <a:r>
              <a:rPr lang="fr-FR" sz="3200" b="1" dirty="0">
                <a:solidFill>
                  <a:srgbClr val="7A2553"/>
                </a:solidFill>
              </a:rPr>
              <a:t>Données épidémiologiques : </a:t>
            </a:r>
          </a:p>
          <a:p>
            <a:pPr lvl="0"/>
            <a:r>
              <a:rPr lang="fr-FR" sz="3200" b="1" dirty="0">
                <a:solidFill>
                  <a:srgbClr val="7A2553"/>
                </a:solidFill>
              </a:rPr>
              <a:t>Tabac</a:t>
            </a:r>
            <a:endParaRPr lang="fr-FR" sz="3200" dirty="0">
              <a:solidFill>
                <a:srgbClr val="6B6123"/>
              </a:solidFill>
            </a:endParaRPr>
          </a:p>
        </p:txBody>
      </p:sp>
      <p:sp>
        <p:nvSpPr>
          <p:cNvPr id="7" name="ZoneTexte 6">
            <a:extLst>
              <a:ext uri="{FF2B5EF4-FFF2-40B4-BE49-F238E27FC236}">
                <a16:creationId xmlns:a16="http://schemas.microsoft.com/office/drawing/2014/main" id="{C82767FE-1C5F-46DB-9B90-811526EA6E9F}"/>
              </a:ext>
            </a:extLst>
          </p:cNvPr>
          <p:cNvSpPr txBox="1"/>
          <p:nvPr/>
        </p:nvSpPr>
        <p:spPr>
          <a:xfrm>
            <a:off x="707089" y="1659109"/>
            <a:ext cx="11076272" cy="4247317"/>
          </a:xfrm>
          <a:prstGeom prst="rect">
            <a:avLst/>
          </a:prstGeom>
          <a:noFill/>
        </p:spPr>
        <p:txBody>
          <a:bodyPr wrap="square" rtlCol="0">
            <a:spAutoFit/>
          </a:bodyPr>
          <a:lstStyle/>
          <a:p>
            <a:pPr algn="just"/>
            <a:r>
              <a:rPr lang="fr-FR" sz="1800" b="1" i="0" u="none" strike="noStrike" baseline="0" dirty="0">
                <a:solidFill>
                  <a:srgbClr val="000000"/>
                </a:solidFill>
              </a:rPr>
              <a:t>Le tabac, plus répandu dans les milieux défavorisés</a:t>
            </a:r>
          </a:p>
          <a:p>
            <a:pPr algn="just"/>
            <a:endParaRPr lang="fr-FR" sz="1800" b="0" i="0" u="none" strike="noStrike" baseline="0" dirty="0">
              <a:solidFill>
                <a:srgbClr val="000000"/>
              </a:solidFill>
            </a:endParaRPr>
          </a:p>
          <a:p>
            <a:pPr algn="just"/>
            <a:r>
              <a:rPr lang="fr-FR" sz="1800" b="0" i="0" u="none" strike="noStrike" baseline="0" dirty="0">
                <a:solidFill>
                  <a:srgbClr val="000000"/>
                </a:solidFill>
              </a:rPr>
              <a:t>15 % des jeunes fument du tabac plusieurs fois par jour. </a:t>
            </a:r>
          </a:p>
          <a:p>
            <a:pPr algn="just"/>
            <a:endParaRPr lang="fr-FR" sz="1800" b="0" i="0" u="none" strike="noStrike" baseline="0" dirty="0">
              <a:solidFill>
                <a:srgbClr val="000000"/>
              </a:solidFill>
            </a:endParaRPr>
          </a:p>
          <a:p>
            <a:pPr algn="just"/>
            <a:r>
              <a:rPr lang="fr-FR" dirty="0">
                <a:solidFill>
                  <a:srgbClr val="000000"/>
                </a:solidFill>
              </a:rPr>
              <a:t>On </a:t>
            </a:r>
            <a:r>
              <a:rPr lang="fr-FR" sz="1800" b="0" i="0" u="none" strike="noStrike" baseline="0" dirty="0">
                <a:solidFill>
                  <a:srgbClr val="000000"/>
                </a:solidFill>
              </a:rPr>
              <a:t>observe une </a:t>
            </a:r>
            <a:r>
              <a:rPr lang="fr-FR" sz="1800" b="1" i="0" u="none" strike="noStrike" baseline="0" dirty="0">
                <a:solidFill>
                  <a:srgbClr val="000000"/>
                </a:solidFill>
              </a:rPr>
              <a:t>augmentation de la consommation avec l’âge :</a:t>
            </a:r>
          </a:p>
          <a:p>
            <a:pPr marL="742950" lvl="1" indent="-285750" algn="just">
              <a:buFont typeface="Arial" panose="020B0604020202020204" pitchFamily="34" charset="0"/>
              <a:buChar char="•"/>
            </a:pPr>
            <a:r>
              <a:rPr lang="fr-FR" b="1" i="0" u="none" strike="noStrike" baseline="0" dirty="0">
                <a:solidFill>
                  <a:srgbClr val="000000"/>
                </a:solidFill>
              </a:rPr>
              <a:t> </a:t>
            </a:r>
            <a:r>
              <a:rPr lang="fr-FR" b="0" i="0" u="none" strike="noStrike" baseline="0" dirty="0">
                <a:solidFill>
                  <a:srgbClr val="000000"/>
                </a:solidFill>
              </a:rPr>
              <a:t>5 % chez les 14-17 ans, </a:t>
            </a:r>
          </a:p>
          <a:p>
            <a:pPr marL="742950" lvl="1" indent="-285750" algn="just">
              <a:buFont typeface="Arial" panose="020B0604020202020204" pitchFamily="34" charset="0"/>
              <a:buChar char="•"/>
            </a:pPr>
            <a:r>
              <a:rPr lang="fr-FR" b="0" i="0" u="none" strike="noStrike" baseline="0" dirty="0">
                <a:solidFill>
                  <a:srgbClr val="000000"/>
                </a:solidFill>
              </a:rPr>
              <a:t>15 % chez les 18-22 ans</a:t>
            </a:r>
          </a:p>
          <a:p>
            <a:pPr marL="742950" lvl="1" indent="-285750" algn="just">
              <a:buFont typeface="Arial" panose="020B0604020202020204" pitchFamily="34" charset="0"/>
              <a:buChar char="•"/>
            </a:pPr>
            <a:r>
              <a:rPr lang="fr-FR" b="0" i="0" u="none" strike="noStrike" baseline="0" dirty="0">
                <a:solidFill>
                  <a:srgbClr val="000000"/>
                </a:solidFill>
              </a:rPr>
              <a:t>et </a:t>
            </a:r>
            <a:r>
              <a:rPr lang="fr-FR" b="1" i="0" u="none" strike="noStrike" baseline="0" dirty="0">
                <a:solidFill>
                  <a:srgbClr val="000000"/>
                </a:solidFill>
              </a:rPr>
              <a:t>plus d’un quart (27 %) chez les 23-24 ans</a:t>
            </a:r>
          </a:p>
          <a:p>
            <a:pPr algn="just"/>
            <a:endParaRPr lang="fr-FR" sz="1800" b="1" i="0" u="none" strike="noStrike" baseline="0" dirty="0">
              <a:solidFill>
                <a:srgbClr val="000000"/>
              </a:solidFill>
            </a:endParaRPr>
          </a:p>
          <a:p>
            <a:pPr algn="just"/>
            <a:r>
              <a:rPr lang="fr-FR" dirty="0">
                <a:solidFill>
                  <a:srgbClr val="000000"/>
                </a:solidFill>
              </a:rPr>
              <a:t>P</a:t>
            </a:r>
            <a:r>
              <a:rPr lang="fr-FR" sz="1800" b="0" i="0" u="none" strike="noStrike" baseline="0" dirty="0">
                <a:solidFill>
                  <a:srgbClr val="000000"/>
                </a:solidFill>
              </a:rPr>
              <a:t>lus le revenu mensuel net du foyer est bas, plus le pourcentage de jeunes qui fument plusieurs fois par jour est élevé :</a:t>
            </a:r>
          </a:p>
          <a:p>
            <a:pPr marL="742950" lvl="1" indent="-285750" algn="just">
              <a:buFont typeface="Arial" panose="020B0604020202020204" pitchFamily="34" charset="0"/>
              <a:buChar char="•"/>
            </a:pPr>
            <a:r>
              <a:rPr lang="fr-FR" b="0" i="0" u="none" strike="noStrike" baseline="0" dirty="0">
                <a:solidFill>
                  <a:srgbClr val="000000"/>
                </a:solidFill>
              </a:rPr>
              <a:t>21 % en dessous de 1 250 euros,</a:t>
            </a:r>
          </a:p>
          <a:p>
            <a:pPr marL="742950" lvl="1" indent="-285750" algn="just">
              <a:buFont typeface="Arial" panose="020B0604020202020204" pitchFamily="34" charset="0"/>
              <a:buChar char="•"/>
            </a:pPr>
            <a:r>
              <a:rPr lang="fr-FR" b="0" i="0" u="none" strike="noStrike" baseline="0" dirty="0">
                <a:solidFill>
                  <a:srgbClr val="000000"/>
                </a:solidFill>
              </a:rPr>
              <a:t>17 % entre 1 251 et 2 000 euros, </a:t>
            </a:r>
          </a:p>
          <a:p>
            <a:pPr marL="742950" lvl="1" indent="-285750" algn="just">
              <a:buFont typeface="Arial" panose="020B0604020202020204" pitchFamily="34" charset="0"/>
              <a:buChar char="•"/>
            </a:pPr>
            <a:r>
              <a:rPr lang="fr-FR" b="0" i="0" u="none" strike="noStrike" baseline="0" dirty="0">
                <a:solidFill>
                  <a:srgbClr val="000000"/>
                </a:solidFill>
              </a:rPr>
              <a:t>13 % entre 2 001 et 3 000 euros,</a:t>
            </a:r>
          </a:p>
          <a:p>
            <a:pPr marL="742950" lvl="1" indent="-285750" algn="just">
              <a:buFont typeface="Arial" panose="020B0604020202020204" pitchFamily="34" charset="0"/>
              <a:buChar char="•"/>
            </a:pPr>
            <a:r>
              <a:rPr lang="fr-FR" b="0" i="0" u="none" strike="noStrike" baseline="0" dirty="0">
                <a:solidFill>
                  <a:srgbClr val="000000"/>
                </a:solidFill>
              </a:rPr>
              <a:t>12 % au-dessus de 3 000 euros.</a:t>
            </a:r>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ZoneTexte 3">
            <a:extLst>
              <a:ext uri="{FF2B5EF4-FFF2-40B4-BE49-F238E27FC236}">
                <a16:creationId xmlns:a16="http://schemas.microsoft.com/office/drawing/2014/main" id="{11EA2652-9D64-475B-9362-2B690CEA354B}"/>
              </a:ext>
            </a:extLst>
          </p:cNvPr>
          <p:cNvSpPr txBox="1"/>
          <p:nvPr/>
        </p:nvSpPr>
        <p:spPr>
          <a:xfrm>
            <a:off x="707089" y="6032581"/>
            <a:ext cx="6649386" cy="487056"/>
          </a:xfrm>
          <a:prstGeom prst="rect">
            <a:avLst/>
          </a:prstGeom>
          <a:noFill/>
        </p:spPr>
        <p:txBody>
          <a:bodyPr wrap="square" rtlCol="0">
            <a:spAutoFit/>
          </a:bodyPr>
          <a:lstStyle/>
          <a:p>
            <a:pPr>
              <a:lnSpc>
                <a:spcPct val="107000"/>
              </a:lnSpc>
              <a:spcAft>
                <a:spcPts val="800"/>
              </a:spcAft>
            </a:pPr>
            <a:r>
              <a:rPr lang="fr-FR" sz="1100" dirty="0">
                <a:solidFill>
                  <a:srgbClr val="5A5A5A"/>
                </a:solidFill>
                <a:latin typeface="Calibri" panose="020F0502020204030204" pitchFamily="34" charset="0"/>
              </a:rPr>
              <a:t>Maso, M., Limousin, M., Reynaud, M., Delage, V., &amp; </a:t>
            </a:r>
            <a:r>
              <a:rPr lang="fr-FR" sz="1100" dirty="0" err="1">
                <a:solidFill>
                  <a:srgbClr val="5A5A5A"/>
                </a:solidFill>
                <a:latin typeface="Calibri" panose="020F0502020204030204" pitchFamily="34" charset="0"/>
              </a:rPr>
              <a:t>Reynié</a:t>
            </a:r>
            <a:r>
              <a:rPr lang="fr-FR" sz="1100" dirty="0">
                <a:solidFill>
                  <a:srgbClr val="5A5A5A"/>
                </a:solidFill>
                <a:latin typeface="Calibri" panose="020F0502020204030204" pitchFamily="34" charset="0"/>
              </a:rPr>
              <a:t>, D. (2018). Les addictions chez les jeunes (14-24 ans). Fondation pour l’innovation politique</a:t>
            </a:r>
            <a:r>
              <a:rPr lang="fr-FR" sz="1400" b="0" i="0" dirty="0">
                <a:solidFill>
                  <a:srgbClr val="242424"/>
                </a:solidFill>
                <a:effectLst/>
                <a:latin typeface="Segoe UI" panose="020B0502040204020203" pitchFamily="34" charset="0"/>
              </a:rPr>
              <a:t>.</a:t>
            </a:r>
            <a:r>
              <a:rPr lang="fr-FR" sz="1100" b="0" i="0" dirty="0">
                <a:solidFill>
                  <a:srgbClr val="242424"/>
                </a:solidFill>
                <a:effectLst/>
              </a:rPr>
              <a:t> </a:t>
            </a:r>
            <a:r>
              <a:rPr lang="fr-FR" sz="1100" b="0" i="0" u="none" strike="noStrike" dirty="0">
                <a:solidFill>
                  <a:srgbClr val="6264A7"/>
                </a:solidFill>
                <a:effectLst/>
                <a:hlinkClick r:id="rId3" tooltip="https://books.google.fr/books?id=dpbsuqeacaaj"/>
              </a:rPr>
              <a:t>https://books.google.fr/books?id=DPbsuQEACAAJ</a:t>
            </a:r>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43253729"/>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AEBCDAC-FBE4-402F-86D2-555AFF6B79FC}"/>
              </a:ext>
            </a:extLst>
          </p:cNvPr>
          <p:cNvSpPr txBox="1"/>
          <p:nvPr/>
        </p:nvSpPr>
        <p:spPr>
          <a:xfrm>
            <a:off x="408639" y="581891"/>
            <a:ext cx="11856098" cy="1077218"/>
          </a:xfrm>
          <a:prstGeom prst="rect">
            <a:avLst/>
          </a:prstGeom>
          <a:noFill/>
        </p:spPr>
        <p:txBody>
          <a:bodyPr wrap="square" rtlCol="0">
            <a:spAutoFit/>
          </a:bodyPr>
          <a:lstStyle/>
          <a:p>
            <a:pPr lvl="0"/>
            <a:r>
              <a:rPr lang="fr-FR" sz="3200" b="1" dirty="0">
                <a:solidFill>
                  <a:srgbClr val="7A2553"/>
                </a:solidFill>
              </a:rPr>
              <a:t>Données épidémiologiques : </a:t>
            </a:r>
          </a:p>
          <a:p>
            <a:pPr lvl="0"/>
            <a:r>
              <a:rPr lang="fr-FR" sz="3200" b="1" dirty="0">
                <a:solidFill>
                  <a:srgbClr val="7A2553"/>
                </a:solidFill>
              </a:rPr>
              <a:t>Tabac-Chicha </a:t>
            </a:r>
            <a:endParaRPr lang="fr-FR" sz="3200" dirty="0">
              <a:solidFill>
                <a:srgbClr val="6B6123"/>
              </a:solidFill>
            </a:endParaRPr>
          </a:p>
        </p:txBody>
      </p:sp>
      <p:sp>
        <p:nvSpPr>
          <p:cNvPr id="11" name="ZoneTexte 10">
            <a:extLst>
              <a:ext uri="{FF2B5EF4-FFF2-40B4-BE49-F238E27FC236}">
                <a16:creationId xmlns:a16="http://schemas.microsoft.com/office/drawing/2014/main" id="{95DF1F34-C5FF-4750-9885-A9B07018FCE9}"/>
              </a:ext>
            </a:extLst>
          </p:cNvPr>
          <p:cNvSpPr txBox="1"/>
          <p:nvPr/>
        </p:nvSpPr>
        <p:spPr>
          <a:xfrm rot="10800000" flipV="1">
            <a:off x="408637" y="5643052"/>
            <a:ext cx="4315762" cy="769441"/>
          </a:xfrm>
          <a:prstGeom prst="rect">
            <a:avLst/>
          </a:prstGeom>
          <a:noFill/>
        </p:spPr>
        <p:txBody>
          <a:bodyPr wrap="square">
            <a:spAutoFit/>
          </a:bodyPr>
          <a:lstStyle/>
          <a:p>
            <a:r>
              <a:rPr lang="fr-FR" sz="1100" dirty="0"/>
              <a:t>Source : </a:t>
            </a:r>
            <a:r>
              <a:rPr lang="fr-FR" sz="1100" dirty="0" err="1"/>
              <a:t>EnCLASS</a:t>
            </a:r>
            <a:r>
              <a:rPr lang="fr-FR" sz="1100" dirty="0"/>
              <a:t> 3e - exploitation OFDT Note : compte tenu des données manquantes pour les deux indicateurs (cigarette et chicha), les sommes des expérimentations croisées ne correspondent pas totalement aux prévalences mentionnées en marge.</a:t>
            </a:r>
          </a:p>
        </p:txBody>
      </p:sp>
      <p:sp>
        <p:nvSpPr>
          <p:cNvPr id="6" name="ZoneTexte 5">
            <a:extLst>
              <a:ext uri="{FF2B5EF4-FFF2-40B4-BE49-F238E27FC236}">
                <a16:creationId xmlns:a16="http://schemas.microsoft.com/office/drawing/2014/main" id="{8E2BD05A-A6E6-4FF0-BE67-F551712D6EB6}"/>
              </a:ext>
            </a:extLst>
          </p:cNvPr>
          <p:cNvSpPr txBox="1"/>
          <p:nvPr/>
        </p:nvSpPr>
        <p:spPr>
          <a:xfrm>
            <a:off x="408639" y="1813500"/>
            <a:ext cx="11691921" cy="646331"/>
          </a:xfrm>
          <a:prstGeom prst="rect">
            <a:avLst/>
          </a:prstGeom>
          <a:noFill/>
        </p:spPr>
        <p:txBody>
          <a:bodyPr wrap="square" rtlCol="0">
            <a:spAutoFit/>
          </a:bodyPr>
          <a:lstStyle/>
          <a:p>
            <a:r>
              <a:rPr lang="fr-FR" b="1" dirty="0"/>
              <a:t>Expérimentation de la cigarette et de la chicha</a:t>
            </a:r>
          </a:p>
          <a:p>
            <a:r>
              <a:rPr lang="fr-FR" b="1" dirty="0"/>
              <a:t>parmi les élèves de 3e en 2018 et 2021(%)</a:t>
            </a:r>
          </a:p>
        </p:txBody>
      </p:sp>
      <p:pic>
        <p:nvPicPr>
          <p:cNvPr id="3" name="Image 2">
            <a:extLst>
              <a:ext uri="{FF2B5EF4-FFF2-40B4-BE49-F238E27FC236}">
                <a16:creationId xmlns:a16="http://schemas.microsoft.com/office/drawing/2014/main" id="{2F19A188-8D03-4802-B568-97E77BDD4154}"/>
              </a:ext>
            </a:extLst>
          </p:cNvPr>
          <p:cNvPicPr>
            <a:picLocks noChangeAspect="1"/>
          </p:cNvPicPr>
          <p:nvPr/>
        </p:nvPicPr>
        <p:blipFill rotWithShape="1">
          <a:blip r:embed="rId2"/>
          <a:srcRect l="360" t="1524" r="15423" b="539"/>
          <a:stretch/>
        </p:blipFill>
        <p:spPr>
          <a:xfrm>
            <a:off x="5230761" y="1592826"/>
            <a:ext cx="5919019" cy="4424516"/>
          </a:xfrm>
          <a:prstGeom prst="rect">
            <a:avLst/>
          </a:prstGeom>
        </p:spPr>
      </p:pic>
    </p:spTree>
    <p:extLst>
      <p:ext uri="{BB962C8B-B14F-4D97-AF65-F5344CB8AC3E}">
        <p14:creationId xmlns:p14="http://schemas.microsoft.com/office/powerpoint/2010/main" val="2425413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5B11078-C7F7-4BCF-B212-87249B6A13E0}"/>
              </a:ext>
            </a:extLst>
          </p:cNvPr>
          <p:cNvSpPr>
            <a:spLocks noGrp="1"/>
          </p:cNvSpPr>
          <p:nvPr>
            <p:ph idx="4294967295"/>
          </p:nvPr>
        </p:nvSpPr>
        <p:spPr>
          <a:xfrm>
            <a:off x="0" y="0"/>
            <a:ext cx="0" cy="0"/>
          </a:xfrm>
          <a:prstGeom prst="rect">
            <a:avLst/>
          </a:prstGeom>
        </p:spPr>
        <p:txBody>
          <a:bodyPr>
            <a:normAutofit fontScale="25000" lnSpcReduction="20000"/>
          </a:bodyPr>
          <a:lstStyle/>
          <a:p>
            <a:endParaRPr lang="fr-FR" dirty="0"/>
          </a:p>
          <a:p>
            <a:endParaRPr lang="fr-FR" dirty="0"/>
          </a:p>
          <a:p>
            <a:endParaRPr lang="fr-FR" dirty="0"/>
          </a:p>
        </p:txBody>
      </p:sp>
      <p:sp>
        <p:nvSpPr>
          <p:cNvPr id="4" name="ZoneTexte 3">
            <a:extLst>
              <a:ext uri="{FF2B5EF4-FFF2-40B4-BE49-F238E27FC236}">
                <a16:creationId xmlns:a16="http://schemas.microsoft.com/office/drawing/2014/main" id="{34F19C75-642C-4C24-9499-F5C1B8E8CB2E}"/>
              </a:ext>
            </a:extLst>
          </p:cNvPr>
          <p:cNvSpPr txBox="1"/>
          <p:nvPr/>
        </p:nvSpPr>
        <p:spPr>
          <a:xfrm>
            <a:off x="408639" y="581891"/>
            <a:ext cx="11783361" cy="3293209"/>
          </a:xfrm>
          <a:prstGeom prst="rect">
            <a:avLst/>
          </a:prstGeom>
          <a:noFill/>
        </p:spPr>
        <p:txBody>
          <a:bodyPr wrap="square" rtlCol="0">
            <a:spAutoFit/>
          </a:bodyPr>
          <a:lstStyle/>
          <a:p>
            <a:pPr lvl="0"/>
            <a:r>
              <a:rPr lang="fr-FR" sz="3200" b="1" dirty="0">
                <a:solidFill>
                  <a:srgbClr val="7A2553"/>
                </a:solidFill>
              </a:rPr>
              <a:t>Module 2 :</a:t>
            </a:r>
          </a:p>
          <a:p>
            <a:pPr lvl="1">
              <a:lnSpc>
                <a:spcPct val="150000"/>
              </a:lnSpc>
              <a:tabLst>
                <a:tab pos="446088" algn="l"/>
              </a:tabLst>
            </a:pPr>
            <a:r>
              <a:rPr lang="fr-FR" sz="3200" b="1" dirty="0"/>
              <a:t>SE SENTIR LEGITIME POUR REPERER</a:t>
            </a:r>
          </a:p>
          <a:p>
            <a:pPr marL="1428750" lvl="2" indent="-514350">
              <a:buFont typeface="+mj-lt"/>
              <a:buAutoNum type="alphaLcParenR"/>
              <a:tabLst>
                <a:tab pos="446088" algn="l"/>
              </a:tabLst>
            </a:pPr>
            <a:r>
              <a:rPr lang="fr-FR" sz="3200" dirty="0"/>
              <a:t>Travail sur l’expression des freins et des leviers au repérage par les professionnels</a:t>
            </a:r>
          </a:p>
          <a:p>
            <a:pPr marL="1428750" lvl="2" indent="-514350">
              <a:buFont typeface="+mj-lt"/>
              <a:buAutoNum type="alphaLcParenR"/>
              <a:tabLst>
                <a:tab pos="446088" algn="l"/>
              </a:tabLst>
            </a:pPr>
            <a:r>
              <a:rPr lang="fr-FR" sz="3200" dirty="0">
                <a:effectLst/>
                <a:latin typeface="Calibri" panose="020F0502020204030204" pitchFamily="34" charset="0"/>
                <a:ea typeface="Calibri" panose="020F0502020204030204" pitchFamily="34" charset="0"/>
                <a:cs typeface="Calibri" panose="020F0502020204030204" pitchFamily="34" charset="0"/>
              </a:rPr>
              <a:t>Sensibiliser les professionnels à la nécessité de repérer au travers de données épidémiologiques</a:t>
            </a:r>
            <a:endParaRPr lang="fr-FR"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42177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AEBCDAC-FBE4-402F-86D2-555AFF6B79FC}"/>
              </a:ext>
            </a:extLst>
          </p:cNvPr>
          <p:cNvSpPr txBox="1"/>
          <p:nvPr/>
        </p:nvSpPr>
        <p:spPr>
          <a:xfrm>
            <a:off x="408639" y="581891"/>
            <a:ext cx="11856098" cy="1077218"/>
          </a:xfrm>
          <a:prstGeom prst="rect">
            <a:avLst/>
          </a:prstGeom>
          <a:noFill/>
        </p:spPr>
        <p:txBody>
          <a:bodyPr wrap="square" rtlCol="0">
            <a:spAutoFit/>
          </a:bodyPr>
          <a:lstStyle/>
          <a:p>
            <a:pPr lvl="0"/>
            <a:r>
              <a:rPr lang="fr-FR" sz="3200" b="1" dirty="0">
                <a:solidFill>
                  <a:srgbClr val="7A2553"/>
                </a:solidFill>
              </a:rPr>
              <a:t>Données épidémiologiques : </a:t>
            </a:r>
          </a:p>
          <a:p>
            <a:pPr lvl="0"/>
            <a:r>
              <a:rPr lang="fr-FR" sz="3200" b="1" dirty="0">
                <a:solidFill>
                  <a:srgbClr val="7A2553"/>
                </a:solidFill>
              </a:rPr>
              <a:t>Tabac-Cigarette électronique </a:t>
            </a:r>
            <a:endParaRPr lang="fr-FR" sz="3200" dirty="0">
              <a:solidFill>
                <a:srgbClr val="6B6123"/>
              </a:solidFill>
            </a:endParaRPr>
          </a:p>
        </p:txBody>
      </p:sp>
      <p:pic>
        <p:nvPicPr>
          <p:cNvPr id="7" name="Image 6">
            <a:extLst>
              <a:ext uri="{FF2B5EF4-FFF2-40B4-BE49-F238E27FC236}">
                <a16:creationId xmlns:a16="http://schemas.microsoft.com/office/drawing/2014/main" id="{AA2556AB-669B-488F-A3DD-C7D72F53D353}"/>
              </a:ext>
            </a:extLst>
          </p:cNvPr>
          <p:cNvPicPr>
            <a:picLocks noChangeAspect="1"/>
          </p:cNvPicPr>
          <p:nvPr/>
        </p:nvPicPr>
        <p:blipFill rotWithShape="1">
          <a:blip r:embed="rId2">
            <a:clrChange>
              <a:clrFrom>
                <a:srgbClr val="FFFFFF"/>
              </a:clrFrom>
              <a:clrTo>
                <a:srgbClr val="FFFFFF">
                  <a:alpha val="0"/>
                </a:srgbClr>
              </a:clrTo>
            </a:clrChange>
          </a:blip>
          <a:srcRect t="13423" r="36976" b="23641"/>
          <a:stretch/>
        </p:blipFill>
        <p:spPr>
          <a:xfrm>
            <a:off x="5565058" y="1819781"/>
            <a:ext cx="6179418" cy="4158232"/>
          </a:xfrm>
          <a:prstGeom prst="rect">
            <a:avLst/>
          </a:prstGeom>
        </p:spPr>
      </p:pic>
      <p:sp>
        <p:nvSpPr>
          <p:cNvPr id="8" name="ZoneTexte 7">
            <a:extLst>
              <a:ext uri="{FF2B5EF4-FFF2-40B4-BE49-F238E27FC236}">
                <a16:creationId xmlns:a16="http://schemas.microsoft.com/office/drawing/2014/main" id="{0FD313EF-57A5-47A1-9782-E24B47EFAC75}"/>
              </a:ext>
            </a:extLst>
          </p:cNvPr>
          <p:cNvSpPr txBox="1"/>
          <p:nvPr/>
        </p:nvSpPr>
        <p:spPr>
          <a:xfrm>
            <a:off x="408639" y="1777614"/>
            <a:ext cx="4286651" cy="1477328"/>
          </a:xfrm>
          <a:prstGeom prst="rect">
            <a:avLst/>
          </a:prstGeom>
          <a:noFill/>
        </p:spPr>
        <p:txBody>
          <a:bodyPr wrap="square" rtlCol="0">
            <a:spAutoFit/>
          </a:bodyPr>
          <a:lstStyle/>
          <a:p>
            <a:r>
              <a:rPr lang="fr-FR" b="1" dirty="0"/>
              <a:t>Évolution de la structure de la consommation de tabac selon l’expérimentation de cigarette électronique parmi les adolescents de 17 ans </a:t>
            </a:r>
            <a:br>
              <a:rPr lang="fr-FR" b="1" dirty="0"/>
            </a:br>
            <a:r>
              <a:rPr lang="fr-FR" b="1" dirty="0"/>
              <a:t>en 2014 et 2017 (en %) en France</a:t>
            </a:r>
          </a:p>
        </p:txBody>
      </p:sp>
      <p:sp>
        <p:nvSpPr>
          <p:cNvPr id="6" name="ZoneTexte 5">
            <a:extLst>
              <a:ext uri="{FF2B5EF4-FFF2-40B4-BE49-F238E27FC236}">
                <a16:creationId xmlns:a16="http://schemas.microsoft.com/office/drawing/2014/main" id="{E51E3D4F-12F5-4D1E-A858-C2B160ED664C}"/>
              </a:ext>
            </a:extLst>
          </p:cNvPr>
          <p:cNvSpPr txBox="1"/>
          <p:nvPr/>
        </p:nvSpPr>
        <p:spPr>
          <a:xfrm rot="10800000" flipV="1">
            <a:off x="595450" y="5978013"/>
            <a:ext cx="3120512" cy="430887"/>
          </a:xfrm>
          <a:prstGeom prst="rect">
            <a:avLst/>
          </a:prstGeom>
          <a:noFill/>
        </p:spPr>
        <p:txBody>
          <a:bodyPr wrap="square">
            <a:spAutoFit/>
          </a:bodyPr>
          <a:lstStyle/>
          <a:p>
            <a:r>
              <a:rPr lang="fr-FR" sz="1100" dirty="0"/>
              <a:t>Source : enquêtes ESCAPAD (France métropolitaine), OFDT</a:t>
            </a:r>
          </a:p>
        </p:txBody>
      </p:sp>
      <p:pic>
        <p:nvPicPr>
          <p:cNvPr id="9" name="Image 8">
            <a:extLst>
              <a:ext uri="{FF2B5EF4-FFF2-40B4-BE49-F238E27FC236}">
                <a16:creationId xmlns:a16="http://schemas.microsoft.com/office/drawing/2014/main" id="{194AF394-98F1-41EE-9BE5-5E19F94778CD}"/>
              </a:ext>
            </a:extLst>
          </p:cNvPr>
          <p:cNvPicPr>
            <a:picLocks noChangeAspect="1"/>
          </p:cNvPicPr>
          <p:nvPr/>
        </p:nvPicPr>
        <p:blipFill rotWithShape="1">
          <a:blip r:embed="rId2">
            <a:clrChange>
              <a:clrFrom>
                <a:srgbClr val="FFFFFF"/>
              </a:clrFrom>
              <a:clrTo>
                <a:srgbClr val="FFFFFF">
                  <a:alpha val="0"/>
                </a:srgbClr>
              </a:clrTo>
            </a:clrChange>
          </a:blip>
          <a:srcRect l="62503" t="17476" r="-1376" b="39907"/>
          <a:stretch/>
        </p:blipFill>
        <p:spPr>
          <a:xfrm>
            <a:off x="699550" y="3345078"/>
            <a:ext cx="3193549" cy="2359277"/>
          </a:xfrm>
          <a:prstGeom prst="rect">
            <a:avLst/>
          </a:prstGeom>
        </p:spPr>
      </p:pic>
      <p:pic>
        <p:nvPicPr>
          <p:cNvPr id="10" name="Image 9">
            <a:extLst>
              <a:ext uri="{FF2B5EF4-FFF2-40B4-BE49-F238E27FC236}">
                <a16:creationId xmlns:a16="http://schemas.microsoft.com/office/drawing/2014/main" id="{E62CD829-7292-4D2E-BE32-7C18C343B323}"/>
              </a:ext>
            </a:extLst>
          </p:cNvPr>
          <p:cNvPicPr>
            <a:picLocks noChangeAspect="1"/>
          </p:cNvPicPr>
          <p:nvPr/>
        </p:nvPicPr>
        <p:blipFill rotWithShape="1">
          <a:blip r:embed="rId2">
            <a:clrChange>
              <a:clrFrom>
                <a:srgbClr val="FFFFFF"/>
              </a:clrFrom>
              <a:clrTo>
                <a:srgbClr val="FFFFFF">
                  <a:alpha val="0"/>
                </a:srgbClr>
              </a:clrTo>
            </a:clrChange>
          </a:blip>
          <a:srcRect t="78507" b="9208"/>
          <a:stretch/>
        </p:blipFill>
        <p:spPr>
          <a:xfrm>
            <a:off x="3976673" y="5794491"/>
            <a:ext cx="8215327" cy="680078"/>
          </a:xfrm>
          <a:prstGeom prst="rect">
            <a:avLst/>
          </a:prstGeom>
        </p:spPr>
      </p:pic>
    </p:spTree>
    <p:extLst>
      <p:ext uri="{BB962C8B-B14F-4D97-AF65-F5344CB8AC3E}">
        <p14:creationId xmlns:p14="http://schemas.microsoft.com/office/powerpoint/2010/main" val="27795411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5CB3A19C-DB31-47D0-8089-B8F23AC9391D}"/>
              </a:ext>
            </a:extLst>
          </p:cNvPr>
          <p:cNvPicPr>
            <a:picLocks noChangeAspect="1"/>
          </p:cNvPicPr>
          <p:nvPr/>
        </p:nvPicPr>
        <p:blipFill>
          <a:blip r:embed="rId2"/>
          <a:stretch>
            <a:fillRect/>
          </a:stretch>
        </p:blipFill>
        <p:spPr>
          <a:xfrm>
            <a:off x="1500501" y="2115108"/>
            <a:ext cx="8916678" cy="3828491"/>
          </a:xfrm>
          <a:prstGeom prst="rect">
            <a:avLst/>
          </a:prstGeom>
        </p:spPr>
      </p:pic>
      <p:sp>
        <p:nvSpPr>
          <p:cNvPr id="6" name="ZoneTexte 5">
            <a:extLst>
              <a:ext uri="{FF2B5EF4-FFF2-40B4-BE49-F238E27FC236}">
                <a16:creationId xmlns:a16="http://schemas.microsoft.com/office/drawing/2014/main" id="{4B2513C7-3D66-483C-95AD-281BDDC24069}"/>
              </a:ext>
            </a:extLst>
          </p:cNvPr>
          <p:cNvSpPr txBox="1"/>
          <p:nvPr/>
        </p:nvSpPr>
        <p:spPr>
          <a:xfrm>
            <a:off x="1097280" y="1584960"/>
            <a:ext cx="11094720" cy="369332"/>
          </a:xfrm>
          <a:prstGeom prst="rect">
            <a:avLst/>
          </a:prstGeom>
          <a:noFill/>
        </p:spPr>
        <p:txBody>
          <a:bodyPr wrap="square" rtlCol="0">
            <a:spAutoFit/>
          </a:bodyPr>
          <a:lstStyle/>
          <a:p>
            <a:r>
              <a:rPr lang="fr-FR" dirty="0"/>
              <a:t> Les niveaux d’usage de tabac-Chicha- E-cigarette par sexe à 17 ans en 2017 et leur évolution par rapport à 2014 (%)</a:t>
            </a:r>
          </a:p>
        </p:txBody>
      </p:sp>
      <p:sp>
        <p:nvSpPr>
          <p:cNvPr id="7" name="ZoneTexte 6">
            <a:extLst>
              <a:ext uri="{FF2B5EF4-FFF2-40B4-BE49-F238E27FC236}">
                <a16:creationId xmlns:a16="http://schemas.microsoft.com/office/drawing/2014/main" id="{3ECC7C77-683F-4249-BDAE-DF0C3EDEDD67}"/>
              </a:ext>
            </a:extLst>
          </p:cNvPr>
          <p:cNvSpPr txBox="1"/>
          <p:nvPr/>
        </p:nvSpPr>
        <p:spPr>
          <a:xfrm>
            <a:off x="1500500" y="6075680"/>
            <a:ext cx="10010779" cy="600164"/>
          </a:xfrm>
          <a:prstGeom prst="rect">
            <a:avLst/>
          </a:prstGeom>
          <a:noFill/>
        </p:spPr>
        <p:txBody>
          <a:bodyPr wrap="square" rtlCol="0">
            <a:spAutoFit/>
          </a:bodyPr>
          <a:lstStyle/>
          <a:p>
            <a:r>
              <a:rPr lang="fr-FR" sz="1100" dirty="0"/>
              <a:t>Légende : *, **, *** : test du chi-2 significatif respectivement au seuil 0,05, 0,01, 0,001. En raison de la très grande puissance statistique obtenue avec les effectifs des deux enquêtes, les évolutions en points et en pourcentages ont été précisées entre 2014 et 2017 lorsque cela était possible. </a:t>
            </a:r>
          </a:p>
          <a:p>
            <a:r>
              <a:rPr lang="fr-FR" sz="1100" dirty="0"/>
              <a:t>Source : enquêtes ESCAPAD 2014, 2017 (France métropolitaine), OFDT publiée en 2018</a:t>
            </a:r>
          </a:p>
        </p:txBody>
      </p:sp>
      <p:sp>
        <p:nvSpPr>
          <p:cNvPr id="8" name="ZoneTexte 7">
            <a:extLst>
              <a:ext uri="{FF2B5EF4-FFF2-40B4-BE49-F238E27FC236}">
                <a16:creationId xmlns:a16="http://schemas.microsoft.com/office/drawing/2014/main" id="{94639F2C-8153-401F-96B4-776B3F20F4EB}"/>
              </a:ext>
            </a:extLst>
          </p:cNvPr>
          <p:cNvSpPr txBox="1"/>
          <p:nvPr/>
        </p:nvSpPr>
        <p:spPr>
          <a:xfrm>
            <a:off x="863600" y="609600"/>
            <a:ext cx="1030224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srgbClr val="7A2553"/>
                </a:solidFill>
                <a:effectLst/>
                <a:uLnTx/>
                <a:uFillTx/>
                <a:latin typeface="Calibri" panose="020F0502020204030204"/>
                <a:ea typeface="+mn-ea"/>
                <a:cs typeface="+mn-cs"/>
              </a:rPr>
              <a:t>Données épidémiologiques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srgbClr val="7A2553"/>
                </a:solidFill>
                <a:effectLst/>
                <a:uLnTx/>
                <a:uFillTx/>
                <a:latin typeface="Calibri" panose="020F0502020204030204"/>
                <a:ea typeface="+mn-ea"/>
                <a:cs typeface="+mn-cs"/>
              </a:rPr>
              <a:t>Tabac – Chicha – E-cigarette</a:t>
            </a:r>
            <a:endParaRPr kumimoji="0" lang="fr-FR" sz="3200" b="0" i="0" u="none" strike="noStrike" kern="1200" cap="none" spc="0" normalizeH="0" baseline="0" noProof="0" dirty="0">
              <a:ln>
                <a:noFill/>
              </a:ln>
              <a:solidFill>
                <a:srgbClr val="6B6123"/>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7797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AEBCDAC-FBE4-402F-86D2-555AFF6B79FC}"/>
              </a:ext>
            </a:extLst>
          </p:cNvPr>
          <p:cNvSpPr txBox="1"/>
          <p:nvPr/>
        </p:nvSpPr>
        <p:spPr>
          <a:xfrm>
            <a:off x="408639" y="581891"/>
            <a:ext cx="11856098" cy="1077218"/>
          </a:xfrm>
          <a:prstGeom prst="rect">
            <a:avLst/>
          </a:prstGeom>
          <a:noFill/>
        </p:spPr>
        <p:txBody>
          <a:bodyPr wrap="square" rtlCol="0">
            <a:spAutoFit/>
          </a:bodyPr>
          <a:lstStyle/>
          <a:p>
            <a:pPr lvl="0"/>
            <a:r>
              <a:rPr lang="fr-FR" sz="3200" b="1" dirty="0">
                <a:solidFill>
                  <a:srgbClr val="7A2553"/>
                </a:solidFill>
              </a:rPr>
              <a:t>Données épidémiologiques : </a:t>
            </a:r>
          </a:p>
          <a:p>
            <a:pPr lvl="0"/>
            <a:r>
              <a:rPr lang="fr-FR" sz="3200" b="1" dirty="0">
                <a:solidFill>
                  <a:srgbClr val="7A2553"/>
                </a:solidFill>
              </a:rPr>
              <a:t>Cannabis </a:t>
            </a:r>
            <a:endParaRPr lang="fr-FR" sz="3200" dirty="0">
              <a:solidFill>
                <a:srgbClr val="6B6123"/>
              </a:solidFill>
            </a:endParaRPr>
          </a:p>
        </p:txBody>
      </p:sp>
      <p:sp>
        <p:nvSpPr>
          <p:cNvPr id="11" name="ZoneTexte 10">
            <a:extLst>
              <a:ext uri="{FF2B5EF4-FFF2-40B4-BE49-F238E27FC236}">
                <a16:creationId xmlns:a16="http://schemas.microsoft.com/office/drawing/2014/main" id="{95DF1F34-C5FF-4750-9885-A9B07018FCE9}"/>
              </a:ext>
            </a:extLst>
          </p:cNvPr>
          <p:cNvSpPr txBox="1"/>
          <p:nvPr/>
        </p:nvSpPr>
        <p:spPr>
          <a:xfrm rot="10800000" flipV="1">
            <a:off x="408636" y="5812329"/>
            <a:ext cx="11316003" cy="430887"/>
          </a:xfrm>
          <a:prstGeom prst="rect">
            <a:avLst/>
          </a:prstGeom>
          <a:noFill/>
        </p:spPr>
        <p:txBody>
          <a:bodyPr wrap="square">
            <a:spAutoFit/>
          </a:bodyPr>
          <a:lstStyle/>
          <a:p>
            <a:r>
              <a:rPr lang="fr-FR" sz="1100" dirty="0"/>
              <a:t>Source : </a:t>
            </a:r>
            <a:r>
              <a:rPr lang="fr-FR" sz="1100" dirty="0" err="1"/>
              <a:t>EnCLASS</a:t>
            </a:r>
            <a:r>
              <a:rPr lang="fr-FR" sz="1100" dirty="0"/>
              <a:t> 3e - exploitation OFDT Note : compte tenu des données manquantes pour les deux indicateurs (cigarette et chicha), les sommes des expérimentations croisées ne correspondent pas totalement aux prévalences mentionnées en marge.</a:t>
            </a:r>
          </a:p>
        </p:txBody>
      </p:sp>
      <p:sp>
        <p:nvSpPr>
          <p:cNvPr id="6" name="ZoneTexte 5">
            <a:extLst>
              <a:ext uri="{FF2B5EF4-FFF2-40B4-BE49-F238E27FC236}">
                <a16:creationId xmlns:a16="http://schemas.microsoft.com/office/drawing/2014/main" id="{8E2BD05A-A6E6-4FF0-BE67-F551712D6EB6}"/>
              </a:ext>
            </a:extLst>
          </p:cNvPr>
          <p:cNvSpPr txBox="1"/>
          <p:nvPr/>
        </p:nvSpPr>
        <p:spPr>
          <a:xfrm>
            <a:off x="408639" y="1813500"/>
            <a:ext cx="11691921" cy="3416320"/>
          </a:xfrm>
          <a:prstGeom prst="rect">
            <a:avLst/>
          </a:prstGeom>
          <a:noFill/>
        </p:spPr>
        <p:txBody>
          <a:bodyPr wrap="square" rtlCol="0">
            <a:spAutoFit/>
          </a:bodyPr>
          <a:lstStyle/>
          <a:p>
            <a:r>
              <a:rPr lang="fr-FR" b="1" dirty="0"/>
              <a:t>Un usage de cannabis en net recul chez les élèves de troisième en 2021 à</a:t>
            </a:r>
            <a:r>
              <a:rPr lang="fr-FR" dirty="0"/>
              <a:t> </a:t>
            </a:r>
            <a:r>
              <a:rPr lang="fr-FR" b="1" dirty="0"/>
              <a:t>l’instar du tabac et de l’alcool  en France</a:t>
            </a:r>
          </a:p>
          <a:p>
            <a:endParaRPr lang="fr-FR" dirty="0"/>
          </a:p>
          <a:p>
            <a:endParaRPr lang="fr-FR" dirty="0"/>
          </a:p>
          <a:p>
            <a:pPr marL="285750" indent="-285750">
              <a:buFont typeface="Arial" panose="020B0604020202020204" pitchFamily="34" charset="0"/>
              <a:buChar char="•"/>
            </a:pPr>
            <a:r>
              <a:rPr lang="fr-FR" dirty="0"/>
              <a:t>Expérimentation : 9,1 %  soit presque trois fois moins qu’en 2010 (23,9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Usage au cours du mois précédant l’enquête : 3,9 % soit divisé par trois  par rapport à 2010 (11,1 %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Bien que très minoritaires, 1,0  % des élèves de 3e semblent déjà installés dans une consommation régulière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1,4  % seraient potentiellement en situation de dépendance vis-à-vis du cannabis, selon leur score au Cannabis Abuse Screening Test (CAST / www. ofdt.fr).</a:t>
            </a:r>
          </a:p>
          <a:p>
            <a:endParaRPr lang="fr-FR" dirty="0"/>
          </a:p>
        </p:txBody>
      </p:sp>
    </p:spTree>
    <p:extLst>
      <p:ext uri="{BB962C8B-B14F-4D97-AF65-F5344CB8AC3E}">
        <p14:creationId xmlns:p14="http://schemas.microsoft.com/office/powerpoint/2010/main" val="303791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AEBCDAC-FBE4-402F-86D2-555AFF6B79FC}"/>
              </a:ext>
            </a:extLst>
          </p:cNvPr>
          <p:cNvSpPr txBox="1"/>
          <p:nvPr/>
        </p:nvSpPr>
        <p:spPr>
          <a:xfrm>
            <a:off x="408639" y="581891"/>
            <a:ext cx="11856098" cy="1077218"/>
          </a:xfrm>
          <a:prstGeom prst="rect">
            <a:avLst/>
          </a:prstGeom>
          <a:noFill/>
        </p:spPr>
        <p:txBody>
          <a:bodyPr wrap="square" rtlCol="0">
            <a:spAutoFit/>
          </a:bodyPr>
          <a:lstStyle/>
          <a:p>
            <a:pPr lvl="0"/>
            <a:r>
              <a:rPr lang="fr-FR" sz="3200" b="1" dirty="0">
                <a:solidFill>
                  <a:srgbClr val="7A2553"/>
                </a:solidFill>
              </a:rPr>
              <a:t>Données épidémiologiques : </a:t>
            </a:r>
          </a:p>
          <a:p>
            <a:pPr lvl="0"/>
            <a:r>
              <a:rPr lang="fr-FR" sz="3200" b="1" dirty="0">
                <a:solidFill>
                  <a:srgbClr val="7A2553"/>
                </a:solidFill>
              </a:rPr>
              <a:t>Cannabis</a:t>
            </a:r>
            <a:endParaRPr lang="fr-FR" sz="3200" dirty="0">
              <a:solidFill>
                <a:srgbClr val="6B6123"/>
              </a:solidFill>
            </a:endParaRPr>
          </a:p>
        </p:txBody>
      </p:sp>
      <p:sp>
        <p:nvSpPr>
          <p:cNvPr id="7" name="ZoneTexte 6">
            <a:extLst>
              <a:ext uri="{FF2B5EF4-FFF2-40B4-BE49-F238E27FC236}">
                <a16:creationId xmlns:a16="http://schemas.microsoft.com/office/drawing/2014/main" id="{C82767FE-1C5F-46DB-9B90-811526EA6E9F}"/>
              </a:ext>
            </a:extLst>
          </p:cNvPr>
          <p:cNvSpPr txBox="1"/>
          <p:nvPr/>
        </p:nvSpPr>
        <p:spPr>
          <a:xfrm>
            <a:off x="632774" y="1923812"/>
            <a:ext cx="11109276" cy="3908762"/>
          </a:xfrm>
          <a:prstGeom prst="rect">
            <a:avLst/>
          </a:prstGeom>
          <a:noFill/>
        </p:spPr>
        <p:txBody>
          <a:bodyPr wrap="square" rtlCol="0">
            <a:spAutoFit/>
          </a:bodyPr>
          <a:lstStyle/>
          <a:p>
            <a:pPr algn="l"/>
            <a:r>
              <a:rPr lang="fr-FR" sz="1800" b="0" i="0" u="none" strike="noStrike" baseline="0" dirty="0">
                <a:latin typeface="Eurocrat"/>
              </a:rPr>
              <a:t>Substance illicite la plus expérimentée par les adolescents européens</a:t>
            </a:r>
          </a:p>
          <a:p>
            <a:pPr algn="l"/>
            <a:endParaRPr lang="fr-FR" sz="1800" b="0" i="0" u="none" strike="noStrike" baseline="0" dirty="0">
              <a:latin typeface="Eurocrat"/>
            </a:endParaRPr>
          </a:p>
          <a:p>
            <a:pPr algn="l"/>
            <a:r>
              <a:rPr lang="fr-FR" sz="1800" b="0" i="0" u="none" strike="noStrike" baseline="0" dirty="0">
                <a:latin typeface="Eurocrat"/>
              </a:rPr>
              <a:t>La France affiche des prévalences d’usage de cannabis à l’adolescence parmi les plus élevées d’Europe :</a:t>
            </a:r>
          </a:p>
          <a:p>
            <a:pPr algn="l"/>
            <a:endParaRPr lang="fr-FR" sz="1800" b="0" i="0" u="none" strike="noStrike" baseline="0" dirty="0">
              <a:latin typeface="Eurocrat"/>
            </a:endParaRPr>
          </a:p>
          <a:p>
            <a:pPr algn="l"/>
            <a:r>
              <a:rPr lang="fr-FR" dirty="0">
                <a:latin typeface="Eurocrat"/>
              </a:rPr>
              <a:t>E</a:t>
            </a:r>
            <a:r>
              <a:rPr lang="fr-FR" sz="1800" b="0" i="0" u="none" strike="noStrike" baseline="0" dirty="0">
                <a:latin typeface="Eurocrat"/>
              </a:rPr>
              <a:t>n 2019, 23 % des jeunes Français de 16 ans ont déclaré avoir fumé au moins une fois du cannabis au cours de leur vie ( voir carte : </a:t>
            </a:r>
            <a:r>
              <a:rPr lang="fr-FR" dirty="0"/>
              <a:t>Niveaux d’expérimentation de cannabis à 16 ans en 2019 en Europe (%)</a:t>
            </a:r>
            <a:r>
              <a:rPr lang="fr-FR" sz="1800" b="0" i="0" u="none" strike="noStrike" baseline="0" dirty="0">
                <a:latin typeface="Eurocrat"/>
              </a:rPr>
              <a:t>)</a:t>
            </a:r>
          </a:p>
          <a:p>
            <a:pPr algn="l"/>
            <a:endParaRPr lang="fr-FR" sz="1800" b="0" i="0" u="none" strike="noStrike" baseline="0" dirty="0">
              <a:latin typeface="Eurocrat"/>
            </a:endParaRPr>
          </a:p>
          <a:p>
            <a:pPr algn="l"/>
            <a:r>
              <a:rPr lang="fr-FR" sz="1800" b="0" i="0" u="none" strike="noStrike" baseline="0" dirty="0">
                <a:latin typeface="Eurocrat"/>
              </a:rPr>
              <a:t>Et 13 % au cours du mois ( voir carte : </a:t>
            </a:r>
            <a:r>
              <a:rPr lang="fr-FR" dirty="0"/>
              <a:t>Niveaux d’usage de cannabis au cours du mois à 16 ans en 2019 en Europe (%))</a:t>
            </a:r>
            <a:r>
              <a:rPr lang="fr-FR" sz="1800" b="0" i="0" u="none" strike="noStrike" baseline="0" dirty="0">
                <a:latin typeface="Eurocrat"/>
              </a:rPr>
              <a:t> avec des différences de genre importantes qui perdurent.</a:t>
            </a:r>
          </a:p>
          <a:p>
            <a:pPr algn="l"/>
            <a:endParaRPr lang="fr-FR" sz="1800" b="0" i="0" u="none" strike="noStrike" baseline="0" dirty="0">
              <a:latin typeface="Eurocrat"/>
            </a:endParaRPr>
          </a:p>
          <a:p>
            <a:pPr algn="l"/>
            <a:r>
              <a:rPr lang="fr-FR" sz="1800" b="0" i="0" u="none" strike="noStrike" baseline="0" dirty="0">
                <a:latin typeface="Eurocrat"/>
              </a:rPr>
              <a:t>Ces niveaux se rapprochent néanmoins de la moyenne européenne, sous l’effet conjugué du recul continu des usages à 16 ans en France depuis 1999 et de leur augmentation dans la majorité des pays européens, y compris parmi les plus consommateurs comme l’Italie. </a:t>
            </a:r>
          </a:p>
          <a:p>
            <a:pPr algn="l"/>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ZoneTexte 1">
            <a:extLst>
              <a:ext uri="{FF2B5EF4-FFF2-40B4-BE49-F238E27FC236}">
                <a16:creationId xmlns:a16="http://schemas.microsoft.com/office/drawing/2014/main" id="{445BAF24-DDD6-41D6-A9F6-8535DBC47DCC}"/>
              </a:ext>
            </a:extLst>
          </p:cNvPr>
          <p:cNvSpPr txBox="1"/>
          <p:nvPr/>
        </p:nvSpPr>
        <p:spPr>
          <a:xfrm>
            <a:off x="632774" y="5794625"/>
            <a:ext cx="10905104"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Calibri" panose="020F0502020204030204"/>
                <a:ea typeface="+mn-ea"/>
                <a:cs typeface="+mn-cs"/>
              </a:rPr>
              <a:t>Sources : OFDT tendances 143 février 2021 : 20 ans d’évolutions des usages de drogues en Europe à l’adolescence</a:t>
            </a:r>
          </a:p>
        </p:txBody>
      </p:sp>
    </p:spTree>
    <p:extLst>
      <p:ext uri="{BB962C8B-B14F-4D97-AF65-F5344CB8AC3E}">
        <p14:creationId xmlns:p14="http://schemas.microsoft.com/office/powerpoint/2010/main" val="415923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AEBCDAC-FBE4-402F-86D2-555AFF6B79FC}"/>
              </a:ext>
            </a:extLst>
          </p:cNvPr>
          <p:cNvSpPr txBox="1"/>
          <p:nvPr/>
        </p:nvSpPr>
        <p:spPr>
          <a:xfrm>
            <a:off x="408638" y="581891"/>
            <a:ext cx="11478561" cy="1077218"/>
          </a:xfrm>
          <a:prstGeom prst="rect">
            <a:avLst/>
          </a:prstGeom>
          <a:noFill/>
        </p:spPr>
        <p:txBody>
          <a:bodyPr wrap="square" rtlCol="0">
            <a:spAutoFit/>
          </a:bodyPr>
          <a:lstStyle/>
          <a:p>
            <a:pPr lvl="0"/>
            <a:r>
              <a:rPr lang="fr-FR" sz="3200" b="1" dirty="0">
                <a:solidFill>
                  <a:srgbClr val="7A2553"/>
                </a:solidFill>
              </a:rPr>
              <a:t>Données épidémiologiques : </a:t>
            </a:r>
          </a:p>
          <a:p>
            <a:pPr lvl="0"/>
            <a:r>
              <a:rPr lang="fr-FR" sz="3200" b="1" dirty="0">
                <a:solidFill>
                  <a:srgbClr val="7A2553"/>
                </a:solidFill>
              </a:rPr>
              <a:t>Expérimentation Cannabis à 16 ans</a:t>
            </a:r>
            <a:endParaRPr lang="fr-FR" sz="3200" dirty="0">
              <a:solidFill>
                <a:srgbClr val="6B6123"/>
              </a:solidFill>
            </a:endParaRPr>
          </a:p>
        </p:txBody>
      </p:sp>
      <p:pic>
        <p:nvPicPr>
          <p:cNvPr id="3" name="Image 2">
            <a:extLst>
              <a:ext uri="{FF2B5EF4-FFF2-40B4-BE49-F238E27FC236}">
                <a16:creationId xmlns:a16="http://schemas.microsoft.com/office/drawing/2014/main" id="{CAFAC83D-59C4-4198-85D7-4B94D693ABD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164555" y="1285875"/>
            <a:ext cx="7027445" cy="5344817"/>
          </a:xfrm>
          <a:prstGeom prst="rect">
            <a:avLst/>
          </a:prstGeom>
        </p:spPr>
      </p:pic>
      <p:sp>
        <p:nvSpPr>
          <p:cNvPr id="8" name="ZoneTexte 7">
            <a:extLst>
              <a:ext uri="{FF2B5EF4-FFF2-40B4-BE49-F238E27FC236}">
                <a16:creationId xmlns:a16="http://schemas.microsoft.com/office/drawing/2014/main" id="{60AABC34-1958-4F6B-A3E3-9B753C455DBB}"/>
              </a:ext>
            </a:extLst>
          </p:cNvPr>
          <p:cNvSpPr txBox="1"/>
          <p:nvPr/>
        </p:nvSpPr>
        <p:spPr>
          <a:xfrm>
            <a:off x="408639" y="5704520"/>
            <a:ext cx="5173913" cy="6001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solidFill>
                  <a:srgbClr val="5A5A5A"/>
                </a:solidFill>
                <a:latin typeface="Calibri" panose="020F0502020204030204" pitchFamily="34" charset="0"/>
              </a:rPr>
              <a:t>OFDT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solidFill>
                  <a:srgbClr val="5A5A5A"/>
                </a:solidFill>
                <a:latin typeface="Calibri" panose="020F0502020204030204" pitchFamily="34" charset="0"/>
              </a:rPr>
              <a:t>20 ans d’évolutions des usages de drogues en Europe à l’adolescence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solidFill>
                  <a:srgbClr val="5A5A5A"/>
                </a:solidFill>
                <a:latin typeface="Calibri" panose="020F0502020204030204" pitchFamily="34" charset="0"/>
              </a:rPr>
              <a:t>Niveaux d’expérimentation de cannabis à 16 ans en Europe en 2019 (%)</a:t>
            </a:r>
          </a:p>
        </p:txBody>
      </p:sp>
      <p:sp>
        <p:nvSpPr>
          <p:cNvPr id="2" name="ZoneTexte 1">
            <a:extLst>
              <a:ext uri="{FF2B5EF4-FFF2-40B4-BE49-F238E27FC236}">
                <a16:creationId xmlns:a16="http://schemas.microsoft.com/office/drawing/2014/main" id="{1365C741-83B7-40DE-A9F9-46D8CC0B27A0}"/>
              </a:ext>
            </a:extLst>
          </p:cNvPr>
          <p:cNvSpPr txBox="1"/>
          <p:nvPr/>
        </p:nvSpPr>
        <p:spPr>
          <a:xfrm>
            <a:off x="408638" y="1659109"/>
            <a:ext cx="5361541" cy="584775"/>
          </a:xfrm>
          <a:prstGeom prst="rect">
            <a:avLst/>
          </a:prstGeom>
          <a:noFill/>
        </p:spPr>
        <p:txBody>
          <a:bodyPr wrap="square" rtlCol="0">
            <a:spAutoFit/>
          </a:bodyPr>
          <a:lstStyle/>
          <a:p>
            <a:r>
              <a:rPr lang="fr-FR" sz="3200" b="1" dirty="0">
                <a:solidFill>
                  <a:srgbClr val="7A2553"/>
                </a:solidFill>
                <a:latin typeface="Calibri" panose="020F0502020204030204" pitchFamily="34" charset="0"/>
              </a:rPr>
              <a:t>en 2019 en Europe (%)</a:t>
            </a:r>
            <a:endParaRPr lang="fr-FR" sz="3200" b="1" dirty="0">
              <a:solidFill>
                <a:srgbClr val="7A2553"/>
              </a:solidFill>
            </a:endParaRPr>
          </a:p>
        </p:txBody>
      </p:sp>
      <p:sp>
        <p:nvSpPr>
          <p:cNvPr id="7" name="ZoneTexte 6">
            <a:extLst>
              <a:ext uri="{FF2B5EF4-FFF2-40B4-BE49-F238E27FC236}">
                <a16:creationId xmlns:a16="http://schemas.microsoft.com/office/drawing/2014/main" id="{5E1A0EE1-74F1-450F-AB60-B99E7D8A91B3}"/>
              </a:ext>
            </a:extLst>
          </p:cNvPr>
          <p:cNvSpPr txBox="1"/>
          <p:nvPr/>
        </p:nvSpPr>
        <p:spPr>
          <a:xfrm>
            <a:off x="564357" y="2708729"/>
            <a:ext cx="5639798" cy="2911695"/>
          </a:xfrm>
          <a:prstGeom prst="rect">
            <a:avLst/>
          </a:prstGeom>
          <a:noFill/>
        </p:spPr>
        <p:txBody>
          <a:bodyPr wrap="square">
            <a:spAutoFit/>
          </a:bodyPr>
          <a:lstStyle/>
          <a:p>
            <a:r>
              <a:rPr kumimoji="0" lang="fr-FR" b="1" i="0" u="none" strike="noStrike" kern="1200" cap="none" spc="0" normalizeH="0" baseline="0" noProof="0" dirty="0">
                <a:ln>
                  <a:noFill/>
                </a:ln>
                <a:effectLst/>
                <a:uLnTx/>
                <a:uFillTx/>
                <a:latin typeface="Calibri" panose="020F0502020204030204"/>
                <a:ea typeface="+mn-ea"/>
                <a:cs typeface="+mn-cs"/>
              </a:rPr>
              <a:t>Expérimentation : au moins un usage au cours de la vie</a:t>
            </a:r>
            <a:endParaRPr lang="fr-FR" b="1" dirty="0"/>
          </a:p>
          <a:p>
            <a:endParaRPr lang="fr-FR" dirty="0"/>
          </a:p>
          <a:p>
            <a:pPr marL="457200" indent="-457200">
              <a:lnSpc>
                <a:spcPct val="150000"/>
              </a:lnSpc>
              <a:buFont typeface="Wingdings" panose="05000000000000000000" pitchFamily="2" charset="2"/>
              <a:buChar char="ü"/>
            </a:pPr>
            <a:r>
              <a:rPr lang="fr-FR" sz="2800" b="1" dirty="0">
                <a:solidFill>
                  <a:srgbClr val="7A2553"/>
                </a:solidFill>
              </a:rPr>
              <a:t>France : 23 %</a:t>
            </a:r>
          </a:p>
          <a:p>
            <a:pPr marL="285750" indent="-285750">
              <a:lnSpc>
                <a:spcPct val="150000"/>
              </a:lnSpc>
              <a:buFont typeface="Wingdings" panose="05000000000000000000" pitchFamily="2" charset="2"/>
              <a:buChar char="ü"/>
            </a:pPr>
            <a:r>
              <a:rPr lang="fr-FR" dirty="0"/>
              <a:t>Italie : 27 %</a:t>
            </a:r>
          </a:p>
          <a:p>
            <a:pPr marL="285750" indent="-285750">
              <a:lnSpc>
                <a:spcPct val="150000"/>
              </a:lnSpc>
              <a:buFont typeface="Wingdings" panose="05000000000000000000" pitchFamily="2" charset="2"/>
              <a:buChar char="ü"/>
            </a:pPr>
            <a:r>
              <a:rPr lang="fr-FR" dirty="0"/>
              <a:t>Espagne : 23 %</a:t>
            </a:r>
          </a:p>
          <a:p>
            <a:pPr marL="285750" indent="-285750">
              <a:lnSpc>
                <a:spcPct val="150000"/>
              </a:lnSpc>
              <a:buFont typeface="Wingdings" panose="05000000000000000000" pitchFamily="2" charset="2"/>
              <a:buChar char="ü"/>
            </a:pPr>
            <a:r>
              <a:rPr lang="fr-FR" dirty="0"/>
              <a:t>Norvège : 9%</a:t>
            </a:r>
          </a:p>
          <a:p>
            <a:pPr marL="285750" indent="-285750">
              <a:lnSpc>
                <a:spcPct val="150000"/>
              </a:lnSpc>
              <a:buFont typeface="Wingdings" panose="05000000000000000000" pitchFamily="2" charset="2"/>
              <a:buChar char="ü"/>
            </a:pPr>
            <a:r>
              <a:rPr lang="fr-FR" dirty="0"/>
              <a:t>Suède : 8 %</a:t>
            </a:r>
          </a:p>
        </p:txBody>
      </p:sp>
    </p:spTree>
    <p:extLst>
      <p:ext uri="{BB962C8B-B14F-4D97-AF65-F5344CB8AC3E}">
        <p14:creationId xmlns:p14="http://schemas.microsoft.com/office/powerpoint/2010/main" val="38431577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AEBCDAC-FBE4-402F-86D2-555AFF6B79FC}"/>
              </a:ext>
            </a:extLst>
          </p:cNvPr>
          <p:cNvSpPr txBox="1"/>
          <p:nvPr/>
        </p:nvSpPr>
        <p:spPr>
          <a:xfrm>
            <a:off x="408639" y="581891"/>
            <a:ext cx="11856098" cy="1077218"/>
          </a:xfrm>
          <a:prstGeom prst="rect">
            <a:avLst/>
          </a:prstGeom>
          <a:noFill/>
        </p:spPr>
        <p:txBody>
          <a:bodyPr wrap="square" rtlCol="0">
            <a:spAutoFit/>
          </a:bodyPr>
          <a:lstStyle/>
          <a:p>
            <a:pPr lvl="0"/>
            <a:r>
              <a:rPr lang="fr-FR" sz="3200" b="1" dirty="0">
                <a:solidFill>
                  <a:srgbClr val="7A2553"/>
                </a:solidFill>
              </a:rPr>
              <a:t>Données épidémiologiques : </a:t>
            </a:r>
          </a:p>
          <a:p>
            <a:pPr lvl="0"/>
            <a:r>
              <a:rPr lang="fr-FR" sz="3200" b="1" dirty="0">
                <a:solidFill>
                  <a:srgbClr val="7A2553"/>
                </a:solidFill>
              </a:rPr>
              <a:t>Usage de Cannabis au cours du mois à 16 ans</a:t>
            </a:r>
            <a:endParaRPr lang="fr-FR" sz="3200" dirty="0">
              <a:solidFill>
                <a:srgbClr val="6B6123"/>
              </a:solidFill>
            </a:endParaRPr>
          </a:p>
        </p:txBody>
      </p:sp>
      <p:sp>
        <p:nvSpPr>
          <p:cNvPr id="8" name="ZoneTexte 7">
            <a:extLst>
              <a:ext uri="{FF2B5EF4-FFF2-40B4-BE49-F238E27FC236}">
                <a16:creationId xmlns:a16="http://schemas.microsoft.com/office/drawing/2014/main" id="{60AABC34-1958-4F6B-A3E3-9B753C455DBB}"/>
              </a:ext>
            </a:extLst>
          </p:cNvPr>
          <p:cNvSpPr txBox="1"/>
          <p:nvPr/>
        </p:nvSpPr>
        <p:spPr>
          <a:xfrm>
            <a:off x="408639" y="5629778"/>
            <a:ext cx="5173913" cy="600164"/>
          </a:xfrm>
          <a:prstGeom prst="rect">
            <a:avLst/>
          </a:prstGeom>
          <a:noFill/>
        </p:spPr>
        <p:txBody>
          <a:bodyPr wrap="square">
            <a:spAutoFit/>
          </a:bodyPr>
          <a:lstStyle/>
          <a:p>
            <a:pPr>
              <a:defRPr/>
            </a:pPr>
            <a:r>
              <a:rPr lang="fr-FR" sz="1100" dirty="0">
                <a:solidFill>
                  <a:srgbClr val="5A5A5A"/>
                </a:solidFill>
                <a:latin typeface="Calibri" panose="020F0502020204030204" pitchFamily="34" charset="0"/>
              </a:rPr>
              <a:t>OFDT :</a:t>
            </a:r>
          </a:p>
          <a:p>
            <a:pPr>
              <a:defRPr/>
            </a:pPr>
            <a:r>
              <a:rPr lang="fr-FR" sz="1100" dirty="0">
                <a:solidFill>
                  <a:srgbClr val="5A5A5A"/>
                </a:solidFill>
                <a:latin typeface="Calibri" panose="020F0502020204030204" pitchFamily="34" charset="0"/>
              </a:rPr>
              <a:t>20 ans d’évolutions des usages de drogues en Europe à l’adolescence : </a:t>
            </a:r>
          </a:p>
          <a:p>
            <a:pPr>
              <a:defRPr/>
            </a:pPr>
            <a:r>
              <a:rPr lang="fr-FR" sz="1100" dirty="0">
                <a:solidFill>
                  <a:srgbClr val="5A5A5A"/>
                </a:solidFill>
                <a:latin typeface="Calibri" panose="020F0502020204030204" pitchFamily="34" charset="0"/>
              </a:rPr>
              <a:t>Niveaux d’usage de cannabis au cours du mois à 16 ans en Europe en 2019 (%)</a:t>
            </a:r>
          </a:p>
        </p:txBody>
      </p:sp>
      <p:pic>
        <p:nvPicPr>
          <p:cNvPr id="4" name="Image 3">
            <a:extLst>
              <a:ext uri="{FF2B5EF4-FFF2-40B4-BE49-F238E27FC236}">
                <a16:creationId xmlns:a16="http://schemas.microsoft.com/office/drawing/2014/main" id="{1050DF3D-9879-4EC4-B473-D9D440E037D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219701" y="1125050"/>
            <a:ext cx="6972300" cy="5489684"/>
          </a:xfrm>
          <a:prstGeom prst="rect">
            <a:avLst/>
          </a:prstGeom>
        </p:spPr>
      </p:pic>
      <p:sp>
        <p:nvSpPr>
          <p:cNvPr id="2" name="ZoneTexte 1">
            <a:extLst>
              <a:ext uri="{FF2B5EF4-FFF2-40B4-BE49-F238E27FC236}">
                <a16:creationId xmlns:a16="http://schemas.microsoft.com/office/drawing/2014/main" id="{335C1BE0-B302-4BE2-8896-C988FE3B5AF6}"/>
              </a:ext>
            </a:extLst>
          </p:cNvPr>
          <p:cNvSpPr txBox="1"/>
          <p:nvPr/>
        </p:nvSpPr>
        <p:spPr>
          <a:xfrm>
            <a:off x="473802" y="1659109"/>
            <a:ext cx="4896984" cy="584775"/>
          </a:xfrm>
          <a:prstGeom prst="rect">
            <a:avLst/>
          </a:prstGeom>
          <a:noFill/>
        </p:spPr>
        <p:txBody>
          <a:bodyPr wrap="square" rtlCol="0">
            <a:spAutoFit/>
          </a:bodyPr>
          <a:lstStyle/>
          <a:p>
            <a:r>
              <a:rPr lang="fr-FR" sz="3200" b="1" dirty="0">
                <a:solidFill>
                  <a:srgbClr val="7A2553"/>
                </a:solidFill>
                <a:latin typeface="Calibri" panose="020F0502020204030204" pitchFamily="34" charset="0"/>
              </a:rPr>
              <a:t>en 2019 en Europe (%)</a:t>
            </a:r>
            <a:endParaRPr lang="fr-FR" sz="3200" b="1" dirty="0">
              <a:solidFill>
                <a:srgbClr val="7A2553"/>
              </a:solidFill>
            </a:endParaRPr>
          </a:p>
        </p:txBody>
      </p:sp>
      <p:sp>
        <p:nvSpPr>
          <p:cNvPr id="7" name="ZoneTexte 6">
            <a:extLst>
              <a:ext uri="{FF2B5EF4-FFF2-40B4-BE49-F238E27FC236}">
                <a16:creationId xmlns:a16="http://schemas.microsoft.com/office/drawing/2014/main" id="{2A8C6EEE-856D-42E9-89B8-95E4B5E76F55}"/>
              </a:ext>
            </a:extLst>
          </p:cNvPr>
          <p:cNvSpPr txBox="1"/>
          <p:nvPr/>
        </p:nvSpPr>
        <p:spPr>
          <a:xfrm>
            <a:off x="392840" y="2544257"/>
            <a:ext cx="4826861" cy="3188693"/>
          </a:xfrm>
          <a:prstGeom prst="rect">
            <a:avLst/>
          </a:prstGeom>
          <a:noFill/>
        </p:spPr>
        <p:txBody>
          <a:bodyPr wrap="square">
            <a:spAutoFit/>
          </a:bodyPr>
          <a:lstStyle/>
          <a:p>
            <a:r>
              <a:rPr lang="fr-FR" b="1" dirty="0"/>
              <a:t>Usage récent (ou dans le mois) : au moins un usage au cours des 30 jours précédant l’enquête</a:t>
            </a:r>
          </a:p>
          <a:p>
            <a:endParaRPr lang="fr-FR" b="1" dirty="0"/>
          </a:p>
          <a:p>
            <a:pPr marL="457200" indent="-457200">
              <a:lnSpc>
                <a:spcPct val="150000"/>
              </a:lnSpc>
              <a:buFont typeface="Wingdings" panose="05000000000000000000" pitchFamily="2" charset="2"/>
              <a:buChar char="ü"/>
            </a:pPr>
            <a:r>
              <a:rPr lang="fr-FR" sz="2800" b="1" dirty="0">
                <a:solidFill>
                  <a:srgbClr val="7A2553"/>
                </a:solidFill>
              </a:rPr>
              <a:t>France : 13 %</a:t>
            </a:r>
          </a:p>
          <a:p>
            <a:pPr marL="285750" indent="-285750">
              <a:lnSpc>
                <a:spcPct val="150000"/>
              </a:lnSpc>
              <a:buFont typeface="Wingdings" panose="05000000000000000000" pitchFamily="2" charset="2"/>
              <a:buChar char="ü"/>
            </a:pPr>
            <a:r>
              <a:rPr lang="fr-FR" dirty="0"/>
              <a:t>Italie : 15 %</a:t>
            </a:r>
          </a:p>
          <a:p>
            <a:pPr marL="285750" indent="-285750">
              <a:lnSpc>
                <a:spcPct val="150000"/>
              </a:lnSpc>
              <a:buFont typeface="Wingdings" panose="05000000000000000000" pitchFamily="2" charset="2"/>
              <a:buChar char="ü"/>
            </a:pPr>
            <a:r>
              <a:rPr lang="fr-FR" dirty="0"/>
              <a:t>Espagne :12 %</a:t>
            </a:r>
          </a:p>
          <a:p>
            <a:pPr marL="285750" indent="-285750">
              <a:lnSpc>
                <a:spcPct val="150000"/>
              </a:lnSpc>
              <a:buFont typeface="Wingdings" panose="05000000000000000000" pitchFamily="2" charset="2"/>
              <a:buChar char="ü"/>
            </a:pPr>
            <a:r>
              <a:rPr lang="fr-FR" dirty="0"/>
              <a:t>Norvège : 4 %</a:t>
            </a:r>
          </a:p>
          <a:p>
            <a:pPr marL="285750" indent="-285750">
              <a:lnSpc>
                <a:spcPct val="150000"/>
              </a:lnSpc>
              <a:buFont typeface="Wingdings" panose="05000000000000000000" pitchFamily="2" charset="2"/>
              <a:buChar char="ü"/>
            </a:pPr>
            <a:r>
              <a:rPr lang="fr-FR" dirty="0"/>
              <a:t>Suède : 3 %</a:t>
            </a:r>
          </a:p>
        </p:txBody>
      </p:sp>
    </p:spTree>
    <p:extLst>
      <p:ext uri="{BB962C8B-B14F-4D97-AF65-F5344CB8AC3E}">
        <p14:creationId xmlns:p14="http://schemas.microsoft.com/office/powerpoint/2010/main" val="25614058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AEBCDAC-FBE4-402F-86D2-555AFF6B79FC}"/>
              </a:ext>
            </a:extLst>
          </p:cNvPr>
          <p:cNvSpPr txBox="1"/>
          <p:nvPr/>
        </p:nvSpPr>
        <p:spPr>
          <a:xfrm>
            <a:off x="408639" y="581891"/>
            <a:ext cx="11856098" cy="1077218"/>
          </a:xfrm>
          <a:prstGeom prst="rect">
            <a:avLst/>
          </a:prstGeom>
          <a:noFill/>
        </p:spPr>
        <p:txBody>
          <a:bodyPr wrap="square" rtlCol="0">
            <a:spAutoFit/>
          </a:bodyPr>
          <a:lstStyle/>
          <a:p>
            <a:pPr lvl="0"/>
            <a:r>
              <a:rPr lang="fr-FR" sz="3200" b="1" dirty="0">
                <a:solidFill>
                  <a:srgbClr val="7A2553"/>
                </a:solidFill>
              </a:rPr>
              <a:t>Données épidémiologiques : </a:t>
            </a:r>
          </a:p>
          <a:p>
            <a:pPr lvl="0"/>
            <a:r>
              <a:rPr lang="fr-FR" sz="3200" b="1" dirty="0">
                <a:solidFill>
                  <a:srgbClr val="7A2553"/>
                </a:solidFill>
              </a:rPr>
              <a:t>Cannabis</a:t>
            </a:r>
            <a:endParaRPr lang="fr-FR" sz="3200" dirty="0">
              <a:solidFill>
                <a:srgbClr val="6B6123"/>
              </a:solidFill>
            </a:endParaRPr>
          </a:p>
        </p:txBody>
      </p:sp>
      <p:pic>
        <p:nvPicPr>
          <p:cNvPr id="1026" name="Picture 2">
            <a:extLst>
              <a:ext uri="{FF2B5EF4-FFF2-40B4-BE49-F238E27FC236}">
                <a16:creationId xmlns:a16="http://schemas.microsoft.com/office/drawing/2014/main" id="{8F427EB3-8F24-4C2C-B9CA-C834188206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639" y="1919046"/>
            <a:ext cx="6985765" cy="3929493"/>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A0B22128-C6AE-4A20-B5DD-CE2741D578FE}"/>
              </a:ext>
            </a:extLst>
          </p:cNvPr>
          <p:cNvSpPr txBox="1"/>
          <p:nvPr/>
        </p:nvSpPr>
        <p:spPr>
          <a:xfrm>
            <a:off x="7264400" y="2275840"/>
            <a:ext cx="4668068" cy="3786549"/>
          </a:xfrm>
          <a:prstGeom prst="rect">
            <a:avLst/>
          </a:prstGeom>
          <a:noFill/>
        </p:spPr>
        <p:txBody>
          <a:bodyPr wrap="square" rtlCol="0">
            <a:spAutoFit/>
          </a:bodyPr>
          <a:lstStyle/>
          <a:p>
            <a:pPr>
              <a:lnSpc>
                <a:spcPct val="107000"/>
              </a:lnSpc>
              <a:spcAft>
                <a:spcPts val="800"/>
              </a:spcAft>
            </a:pPr>
            <a:endParaRPr lang="fr-FR" sz="1600" b="1" u="sng" dirty="0">
              <a:ea typeface="Calibri" panose="020F0502020204030204" pitchFamily="34" charset="0"/>
              <a:cs typeface="Times New Roman" panose="02020603050405020304" pitchFamily="18" charset="0"/>
            </a:endParaRPr>
          </a:p>
          <a:p>
            <a:pPr>
              <a:lnSpc>
                <a:spcPct val="107000"/>
              </a:lnSpc>
              <a:spcAft>
                <a:spcPts val="800"/>
              </a:spcAft>
            </a:pPr>
            <a:r>
              <a:rPr lang="fr-FR" sz="2400" b="0" i="0" dirty="0">
                <a:effectLst/>
              </a:rPr>
              <a:t>En 2019, 731 personnes ont été tuées en France dans un accident impliquant un conducteur positif aux stupéfiants.</a:t>
            </a:r>
          </a:p>
          <a:p>
            <a:pPr>
              <a:lnSpc>
                <a:spcPct val="107000"/>
              </a:lnSpc>
              <a:spcAft>
                <a:spcPts val="800"/>
              </a:spcAft>
            </a:pPr>
            <a:endParaRPr lang="fr-FR" sz="1600" b="1" u="sng" dirty="0">
              <a:ea typeface="Calibri" panose="020F0502020204030204" pitchFamily="34" charset="0"/>
              <a:cs typeface="Times New Roman" panose="02020603050405020304" pitchFamily="18" charset="0"/>
            </a:endParaRPr>
          </a:p>
          <a:p>
            <a:pPr>
              <a:lnSpc>
                <a:spcPct val="107000"/>
              </a:lnSpc>
              <a:spcAft>
                <a:spcPts val="800"/>
              </a:spcAft>
            </a:pPr>
            <a:r>
              <a:rPr lang="fr-FR" sz="1600" dirty="0"/>
              <a:t>Le cannabis potentialise les effets de l’alcool, des barbituriques, des amphétamines…</a:t>
            </a:r>
          </a:p>
          <a:p>
            <a:pPr>
              <a:lnSpc>
                <a:spcPct val="107000"/>
              </a:lnSpc>
              <a:spcAft>
                <a:spcPts val="800"/>
              </a:spcAft>
            </a:pPr>
            <a:endParaRPr lang="fr-FR" sz="1600" b="1" u="sng" dirty="0">
              <a:ea typeface="Calibri" panose="020F0502020204030204" pitchFamily="34" charset="0"/>
              <a:cs typeface="Times New Roman" panose="02020603050405020304" pitchFamily="18" charset="0"/>
            </a:endParaRPr>
          </a:p>
          <a:p>
            <a:pPr>
              <a:lnSpc>
                <a:spcPct val="107000"/>
              </a:lnSpc>
              <a:spcAft>
                <a:spcPts val="800"/>
              </a:spcAft>
            </a:pPr>
            <a:endParaRPr lang="fr-FR" b="1" u="sng"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664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5EE33B8-0607-4554-A6C1-F168BA552013}"/>
              </a:ext>
            </a:extLst>
          </p:cNvPr>
          <p:cNvSpPr txBox="1"/>
          <p:nvPr/>
        </p:nvSpPr>
        <p:spPr>
          <a:xfrm>
            <a:off x="0" y="2844225"/>
            <a:ext cx="12192000" cy="1077218"/>
          </a:xfrm>
          <a:prstGeom prst="rect">
            <a:avLst/>
          </a:prstGeom>
          <a:noFill/>
        </p:spPr>
        <p:txBody>
          <a:bodyPr wrap="square" rtlCol="0">
            <a:spAutoFit/>
          </a:bodyPr>
          <a:lstStyle/>
          <a:p>
            <a:pPr marL="514350" lvl="0" indent="-514350" algn="ctr">
              <a:buFont typeface="+mj-lt"/>
              <a:buAutoNum type="alphaLcParenR"/>
            </a:pPr>
            <a:r>
              <a:rPr lang="fr-FR" sz="3200" b="1" dirty="0"/>
              <a:t>Travail sur l’expression des freins et des leviers </a:t>
            </a:r>
            <a:br>
              <a:rPr lang="fr-FR" sz="3200" b="1" dirty="0"/>
            </a:br>
            <a:r>
              <a:rPr lang="fr-FR" sz="3200" b="1" dirty="0"/>
              <a:t>au repérage par les professionnels</a:t>
            </a:r>
          </a:p>
        </p:txBody>
      </p:sp>
    </p:spTree>
    <p:extLst>
      <p:ext uri="{BB962C8B-B14F-4D97-AF65-F5344CB8AC3E}">
        <p14:creationId xmlns:p14="http://schemas.microsoft.com/office/powerpoint/2010/main" val="3430916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D02EBC8A-D3C8-481C-A349-C351681D6794}"/>
              </a:ext>
            </a:extLst>
          </p:cNvPr>
          <p:cNvSpPr txBox="1"/>
          <p:nvPr/>
        </p:nvSpPr>
        <p:spPr>
          <a:xfrm>
            <a:off x="408638" y="1687908"/>
            <a:ext cx="11572079" cy="2403863"/>
          </a:xfrm>
          <a:prstGeom prst="rect">
            <a:avLst/>
          </a:prstGeom>
          <a:noFill/>
        </p:spPr>
        <p:txBody>
          <a:bodyPr wrap="square" rtlCol="0">
            <a:spAutoFit/>
          </a:bodyPr>
          <a:lstStyle/>
          <a:p>
            <a:r>
              <a:rPr lang="fr-FR" dirty="0"/>
              <a:t>Permet d’échanger sur ce qui fait qu’un professionnel repère ou ne repère pas l’usage de substances psychoactives</a:t>
            </a:r>
          </a:p>
          <a:p>
            <a:endParaRPr lang="fr-FR" dirty="0"/>
          </a:p>
          <a:p>
            <a:r>
              <a:rPr lang="fr-FR" b="1" dirty="0">
                <a:solidFill>
                  <a:srgbClr val="7A2553"/>
                </a:solidFill>
              </a:rPr>
              <a:t>OBJECTIFS</a:t>
            </a:r>
            <a:r>
              <a:rPr lang="fr-FR" dirty="0">
                <a:solidFill>
                  <a:srgbClr val="6B6123"/>
                </a:solidFill>
              </a:rPr>
              <a:t> :</a:t>
            </a:r>
          </a:p>
          <a:p>
            <a:endParaRPr lang="fr-FR" dirty="0"/>
          </a:p>
          <a:p>
            <a:pPr marL="742950" lvl="1" indent="-285750">
              <a:lnSpc>
                <a:spcPct val="150000"/>
              </a:lnSpc>
              <a:buFont typeface="Wingdings" panose="05000000000000000000" pitchFamily="2" charset="2"/>
              <a:buChar char="ü"/>
            </a:pPr>
            <a:r>
              <a:rPr lang="fr-FR" dirty="0"/>
              <a:t>Lever la résistance au repérage</a:t>
            </a:r>
          </a:p>
          <a:p>
            <a:pPr marL="742950" lvl="1" indent="-285750">
              <a:lnSpc>
                <a:spcPct val="150000"/>
              </a:lnSpc>
              <a:buFont typeface="Wingdings" panose="05000000000000000000" pitchFamily="2" charset="2"/>
              <a:buChar char="ü"/>
            </a:pPr>
            <a:r>
              <a:rPr lang="fr-FR" dirty="0"/>
              <a:t>Se sentir à l’aise pour aborder l’usage des consommations et pratiquer le RPIB</a:t>
            </a:r>
          </a:p>
          <a:p>
            <a:pPr marL="742950" lvl="1" indent="-285750">
              <a:lnSpc>
                <a:spcPct val="150000"/>
              </a:lnSpc>
              <a:buFont typeface="Wingdings" panose="05000000000000000000" pitchFamily="2" charset="2"/>
              <a:buChar char="ü"/>
            </a:pPr>
            <a:r>
              <a:rPr lang="fr-FR" dirty="0"/>
              <a:t>Sensibiliser les professionnels à la nécessité de repérer au travers de données épidémiologiques</a:t>
            </a:r>
          </a:p>
        </p:txBody>
      </p:sp>
      <p:sp>
        <p:nvSpPr>
          <p:cNvPr id="5" name="ZoneTexte 4">
            <a:extLst>
              <a:ext uri="{FF2B5EF4-FFF2-40B4-BE49-F238E27FC236}">
                <a16:creationId xmlns:a16="http://schemas.microsoft.com/office/drawing/2014/main" id="{CAEBCDAC-FBE4-402F-86D2-555AFF6B79FC}"/>
              </a:ext>
            </a:extLst>
          </p:cNvPr>
          <p:cNvSpPr txBox="1"/>
          <p:nvPr/>
        </p:nvSpPr>
        <p:spPr>
          <a:xfrm>
            <a:off x="408639" y="581891"/>
            <a:ext cx="11856098" cy="584775"/>
          </a:xfrm>
          <a:prstGeom prst="rect">
            <a:avLst/>
          </a:prstGeom>
          <a:noFill/>
        </p:spPr>
        <p:txBody>
          <a:bodyPr wrap="square" rtlCol="0">
            <a:spAutoFit/>
          </a:bodyPr>
          <a:lstStyle/>
          <a:p>
            <a:pPr lvl="0"/>
            <a:r>
              <a:rPr lang="fr-FR" sz="3200" b="1" dirty="0">
                <a:solidFill>
                  <a:srgbClr val="7A2553"/>
                </a:solidFill>
              </a:rPr>
              <a:t>Travail sur l’expression des freins au repérage par les professionnels</a:t>
            </a:r>
            <a:endParaRPr lang="fr-FR" sz="3200" dirty="0">
              <a:solidFill>
                <a:srgbClr val="6B6123"/>
              </a:solidFill>
            </a:endParaRPr>
          </a:p>
        </p:txBody>
      </p:sp>
    </p:spTree>
    <p:extLst>
      <p:ext uri="{BB962C8B-B14F-4D97-AF65-F5344CB8AC3E}">
        <p14:creationId xmlns:p14="http://schemas.microsoft.com/office/powerpoint/2010/main" val="3856098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D1598A11-FFF0-423B-B4C8-FCF33EC355CD}"/>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rot="336681">
            <a:off x="7419989" y="2983345"/>
            <a:ext cx="4540347" cy="3383673"/>
          </a:xfrm>
          <a:prstGeom prst="rect">
            <a:avLst/>
          </a:prstGeom>
        </p:spPr>
      </p:pic>
      <p:sp>
        <p:nvSpPr>
          <p:cNvPr id="4" name="ZoneTexte 3">
            <a:extLst>
              <a:ext uri="{FF2B5EF4-FFF2-40B4-BE49-F238E27FC236}">
                <a16:creationId xmlns:a16="http://schemas.microsoft.com/office/drawing/2014/main" id="{E914267B-87A3-4AFC-A561-FBB74B1B4AD6}"/>
              </a:ext>
            </a:extLst>
          </p:cNvPr>
          <p:cNvSpPr txBox="1"/>
          <p:nvPr/>
        </p:nvSpPr>
        <p:spPr>
          <a:xfrm>
            <a:off x="525446" y="1413363"/>
            <a:ext cx="11622484" cy="1849865"/>
          </a:xfrm>
          <a:prstGeom prst="rect">
            <a:avLst/>
          </a:prstGeom>
          <a:noFill/>
        </p:spPr>
        <p:txBody>
          <a:bodyPr wrap="square">
            <a:spAutoFit/>
          </a:bodyPr>
          <a:lstStyle/>
          <a:p>
            <a:endParaRPr lang="fr-FR" sz="1800" b="0" i="0" u="none" strike="noStrike" baseline="0" dirty="0">
              <a:solidFill>
                <a:srgbClr val="000000"/>
              </a:solidFill>
              <a:latin typeface="Calibri" panose="020F0502020204030204" pitchFamily="34" charset="0"/>
            </a:endParaRPr>
          </a:p>
          <a:p>
            <a:pPr marL="342900" indent="-342900">
              <a:buFont typeface="Arial" panose="020B0604020202020204" pitchFamily="34" charset="0"/>
              <a:buChar char="•"/>
            </a:pPr>
            <a:r>
              <a:rPr lang="fr-FR" b="1" i="0" u="none" strike="noStrike" baseline="0" dirty="0">
                <a:solidFill>
                  <a:srgbClr val="000000"/>
                </a:solidFill>
                <a:latin typeface="Calibri" panose="020F0502020204030204" pitchFamily="34" charset="0"/>
              </a:rPr>
              <a:t>Brainstorming </a:t>
            </a:r>
            <a:r>
              <a:rPr lang="fr-FR" b="1" i="0" u="none" strike="noStrike" baseline="0">
                <a:solidFill>
                  <a:srgbClr val="000000"/>
                </a:solidFill>
                <a:latin typeface="Calibri" panose="020F0502020204030204" pitchFamily="34" charset="0"/>
              </a:rPr>
              <a:t>/ Métaplan</a:t>
            </a:r>
            <a:endParaRPr lang="fr-FR" b="0" i="0" u="none" strike="noStrike" baseline="0" dirty="0">
              <a:solidFill>
                <a:srgbClr val="000000"/>
              </a:solidFill>
              <a:latin typeface="Calibri" panose="020F0502020204030204" pitchFamily="34" charset="0"/>
            </a:endParaRPr>
          </a:p>
          <a:p>
            <a:pPr lvl="1">
              <a:lnSpc>
                <a:spcPct val="150000"/>
              </a:lnSpc>
            </a:pPr>
            <a:r>
              <a:rPr lang="fr-FR" b="0" i="0" u="none" strike="noStrike" baseline="0" dirty="0">
                <a:solidFill>
                  <a:srgbClr val="000000"/>
                </a:solidFill>
                <a:latin typeface="Calibri" panose="020F0502020204030204" pitchFamily="34" charset="0"/>
              </a:rPr>
              <a:t> </a:t>
            </a:r>
            <a:r>
              <a:rPr lang="fr-FR" b="0" i="1" u="none" strike="noStrike" baseline="0" dirty="0">
                <a:latin typeface="Calibri" panose="020F0502020204030204" pitchFamily="34" charset="0"/>
              </a:rPr>
              <a:t>A l’aide de post-it de deux couleurs différentes faites exprimer les freins et les leviers :</a:t>
            </a:r>
          </a:p>
          <a:p>
            <a:pPr lvl="1">
              <a:lnSpc>
                <a:spcPct val="150000"/>
              </a:lnSpc>
            </a:pPr>
            <a:r>
              <a:rPr lang="fr-FR" b="0" i="1" u="none" strike="noStrike" baseline="0" dirty="0">
                <a:solidFill>
                  <a:srgbClr val="7A2553"/>
                </a:solidFill>
                <a:latin typeface="Calibri" panose="020F0502020204030204" pitchFamily="34" charset="0"/>
              </a:rPr>
              <a:t>« Qu’est-ce qui fait qu’un professionnel repère ou ne repère pas ? »</a:t>
            </a:r>
          </a:p>
          <a:p>
            <a:pPr lvl="1">
              <a:lnSpc>
                <a:spcPct val="150000"/>
              </a:lnSpc>
            </a:pPr>
            <a:r>
              <a:rPr lang="fr-FR" b="0" i="1" u="none" strike="noStrike" baseline="0" dirty="0">
                <a:latin typeface="Calibri" panose="020F0502020204030204" pitchFamily="34" charset="0"/>
              </a:rPr>
              <a:t>Puis échanger en groupe sur les freins et les leviers envisageables </a:t>
            </a:r>
            <a:endParaRPr lang="fr-FR" i="1" dirty="0"/>
          </a:p>
        </p:txBody>
      </p:sp>
      <p:sp>
        <p:nvSpPr>
          <p:cNvPr id="7" name="ZoneTexte 6">
            <a:extLst>
              <a:ext uri="{FF2B5EF4-FFF2-40B4-BE49-F238E27FC236}">
                <a16:creationId xmlns:a16="http://schemas.microsoft.com/office/drawing/2014/main" id="{140B578B-1B77-4D34-91A0-64EEA5068881}"/>
              </a:ext>
            </a:extLst>
          </p:cNvPr>
          <p:cNvSpPr txBox="1"/>
          <p:nvPr/>
        </p:nvSpPr>
        <p:spPr>
          <a:xfrm>
            <a:off x="408639" y="581891"/>
            <a:ext cx="11856098" cy="584775"/>
          </a:xfrm>
          <a:prstGeom prst="rect">
            <a:avLst/>
          </a:prstGeom>
          <a:noFill/>
        </p:spPr>
        <p:txBody>
          <a:bodyPr wrap="square" rtlCol="0">
            <a:spAutoFit/>
          </a:bodyPr>
          <a:lstStyle/>
          <a:p>
            <a:pPr lvl="0"/>
            <a:r>
              <a:rPr lang="fr-FR" sz="3200" b="1" dirty="0">
                <a:solidFill>
                  <a:srgbClr val="7A2553"/>
                </a:solidFill>
              </a:rPr>
              <a:t>Outils d’animation :</a:t>
            </a:r>
            <a:endParaRPr lang="fr-FR" sz="3200" dirty="0">
              <a:solidFill>
                <a:srgbClr val="6B6123"/>
              </a:solidFill>
            </a:endParaRPr>
          </a:p>
        </p:txBody>
      </p:sp>
      <p:pic>
        <p:nvPicPr>
          <p:cNvPr id="5" name="Graphique 4" descr="Épingle avec un remplissage uni">
            <a:extLst>
              <a:ext uri="{FF2B5EF4-FFF2-40B4-BE49-F238E27FC236}">
                <a16:creationId xmlns:a16="http://schemas.microsoft.com/office/drawing/2014/main" id="{EBC324A0-E4F4-4D3B-BDCC-562472F4B56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3873457">
            <a:off x="9495974" y="2196753"/>
            <a:ext cx="914400" cy="914400"/>
          </a:xfrm>
          <a:prstGeom prst="rect">
            <a:avLst/>
          </a:prstGeom>
        </p:spPr>
      </p:pic>
      <p:pic>
        <p:nvPicPr>
          <p:cNvPr id="9" name="Image 8">
            <a:extLst>
              <a:ext uri="{FF2B5EF4-FFF2-40B4-BE49-F238E27FC236}">
                <a16:creationId xmlns:a16="http://schemas.microsoft.com/office/drawing/2014/main" id="{7C4309AB-76E7-4816-B027-20A019B76726}"/>
              </a:ext>
            </a:extLst>
          </p:cNvPr>
          <p:cNvPicPr>
            <a:picLocks noChangeAspect="1"/>
          </p:cNvPicPr>
          <p:nvPr/>
        </p:nvPicPr>
        <p:blipFill rotWithShape="1">
          <a:blip r:embed="rId5"/>
          <a:srcRect l="2658" r="5180"/>
          <a:stretch/>
        </p:blipFill>
        <p:spPr>
          <a:xfrm rot="21105911">
            <a:off x="1482275" y="3666930"/>
            <a:ext cx="3252396" cy="26284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Graphique 10" descr="Épingle avec un remplissage uni">
            <a:extLst>
              <a:ext uri="{FF2B5EF4-FFF2-40B4-BE49-F238E27FC236}">
                <a16:creationId xmlns:a16="http://schemas.microsoft.com/office/drawing/2014/main" id="{B811987F-E629-4114-AAEA-BC70A866F44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3873457">
            <a:off x="2777611" y="3113914"/>
            <a:ext cx="914400" cy="914400"/>
          </a:xfrm>
          <a:prstGeom prst="rect">
            <a:avLst/>
          </a:prstGeom>
        </p:spPr>
      </p:pic>
    </p:spTree>
    <p:extLst>
      <p:ext uri="{BB962C8B-B14F-4D97-AF65-F5344CB8AC3E}">
        <p14:creationId xmlns:p14="http://schemas.microsoft.com/office/powerpoint/2010/main" val="2381382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5EE33B8-0607-4554-A6C1-F168BA552013}"/>
              </a:ext>
            </a:extLst>
          </p:cNvPr>
          <p:cNvSpPr txBox="1"/>
          <p:nvPr/>
        </p:nvSpPr>
        <p:spPr>
          <a:xfrm>
            <a:off x="0" y="2844225"/>
            <a:ext cx="12192000" cy="1077218"/>
          </a:xfrm>
          <a:prstGeom prst="rect">
            <a:avLst/>
          </a:prstGeom>
          <a:noFill/>
        </p:spPr>
        <p:txBody>
          <a:bodyPr wrap="square" rtlCol="0">
            <a:spAutoFit/>
          </a:bodyPr>
          <a:lstStyle/>
          <a:p>
            <a:pPr lvl="0" algn="ctr"/>
            <a:r>
              <a:rPr lang="fr-FR" sz="3200" b="1" dirty="0"/>
              <a:t>b) </a:t>
            </a:r>
            <a:r>
              <a:rPr lang="fr-FR" sz="3200" b="1" dirty="0">
                <a:effectLst/>
                <a:latin typeface="Calibri" panose="020F0502020204030204" pitchFamily="34" charset="0"/>
                <a:ea typeface="Calibri" panose="020F0502020204030204" pitchFamily="34" charset="0"/>
                <a:cs typeface="Calibri" panose="020F0502020204030204" pitchFamily="34" charset="0"/>
              </a:rPr>
              <a:t>Sensibiliser les professionnels à la nécessité de repérer au travers</a:t>
            </a:r>
          </a:p>
          <a:p>
            <a:pPr lvl="0" algn="ctr"/>
            <a:r>
              <a:rPr lang="fr-FR" sz="3200" b="1" dirty="0"/>
              <a:t> des données épidémiologiques</a:t>
            </a:r>
          </a:p>
        </p:txBody>
      </p:sp>
    </p:spTree>
    <p:extLst>
      <p:ext uri="{BB962C8B-B14F-4D97-AF65-F5344CB8AC3E}">
        <p14:creationId xmlns:p14="http://schemas.microsoft.com/office/powerpoint/2010/main" val="3734132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AEBCDAC-FBE4-402F-86D2-555AFF6B79FC}"/>
              </a:ext>
            </a:extLst>
          </p:cNvPr>
          <p:cNvSpPr txBox="1"/>
          <p:nvPr/>
        </p:nvSpPr>
        <p:spPr>
          <a:xfrm>
            <a:off x="408639" y="581891"/>
            <a:ext cx="11856098" cy="1077218"/>
          </a:xfrm>
          <a:prstGeom prst="rect">
            <a:avLst/>
          </a:prstGeom>
          <a:noFill/>
        </p:spPr>
        <p:txBody>
          <a:bodyPr wrap="square" rtlCol="0">
            <a:spAutoFit/>
          </a:bodyPr>
          <a:lstStyle/>
          <a:p>
            <a:pPr lvl="0"/>
            <a:r>
              <a:rPr lang="fr-FR" sz="3200" b="1" dirty="0">
                <a:solidFill>
                  <a:srgbClr val="7A2553"/>
                </a:solidFill>
              </a:rPr>
              <a:t>Données épidémiologiques : </a:t>
            </a:r>
          </a:p>
          <a:p>
            <a:pPr lvl="0"/>
            <a:r>
              <a:rPr lang="fr-FR" sz="3200" b="1" dirty="0">
                <a:solidFill>
                  <a:srgbClr val="7A2553"/>
                </a:solidFill>
              </a:rPr>
              <a:t>Alcool-Tabac-Cannabis </a:t>
            </a:r>
            <a:endParaRPr lang="fr-FR" sz="3200" dirty="0">
              <a:solidFill>
                <a:srgbClr val="6B6123"/>
              </a:solidFill>
            </a:endParaRPr>
          </a:p>
        </p:txBody>
      </p:sp>
      <p:sp>
        <p:nvSpPr>
          <p:cNvPr id="11" name="ZoneTexte 10">
            <a:extLst>
              <a:ext uri="{FF2B5EF4-FFF2-40B4-BE49-F238E27FC236}">
                <a16:creationId xmlns:a16="http://schemas.microsoft.com/office/drawing/2014/main" id="{95DF1F34-C5FF-4750-9885-A9B07018FCE9}"/>
              </a:ext>
            </a:extLst>
          </p:cNvPr>
          <p:cNvSpPr txBox="1"/>
          <p:nvPr/>
        </p:nvSpPr>
        <p:spPr>
          <a:xfrm rot="10800000" flipV="1">
            <a:off x="408638" y="5643052"/>
            <a:ext cx="2791761" cy="769441"/>
          </a:xfrm>
          <a:prstGeom prst="rect">
            <a:avLst/>
          </a:prstGeom>
          <a:noFill/>
        </p:spPr>
        <p:txBody>
          <a:bodyPr wrap="square">
            <a:spAutoFit/>
          </a:bodyPr>
          <a:lstStyle/>
          <a:p>
            <a:r>
              <a:rPr lang="fr-FR" sz="1100" dirty="0"/>
              <a:t>Source : </a:t>
            </a:r>
            <a:r>
              <a:rPr lang="fr-FR" sz="1100" dirty="0" err="1"/>
              <a:t>EnCLASS</a:t>
            </a:r>
            <a:r>
              <a:rPr lang="fr-FR" sz="1100" dirty="0"/>
              <a:t> 3e - exploitation -Usages d’alcool, de tabac et de cannabis chez les élèves de 3e en 2021 tendances 148 publié Décembre 2021</a:t>
            </a:r>
          </a:p>
        </p:txBody>
      </p:sp>
      <p:sp>
        <p:nvSpPr>
          <p:cNvPr id="6" name="ZoneTexte 5">
            <a:extLst>
              <a:ext uri="{FF2B5EF4-FFF2-40B4-BE49-F238E27FC236}">
                <a16:creationId xmlns:a16="http://schemas.microsoft.com/office/drawing/2014/main" id="{8E2BD05A-A6E6-4FF0-BE67-F551712D6EB6}"/>
              </a:ext>
            </a:extLst>
          </p:cNvPr>
          <p:cNvSpPr txBox="1"/>
          <p:nvPr/>
        </p:nvSpPr>
        <p:spPr>
          <a:xfrm>
            <a:off x="408639" y="1813500"/>
            <a:ext cx="11691921" cy="369332"/>
          </a:xfrm>
          <a:prstGeom prst="rect">
            <a:avLst/>
          </a:prstGeom>
          <a:noFill/>
        </p:spPr>
        <p:txBody>
          <a:bodyPr wrap="square" rtlCol="0">
            <a:spAutoFit/>
          </a:bodyPr>
          <a:lstStyle/>
          <a:p>
            <a:r>
              <a:rPr lang="fr-FR" b="1" dirty="0"/>
              <a:t>Évolution 2010-2021 des usages de boissons alcoolisées, de tabac (cigarettes) et de cannabis des élèves de 3e (%)</a:t>
            </a:r>
          </a:p>
        </p:txBody>
      </p:sp>
      <p:pic>
        <p:nvPicPr>
          <p:cNvPr id="7" name="Image 6">
            <a:extLst>
              <a:ext uri="{FF2B5EF4-FFF2-40B4-BE49-F238E27FC236}">
                <a16:creationId xmlns:a16="http://schemas.microsoft.com/office/drawing/2014/main" id="{8C5FADF8-4573-4672-9310-BE23B7790A6C}"/>
              </a:ext>
            </a:extLst>
          </p:cNvPr>
          <p:cNvPicPr>
            <a:picLocks noChangeAspect="1"/>
          </p:cNvPicPr>
          <p:nvPr/>
        </p:nvPicPr>
        <p:blipFill>
          <a:blip r:embed="rId2"/>
          <a:stretch>
            <a:fillRect/>
          </a:stretch>
        </p:blipFill>
        <p:spPr>
          <a:xfrm>
            <a:off x="3504442" y="2561168"/>
            <a:ext cx="5664491" cy="3714941"/>
          </a:xfrm>
          <a:prstGeom prst="rect">
            <a:avLst/>
          </a:prstGeom>
        </p:spPr>
      </p:pic>
      <p:sp>
        <p:nvSpPr>
          <p:cNvPr id="8" name="ZoneTexte 7">
            <a:extLst>
              <a:ext uri="{FF2B5EF4-FFF2-40B4-BE49-F238E27FC236}">
                <a16:creationId xmlns:a16="http://schemas.microsoft.com/office/drawing/2014/main" id="{F34CD69E-5C7A-4425-9FFA-9769D881548B}"/>
              </a:ext>
            </a:extLst>
          </p:cNvPr>
          <p:cNvSpPr txBox="1"/>
          <p:nvPr/>
        </p:nvSpPr>
        <p:spPr>
          <a:xfrm>
            <a:off x="408638" y="2561168"/>
            <a:ext cx="2976879" cy="923330"/>
          </a:xfrm>
          <a:prstGeom prst="rect">
            <a:avLst/>
          </a:prstGeom>
          <a:noFill/>
        </p:spPr>
        <p:txBody>
          <a:bodyPr wrap="square" rtlCol="0">
            <a:spAutoFit/>
          </a:bodyPr>
          <a:lstStyle/>
          <a:p>
            <a:r>
              <a:rPr lang="fr-FR" dirty="0"/>
              <a:t>L’alcool reste la première substance psychoactive diffusée à l’adolescence</a:t>
            </a:r>
          </a:p>
        </p:txBody>
      </p:sp>
    </p:spTree>
    <p:extLst>
      <p:ext uri="{BB962C8B-B14F-4D97-AF65-F5344CB8AC3E}">
        <p14:creationId xmlns:p14="http://schemas.microsoft.com/office/powerpoint/2010/main" val="2391710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AEBCDAC-FBE4-402F-86D2-555AFF6B79FC}"/>
              </a:ext>
            </a:extLst>
          </p:cNvPr>
          <p:cNvSpPr txBox="1"/>
          <p:nvPr/>
        </p:nvSpPr>
        <p:spPr>
          <a:xfrm>
            <a:off x="408639" y="581891"/>
            <a:ext cx="11856098" cy="1077218"/>
          </a:xfrm>
          <a:prstGeom prst="rect">
            <a:avLst/>
          </a:prstGeom>
          <a:noFill/>
        </p:spPr>
        <p:txBody>
          <a:bodyPr wrap="square" rtlCol="0">
            <a:spAutoFit/>
          </a:bodyPr>
          <a:lstStyle/>
          <a:p>
            <a:pPr lvl="0"/>
            <a:r>
              <a:rPr lang="fr-FR" sz="3200" b="1" dirty="0">
                <a:solidFill>
                  <a:srgbClr val="7A2553"/>
                </a:solidFill>
              </a:rPr>
              <a:t>Données épidémiologiques : </a:t>
            </a:r>
          </a:p>
          <a:p>
            <a:pPr lvl="0"/>
            <a:r>
              <a:rPr lang="fr-FR" sz="3200" b="1" dirty="0">
                <a:solidFill>
                  <a:srgbClr val="7A2553"/>
                </a:solidFill>
              </a:rPr>
              <a:t>Alcool-Tabac-Cannabis </a:t>
            </a:r>
            <a:endParaRPr lang="fr-FR" sz="3200" dirty="0">
              <a:solidFill>
                <a:srgbClr val="6B6123"/>
              </a:solidFill>
            </a:endParaRPr>
          </a:p>
        </p:txBody>
      </p:sp>
      <p:sp>
        <p:nvSpPr>
          <p:cNvPr id="11" name="ZoneTexte 10">
            <a:extLst>
              <a:ext uri="{FF2B5EF4-FFF2-40B4-BE49-F238E27FC236}">
                <a16:creationId xmlns:a16="http://schemas.microsoft.com/office/drawing/2014/main" id="{95DF1F34-C5FF-4750-9885-A9B07018FCE9}"/>
              </a:ext>
            </a:extLst>
          </p:cNvPr>
          <p:cNvSpPr txBox="1"/>
          <p:nvPr/>
        </p:nvSpPr>
        <p:spPr>
          <a:xfrm>
            <a:off x="606583" y="6085311"/>
            <a:ext cx="10978834" cy="261610"/>
          </a:xfrm>
          <a:prstGeom prst="rect">
            <a:avLst/>
          </a:prstGeom>
          <a:noFill/>
        </p:spPr>
        <p:txBody>
          <a:bodyPr wrap="square">
            <a:spAutoFit/>
          </a:bodyPr>
          <a:lstStyle/>
          <a:p>
            <a:r>
              <a:rPr lang="fr-FR" sz="1100" b="0" i="0" u="none" strike="noStrike" baseline="0" dirty="0">
                <a:solidFill>
                  <a:srgbClr val="5A5A5A"/>
                </a:solidFill>
              </a:rPr>
              <a:t>Source : ESCAPAD 2017, OFDT </a:t>
            </a:r>
            <a:r>
              <a:rPr lang="fr-FR" sz="1100" b="0" i="0" u="none" strike="noStrike" baseline="0" dirty="0">
                <a:solidFill>
                  <a:srgbClr val="494847"/>
                </a:solidFill>
              </a:rPr>
              <a:t> </a:t>
            </a:r>
            <a:endParaRPr lang="fr-FR" sz="1100" dirty="0"/>
          </a:p>
        </p:txBody>
      </p:sp>
      <p:sp>
        <p:nvSpPr>
          <p:cNvPr id="2" name="ZoneTexte 1">
            <a:extLst>
              <a:ext uri="{FF2B5EF4-FFF2-40B4-BE49-F238E27FC236}">
                <a16:creationId xmlns:a16="http://schemas.microsoft.com/office/drawing/2014/main" id="{A0C02A4E-A920-4CF4-8842-DAD5D34DF516}"/>
              </a:ext>
            </a:extLst>
          </p:cNvPr>
          <p:cNvSpPr txBox="1"/>
          <p:nvPr/>
        </p:nvSpPr>
        <p:spPr>
          <a:xfrm>
            <a:off x="854279" y="1823660"/>
            <a:ext cx="9578566" cy="1200329"/>
          </a:xfrm>
          <a:prstGeom prst="rect">
            <a:avLst/>
          </a:prstGeom>
          <a:noFill/>
        </p:spPr>
        <p:txBody>
          <a:bodyPr wrap="square" rtlCol="0">
            <a:spAutoFit/>
          </a:bodyPr>
          <a:lstStyle/>
          <a:p>
            <a:r>
              <a:rPr lang="fr-FR" dirty="0"/>
              <a:t>A 17 ans, les jeunes sont 11,7 % à n’avoir jamais expérimenté l’alcool, le tabac ou le cannabis</a:t>
            </a:r>
          </a:p>
          <a:p>
            <a:endParaRPr lang="fr-FR" dirty="0"/>
          </a:p>
          <a:p>
            <a:endParaRPr lang="fr-FR" dirty="0"/>
          </a:p>
          <a:p>
            <a:pPr marL="285750" indent="-285750">
              <a:buFont typeface="Wingdings" panose="05000000000000000000" pitchFamily="2" charset="2"/>
              <a:buChar char="§"/>
            </a:pPr>
            <a:r>
              <a:rPr lang="fr-FR" dirty="0"/>
              <a:t>Une consommation liée à la situation scolaire :</a:t>
            </a:r>
          </a:p>
        </p:txBody>
      </p:sp>
      <p:graphicFrame>
        <p:nvGraphicFramePr>
          <p:cNvPr id="3" name="Tableau 5">
            <a:extLst>
              <a:ext uri="{FF2B5EF4-FFF2-40B4-BE49-F238E27FC236}">
                <a16:creationId xmlns:a16="http://schemas.microsoft.com/office/drawing/2014/main" id="{8E2E711B-8118-4E3C-96FE-F0D758BF4333}"/>
              </a:ext>
            </a:extLst>
          </p:cNvPr>
          <p:cNvGraphicFramePr>
            <a:graphicFrameLocks noGrp="1"/>
          </p:cNvGraphicFramePr>
          <p:nvPr/>
        </p:nvGraphicFramePr>
        <p:xfrm>
          <a:off x="1181100" y="3251336"/>
          <a:ext cx="8924925" cy="2006464"/>
        </p:xfrm>
        <a:graphic>
          <a:graphicData uri="http://schemas.openxmlformats.org/drawingml/2006/table">
            <a:tbl>
              <a:tblPr firstRow="1" firstCol="1" bandRow="1">
                <a:tableStyleId>{5C22544A-7EE6-4342-B048-85BDC9FD1C3A}</a:tableStyleId>
              </a:tblPr>
              <a:tblGrid>
                <a:gridCol w="3009900">
                  <a:extLst>
                    <a:ext uri="{9D8B030D-6E8A-4147-A177-3AD203B41FA5}">
                      <a16:colId xmlns:a16="http://schemas.microsoft.com/office/drawing/2014/main" val="1838797925"/>
                    </a:ext>
                  </a:extLst>
                </a:gridCol>
                <a:gridCol w="1609725">
                  <a:extLst>
                    <a:ext uri="{9D8B030D-6E8A-4147-A177-3AD203B41FA5}">
                      <a16:colId xmlns:a16="http://schemas.microsoft.com/office/drawing/2014/main" val="2000295127"/>
                    </a:ext>
                  </a:extLst>
                </a:gridCol>
                <a:gridCol w="2047875">
                  <a:extLst>
                    <a:ext uri="{9D8B030D-6E8A-4147-A177-3AD203B41FA5}">
                      <a16:colId xmlns:a16="http://schemas.microsoft.com/office/drawing/2014/main" val="1257135955"/>
                    </a:ext>
                  </a:extLst>
                </a:gridCol>
                <a:gridCol w="2257425">
                  <a:extLst>
                    <a:ext uri="{9D8B030D-6E8A-4147-A177-3AD203B41FA5}">
                      <a16:colId xmlns:a16="http://schemas.microsoft.com/office/drawing/2014/main" val="2133122999"/>
                    </a:ext>
                  </a:extLst>
                </a:gridCol>
              </a:tblGrid>
              <a:tr h="732796">
                <a:tc>
                  <a:txBody>
                    <a:bodyPr/>
                    <a:lstStyle/>
                    <a:p>
                      <a:r>
                        <a:rPr lang="fr-FR" dirty="0"/>
                        <a:t>Usage régulier en %</a:t>
                      </a:r>
                    </a:p>
                  </a:txBody>
                  <a:tcPr anchor="ctr">
                    <a:solidFill>
                      <a:srgbClr val="7A2553"/>
                    </a:solidFill>
                  </a:tcPr>
                </a:tc>
                <a:tc>
                  <a:txBody>
                    <a:bodyPr/>
                    <a:lstStyle/>
                    <a:p>
                      <a:pPr algn="ctr"/>
                      <a:r>
                        <a:rPr lang="fr-FR" dirty="0"/>
                        <a:t>Elèves</a:t>
                      </a:r>
                    </a:p>
                  </a:txBody>
                  <a:tcPr anchor="ctr">
                    <a:solidFill>
                      <a:srgbClr val="7A2553"/>
                    </a:solidFill>
                  </a:tcPr>
                </a:tc>
                <a:tc>
                  <a:txBody>
                    <a:bodyPr/>
                    <a:lstStyle/>
                    <a:p>
                      <a:pPr algn="ctr"/>
                      <a:r>
                        <a:rPr lang="fr-FR" dirty="0"/>
                        <a:t>Apprentis</a:t>
                      </a:r>
                    </a:p>
                  </a:txBody>
                  <a:tcPr anchor="ctr">
                    <a:solidFill>
                      <a:srgbClr val="7A2553"/>
                    </a:solidFill>
                  </a:tcPr>
                </a:tc>
                <a:tc>
                  <a:txBody>
                    <a:bodyPr/>
                    <a:lstStyle/>
                    <a:p>
                      <a:pPr algn="ctr"/>
                      <a:r>
                        <a:rPr lang="fr-FR" dirty="0"/>
                        <a:t>Sortis du système scolaire</a:t>
                      </a:r>
                    </a:p>
                  </a:txBody>
                  <a:tcPr anchor="ctr">
                    <a:solidFill>
                      <a:srgbClr val="7A2553"/>
                    </a:solidFill>
                  </a:tcPr>
                </a:tc>
                <a:extLst>
                  <a:ext uri="{0D108BD9-81ED-4DB2-BD59-A6C34878D82A}">
                    <a16:rowId xmlns:a16="http://schemas.microsoft.com/office/drawing/2014/main" val="1655351184"/>
                  </a:ext>
                </a:extLst>
              </a:tr>
              <a:tr h="424556">
                <a:tc>
                  <a:txBody>
                    <a:bodyPr/>
                    <a:lstStyle/>
                    <a:p>
                      <a:r>
                        <a:rPr lang="fr-FR" dirty="0"/>
                        <a:t>Tabac quotidien</a:t>
                      </a:r>
                    </a:p>
                  </a:txBody>
                  <a:tcPr>
                    <a:solidFill>
                      <a:schemeClr val="bg2">
                        <a:lumMod val="50000"/>
                      </a:schemeClr>
                    </a:solidFill>
                  </a:tcPr>
                </a:tc>
                <a:tc>
                  <a:txBody>
                    <a:bodyPr/>
                    <a:lstStyle/>
                    <a:p>
                      <a:pPr algn="ctr"/>
                      <a:r>
                        <a:rPr lang="fr-FR" dirty="0"/>
                        <a:t>22 %</a:t>
                      </a:r>
                    </a:p>
                  </a:txBody>
                  <a:tcPr>
                    <a:solidFill>
                      <a:srgbClr val="D7D8D7"/>
                    </a:solidFill>
                  </a:tcPr>
                </a:tc>
                <a:tc>
                  <a:txBody>
                    <a:bodyPr/>
                    <a:lstStyle/>
                    <a:p>
                      <a:pPr algn="ctr"/>
                      <a:r>
                        <a:rPr lang="fr-FR" dirty="0"/>
                        <a:t>47,3 %</a:t>
                      </a:r>
                    </a:p>
                  </a:txBody>
                  <a:tcPr>
                    <a:solidFill>
                      <a:srgbClr val="D7D8D7"/>
                    </a:solidFill>
                  </a:tcPr>
                </a:tc>
                <a:tc>
                  <a:txBody>
                    <a:bodyPr/>
                    <a:lstStyle/>
                    <a:p>
                      <a:pPr algn="ctr"/>
                      <a:r>
                        <a:rPr lang="fr-FR" dirty="0"/>
                        <a:t>57 %</a:t>
                      </a:r>
                    </a:p>
                  </a:txBody>
                  <a:tcPr>
                    <a:solidFill>
                      <a:srgbClr val="D7D8D7"/>
                    </a:solidFill>
                  </a:tcPr>
                </a:tc>
                <a:extLst>
                  <a:ext uri="{0D108BD9-81ED-4DB2-BD59-A6C34878D82A}">
                    <a16:rowId xmlns:a16="http://schemas.microsoft.com/office/drawing/2014/main" val="2016239074"/>
                  </a:ext>
                </a:extLst>
              </a:tr>
              <a:tr h="424556">
                <a:tc>
                  <a:txBody>
                    <a:bodyPr/>
                    <a:lstStyle/>
                    <a:p>
                      <a:r>
                        <a:rPr lang="fr-FR" dirty="0"/>
                        <a:t>Alcool régulier</a:t>
                      </a:r>
                    </a:p>
                  </a:txBody>
                  <a:tcPr>
                    <a:solidFill>
                      <a:schemeClr val="bg2">
                        <a:lumMod val="50000"/>
                      </a:schemeClr>
                    </a:solidFill>
                  </a:tcPr>
                </a:tc>
                <a:tc>
                  <a:txBody>
                    <a:bodyPr/>
                    <a:lstStyle/>
                    <a:p>
                      <a:pPr algn="ctr"/>
                      <a:r>
                        <a:rPr lang="fr-FR" dirty="0"/>
                        <a:t>7,5 %</a:t>
                      </a:r>
                    </a:p>
                  </a:txBody>
                  <a:tcPr>
                    <a:solidFill>
                      <a:srgbClr val="D7D8D7"/>
                    </a:solidFill>
                  </a:tcPr>
                </a:tc>
                <a:tc>
                  <a:txBody>
                    <a:bodyPr/>
                    <a:lstStyle/>
                    <a:p>
                      <a:pPr algn="ctr"/>
                      <a:r>
                        <a:rPr lang="fr-FR" dirty="0"/>
                        <a:t>18,4 %</a:t>
                      </a:r>
                    </a:p>
                  </a:txBody>
                  <a:tcPr>
                    <a:solidFill>
                      <a:srgbClr val="D7D8D7"/>
                    </a:solidFill>
                  </a:tcPr>
                </a:tc>
                <a:tc>
                  <a:txBody>
                    <a:bodyPr/>
                    <a:lstStyle/>
                    <a:p>
                      <a:pPr algn="ctr"/>
                      <a:r>
                        <a:rPr lang="fr-FR" dirty="0"/>
                        <a:t>12,6 %</a:t>
                      </a:r>
                    </a:p>
                  </a:txBody>
                  <a:tcPr>
                    <a:solidFill>
                      <a:srgbClr val="D7D8D7"/>
                    </a:solidFill>
                  </a:tcPr>
                </a:tc>
                <a:extLst>
                  <a:ext uri="{0D108BD9-81ED-4DB2-BD59-A6C34878D82A}">
                    <a16:rowId xmlns:a16="http://schemas.microsoft.com/office/drawing/2014/main" val="3208815379"/>
                  </a:ext>
                </a:extLst>
              </a:tr>
              <a:tr h="424556">
                <a:tc>
                  <a:txBody>
                    <a:bodyPr/>
                    <a:lstStyle/>
                    <a:p>
                      <a:r>
                        <a:rPr lang="fr-FR" dirty="0"/>
                        <a:t>Cannabis régulier</a:t>
                      </a:r>
                    </a:p>
                  </a:txBody>
                  <a:tcPr>
                    <a:solidFill>
                      <a:schemeClr val="bg2">
                        <a:lumMod val="50000"/>
                      </a:schemeClr>
                    </a:solidFill>
                  </a:tcPr>
                </a:tc>
                <a:tc>
                  <a:txBody>
                    <a:bodyPr/>
                    <a:lstStyle/>
                    <a:p>
                      <a:pPr algn="ctr"/>
                      <a:r>
                        <a:rPr lang="fr-FR" dirty="0"/>
                        <a:t>6 %</a:t>
                      </a:r>
                    </a:p>
                  </a:txBody>
                  <a:tcPr>
                    <a:solidFill>
                      <a:srgbClr val="D7D8D7"/>
                    </a:solidFill>
                  </a:tcPr>
                </a:tc>
                <a:tc>
                  <a:txBody>
                    <a:bodyPr/>
                    <a:lstStyle/>
                    <a:p>
                      <a:pPr algn="ctr"/>
                      <a:r>
                        <a:rPr lang="fr-FR" dirty="0"/>
                        <a:t>14,3 %</a:t>
                      </a:r>
                    </a:p>
                  </a:txBody>
                  <a:tcPr>
                    <a:solidFill>
                      <a:srgbClr val="D7D8D7"/>
                    </a:solidFill>
                  </a:tcPr>
                </a:tc>
                <a:tc>
                  <a:txBody>
                    <a:bodyPr/>
                    <a:lstStyle/>
                    <a:p>
                      <a:pPr algn="ctr"/>
                      <a:r>
                        <a:rPr lang="fr-FR" dirty="0"/>
                        <a:t>21,1 %</a:t>
                      </a:r>
                    </a:p>
                  </a:txBody>
                  <a:tcPr>
                    <a:solidFill>
                      <a:srgbClr val="D7D8D7"/>
                    </a:solidFill>
                  </a:tcPr>
                </a:tc>
                <a:extLst>
                  <a:ext uri="{0D108BD9-81ED-4DB2-BD59-A6C34878D82A}">
                    <a16:rowId xmlns:a16="http://schemas.microsoft.com/office/drawing/2014/main" val="280922730"/>
                  </a:ext>
                </a:extLst>
              </a:tr>
            </a:tbl>
          </a:graphicData>
        </a:graphic>
      </p:graphicFrame>
    </p:spTree>
    <p:extLst>
      <p:ext uri="{BB962C8B-B14F-4D97-AF65-F5344CB8AC3E}">
        <p14:creationId xmlns:p14="http://schemas.microsoft.com/office/powerpoint/2010/main" val="3487947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AEBCDAC-FBE4-402F-86D2-555AFF6B79FC}"/>
              </a:ext>
            </a:extLst>
          </p:cNvPr>
          <p:cNvSpPr txBox="1"/>
          <p:nvPr/>
        </p:nvSpPr>
        <p:spPr>
          <a:xfrm>
            <a:off x="408639" y="581891"/>
            <a:ext cx="11856098" cy="1077218"/>
          </a:xfrm>
          <a:prstGeom prst="rect">
            <a:avLst/>
          </a:prstGeom>
          <a:noFill/>
        </p:spPr>
        <p:txBody>
          <a:bodyPr wrap="square" rtlCol="0">
            <a:spAutoFit/>
          </a:bodyPr>
          <a:lstStyle/>
          <a:p>
            <a:pPr lvl="0"/>
            <a:r>
              <a:rPr lang="fr-FR" sz="3200" b="1" dirty="0">
                <a:solidFill>
                  <a:srgbClr val="7A2553"/>
                </a:solidFill>
              </a:rPr>
              <a:t>Données épidémiologiques : </a:t>
            </a:r>
          </a:p>
          <a:p>
            <a:pPr lvl="0"/>
            <a:r>
              <a:rPr lang="fr-FR" sz="3200" b="1" dirty="0">
                <a:solidFill>
                  <a:srgbClr val="7A2553"/>
                </a:solidFill>
              </a:rPr>
              <a:t>Alcool-Tabac-Cannabis </a:t>
            </a:r>
            <a:endParaRPr lang="fr-FR" sz="3200" dirty="0">
              <a:solidFill>
                <a:srgbClr val="6B6123"/>
              </a:solidFill>
            </a:endParaRPr>
          </a:p>
        </p:txBody>
      </p:sp>
      <p:pic>
        <p:nvPicPr>
          <p:cNvPr id="9" name="Image 8">
            <a:extLst>
              <a:ext uri="{FF2B5EF4-FFF2-40B4-BE49-F238E27FC236}">
                <a16:creationId xmlns:a16="http://schemas.microsoft.com/office/drawing/2014/main" id="{8EFE4367-367B-45F2-9D18-78A719393D7A}"/>
              </a:ext>
            </a:extLst>
          </p:cNvPr>
          <p:cNvPicPr>
            <a:picLocks noChangeAspect="1"/>
          </p:cNvPicPr>
          <p:nvPr/>
        </p:nvPicPr>
        <p:blipFill rotWithShape="1">
          <a:blip r:embed="rId2"/>
          <a:srcRect l="1358" t="15427" r="3965"/>
          <a:stretch/>
        </p:blipFill>
        <p:spPr>
          <a:xfrm>
            <a:off x="1953332" y="2176176"/>
            <a:ext cx="8734425" cy="3749991"/>
          </a:xfrm>
          <a:prstGeom prst="rect">
            <a:avLst/>
          </a:prstGeom>
        </p:spPr>
      </p:pic>
      <p:sp>
        <p:nvSpPr>
          <p:cNvPr id="11" name="ZoneTexte 10">
            <a:extLst>
              <a:ext uri="{FF2B5EF4-FFF2-40B4-BE49-F238E27FC236}">
                <a16:creationId xmlns:a16="http://schemas.microsoft.com/office/drawing/2014/main" id="{95DF1F34-C5FF-4750-9885-A9B07018FCE9}"/>
              </a:ext>
            </a:extLst>
          </p:cNvPr>
          <p:cNvSpPr txBox="1"/>
          <p:nvPr/>
        </p:nvSpPr>
        <p:spPr>
          <a:xfrm>
            <a:off x="606583" y="5926167"/>
            <a:ext cx="10978834" cy="600164"/>
          </a:xfrm>
          <a:prstGeom prst="rect">
            <a:avLst/>
          </a:prstGeom>
          <a:noFill/>
        </p:spPr>
        <p:txBody>
          <a:bodyPr wrap="square">
            <a:spAutoFit/>
          </a:bodyPr>
          <a:lstStyle/>
          <a:p>
            <a:r>
              <a:rPr lang="fr-FR" sz="1100" b="0" i="0" u="none" strike="noStrike" baseline="0" dirty="0">
                <a:solidFill>
                  <a:srgbClr val="5A5A5A"/>
                </a:solidFill>
              </a:rPr>
              <a:t>Source : ESCAPAD 2017, OFDT </a:t>
            </a:r>
            <a:endParaRPr lang="fr-FR" sz="1100" b="0" i="0" u="none" strike="noStrike" baseline="0" dirty="0">
              <a:solidFill>
                <a:srgbClr val="000000"/>
              </a:solidFill>
            </a:endParaRPr>
          </a:p>
          <a:p>
            <a:r>
              <a:rPr lang="fr-FR" sz="1100" b="0" i="0" u="none" strike="noStrike" baseline="0" dirty="0">
                <a:solidFill>
                  <a:srgbClr val="494847"/>
                </a:solidFill>
              </a:rPr>
              <a:t>Note : Les prévalences régionales sont arrondies à l’unité près pour des raisons d’effectif. </a:t>
            </a:r>
          </a:p>
          <a:p>
            <a:r>
              <a:rPr lang="fr-FR" sz="1100" b="0" i="0" u="none" strike="noStrike" baseline="0" dirty="0">
                <a:solidFill>
                  <a:srgbClr val="494847"/>
                </a:solidFill>
              </a:rPr>
              <a:t>Note de lecture : </a:t>
            </a:r>
            <a:r>
              <a:rPr lang="fr-FR" sz="1100" b="0" i="0" u="none" strike="noStrike" baseline="0" dirty="0">
                <a:solidFill>
                  <a:srgbClr val="FF0000"/>
                </a:solidFill>
              </a:rPr>
              <a:t>61* </a:t>
            </a:r>
            <a:r>
              <a:rPr lang="fr-FR" sz="1100" b="0" i="0" u="none" strike="noStrike" baseline="0" dirty="0">
                <a:solidFill>
                  <a:srgbClr val="494847"/>
                </a:solidFill>
              </a:rPr>
              <a:t>signifie que le niveau d’expérimentation de tabac des garçons dans la région est supérieur (test de Chi2 au seuil 0,05) à celui de leurs homologues du reste de la France. </a:t>
            </a:r>
            <a:endParaRPr lang="fr-FR" sz="1100" dirty="0"/>
          </a:p>
        </p:txBody>
      </p:sp>
      <p:sp>
        <p:nvSpPr>
          <p:cNvPr id="6" name="ZoneTexte 5">
            <a:extLst>
              <a:ext uri="{FF2B5EF4-FFF2-40B4-BE49-F238E27FC236}">
                <a16:creationId xmlns:a16="http://schemas.microsoft.com/office/drawing/2014/main" id="{B2222F03-872B-4161-BCE9-4F2AC376271F}"/>
              </a:ext>
            </a:extLst>
          </p:cNvPr>
          <p:cNvSpPr txBox="1"/>
          <p:nvPr/>
        </p:nvSpPr>
        <p:spPr>
          <a:xfrm>
            <a:off x="887239" y="1711121"/>
            <a:ext cx="10866610" cy="369332"/>
          </a:xfrm>
          <a:prstGeom prst="rect">
            <a:avLst/>
          </a:prstGeom>
          <a:noFill/>
        </p:spPr>
        <p:txBody>
          <a:bodyPr wrap="square" rtlCol="0">
            <a:spAutoFit/>
          </a:bodyPr>
          <a:lstStyle/>
          <a:p>
            <a:r>
              <a:rPr lang="fr-FR" dirty="0"/>
              <a:t>Usages de produits psychoactifs à 17 ans en 2017 dans la région Pays de la Loire et en France métropolitaine (%)</a:t>
            </a:r>
          </a:p>
        </p:txBody>
      </p:sp>
    </p:spTree>
    <p:extLst>
      <p:ext uri="{BB962C8B-B14F-4D97-AF65-F5344CB8AC3E}">
        <p14:creationId xmlns:p14="http://schemas.microsoft.com/office/powerpoint/2010/main" val="2086989055"/>
      </p:ext>
    </p:extLst>
  </p:cSld>
  <p:clrMapOvr>
    <a:masterClrMapping/>
  </p:clrMapOvr>
</p:sld>
</file>

<file path=ppt/theme/theme1.xml><?xml version="1.0" encoding="utf-8"?>
<a:theme xmlns:a="http://schemas.openxmlformats.org/drawingml/2006/main" name="2_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pulsio" id="{49A0550A-1D18-4F2A-894E-EA15BE535624}" vid="{CC5BB21E-9BF2-4058-A1D5-082FF41251E8}"/>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440</TotalTime>
  <Words>1953</Words>
  <Application>Microsoft Office PowerPoint</Application>
  <PresentationFormat>Grand écran</PresentationFormat>
  <Paragraphs>242</Paragraphs>
  <Slides>26</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26</vt:i4>
      </vt:variant>
    </vt:vector>
  </HeadingPairs>
  <TitlesOfParts>
    <vt:vector size="33" baseType="lpstr">
      <vt:lpstr>Arial</vt:lpstr>
      <vt:lpstr>Calibri</vt:lpstr>
      <vt:lpstr>Calibri Light</vt:lpstr>
      <vt:lpstr>Eurocrat</vt:lpstr>
      <vt:lpstr>Segoe UI</vt:lpstr>
      <vt:lpstr>Wingdings</vt:lpstr>
      <vt:lpstr>2_Conception personnalisée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virgi</dc:creator>
  <cp:lastModifiedBy>Virginie ZAOLO</cp:lastModifiedBy>
  <cp:revision>327</cp:revision>
  <dcterms:created xsi:type="dcterms:W3CDTF">2019-05-06T07:53:20Z</dcterms:created>
  <dcterms:modified xsi:type="dcterms:W3CDTF">2022-01-21T14:42:53Z</dcterms:modified>
</cp:coreProperties>
</file>