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8" r:id="rId2"/>
  </p:sldMasterIdLst>
  <p:notesMasterIdLst>
    <p:notesMasterId r:id="rId9"/>
  </p:notesMasterIdLst>
  <p:handoutMasterIdLst>
    <p:handoutMasterId r:id="rId10"/>
  </p:handoutMasterIdLst>
  <p:sldIdLst>
    <p:sldId id="268" r:id="rId3"/>
    <p:sldId id="703" r:id="rId4"/>
    <p:sldId id="915" r:id="rId5"/>
    <p:sldId id="914" r:id="rId6"/>
    <p:sldId id="916" r:id="rId7"/>
    <p:sldId id="91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D946D3-EDBC-386F-0683-35D00D55FD51}" name="Emmanuelle Le Borgne" initials="ELB" userId="S::emmanuelle.leborgne@srae-addicto-pdl.fr::ecfe4deb-88ec-4c68-ad8f-953a334d0bf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enne You" initials="FY" lastIdx="15" clrIdx="0">
    <p:extLst>
      <p:ext uri="{19B8F6BF-5375-455C-9EA6-DF929625EA0E}">
        <p15:presenceInfo xmlns:p15="http://schemas.microsoft.com/office/powerpoint/2012/main" userId="Fabienne You" providerId="None"/>
      </p:ext>
    </p:extLst>
  </p:cmAuthor>
  <p:cmAuthor id="2" name="Fabienne You" initials="FY [2]" lastIdx="3" clrIdx="1">
    <p:extLst>
      <p:ext uri="{19B8F6BF-5375-455C-9EA6-DF929625EA0E}">
        <p15:presenceInfo xmlns:p15="http://schemas.microsoft.com/office/powerpoint/2012/main" userId="S::fabienne.you@srae-addicto-pdl.fr::33802db6-30c6-4786-ac39-6d43bff1652a" providerId="AD"/>
      </p:ext>
    </p:extLst>
  </p:cmAuthor>
  <p:cmAuthor id="3" name="Nicole Stenger" initials="NS" lastIdx="1" clrIdx="2">
    <p:extLst>
      <p:ext uri="{19B8F6BF-5375-455C-9EA6-DF929625EA0E}">
        <p15:presenceInfo xmlns:p15="http://schemas.microsoft.com/office/powerpoint/2012/main" userId="5684e4f9b4e056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A2553"/>
    <a:srgbClr val="A49735"/>
    <a:srgbClr val="6B6123"/>
    <a:srgbClr val="665F2D"/>
    <a:srgbClr val="7C7775"/>
    <a:srgbClr val="CECBC9"/>
    <a:srgbClr val="D7D8D7"/>
    <a:srgbClr val="CEC794"/>
    <a:srgbClr val="949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0717" autoAdjust="0"/>
  </p:normalViewPr>
  <p:slideViewPr>
    <p:cSldViewPr snapToGrid="0">
      <p:cViewPr varScale="1">
        <p:scale>
          <a:sx n="49" d="100"/>
          <a:sy n="49" d="100"/>
        </p:scale>
        <p:origin x="137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9" d="100"/>
        <a:sy n="159" d="100"/>
      </p:scale>
      <p:origin x="0" y="-2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6098DD2-3036-4181-A8DC-19EECC7AF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F0ADA6-35AC-4858-9251-3E7F04BCE6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/>
              <a:t>27/12/2021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FAB425-5BA6-4291-AB45-2AE83B10AA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7E9CD3-D37F-411B-B506-B63A121D7F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C3698-5994-42CC-8867-EB75AFB613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66725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/>
              <a:t>27/12/2021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06041-7AB3-45EA-9A11-E8D7CE559A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50630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A82AF0-B0F0-4781-9173-DD3D892D927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FR"/>
              <a:t>27/12/2021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51D55B-7DEE-4E50-B786-AF74B3B0B1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8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90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68EBD-00E0-4A69-87E1-EFB823E2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02751D-73F6-480B-9690-09C56C3D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8797E6-CB1C-47B2-A556-635897B43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B54331-5A1D-46C5-A49E-B13737E2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6EDA65-4C99-4EDF-B7F5-23A47057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7219E5-E3B3-4E4A-950F-3D203AF0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1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5DC70-122C-4FC0-B5C9-BACE7561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12555A9-5F20-4E47-888F-5933AFF45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807972-D20E-4AB7-B924-33917482E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B72C12-9B5A-48E9-BEF1-D271F2E4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948F5A-A4F7-40F4-B753-6B6209F7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6FC5B2-AB17-4EF7-A64A-F8DEA08F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30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8897A-1A63-4A9D-92DE-BD90A2D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2F2C9B-91AB-4B64-B354-4A880EF6B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77391D-AFEE-4483-AA35-FC61BA831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C1BCEA-0B3B-4074-9273-346FB887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8B20F6-A971-451D-8150-EBFDB201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961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2924A62-73A4-4F5A-81C9-B334D4207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53C891-8865-4A7B-B4C3-26A176362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B1462D-AE4C-415B-ACF4-B81C92AF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57CC4A-9A8D-4ACD-901A-905F4FD9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2FBE54-DF45-4F08-A274-D986859E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46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13C9FA-3E33-4565-A2E1-A5E525683F98}"/>
              </a:ext>
            </a:extLst>
          </p:cNvPr>
          <p:cNvSpPr txBox="1">
            <a:spLocks/>
          </p:cNvSpPr>
          <p:nvPr userDrawn="1"/>
        </p:nvSpPr>
        <p:spPr>
          <a:xfrm>
            <a:off x="0" y="6587836"/>
            <a:ext cx="12191999" cy="270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endParaRPr lang="fr-FR" sz="1200" b="1" i="1" dirty="0">
              <a:solidFill>
                <a:srgbClr val="6B6123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8F29CF-275C-466F-BDAF-18FCED44B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6319791"/>
            <a:ext cx="511921" cy="517426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D1785CC0-C111-4591-B608-613A4BA4DA5D}"/>
              </a:ext>
            </a:extLst>
          </p:cNvPr>
          <p:cNvSpPr txBox="1">
            <a:spLocks/>
          </p:cNvSpPr>
          <p:nvPr userDrawn="1"/>
        </p:nvSpPr>
        <p:spPr>
          <a:xfrm>
            <a:off x="11194473" y="6587836"/>
            <a:ext cx="997526" cy="270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8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75DF0C-A837-4C9C-9AF2-93581BDF5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1B6D35-66BD-457D-AF82-7C17B7795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497942-D4A0-47D7-A773-197299BA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F3DBAD-CC96-4E88-B261-CFE54128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3AEDC8-59AE-4267-96E9-A2361DEA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02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3A1F2-4E1B-4821-AA5E-80B5FBDB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8E3E33-277B-45A5-AFA5-E048E326D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1474DE-59EF-4307-8B92-CA0FEA13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D43082-6A57-4385-8F34-8091CCEDD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D1559C-6670-40CC-B173-CDE8E67F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81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D7D16-658D-440B-82F6-C0DB239C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3603F3-380D-4599-A0F1-E7BE39FF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AE3262-FEF0-41BF-BDAB-D0BFBC7D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607021-DCD7-44C1-8384-C55F4851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4DBFD2-A074-42CB-B33B-707FC689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54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E1970-14F3-4E62-81E0-BE1371C3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689C22-0012-4165-872B-C85CFEC42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8AEE9C-4E5B-45AC-BB9F-E03F720FD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BD7038-A33C-4894-A5C8-D2433F60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262B6B-69AC-4074-AD6B-8D5A0D2F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981D10-9229-4BD2-AB0E-A43F7251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13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748AF-A4A5-443E-970C-C93F45C1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0C400F-A9F8-462D-8498-8386482D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2D08BB-4E6A-4C96-BABF-BE55B6E5D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87F33C-7086-494E-B27A-4D70F0355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27DDB9C-8A81-426C-8FAF-6338A5BA0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D293D1-5880-42F1-839B-5EB000C7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205351-781B-4AE6-8C99-520AFE5F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36AC558-5DBE-42BD-A159-17658869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55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11FBDC-5192-4C1B-807D-2CE705CE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4EABC7-11E5-4122-9E82-704E4F70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BE171E-093A-431C-9575-733511A9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ACBE1C-D4D7-4C09-A1C2-C98D5DF3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34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AAF725-4248-43F6-9F7F-B4ED0491D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1F9A-EAF8-4062-B525-9FE92DC0088F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29AE17-E6B5-47D5-96A2-AF9B95C9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63F8E6-F8F9-4C43-94A4-6EC555BC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29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F8AA6F0-6FE3-4D36-8C44-9F40590D2D69}"/>
              </a:ext>
            </a:extLst>
          </p:cNvPr>
          <p:cNvSpPr txBox="1">
            <a:spLocks/>
          </p:cNvSpPr>
          <p:nvPr userDrawn="1"/>
        </p:nvSpPr>
        <p:spPr>
          <a:xfrm>
            <a:off x="0" y="6587836"/>
            <a:ext cx="12191999" cy="270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Travail collaboratif issu du groupe régional formation coordonné par la SRAE addictologie des Pays de la Loire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A543B08-5241-44F7-B7C1-D0A33DA53F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6319791"/>
            <a:ext cx="511921" cy="51742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E9606ED5-FEA9-4A38-B2FB-B5C5083BC144}"/>
              </a:ext>
            </a:extLst>
          </p:cNvPr>
          <p:cNvSpPr txBox="1">
            <a:spLocks/>
          </p:cNvSpPr>
          <p:nvPr userDrawn="1"/>
        </p:nvSpPr>
        <p:spPr>
          <a:xfrm>
            <a:off x="10784264" y="6587836"/>
            <a:ext cx="1407735" cy="270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	Décembre 2021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3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7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E90749-68D4-4D79-8871-091F242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FDA270-5F6C-4709-8761-25A793759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DDB00E-97A5-47BF-8CF1-47EA33A4D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21F9A-EAF8-4062-B525-9FE92DC0088F}" type="datetimeFigureOut">
              <a:rPr lang="fr-FR" smtClean="0"/>
              <a:t>21/01/2022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D78EED-2CD5-47BE-97C3-9F27DA15F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2AD7B-3347-4154-94FC-E9259E728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D2E83-5180-423E-91CE-3F417D0FB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3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40248" y="1178511"/>
            <a:ext cx="11511504" cy="45009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b="1" cap="small" dirty="0">
              <a:latin typeface="+mn-lt"/>
            </a:endParaRPr>
          </a:p>
          <a:p>
            <a:pPr algn="ctr"/>
            <a:r>
              <a:rPr lang="fr-FR" b="1" cap="small" dirty="0">
                <a:latin typeface="+mn-lt"/>
              </a:rPr>
              <a:t>Support de Formation</a:t>
            </a:r>
          </a:p>
          <a:p>
            <a:pPr algn="ctr"/>
            <a:r>
              <a:rPr lang="fr-FR" b="1" cap="small" dirty="0">
                <a:latin typeface="+mn-lt"/>
              </a:rPr>
              <a:t> </a:t>
            </a:r>
            <a:br>
              <a:rPr lang="fr-FR" b="1" cap="small" dirty="0">
                <a:latin typeface="+mn-lt"/>
              </a:rPr>
            </a:br>
            <a:r>
              <a:rPr lang="fr-FR" sz="3200" b="1" cap="small" dirty="0">
                <a:latin typeface="+mn-lt"/>
              </a:rPr>
              <a:t>« Le repérage précoce et l’intervention brève</a:t>
            </a:r>
          </a:p>
          <a:p>
            <a:pPr algn="ctr"/>
            <a:r>
              <a:rPr lang="fr-FR" sz="3200" b="1" cap="small" dirty="0">
                <a:latin typeface="+mn-lt"/>
              </a:rPr>
              <a:t> Alcool-tabac-cannabis </a:t>
            </a:r>
            <a:r>
              <a:rPr lang="fr-FR" sz="3200" b="1" cap="small">
                <a:latin typeface="+mn-lt"/>
              </a:rPr>
              <a:t>auprès des jeunes </a:t>
            </a:r>
            <a:r>
              <a:rPr lang="fr-FR" sz="3200" b="1" cap="small" dirty="0">
                <a:latin typeface="+mn-lt"/>
              </a:rPr>
              <a:t>»</a:t>
            </a: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693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11078-C7F7-4BCF-B212-87249B6A13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F19C75-642C-4C24-9499-F5C1B8E8CB2E}"/>
              </a:ext>
            </a:extLst>
          </p:cNvPr>
          <p:cNvSpPr txBox="1"/>
          <p:nvPr/>
        </p:nvSpPr>
        <p:spPr>
          <a:xfrm>
            <a:off x="408639" y="581891"/>
            <a:ext cx="1185609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Module 1 :</a:t>
            </a:r>
          </a:p>
          <a:p>
            <a:pPr lvl="1">
              <a:spcAft>
                <a:spcPts val="1800"/>
              </a:spcAft>
              <a:tabLst>
                <a:tab pos="446088" algn="l"/>
              </a:tabLst>
            </a:pPr>
            <a:r>
              <a:rPr lang="fr-FR" sz="3200" b="1" dirty="0"/>
              <a:t>Acquérir un langage commun à propos de l’addiction</a:t>
            </a:r>
          </a:p>
          <a:p>
            <a:pPr marL="1428750" lvl="2" indent="-514350"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/>
              <a:t>Travail sur les représentations</a:t>
            </a:r>
          </a:p>
        </p:txBody>
      </p:sp>
    </p:spTree>
    <p:extLst>
      <p:ext uri="{BB962C8B-B14F-4D97-AF65-F5344CB8AC3E}">
        <p14:creationId xmlns:p14="http://schemas.microsoft.com/office/powerpoint/2010/main" val="15421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B96233-CE4B-4AA4-9D87-A6962940D572}"/>
              </a:ext>
            </a:extLst>
          </p:cNvPr>
          <p:cNvSpPr txBox="1"/>
          <p:nvPr/>
        </p:nvSpPr>
        <p:spPr>
          <a:xfrm>
            <a:off x="0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b="1" dirty="0"/>
              <a:t>a) Travail sur les représentations et les fausses idées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6924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4D9AC52-B6ED-4563-AA19-E83D8667CE3A}"/>
              </a:ext>
            </a:extLst>
          </p:cNvPr>
          <p:cNvSpPr txBox="1"/>
          <p:nvPr/>
        </p:nvSpPr>
        <p:spPr>
          <a:xfrm>
            <a:off x="408639" y="1582340"/>
            <a:ext cx="1116219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Travail nécessaire en début de formation afin de faire émerger les représentations des professionnels et celles qu’ils perçoivent des adolescents et adultes jeunes.</a:t>
            </a:r>
          </a:p>
          <a:p>
            <a:r>
              <a:rPr lang="fr-FR" dirty="0"/>
              <a:t>Il pourra être utile d’y revenir durant la formation</a:t>
            </a:r>
          </a:p>
          <a:p>
            <a:endParaRPr lang="fr-FR" dirty="0"/>
          </a:p>
          <a:p>
            <a:r>
              <a:rPr lang="fr-FR" b="1" dirty="0">
                <a:solidFill>
                  <a:srgbClr val="7A2553"/>
                </a:solidFill>
              </a:rPr>
              <a:t>OBJECTIFS </a:t>
            </a:r>
            <a:r>
              <a:rPr lang="fr-FR" b="1" dirty="0"/>
              <a:t>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Adopter un langage commun à propos de l’addiction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Permettre de lever les résistances par la compréhension 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des interactions entre représentations sociétales, jeunes et professionnels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du maintien d’un comportement malgré les connaissances des risques ou le vécu de conséquences négatives</a:t>
            </a:r>
          </a:p>
          <a:p>
            <a:pPr>
              <a:lnSpc>
                <a:spcPct val="200000"/>
              </a:lnSpc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F013A0-6739-4719-8F65-E44F3A119C4E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Travail sur les représentations et les fausses idées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74E7224-7EA8-4434-8CCE-CC35148C3FFF}"/>
              </a:ext>
            </a:extLst>
          </p:cNvPr>
          <p:cNvSpPr txBox="1"/>
          <p:nvPr/>
        </p:nvSpPr>
        <p:spPr>
          <a:xfrm>
            <a:off x="372862" y="381740"/>
            <a:ext cx="11514338" cy="367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7A25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COMPRENDRE : 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C’est quoi une représentation ?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Perception, image mentale, etc., dont le contenu se rapporte à un objet, à une situation, à une scène, etc., du monde dans lequel vit le sujet. » 1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 L’activité de représentation par le sujet recouvre toutes les connaissances liées à son histoire, son vécu, ses relations avec les autres mais aussi l’aspect culturel provenant de son groupe social de référence » 2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C50E51D-0B10-455F-9BA6-ADBD18C36833}"/>
              </a:ext>
            </a:extLst>
          </p:cNvPr>
          <p:cNvSpPr txBox="1"/>
          <p:nvPr/>
        </p:nvSpPr>
        <p:spPr>
          <a:xfrm>
            <a:off x="585627" y="5568593"/>
            <a:ext cx="11003622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 La notion de représentation - définition dans le champ de la psychologie - Larousse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 La notion de représentation sociale/Cadre de sante.com – jeudi 23 janvier 2003 par Marc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Catanas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0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3A6EC71-7733-4B1A-A7C6-548C9CFE7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2636">
            <a:off x="9513896" y="1755718"/>
            <a:ext cx="2402862" cy="2364477"/>
          </a:xfrm>
          <a:prstGeom prst="snip2DiagRect">
            <a:avLst>
              <a:gd name="adj1" fmla="val 132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914267B-87A3-4AFC-A561-FBB74B1B4AD6}"/>
              </a:ext>
            </a:extLst>
          </p:cNvPr>
          <p:cNvSpPr txBox="1"/>
          <p:nvPr/>
        </p:nvSpPr>
        <p:spPr>
          <a:xfrm>
            <a:off x="552260" y="1573078"/>
            <a:ext cx="1159566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Métaplan ou carte mentale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1">
                <a:solidFill>
                  <a:srgbClr val="000000"/>
                </a:solidFill>
                <a:latin typeface="Calibri" panose="020F0502020204030204" pitchFamily="34" charset="0"/>
              </a:rPr>
              <a:t>Q</a:t>
            </a:r>
            <a:r>
              <a:rPr lang="fr-FR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uiz  </a:t>
            </a:r>
            <a:endParaRPr lang="fr-FR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Texte lacunaire</a:t>
            </a:r>
          </a:p>
          <a:p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  <a:endParaRPr lang="fr-FR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fr-FR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hoto-expression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b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(vigilance animation qui prend du temps et ne peut pas être adaptée à un format court)</a:t>
            </a:r>
          </a:p>
          <a:p>
            <a:endParaRPr lang="fr-FR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fr-FR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ravail en sous groupes sur une phrase 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telle que par exemple :</a:t>
            </a:r>
          </a:p>
          <a:p>
            <a:pPr lvl="1"/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b="0" i="1" u="none" strike="noStrike" baseline="0" dirty="0">
                <a:solidFill>
                  <a:srgbClr val="7A2553"/>
                </a:solidFill>
                <a:latin typeface="Calibri" panose="020F0502020204030204" pitchFamily="34" charset="0"/>
              </a:rPr>
              <a:t>« </a:t>
            </a:r>
            <a:r>
              <a:rPr lang="fr-FR" i="1" dirty="0">
                <a:solidFill>
                  <a:srgbClr val="7A2553"/>
                </a:solidFill>
                <a:latin typeface="Calibri" panose="020F0502020204030204" pitchFamily="34" charset="0"/>
              </a:rPr>
              <a:t>Q</a:t>
            </a:r>
            <a:r>
              <a:rPr lang="fr-FR" b="0" i="1" u="none" strike="noStrike" baseline="0" dirty="0">
                <a:solidFill>
                  <a:srgbClr val="7A2553"/>
                </a:solidFill>
                <a:latin typeface="Calibri" panose="020F0502020204030204" pitchFamily="34" charset="0"/>
              </a:rPr>
              <a:t>u’est-ce qui fait qu’un adolescent devient accro ? » ou </a:t>
            </a:r>
            <a:br>
              <a:rPr lang="fr-FR" b="0" i="1" u="none" strike="noStrike" baseline="0" dirty="0">
                <a:solidFill>
                  <a:srgbClr val="7A2553"/>
                </a:solidFill>
                <a:latin typeface="Calibri" panose="020F0502020204030204" pitchFamily="34" charset="0"/>
              </a:rPr>
            </a:br>
            <a:r>
              <a:rPr lang="fr-FR" b="0" i="1" u="none" strike="noStrike" baseline="0" dirty="0">
                <a:solidFill>
                  <a:srgbClr val="7A2553"/>
                </a:solidFill>
                <a:latin typeface="Calibri" panose="020F0502020204030204" pitchFamily="34" charset="0"/>
              </a:rPr>
              <a:t>« Pourquoi un adolescent se met à consommer régulièrement une substance psycho active ? »</a:t>
            </a:r>
          </a:p>
          <a:p>
            <a:pPr lvl="1"/>
            <a:r>
              <a:rPr lang="fr-FR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Puis brainstorming avec un rapporteur dans chaque groupe.</a:t>
            </a:r>
            <a:endParaRPr lang="fr-FR" i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817154-71D4-41FF-87DE-B128DBA5F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8" r="5180"/>
          <a:stretch/>
        </p:blipFill>
        <p:spPr>
          <a:xfrm>
            <a:off x="4343462" y="764470"/>
            <a:ext cx="3252396" cy="262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40B578B-1B77-4D34-91A0-64EEA5068881}"/>
              </a:ext>
            </a:extLst>
          </p:cNvPr>
          <p:cNvSpPr txBox="1"/>
          <p:nvPr/>
        </p:nvSpPr>
        <p:spPr>
          <a:xfrm>
            <a:off x="552260" y="572837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Outils d’animation :</a:t>
            </a:r>
            <a:endParaRPr lang="fr-FR" sz="3200" dirty="0">
              <a:solidFill>
                <a:srgbClr val="6B6123"/>
              </a:solidFill>
            </a:endParaRPr>
          </a:p>
        </p:txBody>
      </p:sp>
      <p:pic>
        <p:nvPicPr>
          <p:cNvPr id="5" name="Graphique 4" descr="Épingle avec un remplissage uni">
            <a:extLst>
              <a:ext uri="{FF2B5EF4-FFF2-40B4-BE49-F238E27FC236}">
                <a16:creationId xmlns:a16="http://schemas.microsoft.com/office/drawing/2014/main" id="{EBC324A0-E4F4-4D3B-BDCC-562472F4B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873457">
            <a:off x="5638798" y="211454"/>
            <a:ext cx="914400" cy="914400"/>
          </a:xfrm>
          <a:prstGeom prst="rect">
            <a:avLst/>
          </a:prstGeom>
        </p:spPr>
      </p:pic>
      <p:pic>
        <p:nvPicPr>
          <p:cNvPr id="9" name="Graphique 8" descr="Épingle avec un remplissage uni">
            <a:extLst>
              <a:ext uri="{FF2B5EF4-FFF2-40B4-BE49-F238E27FC236}">
                <a16:creationId xmlns:a16="http://schemas.microsoft.com/office/drawing/2014/main" id="{8D585604-2B30-4697-AFD7-306D46D0A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103626">
            <a:off x="10472580" y="979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82839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ulsio" id="{49A0550A-1D18-4F2A-894E-EA15BE535624}" vid="{CC5BB21E-9BF2-4058-A1D5-082FF41251E8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PPT_pulsio</Template>
  <TotalTime>16</TotalTime>
  <Words>328</Words>
  <Application>Microsoft Office PowerPoint</Application>
  <PresentationFormat>Grand écran</PresentationFormat>
  <Paragraphs>46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arial</vt:lpstr>
      <vt:lpstr>Calibri</vt:lpstr>
      <vt:lpstr>Calibri Light</vt:lpstr>
      <vt:lpstr>Wingdings</vt:lpstr>
      <vt:lpstr>2_Conception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</dc:creator>
  <cp:lastModifiedBy>Fabienne You</cp:lastModifiedBy>
  <cp:revision>302</cp:revision>
  <dcterms:created xsi:type="dcterms:W3CDTF">2019-05-06T07:53:20Z</dcterms:created>
  <dcterms:modified xsi:type="dcterms:W3CDTF">2022-01-21T14:36:11Z</dcterms:modified>
</cp:coreProperties>
</file>