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46"/>
  </p:notesMasterIdLst>
  <p:sldIdLst>
    <p:sldId id="268" r:id="rId2"/>
    <p:sldId id="703" r:id="rId3"/>
    <p:sldId id="917" r:id="rId4"/>
    <p:sldId id="963" r:id="rId5"/>
    <p:sldId id="921" r:id="rId6"/>
    <p:sldId id="974" r:id="rId7"/>
    <p:sldId id="975" r:id="rId8"/>
    <p:sldId id="976" r:id="rId9"/>
    <p:sldId id="977" r:id="rId10"/>
    <p:sldId id="978" r:id="rId11"/>
    <p:sldId id="979" r:id="rId12"/>
    <p:sldId id="980" r:id="rId13"/>
    <p:sldId id="915" r:id="rId14"/>
    <p:sldId id="981" r:id="rId15"/>
    <p:sldId id="982" r:id="rId16"/>
    <p:sldId id="983" r:id="rId17"/>
    <p:sldId id="984" r:id="rId18"/>
    <p:sldId id="998" r:id="rId19"/>
    <p:sldId id="281" r:id="rId20"/>
    <p:sldId id="953" r:id="rId21"/>
    <p:sldId id="293" r:id="rId22"/>
    <p:sldId id="985" r:id="rId23"/>
    <p:sldId id="286" r:id="rId24"/>
    <p:sldId id="285" r:id="rId25"/>
    <p:sldId id="292" r:id="rId26"/>
    <p:sldId id="986" r:id="rId27"/>
    <p:sldId id="987" r:id="rId28"/>
    <p:sldId id="989" r:id="rId29"/>
    <p:sldId id="990" r:id="rId30"/>
    <p:sldId id="991" r:id="rId31"/>
    <p:sldId id="992" r:id="rId32"/>
    <p:sldId id="296" r:id="rId33"/>
    <p:sldId id="934" r:id="rId34"/>
    <p:sldId id="936" r:id="rId35"/>
    <p:sldId id="958" r:id="rId36"/>
    <p:sldId id="942" r:id="rId37"/>
    <p:sldId id="993" r:id="rId38"/>
    <p:sldId id="994" r:id="rId39"/>
    <p:sldId id="995" r:id="rId40"/>
    <p:sldId id="996" r:id="rId41"/>
    <p:sldId id="997" r:id="rId42"/>
    <p:sldId id="973" r:id="rId43"/>
    <p:sldId id="941" r:id="rId44"/>
    <p:sldId id="972" r:id="rId4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ienne You" initials="FY" lastIdx="13" clrIdx="0">
    <p:extLst>
      <p:ext uri="{19B8F6BF-5375-455C-9EA6-DF929625EA0E}">
        <p15:presenceInfo xmlns:p15="http://schemas.microsoft.com/office/powerpoint/2012/main" userId="S::fabienne.you@srae-addicto-pdl.fr::33802db6-30c6-4786-ac39-6d43bff1652a" providerId="AD"/>
      </p:ext>
    </p:extLst>
  </p:cmAuthor>
  <p:cmAuthor id="2" name="Solen Pelé" initials="SP" lastIdx="2" clrIdx="1">
    <p:extLst>
      <p:ext uri="{19B8F6BF-5375-455C-9EA6-DF929625EA0E}">
        <p15:presenceInfo xmlns:p15="http://schemas.microsoft.com/office/powerpoint/2012/main" userId="a93982b8b6fe0ebd" providerId="Windows Live"/>
      </p:ext>
    </p:extLst>
  </p:cmAuthor>
  <p:cmAuthor id="3" name="Pascale Chauvin-Grelier" initials="PC" lastIdx="1" clrIdx="2">
    <p:extLst>
      <p:ext uri="{19B8F6BF-5375-455C-9EA6-DF929625EA0E}">
        <p15:presenceInfo xmlns:p15="http://schemas.microsoft.com/office/powerpoint/2012/main" userId="S::pascale.chauvin-grelier@srae-addicto-pdl.fr::db50cf69-935c-4962-9228-212f94f534b0" providerId="AD"/>
      </p:ext>
    </p:extLst>
  </p:cmAuthor>
  <p:cmAuthor id="4" name="Emmanuelle Le Borgne" initials="ELB" lastIdx="5" clrIdx="3">
    <p:extLst>
      <p:ext uri="{19B8F6BF-5375-455C-9EA6-DF929625EA0E}">
        <p15:presenceInfo xmlns:p15="http://schemas.microsoft.com/office/powerpoint/2012/main" userId="S::emmanuelle.leborgne@srae-addicto-pdl.fr::ecfe4deb-88ec-4c68-ad8f-953a334d0bf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D137"/>
    <a:srgbClr val="646216"/>
    <a:srgbClr val="7A2553"/>
    <a:srgbClr val="BEB445"/>
    <a:srgbClr val="FFFFFF"/>
    <a:srgbClr val="6B61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22" autoAdjust="0"/>
    <p:restoredTop sz="92362" autoAdjust="0"/>
  </p:normalViewPr>
  <p:slideViewPr>
    <p:cSldViewPr snapToGrid="0">
      <p:cViewPr varScale="1">
        <p:scale>
          <a:sx n="94" d="100"/>
          <a:sy n="94" d="100"/>
        </p:scale>
        <p:origin x="2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FA599-9492-41A8-A3CC-0FE518DB6ABB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1469B-CBEE-4426-A610-D26F3E6BA9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250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088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246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290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673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24634B5-DE60-41F6-BA44-C96BA2F231DC}"/>
              </a:ext>
            </a:extLst>
          </p:cNvPr>
          <p:cNvSpPr txBox="1"/>
          <p:nvPr userDrawn="1"/>
        </p:nvSpPr>
        <p:spPr>
          <a:xfrm>
            <a:off x="0" y="6581001"/>
            <a:ext cx="2612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cap="small" dirty="0">
                <a:solidFill>
                  <a:schemeClr val="bg1"/>
                </a:solidFill>
              </a:rPr>
              <a:t>SRAE Addictologie des Pays de la Loire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DDED6376-FF6E-47B3-8FD0-39F0BEB539D9}"/>
              </a:ext>
            </a:extLst>
          </p:cNvPr>
          <p:cNvSpPr txBox="1">
            <a:spLocks/>
          </p:cNvSpPr>
          <p:nvPr userDrawn="1"/>
        </p:nvSpPr>
        <p:spPr>
          <a:xfrm>
            <a:off x="0" y="6587836"/>
            <a:ext cx="12191999" cy="2701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Travail collaboratif issu du groupe régional formation coordonné par la SRAE addictologie des Pays de la Loire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9FDB156-3AD4-47FA-88BA-61162DC5710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256" y="6319791"/>
            <a:ext cx="511921" cy="517426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773C2CB5-4C48-4BCF-81B3-4C1B4EADFDDD}"/>
              </a:ext>
            </a:extLst>
          </p:cNvPr>
          <p:cNvSpPr txBox="1">
            <a:spLocks/>
          </p:cNvSpPr>
          <p:nvPr userDrawn="1"/>
        </p:nvSpPr>
        <p:spPr>
          <a:xfrm>
            <a:off x="10834777" y="6587836"/>
            <a:ext cx="1357222" cy="2701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Septembre 2021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52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4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dg.fr/syndrome-de-sevrage-neonatal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fedecardio.org/glossaire/h/hypercholesterolemie/" TargetMode="External"/><Relationship Id="rId2" Type="http://schemas.openxmlformats.org/officeDocument/2006/relationships/hyperlink" Target="https://fedecardio.org/glossaire/h/hypertension-arterielle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fedecardio.org/glossaire/d/diabete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fedecardio.org/Les-maladies-cardio-vasculaires/Les-pathologies-cardio-vasculaires/zoom-sur-le-syndrome-metaboliqu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op-tabac.ch/fr/risques-et-maladies/risques-operatoires/complications-peri-operatoir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crat.fr/spip.php?page=article&amp;id_article=1038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cancerres.aacrjournals.org/content/early/2017/03/22/0008-5472.CAN-16-2571.full-text.pdf" TargetMode="External"/><Relationship Id="rId2" Type="http://schemas.openxmlformats.org/officeDocument/2006/relationships/hyperlink" Target="file:///\\192.168.1.240\commun\SRAE\15_INTERVENTIONS_FORMATIONS_SENSIBILISATIONS\03_Outils\tabagisme%20passif%20enfant.pdf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340248" y="1178511"/>
            <a:ext cx="11511504" cy="45009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b="1" cap="small" dirty="0">
              <a:latin typeface="+mn-lt"/>
            </a:endParaRPr>
          </a:p>
          <a:p>
            <a:pPr algn="ctr"/>
            <a:r>
              <a:rPr lang="fr-FR" b="1" cap="small" dirty="0">
                <a:latin typeface="+mn-lt"/>
              </a:rPr>
              <a:t>Support de Formation</a:t>
            </a:r>
          </a:p>
          <a:p>
            <a:pPr algn="ctr"/>
            <a:r>
              <a:rPr lang="fr-FR" b="1" cap="small" dirty="0">
                <a:latin typeface="+mn-lt"/>
              </a:rPr>
              <a:t> </a:t>
            </a:r>
            <a:br>
              <a:rPr lang="fr-FR" b="1" cap="small" dirty="0">
                <a:latin typeface="+mn-lt"/>
              </a:rPr>
            </a:br>
            <a:r>
              <a:rPr lang="fr-FR" sz="3200" b="1" cap="small" dirty="0">
                <a:latin typeface="+mn-lt"/>
              </a:rPr>
              <a:t>repérage précoce et l’intervention brève</a:t>
            </a:r>
          </a:p>
          <a:p>
            <a:pPr algn="ctr"/>
            <a:r>
              <a:rPr lang="fr-FR" sz="3200" b="1" cap="small" dirty="0">
                <a:latin typeface="+mn-lt"/>
              </a:rPr>
              <a:t> Alcool-tabac-cannabis</a:t>
            </a:r>
          </a:p>
          <a:p>
            <a:pPr algn="ctr"/>
            <a:r>
              <a:rPr lang="fr-FR" sz="3200" b="1" cap="small" dirty="0">
                <a:latin typeface="+mn-lt"/>
              </a:rPr>
              <a:t>périnatalité</a:t>
            </a: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6934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5115457E-96F9-4184-8FBC-98A653DE0E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032" t="-2153" b="-1451"/>
          <a:stretch/>
        </p:blipFill>
        <p:spPr bwMode="auto">
          <a:xfrm>
            <a:off x="5301817" y="1102042"/>
            <a:ext cx="1941303" cy="50152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Alcool : Principaux risques pour l’enfant exposé in utéro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1257672" y="1487031"/>
            <a:ext cx="4099014" cy="3899702"/>
          </a:xfrm>
          <a:prstGeom prst="wedgeRoundRectCallout">
            <a:avLst>
              <a:gd name="adj1" fmla="val 60525"/>
              <a:gd name="adj2" fmla="val 16729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rgbClr val="FFFFFF"/>
                </a:solidFill>
              </a:rPr>
              <a:t>SAF complets :</a:t>
            </a:r>
            <a:endParaRPr lang="fr-FR" sz="1600" b="1" dirty="0">
              <a:solidFill>
                <a:srgbClr val="002060"/>
              </a:solidFill>
            </a:endParaRPr>
          </a:p>
          <a:p>
            <a:pPr marL="285750" indent="-285750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600" b="1" dirty="0">
                <a:solidFill>
                  <a:srgbClr val="FFFFFF"/>
                </a:solidFill>
              </a:rPr>
              <a:t> </a:t>
            </a:r>
            <a:r>
              <a:rPr lang="fr-FR" sz="1600" b="1" dirty="0">
                <a:solidFill>
                  <a:srgbClr val="B8D137"/>
                </a:solidFill>
              </a:rPr>
              <a:t>Dysmorphie caractéristique</a:t>
            </a:r>
            <a:r>
              <a:rPr lang="fr-FR" sz="1600" b="1" dirty="0">
                <a:solidFill>
                  <a:srgbClr val="FFFFFF"/>
                </a:solidFill>
              </a:rPr>
              <a:t> </a:t>
            </a:r>
            <a:r>
              <a:rPr lang="fr-FR" sz="1600" dirty="0">
                <a:solidFill>
                  <a:srgbClr val="FFFFFF"/>
                </a:solidFill>
              </a:rPr>
              <a:t>+/- marquée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fr-FR" sz="1600" b="1" dirty="0">
                <a:solidFill>
                  <a:srgbClr val="FFFFFF"/>
                </a:solidFill>
              </a:rPr>
              <a:t> </a:t>
            </a:r>
            <a:r>
              <a:rPr lang="fr-FR" sz="1600" b="1" dirty="0">
                <a:solidFill>
                  <a:srgbClr val="B8D137"/>
                </a:solidFill>
              </a:rPr>
              <a:t>Anomalies neurologiques </a:t>
            </a:r>
            <a:r>
              <a:rPr lang="fr-FR" sz="1600" b="1" dirty="0">
                <a:solidFill>
                  <a:srgbClr val="FFFFFF"/>
                </a:solidFill>
              </a:rPr>
              <a:t>: </a:t>
            </a:r>
            <a:r>
              <a:rPr lang="fr-FR" sz="1600" b="0" dirty="0">
                <a:solidFill>
                  <a:srgbClr val="FFFFFF"/>
                </a:solidFill>
              </a:rPr>
              <a:t>Troubles cognitifs et comportementaux majeurs</a:t>
            </a:r>
          </a:p>
          <a:p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 25 % des enfants atteints du SAF ont un QI inférieur à 70 *</a:t>
            </a:r>
            <a:endParaRPr lang="fr-FR" sz="1600" b="0" dirty="0">
              <a:solidFill>
                <a:srgbClr val="FFFFFF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fr-FR" sz="1600" b="0" dirty="0">
                <a:solidFill>
                  <a:srgbClr val="FFFFFF"/>
                </a:solidFill>
              </a:rPr>
              <a:t>Troubles </a:t>
            </a:r>
            <a:r>
              <a:rPr lang="fr-FR" sz="1600" b="0" dirty="0" err="1">
                <a:solidFill>
                  <a:srgbClr val="FFFFFF"/>
                </a:solidFill>
              </a:rPr>
              <a:t>neuro-sensoriels</a:t>
            </a:r>
            <a:endParaRPr lang="fr-FR" sz="1600" b="1" dirty="0">
              <a:solidFill>
                <a:srgbClr val="FFFFFF"/>
              </a:solidFill>
            </a:endParaRPr>
          </a:p>
          <a:p>
            <a:pPr marL="285750" indent="-285750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600" b="1" dirty="0">
                <a:solidFill>
                  <a:srgbClr val="B8D137"/>
                </a:solidFill>
              </a:rPr>
              <a:t>+ RCIU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b="1" dirty="0">
                <a:solidFill>
                  <a:srgbClr val="B8D137"/>
                </a:solidFill>
              </a:rPr>
              <a:t>+ Conséquences des malformations</a:t>
            </a:r>
            <a:endParaRPr lang="fr-FR" sz="1600" b="1" dirty="0">
              <a:solidFill>
                <a:srgbClr val="B8D137"/>
              </a:solidFill>
              <a:effectLst>
                <a:glow rad="101600">
                  <a:schemeClr val="accent3">
                    <a:alpha val="75000"/>
                  </a:schemeClr>
                </a:glow>
              </a:effectLst>
            </a:endParaRPr>
          </a:p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FR" sz="1600" b="1" dirty="0">
              <a:solidFill>
                <a:srgbClr val="FFFFFF"/>
              </a:solidFill>
              <a:effectLst>
                <a:glow rad="101600">
                  <a:schemeClr val="accent3">
                    <a:alpha val="75000"/>
                  </a:schemeClr>
                </a:glow>
              </a:effectLst>
            </a:endParaRPr>
          </a:p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fr-FR" sz="1600" b="1" dirty="0">
                <a:solidFill>
                  <a:srgbClr val="FFFFFF"/>
                </a:solidFill>
              </a:rPr>
              <a:t>Corrélée à la durée et à l’intensité de l’exposition fœtale à l’alcool : alcoolisation régulière &gt; 2 UIA/J ou à des pics alcoolisation aigues &gt; 4 UIA </a:t>
            </a:r>
          </a:p>
        </p:txBody>
      </p:sp>
      <p:sp>
        <p:nvSpPr>
          <p:cNvPr id="7" name="Bulle narrative : rectangle à coins arrondis 6">
            <a:extLst>
              <a:ext uri="{FF2B5EF4-FFF2-40B4-BE49-F238E27FC236}">
                <a16:creationId xmlns:a16="http://schemas.microsoft.com/office/drawing/2014/main" id="{1A508544-D8A7-41E7-B86A-86667A09008D}"/>
              </a:ext>
            </a:extLst>
          </p:cNvPr>
          <p:cNvSpPr/>
          <p:nvPr/>
        </p:nvSpPr>
        <p:spPr>
          <a:xfrm>
            <a:off x="7243120" y="3122431"/>
            <a:ext cx="4243810" cy="2994869"/>
          </a:xfrm>
          <a:prstGeom prst="wedgeRoundRectCallout">
            <a:avLst>
              <a:gd name="adj1" fmla="val -70190"/>
              <a:gd name="adj2" fmla="val -34204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fr-FR" sz="1600" b="1" dirty="0">
                <a:solidFill>
                  <a:srgbClr val="FFFFFF"/>
                </a:solidFill>
              </a:rPr>
              <a:t>TCAF :  </a:t>
            </a:r>
            <a:r>
              <a:rPr lang="fr-FR" sz="1600" dirty="0">
                <a:solidFill>
                  <a:schemeClr val="bg1"/>
                </a:solidFill>
              </a:rPr>
              <a:t>Tous les signes sont plus discrets, donc sous diagnostiqués et non pris en charge. Souvent jusqu’à la scolarisation :</a:t>
            </a:r>
          </a:p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fr-FR" sz="1600" dirty="0">
                <a:solidFill>
                  <a:schemeClr val="bg1"/>
                </a:solidFill>
              </a:rPr>
              <a:t>Amélioration si PEC précoce</a:t>
            </a:r>
            <a:endParaRPr lang="fr-FR" sz="1600" dirty="0">
              <a:solidFill>
                <a:srgbClr val="FFFFFF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b="1" dirty="0">
                <a:solidFill>
                  <a:srgbClr val="B8D137"/>
                </a:solidFill>
              </a:rPr>
              <a:t>Troubles attentionnels, hyperactivité</a:t>
            </a:r>
          </a:p>
          <a:p>
            <a:pPr marL="285750" indent="-285750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600" b="1" dirty="0">
                <a:solidFill>
                  <a:srgbClr val="B8D137"/>
                </a:solidFill>
              </a:rPr>
              <a:t>Troubles du comportement, </a:t>
            </a:r>
          </a:p>
          <a:p>
            <a:pPr marL="285750" indent="-285750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600" b="1" dirty="0">
                <a:solidFill>
                  <a:srgbClr val="B8D137"/>
                </a:solidFill>
              </a:rPr>
              <a:t>Troubles des apprentissages et des conduites sociales </a:t>
            </a:r>
          </a:p>
          <a:p>
            <a:pPr>
              <a:defRPr/>
            </a:pPr>
            <a:r>
              <a:rPr lang="fr-FR" sz="1600" dirty="0">
                <a:solidFill>
                  <a:srgbClr val="FFFFFF"/>
                </a:solidFill>
              </a:rPr>
              <a:t>Vulnérabilité / une dépendance précoce</a:t>
            </a:r>
            <a:r>
              <a:rPr lang="fr-FR" sz="1600" dirty="0">
                <a:solidFill>
                  <a:schemeClr val="bg1"/>
                </a:solidFill>
                <a:effectLst>
                  <a:glow rad="101600">
                    <a:schemeClr val="accent3">
                      <a:alpha val="75000"/>
                    </a:schemeClr>
                  </a:glow>
                </a:effectLst>
              </a:rPr>
              <a:t>                               </a:t>
            </a:r>
            <a:r>
              <a:rPr lang="fr-FR" sz="1600" dirty="0">
                <a:solidFill>
                  <a:schemeClr val="bg1"/>
                </a:solidFill>
              </a:rPr>
              <a:t>Correspond à des consommations  d’alcool plus modérées ? </a:t>
            </a:r>
            <a:r>
              <a:rPr lang="fr-FR" sz="1600" dirty="0">
                <a:solidFill>
                  <a:schemeClr val="bg1"/>
                </a:solidFill>
                <a:effectLst>
                  <a:glow rad="101600">
                    <a:schemeClr val="accent3">
                      <a:alpha val="75000"/>
                    </a:schemeClr>
                  </a:glow>
                </a:effectLst>
              </a:rPr>
              <a:t>       </a:t>
            </a:r>
          </a:p>
        </p:txBody>
      </p:sp>
      <p:sp>
        <p:nvSpPr>
          <p:cNvPr id="10" name="Bulle narrative : rectangle à coins arrondis 9">
            <a:extLst>
              <a:ext uri="{FF2B5EF4-FFF2-40B4-BE49-F238E27FC236}">
                <a16:creationId xmlns:a16="http://schemas.microsoft.com/office/drawing/2014/main" id="{9B8BDBB4-3677-4175-BAFA-5B613275C3F1}"/>
              </a:ext>
            </a:extLst>
          </p:cNvPr>
          <p:cNvSpPr/>
          <p:nvPr/>
        </p:nvSpPr>
        <p:spPr>
          <a:xfrm>
            <a:off x="7414693" y="1266263"/>
            <a:ext cx="1819587" cy="410007"/>
          </a:xfrm>
          <a:prstGeom prst="wedgeRoundRectCallout">
            <a:avLst>
              <a:gd name="adj1" fmla="val -66183"/>
              <a:gd name="adj2" fmla="val 57204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fr-FR" sz="1600" b="1" dirty="0">
                <a:solidFill>
                  <a:srgbClr val="B8D137"/>
                </a:solidFill>
              </a:rPr>
              <a:t>Prématurité : 50 %</a:t>
            </a:r>
          </a:p>
        </p:txBody>
      </p:sp>
    </p:spTree>
    <p:extLst>
      <p:ext uri="{BB962C8B-B14F-4D97-AF65-F5344CB8AC3E}">
        <p14:creationId xmlns:p14="http://schemas.microsoft.com/office/powerpoint/2010/main" val="741808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Alcool et syndrome de sevrage chez le nouveau-né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1257672" y="1487032"/>
            <a:ext cx="3973548" cy="2340689"/>
          </a:xfrm>
          <a:prstGeom prst="wedgeRoundRectCallout">
            <a:avLst>
              <a:gd name="adj1" fmla="val 47461"/>
              <a:gd name="adj2" fmla="val 68333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Hyperactivité, 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Pleurs incessants, cris aigus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Emoussement du réflexe de succion,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Tremblements, convulsions,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Troubles du sommeil (réveils fréquents, endormissement difficile, sommeil &lt;2h)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Reflexe de Moro augmenté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Sueurs, fièvre &gt;38°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8340E43-BDF5-485B-A5FD-C9D8F57079C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duotone>
              <a:prstClr val="black"/>
              <a:srgbClr val="7A255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134397">
            <a:off x="4104922" y="2237237"/>
            <a:ext cx="3982154" cy="2862174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352C2EC-746A-4777-9278-6C5B9C6DA5C0}"/>
              </a:ext>
            </a:extLst>
          </p:cNvPr>
          <p:cNvSpPr txBox="1"/>
          <p:nvPr/>
        </p:nvSpPr>
        <p:spPr>
          <a:xfrm>
            <a:off x="3673549" y="5931190"/>
            <a:ext cx="5517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https://www.medg.fr/syndrome-de-sevrage-neonatal/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516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Alcool et allaitement</a:t>
            </a:r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5F15C1D7-1A0B-4E6E-9EFD-A2BED84C499C}"/>
              </a:ext>
            </a:extLst>
          </p:cNvPr>
          <p:cNvSpPr txBox="1">
            <a:spLocks/>
          </p:cNvSpPr>
          <p:nvPr/>
        </p:nvSpPr>
        <p:spPr>
          <a:xfrm>
            <a:off x="1324635" y="1626795"/>
            <a:ext cx="10867365" cy="3759938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Aft>
                <a:spcPts val="1200"/>
              </a:spcAft>
            </a:pPr>
            <a:r>
              <a:rPr lang="fr-FR" sz="1800" dirty="0"/>
              <a:t>La quantité d’alcool ingérée par l’enfant via le lait est importante : </a:t>
            </a:r>
            <a:r>
              <a:rPr lang="fr-FR" sz="1800" b="1" dirty="0">
                <a:solidFill>
                  <a:srgbClr val="B8D137"/>
                </a:solidFill>
              </a:rPr>
              <a:t>elle représente environ 10% de la quantité maternelle rapportée au poids.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/>
              <a:t>Une </a:t>
            </a:r>
            <a:r>
              <a:rPr lang="fr-FR" sz="1800" b="1" dirty="0"/>
              <a:t>prise occasionnelle d’alcool </a:t>
            </a:r>
            <a:r>
              <a:rPr lang="fr-FR" sz="1800" dirty="0"/>
              <a:t>par la mère en </a:t>
            </a:r>
            <a:r>
              <a:rPr lang="fr-FR" sz="1800" b="1" dirty="0"/>
              <a:t>quantité modérée </a:t>
            </a:r>
            <a:r>
              <a:rPr lang="fr-FR" sz="1800" b="1" dirty="0">
                <a:solidFill>
                  <a:srgbClr val="B8D137"/>
                </a:solidFill>
              </a:rPr>
              <a:t>ne semble pas présenter un risque particulier pour l’enfant allaité</a:t>
            </a:r>
            <a:r>
              <a:rPr lang="fr-FR" sz="1800" dirty="0"/>
              <a:t>.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/>
              <a:t>Compte-tenu de la </a:t>
            </a:r>
            <a:r>
              <a:rPr lang="fr-FR" sz="1800" b="1" dirty="0"/>
              <a:t>sensibilité du cerveau du nouveau-né/nourrisson </a:t>
            </a:r>
            <a:r>
              <a:rPr lang="fr-FR" sz="1800" dirty="0"/>
              <a:t>à l’exposition à l’alcool, </a:t>
            </a:r>
            <a:r>
              <a:rPr lang="fr-FR" sz="1800" b="1" dirty="0">
                <a:solidFill>
                  <a:srgbClr val="B8D137"/>
                </a:solidFill>
              </a:rPr>
              <a:t>une répercussion à long terme </a:t>
            </a:r>
            <a:r>
              <a:rPr lang="fr-FR" sz="1800" dirty="0"/>
              <a:t>d’une consommation maternelle</a:t>
            </a:r>
            <a:r>
              <a:rPr lang="fr-FR" sz="1800" b="1" dirty="0"/>
              <a:t> élevée et/ou chronique </a:t>
            </a:r>
            <a:r>
              <a:rPr lang="fr-FR" sz="1800" dirty="0"/>
              <a:t>d’alcool en cours d’allaitement ne peut pas être exclue chez l’enfant allaité.</a:t>
            </a:r>
          </a:p>
          <a:p>
            <a:pPr marL="285750" indent="-285750">
              <a:spcAft>
                <a:spcPts val="1200"/>
              </a:spcAft>
            </a:pPr>
            <a:endParaRPr lang="fr-FR" sz="1800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493A581-1957-43A1-A901-1EDF4531ADF2}"/>
              </a:ext>
            </a:extLst>
          </p:cNvPr>
          <p:cNvSpPr txBox="1"/>
          <p:nvPr/>
        </p:nvSpPr>
        <p:spPr>
          <a:xfrm>
            <a:off x="3489481" y="5906777"/>
            <a:ext cx="5878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Recos du CRAT 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9603B27-93CF-4934-BDC6-1F1DE5FEC942}"/>
              </a:ext>
            </a:extLst>
          </p:cNvPr>
          <p:cNvSpPr txBox="1"/>
          <p:nvPr/>
        </p:nvSpPr>
        <p:spPr>
          <a:xfrm>
            <a:off x="1324634" y="4576003"/>
            <a:ext cx="107178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vu de ces éléments, si la prise occasionnelle d’alcool ne semble pas présenter un risque particulier pour l’enfant allaité, la consommation doit être aussi faible que possible pendant l’allaitement.</a:t>
            </a:r>
          </a:p>
          <a:p>
            <a:pPr algn="ctr"/>
            <a: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RDR la consommation d’alcool peut s’envisager à dose minime à distance de la prochaine tétée </a:t>
            </a:r>
            <a:b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dose éliminée en 1h30 ne se retrouvera pas dans le lait maternel au-delà de ce temps)</a:t>
            </a:r>
          </a:p>
        </p:txBody>
      </p:sp>
    </p:spTree>
    <p:extLst>
      <p:ext uri="{BB962C8B-B14F-4D97-AF65-F5344CB8AC3E}">
        <p14:creationId xmlns:p14="http://schemas.microsoft.com/office/powerpoint/2010/main" val="2835708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8B96233-CE4B-4AA4-9D87-A6962940D572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 algn="ctr">
              <a:buFont typeface="+mj-lt"/>
              <a:buAutoNum type="alphaLcParenR" startAt="2"/>
            </a:pPr>
            <a:r>
              <a:rPr lang="fr-FR" sz="3200" b="1" dirty="0"/>
              <a:t>Les principales pathologies liées à la consommation de tabac</a:t>
            </a:r>
          </a:p>
        </p:txBody>
      </p:sp>
    </p:spTree>
    <p:extLst>
      <p:ext uri="{BB962C8B-B14F-4D97-AF65-F5344CB8AC3E}">
        <p14:creationId xmlns:p14="http://schemas.microsoft.com/office/powerpoint/2010/main" val="145831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D599397-5B71-4E04-AFC6-9822DD350D50}"/>
              </a:ext>
            </a:extLst>
          </p:cNvPr>
          <p:cNvSpPr txBox="1"/>
          <p:nvPr/>
        </p:nvSpPr>
        <p:spPr>
          <a:xfrm>
            <a:off x="458973" y="373270"/>
            <a:ext cx="117330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Le tabac : La fumée du tabac, des effets à courts et moyens termes </a:t>
            </a:r>
            <a:endParaRPr lang="fr-FR" sz="3200" dirty="0">
              <a:solidFill>
                <a:srgbClr val="6B6123"/>
              </a:solidFill>
            </a:endParaRPr>
          </a:p>
          <a:p>
            <a:pPr lvl="0"/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A7A620B-1103-4A82-8BDA-1883BA244937}"/>
              </a:ext>
            </a:extLst>
          </p:cNvPr>
          <p:cNvSpPr txBox="1"/>
          <p:nvPr/>
        </p:nvSpPr>
        <p:spPr>
          <a:xfrm>
            <a:off x="533219" y="921079"/>
            <a:ext cx="113747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BEB445"/>
                </a:solidFill>
              </a:rPr>
              <a:t>70 substances chimiques connues pour être cancérigènes   </a:t>
            </a:r>
            <a:br>
              <a:rPr lang="fr-FR" sz="2400" b="1" dirty="0">
                <a:solidFill>
                  <a:srgbClr val="BEB445"/>
                </a:solidFill>
              </a:rPr>
            </a:br>
            <a:r>
              <a:rPr lang="fr-FR" sz="2400" b="1" dirty="0">
                <a:solidFill>
                  <a:srgbClr val="BEB445"/>
                </a:solidFill>
              </a:rPr>
              <a:t>5 grandes familles de produits :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EE7AB96-0639-4535-A7EF-DB7B48D422B5}"/>
              </a:ext>
            </a:extLst>
          </p:cNvPr>
          <p:cNvSpPr txBox="1">
            <a:spLocks/>
          </p:cNvSpPr>
          <p:nvPr/>
        </p:nvSpPr>
        <p:spPr>
          <a:xfrm>
            <a:off x="1263754" y="2128404"/>
            <a:ext cx="10644187" cy="4282394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r-FR" sz="1800" b="1" dirty="0"/>
              <a:t>Les goudrons </a:t>
            </a:r>
            <a:r>
              <a:rPr lang="fr-FR" sz="1800" dirty="0"/>
              <a:t>: Responsables de l’action cancérigène du tabac (modification des cellules épithéliales)</a:t>
            </a:r>
          </a:p>
          <a:p>
            <a:pPr>
              <a:spcAft>
                <a:spcPts val="1200"/>
              </a:spcAft>
            </a:pPr>
            <a:r>
              <a:rPr lang="fr-FR" sz="1800" b="1" dirty="0"/>
              <a:t>Le monoxyde de carbone </a:t>
            </a:r>
            <a:r>
              <a:rPr lang="fr-FR" sz="1800" dirty="0"/>
              <a:t>: Responsable de l’hypoxie chronique dans tous les tissus et les organes = Pathologies cardio-vasculaires</a:t>
            </a:r>
          </a:p>
          <a:p>
            <a:pPr>
              <a:spcAft>
                <a:spcPts val="1200"/>
              </a:spcAft>
            </a:pPr>
            <a:r>
              <a:rPr lang="fr-FR" sz="1800" b="1" dirty="0"/>
              <a:t>Les substances irritantes </a:t>
            </a:r>
            <a:r>
              <a:rPr lang="fr-FR" sz="1800" dirty="0"/>
              <a:t>= génotoxicité  cancérogénicité, effets sur la reproduction (Aldéhydes, acroléines… )</a:t>
            </a:r>
          </a:p>
          <a:p>
            <a:pPr>
              <a:spcAft>
                <a:spcPts val="1200"/>
              </a:spcAft>
            </a:pPr>
            <a:r>
              <a:rPr lang="fr-FR" sz="1800" b="1" dirty="0"/>
              <a:t>Les Additifs </a:t>
            </a:r>
            <a:r>
              <a:rPr lang="fr-FR" sz="1800" dirty="0"/>
              <a:t>: Facilite l’inhalation profonde. Certains augmentent le caractère addictif de la nicotine et les risques cancérigènes du tabac</a:t>
            </a:r>
          </a:p>
          <a:p>
            <a:pPr>
              <a:spcAft>
                <a:spcPts val="1200"/>
              </a:spcAft>
            </a:pPr>
            <a:r>
              <a:rPr lang="fr-FR" sz="1800" b="1" dirty="0"/>
              <a:t>La nicotine </a:t>
            </a:r>
            <a:r>
              <a:rPr lang="fr-FR" sz="1800" dirty="0"/>
              <a:t>: Responsable de la dépendance</a:t>
            </a:r>
          </a:p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fr-FR" sz="1800" dirty="0"/>
              <a:t>Inhalée : Effets sympathomimétiques de : ↗ Fréquence Cardiaque et de la Pression Artérielle = augmentation du travail du cœur.</a:t>
            </a:r>
          </a:p>
          <a:p>
            <a:endParaRPr lang="fr-FR" dirty="0"/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FFBB9C7F-A6AF-435B-A867-65AD4BB242F9}"/>
              </a:ext>
            </a:extLst>
          </p:cNvPr>
          <p:cNvSpPr/>
          <p:nvPr/>
        </p:nvSpPr>
        <p:spPr>
          <a:xfrm>
            <a:off x="819580" y="5252166"/>
            <a:ext cx="313030" cy="313605"/>
          </a:xfrm>
          <a:prstGeom prst="rightArrow">
            <a:avLst>
              <a:gd name="adj1" fmla="val 49449"/>
              <a:gd name="adj2" fmla="val 4701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D7079590-3D86-4FEE-B77B-D056EEE6A5A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024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D599397-5B71-4E04-AFC6-9822DD350D50}"/>
              </a:ext>
            </a:extLst>
          </p:cNvPr>
          <p:cNvSpPr txBox="1"/>
          <p:nvPr/>
        </p:nvSpPr>
        <p:spPr>
          <a:xfrm>
            <a:off x="458973" y="373270"/>
            <a:ext cx="117330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Le tabac : La fumée du tabac, des effets à courts et moyens termes </a:t>
            </a:r>
            <a:endParaRPr lang="fr-FR" sz="3200" dirty="0">
              <a:solidFill>
                <a:srgbClr val="6B6123"/>
              </a:solidFill>
            </a:endParaRPr>
          </a:p>
          <a:p>
            <a:pPr lvl="0"/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A7A620B-1103-4A82-8BDA-1883BA244937}"/>
              </a:ext>
            </a:extLst>
          </p:cNvPr>
          <p:cNvSpPr txBox="1"/>
          <p:nvPr/>
        </p:nvSpPr>
        <p:spPr>
          <a:xfrm>
            <a:off x="533219" y="1124735"/>
            <a:ext cx="11374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BEB445"/>
                </a:solidFill>
              </a:rPr>
              <a:t>Effets psychotropes</a:t>
            </a:r>
          </a:p>
        </p:txBody>
      </p:sp>
      <p:sp>
        <p:nvSpPr>
          <p:cNvPr id="7" name="Espace réservé du texte 8">
            <a:extLst>
              <a:ext uri="{FF2B5EF4-FFF2-40B4-BE49-F238E27FC236}">
                <a16:creationId xmlns:a16="http://schemas.microsoft.com/office/drawing/2014/main" id="{35DB1B88-946F-4336-B293-1AC277AE6744}"/>
              </a:ext>
            </a:extLst>
          </p:cNvPr>
          <p:cNvSpPr txBox="1">
            <a:spLocks/>
          </p:cNvSpPr>
          <p:nvPr/>
        </p:nvSpPr>
        <p:spPr>
          <a:xfrm>
            <a:off x="1342413" y="2035968"/>
            <a:ext cx="10701337" cy="3916963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r-FR" sz="1800" dirty="0"/>
              <a:t>Effet psychotrope stimulant qui agit sur le cerveau </a:t>
            </a:r>
            <a:r>
              <a:rPr lang="fr-FR" sz="1800" b="1" dirty="0"/>
              <a:t>en déréglant le circuit neuronal </a:t>
            </a:r>
            <a:r>
              <a:rPr lang="fr-FR" sz="1800" dirty="0"/>
              <a:t>de la récompense en faisant augmenter </a:t>
            </a:r>
            <a:r>
              <a:rPr lang="fr-FR" sz="1800" b="1" dirty="0"/>
              <a:t>la libération de dopamine</a:t>
            </a:r>
            <a:r>
              <a:rPr lang="fr-FR" sz="1800" dirty="0"/>
              <a:t>.</a:t>
            </a:r>
          </a:p>
          <a:p>
            <a:pPr>
              <a:spcAft>
                <a:spcPts val="1200"/>
              </a:spcAft>
            </a:pPr>
            <a:r>
              <a:rPr lang="fr-FR" sz="1800" dirty="0"/>
              <a:t>Le(s) effet(s) recherché(s) seront différent(s) selon le consommateur et le contexte.</a:t>
            </a:r>
          </a:p>
          <a:p>
            <a:pPr marL="742950" lvl="1" indent="-285750">
              <a:spcAft>
                <a:spcPts val="1200"/>
              </a:spcAft>
            </a:pPr>
            <a:r>
              <a:rPr lang="fr-FR" sz="1800" dirty="0"/>
              <a:t>Plaisir</a:t>
            </a:r>
          </a:p>
          <a:p>
            <a:pPr marL="742950" lvl="1" indent="-285750">
              <a:spcAft>
                <a:spcPts val="1200"/>
              </a:spcAft>
            </a:pPr>
            <a:r>
              <a:rPr lang="fr-FR" sz="1800" dirty="0"/>
              <a:t>Sensation de détente</a:t>
            </a:r>
          </a:p>
          <a:p>
            <a:pPr marL="742950" lvl="1" indent="-285750">
              <a:spcAft>
                <a:spcPts val="1200"/>
              </a:spcAft>
            </a:pPr>
            <a:r>
              <a:rPr lang="fr-FR" sz="1800" dirty="0"/>
              <a:t>Stimulation intellectuelle </a:t>
            </a:r>
          </a:p>
          <a:p>
            <a:pPr marL="742950" lvl="1" indent="-285750">
              <a:spcAft>
                <a:spcPts val="1200"/>
              </a:spcAft>
            </a:pPr>
            <a:r>
              <a:rPr lang="fr-FR" sz="1800" dirty="0"/>
              <a:t>Action anxiolytique</a:t>
            </a:r>
          </a:p>
          <a:p>
            <a:pPr marL="742950" lvl="1" indent="-285750">
              <a:spcAft>
                <a:spcPts val="1200"/>
              </a:spcAft>
            </a:pPr>
            <a:r>
              <a:rPr lang="fr-FR" sz="1800" dirty="0"/>
              <a:t>Action antidépressive </a:t>
            </a:r>
          </a:p>
          <a:p>
            <a:pPr marL="742950" lvl="1" indent="-285750">
              <a:spcAft>
                <a:spcPts val="1200"/>
              </a:spcAft>
            </a:pPr>
            <a:r>
              <a:rPr lang="fr-FR" sz="1800" dirty="0"/>
              <a:t>Coupe-faim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2CB69E1-BB76-41FC-BFA0-78DB8C578AE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735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D599397-5B71-4E04-AFC6-9822DD350D50}"/>
              </a:ext>
            </a:extLst>
          </p:cNvPr>
          <p:cNvSpPr txBox="1"/>
          <p:nvPr/>
        </p:nvSpPr>
        <p:spPr>
          <a:xfrm>
            <a:off x="458973" y="373270"/>
            <a:ext cx="11733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 : Principaux effets sur le système cardio-vasculaire</a:t>
            </a:r>
            <a:endParaRPr lang="fr-FR" sz="3200" dirty="0">
              <a:solidFill>
                <a:srgbClr val="6B6123"/>
              </a:solidFill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2CB69E1-BB76-41FC-BFA0-78DB8C578AE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D3BA8EB-F356-491A-A384-479933A59EFA}"/>
              </a:ext>
            </a:extLst>
          </p:cNvPr>
          <p:cNvSpPr/>
          <p:nvPr/>
        </p:nvSpPr>
        <p:spPr>
          <a:xfrm>
            <a:off x="2006774" y="1622218"/>
            <a:ext cx="3943980" cy="1960953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rgbClr val="BEB445"/>
                </a:solidFill>
              </a:rPr>
              <a:t>Cœur et vaisseaux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Augmentation de la tension artérielle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Augmentation fréquence cardiaque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Augmentation du travail cardiaque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Risque de spasme artériel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AA7095-B282-4106-B4EC-B86696A46D4E}"/>
              </a:ext>
            </a:extLst>
          </p:cNvPr>
          <p:cNvSpPr/>
          <p:nvPr/>
        </p:nvSpPr>
        <p:spPr>
          <a:xfrm>
            <a:off x="6974072" y="1622218"/>
            <a:ext cx="3943980" cy="1960954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endParaRPr lang="fr-FR" sz="1600" dirty="0">
              <a:solidFill>
                <a:schemeClr val="bg1"/>
              </a:solidFill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AVC : un risque précoce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Angor, Infarctus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Arythmies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Anévrisme de l’aorte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Embolie pulmonaire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AOMI : un des premiers facteur de risque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Phlébites</a:t>
            </a:r>
            <a:endParaRPr lang="fr-FR" sz="16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83F4D984-8A61-4662-8E30-64EEE9900443}"/>
              </a:ext>
            </a:extLst>
          </p:cNvPr>
          <p:cNvSpPr/>
          <p:nvPr/>
        </p:nvSpPr>
        <p:spPr>
          <a:xfrm>
            <a:off x="5950754" y="2310307"/>
            <a:ext cx="1023318" cy="584774"/>
          </a:xfrm>
          <a:prstGeom prst="rightArrow">
            <a:avLst/>
          </a:prstGeom>
          <a:solidFill>
            <a:srgbClr val="BEB445"/>
          </a:solidFill>
          <a:ln>
            <a:solidFill>
              <a:srgbClr val="BEB4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25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D599397-5B71-4E04-AFC6-9822DD350D50}"/>
              </a:ext>
            </a:extLst>
          </p:cNvPr>
          <p:cNvSpPr txBox="1"/>
          <p:nvPr/>
        </p:nvSpPr>
        <p:spPr>
          <a:xfrm>
            <a:off x="458973" y="373270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 : Principaux effets sur le système cardio-vasculaire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C533822-B32E-4F52-9A2A-F1EA1075CA0E}"/>
              </a:ext>
            </a:extLst>
          </p:cNvPr>
          <p:cNvSpPr txBox="1"/>
          <p:nvPr/>
        </p:nvSpPr>
        <p:spPr>
          <a:xfrm>
            <a:off x="1443507" y="2664498"/>
            <a:ext cx="10189169" cy="3287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sz="1400" dirty="0"/>
              <a:t>Qu’il soit actif ou passif  le tabagisme a des effets nocifs avérés sur le système cardiovasculaire et métabolique. </a:t>
            </a:r>
            <a:br>
              <a:rPr lang="fr-FR" sz="1400" dirty="0"/>
            </a:br>
            <a:r>
              <a:rPr lang="fr-FR" sz="1400" dirty="0"/>
              <a:t>Le monoxyde de carbone inhalé prend la place de l’oxygène sur le globule rouge ce qui </a:t>
            </a:r>
            <a:r>
              <a:rPr lang="fr-FR" sz="1400" b="1" dirty="0"/>
              <a:t>entraine une hypoxie</a:t>
            </a:r>
            <a:r>
              <a:rPr lang="fr-FR" sz="1400" dirty="0"/>
              <a:t>, </a:t>
            </a:r>
            <a:r>
              <a:rPr lang="fr-FR" sz="1400" b="1" dirty="0"/>
              <a:t>associée aux effets sympathomimétiques de la nicotine inhalée </a:t>
            </a:r>
            <a:r>
              <a:rPr lang="fr-FR" sz="1400" dirty="0"/>
              <a:t>(augmentation  de la fréquence cardiaque et de la pression artérielle) le muscle cardiaque peut être en souffrance.</a:t>
            </a:r>
          </a:p>
          <a:p>
            <a:pPr>
              <a:spcAft>
                <a:spcPts val="1200"/>
              </a:spcAft>
            </a:pPr>
            <a:r>
              <a:rPr lang="fr-FR" sz="1400" dirty="0"/>
              <a:t>Il n’y a pas de seuil au-dessous duquel fumer soit sans risque cardio-vasculaire, même pour quelques cigarettes. Le risque est sensiblement le même quel que soit le type de tabagisme.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solidFill>
                  <a:srgbClr val="7A2553"/>
                </a:solidFill>
              </a:rPr>
              <a:t>Les femmes sont aujourd’hui </a:t>
            </a:r>
            <a:r>
              <a:rPr lang="fr-FR" sz="1400" b="1" dirty="0">
                <a:solidFill>
                  <a:srgbClr val="7A2553"/>
                </a:solidFill>
              </a:rPr>
              <a:t>les 1ères victimes des maladies cardio-vasculaires </a:t>
            </a:r>
            <a:r>
              <a:rPr lang="fr-FR" sz="1400" dirty="0">
                <a:solidFill>
                  <a:srgbClr val="7A2553"/>
                </a:solidFill>
              </a:rPr>
              <a:t>et </a:t>
            </a:r>
            <a:r>
              <a:rPr lang="fr-FR" sz="1400" b="1" dirty="0">
                <a:solidFill>
                  <a:srgbClr val="7A2553"/>
                </a:solidFill>
              </a:rPr>
              <a:t>de plus en plus jeunes</a:t>
            </a:r>
            <a:r>
              <a:rPr lang="fr-FR" sz="1400" dirty="0">
                <a:solidFill>
                  <a:srgbClr val="7A2553"/>
                </a:solidFill>
              </a:rPr>
              <a:t>. L</a:t>
            </a:r>
            <a:r>
              <a:rPr lang="fr-FR" sz="1400" i="0" dirty="0">
                <a:solidFill>
                  <a:srgbClr val="7A2553"/>
                </a:solidFill>
                <a:effectLst/>
              </a:rPr>
              <a:t>e risque de maladie coronaire </a:t>
            </a:r>
            <a:r>
              <a:rPr lang="fr-FR" sz="1400" b="1" i="0" dirty="0">
                <a:solidFill>
                  <a:srgbClr val="7A2553"/>
                </a:solidFill>
                <a:effectLst/>
              </a:rPr>
              <a:t>est supérieur chez les fumeuses (+ 25%) </a:t>
            </a:r>
            <a:r>
              <a:rPr lang="fr-FR" sz="1400" i="0" dirty="0">
                <a:solidFill>
                  <a:srgbClr val="7A2553"/>
                </a:solidFill>
                <a:effectLst/>
              </a:rPr>
              <a:t>par rapport aux fumeurs ; </a:t>
            </a:r>
            <a:r>
              <a:rPr lang="fr-FR" sz="1400" dirty="0">
                <a:solidFill>
                  <a:srgbClr val="7A2553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L’atypie des douleurs chez la femme engendre souvent une mauvaise orientation, y compris aux urgences. </a:t>
            </a:r>
            <a:endParaRPr lang="fr-FR" sz="1400" dirty="0">
              <a:solidFill>
                <a:srgbClr val="7A2553"/>
              </a:solidFill>
            </a:endParaRPr>
          </a:p>
          <a:p>
            <a:pPr>
              <a:spcAft>
                <a:spcPts val="1200"/>
              </a:spcAft>
            </a:pPr>
            <a:r>
              <a:rPr lang="fr-FR" sz="1400" dirty="0">
                <a:solidFill>
                  <a:srgbClr val="7A2553"/>
                </a:solidFill>
              </a:rPr>
              <a:t>Les risques sont plus importants sous contraception à base d’</a:t>
            </a:r>
            <a:r>
              <a:rPr lang="fr-FR" sz="1400" dirty="0" err="1">
                <a:solidFill>
                  <a:srgbClr val="7A2553"/>
                </a:solidFill>
              </a:rPr>
              <a:t>oestrogènes</a:t>
            </a:r>
            <a:r>
              <a:rPr lang="fr-FR" sz="1400" dirty="0">
                <a:solidFill>
                  <a:srgbClr val="7A2553"/>
                </a:solidFill>
              </a:rPr>
              <a:t>, la contraception oestro-progestative est contre indiquée chez la fumeuse &gt; 35 ans.</a:t>
            </a:r>
          </a:p>
          <a:p>
            <a:pPr>
              <a:spcAft>
                <a:spcPts val="1200"/>
              </a:spcAft>
            </a:pPr>
            <a:r>
              <a:rPr lang="fr-FR" sz="1400" dirty="0">
                <a:solidFill>
                  <a:srgbClr val="7A255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1400" dirty="0">
                <a:solidFill>
                  <a:srgbClr val="7A255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 femmes migraineuses cumulent les facteurs de risque. </a:t>
            </a:r>
            <a:r>
              <a:rPr lang="fr-FR" sz="1400" dirty="0">
                <a:solidFill>
                  <a:srgbClr val="7A2553"/>
                </a:solidFill>
              </a:rPr>
              <a:t>La ménopause est une période à risque majoré d’IDM </a:t>
            </a:r>
            <a:endParaRPr lang="fr-FR" sz="1400" b="1" dirty="0">
              <a:solidFill>
                <a:srgbClr val="7A2553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50FBD6A-80D5-4977-869B-E371A15DB4D9}"/>
              </a:ext>
            </a:extLst>
          </p:cNvPr>
          <p:cNvSpPr txBox="1"/>
          <p:nvPr/>
        </p:nvSpPr>
        <p:spPr>
          <a:xfrm>
            <a:off x="533219" y="1124735"/>
            <a:ext cx="11374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BEB445"/>
                </a:solidFill>
              </a:rPr>
              <a:t>Les principaux mécanismes : Spasme - thrombose – inflammation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FEF63C-0397-45C0-8CDE-07F2BD4AD6FE}"/>
              </a:ext>
            </a:extLst>
          </p:cNvPr>
          <p:cNvSpPr/>
          <p:nvPr/>
        </p:nvSpPr>
        <p:spPr>
          <a:xfrm>
            <a:off x="4299701" y="1753090"/>
            <a:ext cx="3592598" cy="641318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>
                <a:solidFill>
                  <a:schemeClr val="bg1"/>
                </a:solidFill>
              </a:rPr>
              <a:t>Risque Précoce d’Infarctus du Myocarde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7DD9737-825E-49CF-9BD9-8DBD7059F94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84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D599397-5B71-4E04-AFC6-9822DD350D50}"/>
              </a:ext>
            </a:extLst>
          </p:cNvPr>
          <p:cNvSpPr txBox="1"/>
          <p:nvPr/>
        </p:nvSpPr>
        <p:spPr>
          <a:xfrm>
            <a:off x="458973" y="373270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 : Principaux effets sur le système cardio-vasculaire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7265384-0934-414C-BDA6-7C78A28B6FF1}"/>
              </a:ext>
            </a:extLst>
          </p:cNvPr>
          <p:cNvSpPr txBox="1"/>
          <p:nvPr/>
        </p:nvSpPr>
        <p:spPr>
          <a:xfrm>
            <a:off x="1417683" y="2428997"/>
            <a:ext cx="104902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sz="1400" b="0" i="0" dirty="0">
                <a:solidFill>
                  <a:srgbClr val="000000"/>
                </a:solidFill>
                <a:effectLst/>
              </a:rPr>
              <a:t>Une augmentation significative de l’incidence des AVC liés au tabac est constatée </a:t>
            </a:r>
            <a:r>
              <a:rPr lang="fr-FR" sz="1400" b="1" i="0" dirty="0">
                <a:solidFill>
                  <a:srgbClr val="000000"/>
                </a:solidFill>
                <a:effectLst/>
              </a:rPr>
              <a:t>chez les sujets de moins de 55 ans</a:t>
            </a:r>
            <a:r>
              <a:rPr lang="fr-FR" sz="1400" b="0" i="0" dirty="0">
                <a:solidFill>
                  <a:srgbClr val="000000"/>
                </a:solidFill>
                <a:effectLst/>
              </a:rPr>
              <a:t> </a:t>
            </a:r>
            <a:r>
              <a:rPr lang="fr-FR" sz="1400" b="1" i="0" dirty="0">
                <a:solidFill>
                  <a:srgbClr val="7A2553"/>
                </a:solidFill>
                <a:effectLst/>
              </a:rPr>
              <a:t>et en particulier chez les femmes</a:t>
            </a:r>
          </a:p>
          <a:p>
            <a:pPr>
              <a:spcAft>
                <a:spcPts val="1200"/>
              </a:spcAft>
            </a:pPr>
            <a:r>
              <a:rPr lang="fr-FR" sz="1400" b="0" i="0" dirty="0">
                <a:solidFill>
                  <a:srgbClr val="000000"/>
                </a:solidFill>
                <a:effectLst/>
              </a:rPr>
              <a:t>Dans cette tranche d’âge, </a:t>
            </a:r>
            <a:r>
              <a:rPr lang="fr-FR" sz="1400" b="1" i="0" dirty="0">
                <a:solidFill>
                  <a:srgbClr val="000000"/>
                </a:solidFill>
                <a:effectLst/>
              </a:rPr>
              <a:t>le facteur de risque le plus présent est le tabagisme</a:t>
            </a:r>
            <a:r>
              <a:rPr lang="fr-FR" sz="1400" b="0" i="0" dirty="0">
                <a:solidFill>
                  <a:srgbClr val="000000"/>
                </a:solidFill>
                <a:effectLst/>
              </a:rPr>
              <a:t> actif ou sevré (58%), devant l’</a:t>
            </a:r>
            <a:r>
              <a:rPr lang="fr-FR" sz="1400" b="0" i="0" dirty="0">
                <a:effectLst/>
                <a:hlinkClick r:id="rId2"/>
              </a:rPr>
              <a:t>hypertension artérielle</a:t>
            </a:r>
            <a:r>
              <a:rPr lang="fr-FR" sz="1400" b="0" i="0" dirty="0">
                <a:solidFill>
                  <a:srgbClr val="000000"/>
                </a:solidFill>
                <a:effectLst/>
              </a:rPr>
              <a:t> (37%),  l’</a:t>
            </a:r>
            <a:r>
              <a:rPr lang="fr-FR" sz="1400" b="0" i="0" dirty="0">
                <a:effectLst/>
                <a:hlinkClick r:id="rId3"/>
              </a:rPr>
              <a:t>hypercholestérolémie</a:t>
            </a:r>
            <a:r>
              <a:rPr lang="fr-FR" sz="1400" b="0" i="0" dirty="0">
                <a:solidFill>
                  <a:srgbClr val="000000"/>
                </a:solidFill>
                <a:effectLst/>
              </a:rPr>
              <a:t> (28%) et le </a:t>
            </a:r>
            <a:r>
              <a:rPr lang="fr-FR" sz="1400" b="0" i="0" dirty="0">
                <a:effectLst/>
                <a:hlinkClick r:id="rId4"/>
              </a:rPr>
              <a:t>diabète</a:t>
            </a:r>
            <a:r>
              <a:rPr lang="fr-FR" sz="1400" b="0" i="0" dirty="0">
                <a:solidFill>
                  <a:srgbClr val="000000"/>
                </a:solidFill>
                <a:effectLst/>
              </a:rPr>
              <a:t> (9%)</a:t>
            </a:r>
            <a:r>
              <a:rPr lang="fr-FR" sz="1400" baseline="30000" dirty="0">
                <a:solidFill>
                  <a:srgbClr val="000000"/>
                </a:solidFill>
              </a:rPr>
              <a:t>*</a:t>
            </a:r>
            <a:r>
              <a:rPr lang="fr-FR" sz="1400" b="0" i="0" dirty="0">
                <a:solidFill>
                  <a:srgbClr val="000000"/>
                </a:solidFill>
                <a:effectLst/>
              </a:rPr>
              <a:t>.</a:t>
            </a:r>
            <a:endParaRPr lang="fr-FR" sz="1400" b="1" dirty="0">
              <a:solidFill>
                <a:srgbClr val="7A2553"/>
              </a:solidFill>
            </a:endParaRPr>
          </a:p>
          <a:p>
            <a:pPr>
              <a:spcAft>
                <a:spcPts val="1200"/>
              </a:spcAft>
            </a:pPr>
            <a:r>
              <a:rPr lang="fr-FR" sz="1400" b="1" dirty="0">
                <a:solidFill>
                  <a:srgbClr val="7A2553"/>
                </a:solidFill>
              </a:rPr>
              <a:t>UN des premiers facteurs de risque de l’Artériopathie Oblitérante des Membres inférieurs</a:t>
            </a:r>
            <a:br>
              <a:rPr lang="fr-FR" sz="1400" b="1" dirty="0">
                <a:solidFill>
                  <a:srgbClr val="7A2553"/>
                </a:solidFill>
              </a:rPr>
            </a:br>
            <a:r>
              <a:rPr lang="fr-FR" sz="1400" dirty="0"/>
              <a:t>Y compris chez la femme jeune</a:t>
            </a:r>
          </a:p>
          <a:p>
            <a:pPr>
              <a:spcAft>
                <a:spcPts val="1200"/>
              </a:spcAft>
            </a:pPr>
            <a:r>
              <a:rPr lang="fr-FR" sz="1400" dirty="0"/>
              <a:t>Chez les fumeuses le tabac participe amplement à </a:t>
            </a:r>
            <a:r>
              <a:rPr lang="fr-FR" sz="1400" b="1" dirty="0">
                <a:solidFill>
                  <a:srgbClr val="7A2553"/>
                </a:solidFill>
              </a:rPr>
              <a:t>l’augmentation annuelle des hospitalisations pour anévrisme de l’aorte abdominale </a:t>
            </a:r>
            <a:r>
              <a:rPr lang="fr-FR" sz="1400" dirty="0">
                <a:solidFill>
                  <a:srgbClr val="7A2553"/>
                </a:solidFill>
              </a:rPr>
              <a:t>: </a:t>
            </a:r>
            <a:r>
              <a:rPr lang="fr-FR" sz="1400" dirty="0"/>
              <a:t>+ 3% par an entre 2000 et 2013**</a:t>
            </a:r>
          </a:p>
          <a:p>
            <a:pPr>
              <a:spcAft>
                <a:spcPts val="1200"/>
              </a:spcAft>
            </a:pPr>
            <a:endParaRPr lang="es-ES" sz="1200" b="0" i="0" dirty="0">
              <a:solidFill>
                <a:srgbClr val="28303D"/>
              </a:solidFill>
              <a:effectLst/>
            </a:endParaRPr>
          </a:p>
          <a:p>
            <a:pPr>
              <a:spcAft>
                <a:spcPts val="1200"/>
              </a:spcAft>
            </a:pPr>
            <a:r>
              <a:rPr lang="es-ES" sz="1200" b="0" i="0" dirty="0">
                <a:solidFill>
                  <a:srgbClr val="28303D"/>
                </a:solidFill>
                <a:effectLst/>
              </a:rPr>
              <a:t>*</a:t>
            </a:r>
            <a:r>
              <a:rPr lang="es-ES" sz="1200" b="0" i="0" dirty="0" err="1">
                <a:solidFill>
                  <a:srgbClr val="28303D"/>
                </a:solidFill>
                <a:effectLst/>
              </a:rPr>
              <a:t>Bejot</a:t>
            </a:r>
            <a:r>
              <a:rPr lang="es-ES" sz="1200" b="0" i="0" dirty="0">
                <a:solidFill>
                  <a:srgbClr val="28303D"/>
                </a:solidFill>
                <a:effectLst/>
              </a:rPr>
              <a:t> Y et al. Bull </a:t>
            </a:r>
            <a:r>
              <a:rPr lang="es-ES" sz="1200" b="0" i="0" dirty="0" err="1">
                <a:solidFill>
                  <a:srgbClr val="28303D"/>
                </a:solidFill>
                <a:effectLst/>
              </a:rPr>
              <a:t>Epidemiol</a:t>
            </a:r>
            <a:r>
              <a:rPr lang="es-ES" sz="1200" b="0" i="0" dirty="0">
                <a:solidFill>
                  <a:srgbClr val="28303D"/>
                </a:solidFill>
                <a:effectLst/>
              </a:rPr>
              <a:t> </a:t>
            </a:r>
            <a:r>
              <a:rPr lang="es-ES" sz="1200" b="0" i="0" dirty="0" err="1">
                <a:solidFill>
                  <a:srgbClr val="28303D"/>
                </a:solidFill>
                <a:effectLst/>
              </a:rPr>
              <a:t>Hebd</a:t>
            </a:r>
            <a:r>
              <a:rPr lang="es-ES" sz="1200" b="0" i="0" dirty="0">
                <a:solidFill>
                  <a:srgbClr val="28303D"/>
                </a:solidFill>
                <a:effectLst/>
              </a:rPr>
              <a:t> 2016;7–8:118–25</a:t>
            </a:r>
            <a:br>
              <a:rPr lang="es-ES" sz="1200" b="0" i="0" dirty="0">
                <a:solidFill>
                  <a:srgbClr val="28303D"/>
                </a:solidFill>
                <a:effectLst/>
              </a:rPr>
            </a:br>
            <a:r>
              <a:rPr lang="es-ES" sz="1200" dirty="0">
                <a:solidFill>
                  <a:srgbClr val="7A2553"/>
                </a:solidFill>
              </a:rPr>
              <a:t>**</a:t>
            </a:r>
            <a:r>
              <a:rPr lang="fr-FR" sz="1200" b="0" i="0" dirty="0">
                <a:solidFill>
                  <a:srgbClr val="28303D"/>
                </a:solidFill>
                <a:effectLst/>
              </a:rPr>
              <a:t> Robert M et al. Bull </a:t>
            </a:r>
            <a:r>
              <a:rPr lang="fr-FR" sz="1200" b="0" i="0" dirty="0" err="1">
                <a:solidFill>
                  <a:srgbClr val="28303D"/>
                </a:solidFill>
                <a:effectLst/>
              </a:rPr>
              <a:t>Epidémiol</a:t>
            </a:r>
            <a:r>
              <a:rPr lang="fr-FR" sz="1200" b="0" i="0" dirty="0">
                <a:solidFill>
                  <a:srgbClr val="28303D"/>
                </a:solidFill>
                <a:effectLst/>
              </a:rPr>
              <a:t> </a:t>
            </a:r>
            <a:r>
              <a:rPr lang="fr-FR" sz="1200" b="0" i="0" dirty="0" err="1">
                <a:solidFill>
                  <a:srgbClr val="28303D"/>
                </a:solidFill>
                <a:effectLst/>
              </a:rPr>
              <a:t>Hebd</a:t>
            </a:r>
            <a:r>
              <a:rPr lang="fr-FR" sz="1200" b="0" i="0" dirty="0">
                <a:solidFill>
                  <a:srgbClr val="28303D"/>
                </a:solidFill>
                <a:effectLst/>
              </a:rPr>
              <a:t> 2015;38–39:724–32</a:t>
            </a:r>
            <a:endParaRPr lang="fr-FR" sz="1200" b="1" dirty="0">
              <a:solidFill>
                <a:srgbClr val="7A2553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50FBD6A-80D5-4977-869B-E371A15DB4D9}"/>
              </a:ext>
            </a:extLst>
          </p:cNvPr>
          <p:cNvSpPr txBox="1"/>
          <p:nvPr/>
        </p:nvSpPr>
        <p:spPr>
          <a:xfrm>
            <a:off x="533219" y="1124735"/>
            <a:ext cx="11374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BEB445"/>
                </a:solidFill>
              </a:rPr>
              <a:t>Les principaux mécanismes : Spasme - thrombose – inflammation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CCF92-5108-4675-8209-B1DF1D908AC2}"/>
              </a:ext>
            </a:extLst>
          </p:cNvPr>
          <p:cNvSpPr/>
          <p:nvPr/>
        </p:nvSpPr>
        <p:spPr>
          <a:xfrm>
            <a:off x="4042588" y="1831099"/>
            <a:ext cx="4518837" cy="43200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>
                <a:solidFill>
                  <a:schemeClr val="bg1"/>
                </a:solidFill>
              </a:rPr>
              <a:t>Risque Précoce d’Accident Vasculaire Cérébral (AVC)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7DD9737-825E-49CF-9BD9-8DBD7059F94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799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5BAF5F9-D3B3-417D-9A8F-0C893A21734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360967" y="1629845"/>
            <a:ext cx="10354170" cy="4506912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ClrTx/>
              <a:buSz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B8D13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AUGMENTE LE RISQUE DE MALADIES CARDIOVASCULAIRES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ClrTx/>
              <a:buSzTx/>
              <a:buNone/>
              <a:tabLst/>
              <a:defRPr/>
            </a:pPr>
            <a:r>
              <a:rPr lang="fr-FR" sz="1800" b="1" dirty="0">
                <a:solidFill>
                  <a:srgbClr val="7A2553"/>
                </a:solidFill>
              </a:rPr>
              <a:t>Augmente le risque du syndrome métabolique * </a:t>
            </a:r>
          </a:p>
          <a:p>
            <a:pPr>
              <a:spcAft>
                <a:spcPts val="1200"/>
              </a:spcAft>
            </a:pPr>
            <a:r>
              <a:rPr lang="fr-FR" sz="1800" dirty="0"/>
              <a:t>C’est la présence d’une obésité abdominale (tour de taille supérieur à 94 cm chez les hommes et </a:t>
            </a:r>
            <a:r>
              <a:rPr lang="fr-FR" sz="1800" dirty="0">
                <a:solidFill>
                  <a:srgbClr val="7A2553"/>
                </a:solidFill>
              </a:rPr>
              <a:t>80 chez les femmes)</a:t>
            </a:r>
            <a:r>
              <a:rPr lang="fr-FR" sz="1800" dirty="0"/>
              <a:t> et au moins deux des facteurs suivants :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/>
              <a:t>Taux élevé de triglycérides le </a:t>
            </a:r>
            <a:r>
              <a:rPr lang="fr-FR" sz="1800" b="1" dirty="0">
                <a:solidFill>
                  <a:schemeClr val="tx1"/>
                </a:solidFill>
              </a:rPr>
              <a:t>taux égal ou supérieur à 1,7 </a:t>
            </a:r>
            <a:r>
              <a:rPr lang="fr-FR" sz="1800" b="1" dirty="0" err="1">
                <a:solidFill>
                  <a:schemeClr val="tx1"/>
                </a:solidFill>
              </a:rPr>
              <a:t>mmol</a:t>
            </a:r>
            <a:r>
              <a:rPr lang="fr-FR" sz="1800" b="1" dirty="0">
                <a:solidFill>
                  <a:schemeClr val="tx1"/>
                </a:solidFill>
              </a:rPr>
              <a:t>/L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/>
              <a:t>Faible </a:t>
            </a:r>
            <a:r>
              <a:rPr lang="fr-FR" sz="1800" b="1" dirty="0">
                <a:solidFill>
                  <a:schemeClr val="tx1"/>
                </a:solidFill>
              </a:rPr>
              <a:t>taux de cholestérol HDL : &lt;  1,03 </a:t>
            </a:r>
            <a:r>
              <a:rPr lang="fr-FR" sz="1800" b="1" dirty="0" err="1">
                <a:solidFill>
                  <a:schemeClr val="tx1"/>
                </a:solidFill>
              </a:rPr>
              <a:t>mmol</a:t>
            </a:r>
            <a:r>
              <a:rPr lang="fr-FR" sz="1800" b="1" dirty="0">
                <a:solidFill>
                  <a:schemeClr val="tx1"/>
                </a:solidFill>
              </a:rPr>
              <a:t>/chez un homme et à </a:t>
            </a:r>
            <a:r>
              <a:rPr lang="fr-FR" sz="1800" b="1" dirty="0">
                <a:solidFill>
                  <a:srgbClr val="7A2553"/>
                </a:solidFill>
              </a:rPr>
              <a:t>1,29 </a:t>
            </a:r>
            <a:r>
              <a:rPr lang="fr-FR" sz="1800" b="1" dirty="0" err="1">
                <a:solidFill>
                  <a:srgbClr val="7A2553"/>
                </a:solidFill>
              </a:rPr>
              <a:t>mmol</a:t>
            </a:r>
            <a:r>
              <a:rPr lang="fr-FR" sz="1800" b="1" dirty="0">
                <a:solidFill>
                  <a:srgbClr val="7A2553"/>
                </a:solidFill>
              </a:rPr>
              <a:t>/L chez une  femme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b="1" dirty="0">
                <a:solidFill>
                  <a:schemeClr val="tx1"/>
                </a:solidFill>
              </a:rPr>
              <a:t>HTA &gt; ou égale à 130 </a:t>
            </a:r>
            <a:r>
              <a:rPr lang="fr-FR" sz="1800" b="1" dirty="0" err="1">
                <a:solidFill>
                  <a:schemeClr val="tx1"/>
                </a:solidFill>
              </a:rPr>
              <a:t>mmHg</a:t>
            </a:r>
            <a:r>
              <a:rPr lang="fr-FR" sz="1800" b="1" dirty="0">
                <a:solidFill>
                  <a:schemeClr val="tx1"/>
                </a:solidFill>
              </a:rPr>
              <a:t> pour la pression artérielle systolique et à 85 </a:t>
            </a:r>
            <a:r>
              <a:rPr lang="fr-FR" sz="1800" b="1" dirty="0" err="1">
                <a:solidFill>
                  <a:schemeClr val="tx1"/>
                </a:solidFill>
              </a:rPr>
              <a:t>mmHg</a:t>
            </a:r>
            <a:r>
              <a:rPr lang="fr-FR" sz="1800" b="1" dirty="0">
                <a:solidFill>
                  <a:schemeClr val="tx1"/>
                </a:solidFill>
              </a:rPr>
              <a:t> pour la pression artérielle diastolique.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/>
              <a:t>Taux élevé de </a:t>
            </a:r>
            <a:r>
              <a:rPr lang="fr-FR" sz="1800" b="1" dirty="0">
                <a:solidFill>
                  <a:schemeClr val="tx1"/>
                </a:solidFill>
              </a:rPr>
              <a:t>glycémie veineuse à jeun égale ou &gt; à 5,6 </a:t>
            </a:r>
            <a:r>
              <a:rPr lang="fr-FR" sz="1800" b="1" dirty="0" err="1">
                <a:solidFill>
                  <a:schemeClr val="tx1"/>
                </a:solidFill>
              </a:rPr>
              <a:t>mmol</a:t>
            </a:r>
            <a:r>
              <a:rPr lang="fr-FR" sz="1800" b="1" dirty="0">
                <a:solidFill>
                  <a:schemeClr val="tx1"/>
                </a:solidFill>
              </a:rPr>
              <a:t>/L </a:t>
            </a:r>
            <a:r>
              <a:rPr lang="fr-FR" sz="1800" dirty="0"/>
              <a:t>(100 mg/L)</a:t>
            </a:r>
          </a:p>
          <a:p>
            <a:pPr marL="0" indent="0">
              <a:buNone/>
            </a:pPr>
            <a:r>
              <a:rPr lang="fr-FR" sz="1400" dirty="0"/>
              <a:t>&gt;&gt; </a:t>
            </a:r>
            <a:r>
              <a:rPr lang="fr-FR" sz="1400" i="1" dirty="0">
                <a:hlinkClick r:id="rId2"/>
              </a:rPr>
              <a:t>https://www.fedecardio.org/Les-maladies-cardio-vasculaires/Les-pathologies-cardio-vasculaires/zoom-sur-le-syndrome-metabolique</a:t>
            </a:r>
            <a:r>
              <a:rPr lang="fr-FR" sz="1400" i="1" dirty="0"/>
              <a:t>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3AACDC1-3A09-41C3-B626-FBB39DF1EA78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 : Principaux effets sur le système cardio-vasculaire  </a:t>
            </a:r>
            <a:endParaRPr lang="fr-FR" sz="3200" dirty="0">
              <a:solidFill>
                <a:srgbClr val="6B6123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E72E8B5-FF00-489B-A056-258DC4CD8DA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54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B11078-C7F7-4BCF-B212-87249B6A13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4F19C75-642C-4C24-9499-F5C1B8E8CB2E}"/>
              </a:ext>
            </a:extLst>
          </p:cNvPr>
          <p:cNvSpPr txBox="1"/>
          <p:nvPr/>
        </p:nvSpPr>
        <p:spPr>
          <a:xfrm>
            <a:off x="408639" y="581891"/>
            <a:ext cx="11856098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Sous-module 3 :</a:t>
            </a:r>
          </a:p>
          <a:p>
            <a:pPr lvl="1">
              <a:spcAft>
                <a:spcPts val="1800"/>
              </a:spcAft>
              <a:tabLst>
                <a:tab pos="446088" algn="l"/>
              </a:tabLst>
            </a:pPr>
            <a:r>
              <a:rPr lang="fr-FR" sz="3200" b="1" dirty="0"/>
              <a:t>Principales conséquences liées à la consommation des différents produits sur la femme, la grossesse et l’enfant à naitre 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Les pathologies liées à la consommation d’alcool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Les pathologies liées à la consommation de tabac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Les pathologies liées à la consommation de cannabis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Les conséquences sociales et judicaires</a:t>
            </a:r>
          </a:p>
          <a:p>
            <a:pPr marL="914400" lvl="1" indent="-457200">
              <a:buFont typeface="Wingdings" panose="05000000000000000000" pitchFamily="2" charset="2"/>
              <a:buChar char="Ø"/>
              <a:tabLst>
                <a:tab pos="446088" algn="l"/>
              </a:tabLst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54217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D599397-5B71-4E04-AFC6-9822DD350D50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 : Principaux effets sur le système endocrinien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C533822-B32E-4F52-9A2A-F1EA1075CA0E}"/>
              </a:ext>
            </a:extLst>
          </p:cNvPr>
          <p:cNvSpPr txBox="1"/>
          <p:nvPr/>
        </p:nvSpPr>
        <p:spPr>
          <a:xfrm>
            <a:off x="5255288" y="1426866"/>
            <a:ext cx="69367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fr-FR" sz="1200" b="1" dirty="0">
              <a:solidFill>
                <a:srgbClr val="7A2553"/>
              </a:solidFill>
            </a:endParaRPr>
          </a:p>
          <a:p>
            <a:pPr>
              <a:spcAft>
                <a:spcPts val="1200"/>
              </a:spcAft>
            </a:pPr>
            <a:endParaRPr lang="fr-FR" sz="1200" b="1" dirty="0">
              <a:solidFill>
                <a:srgbClr val="7A2553"/>
              </a:solidFill>
            </a:endParaRPr>
          </a:p>
        </p:txBody>
      </p:sp>
      <p:sp>
        <p:nvSpPr>
          <p:cNvPr id="7" name="Espace réservé du texte 8">
            <a:extLst>
              <a:ext uri="{FF2B5EF4-FFF2-40B4-BE49-F238E27FC236}">
                <a16:creationId xmlns:a16="http://schemas.microsoft.com/office/drawing/2014/main" id="{2CE66A1F-5D74-4561-A916-94F11E180251}"/>
              </a:ext>
            </a:extLst>
          </p:cNvPr>
          <p:cNvSpPr txBox="1">
            <a:spLocks/>
          </p:cNvSpPr>
          <p:nvPr/>
        </p:nvSpPr>
        <p:spPr>
          <a:xfrm>
            <a:off x="972426" y="1704022"/>
            <a:ext cx="11112737" cy="48990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Aft>
                <a:spcPts val="1200"/>
              </a:spcAft>
            </a:pPr>
            <a:r>
              <a:rPr lang="fr-FR" sz="1800" dirty="0"/>
              <a:t>En moyenne, le risque de développer un diabète de type 2 est de 2 à 3 fois plus élevé que chez les non-fumeurs.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/>
              <a:t>Le diabète et le tabac sont </a:t>
            </a:r>
            <a:r>
              <a:rPr lang="fr-FR" sz="1800" b="1" dirty="0"/>
              <a:t>2 facteurs de risque cardio vasculaire qui se potentialisent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/>
              <a:t>Le risque de complications du diabète est proportionnel au nombre de cigarettes consommées par jour.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/>
              <a:t>Le tabac accroît </a:t>
            </a:r>
            <a:r>
              <a:rPr lang="fr-FR" sz="1800" b="1" dirty="0"/>
              <a:t>l’insulinorésistance par excès de cortisol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/>
              <a:t>Les produits toxiques de la fumée du tabac aggravent </a:t>
            </a:r>
            <a:r>
              <a:rPr lang="fr-FR" sz="1800" b="1" dirty="0"/>
              <a:t>les pathologies thyroïdiennes </a:t>
            </a:r>
            <a:r>
              <a:rPr lang="fr-FR" sz="1800" dirty="0"/>
              <a:t>: hypo ou hyper (maladie de Basedow, exophtalmie)2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b="1" dirty="0"/>
              <a:t>Ménopause précoce</a:t>
            </a:r>
          </a:p>
          <a:p>
            <a:pPr marL="285750" indent="-285750"/>
            <a:endParaRPr lang="fr-FR" sz="1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400" dirty="0"/>
              <a:t>Magazine Équilibre, n° 310, mars-avril 2016, art. “Le tabac, facteur aggravant du diabète ”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400" dirty="0"/>
              <a:t>2 Cho NH, Choi HS, Kim KW et al. Interaction </a:t>
            </a:r>
            <a:r>
              <a:rPr lang="fr-FR" sz="1400" dirty="0" err="1"/>
              <a:t>between</a:t>
            </a:r>
            <a:r>
              <a:rPr lang="fr-FR" sz="1400" dirty="0"/>
              <a:t> cigarette smoking and iodine </a:t>
            </a:r>
            <a:r>
              <a:rPr lang="fr-FR" sz="1400" dirty="0" err="1"/>
              <a:t>intake</a:t>
            </a:r>
            <a:r>
              <a:rPr lang="fr-FR" sz="1400" dirty="0"/>
              <a:t> and </a:t>
            </a:r>
            <a:r>
              <a:rPr lang="fr-FR" sz="1400" dirty="0" err="1"/>
              <a:t>their</a:t>
            </a:r>
            <a:r>
              <a:rPr lang="fr-FR" sz="1400" dirty="0"/>
              <a:t> impact on</a:t>
            </a:r>
          </a:p>
          <a:p>
            <a:pPr>
              <a:spcAft>
                <a:spcPts val="600"/>
              </a:spcAft>
            </a:pPr>
            <a:endParaRPr lang="fr-FR" dirty="0"/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31C6111-F799-4B95-A649-A73950C1DE6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591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>
            <a:extLst>
              <a:ext uri="{FF2B5EF4-FFF2-40B4-BE49-F238E27FC236}">
                <a16:creationId xmlns:a16="http://schemas.microsoft.com/office/drawing/2014/main" id="{B7369407-5D16-46CA-835E-ED0230B6FC5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5218" y="1995588"/>
            <a:ext cx="1163756" cy="341368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9B7C59E-D10C-4CE1-BD93-51BFA3CADE61}"/>
              </a:ext>
            </a:extLst>
          </p:cNvPr>
          <p:cNvSpPr/>
          <p:nvPr/>
        </p:nvSpPr>
        <p:spPr>
          <a:xfrm>
            <a:off x="7918974" y="3638028"/>
            <a:ext cx="3989491" cy="1104646"/>
          </a:xfrm>
          <a:prstGeom prst="rect">
            <a:avLst/>
          </a:prstGeom>
          <a:solidFill>
            <a:srgbClr val="646216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bg1"/>
                </a:solidFill>
              </a:rPr>
              <a:t>Dysfonction érectile </a:t>
            </a:r>
          </a:p>
          <a:p>
            <a:r>
              <a:rPr lang="fr-FR" sz="1600" dirty="0">
                <a:solidFill>
                  <a:schemeClr val="bg1"/>
                </a:solidFill>
              </a:rPr>
              <a:t>Diminution de la qualité du sperme</a:t>
            </a:r>
          </a:p>
          <a:p>
            <a:r>
              <a:rPr lang="fr-FR" sz="1600" dirty="0">
                <a:solidFill>
                  <a:schemeClr val="bg1"/>
                </a:solidFill>
              </a:rPr>
              <a:t>Altération de la qualité, quantité et mobilité des spermatozoïdes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1E1AA706-7D5D-487E-8E64-287DD6D079D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4278" y="1995588"/>
            <a:ext cx="1223444" cy="337300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CCE8D1E-19E9-4940-9DA2-AAB0580A0407}"/>
              </a:ext>
            </a:extLst>
          </p:cNvPr>
          <p:cNvSpPr/>
          <p:nvPr/>
        </p:nvSpPr>
        <p:spPr>
          <a:xfrm>
            <a:off x="408639" y="3138853"/>
            <a:ext cx="5075639" cy="2102997"/>
          </a:xfrm>
          <a:prstGeom prst="rect">
            <a:avLst/>
          </a:prstGeom>
          <a:solidFill>
            <a:srgbClr val="7A2553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bg1"/>
                </a:solidFill>
              </a:rPr>
              <a:t>Perturbation des cycles hormonaux</a:t>
            </a:r>
          </a:p>
          <a:p>
            <a:r>
              <a:rPr lang="fr-FR" sz="1600" dirty="0">
                <a:solidFill>
                  <a:schemeClr val="bg1"/>
                </a:solidFill>
              </a:rPr>
              <a:t>Diminution de la sécrétion d’</a:t>
            </a:r>
            <a:r>
              <a:rPr lang="fr-FR" sz="1600" dirty="0" err="1">
                <a:solidFill>
                  <a:schemeClr val="bg1"/>
                </a:solidFill>
              </a:rPr>
              <a:t>oestrogènes</a:t>
            </a:r>
            <a:endParaRPr lang="fr-FR" sz="1600" dirty="0">
              <a:solidFill>
                <a:schemeClr val="bg1"/>
              </a:solidFill>
            </a:endParaRPr>
          </a:p>
          <a:p>
            <a:r>
              <a:rPr lang="fr-FR" sz="1600" dirty="0">
                <a:solidFill>
                  <a:schemeClr val="bg1"/>
                </a:solidFill>
              </a:rPr>
              <a:t>Diminution de la sécrétion de prolactine</a:t>
            </a:r>
          </a:p>
          <a:p>
            <a:r>
              <a:rPr lang="fr-FR" sz="1600" dirty="0">
                <a:solidFill>
                  <a:schemeClr val="bg1"/>
                </a:solidFill>
              </a:rPr>
              <a:t>Diminution de la fertilité : QR1,7 (&gt;10cig/j)</a:t>
            </a:r>
          </a:p>
          <a:p>
            <a:r>
              <a:rPr lang="fr-FR" sz="1600" dirty="0"/>
              <a:t>PMA : Réussite FIV 3 fois &lt;</a:t>
            </a:r>
            <a:endParaRPr lang="fr-FR" sz="1600" dirty="0">
              <a:solidFill>
                <a:schemeClr val="bg1"/>
              </a:solidFill>
            </a:endParaRPr>
          </a:p>
          <a:p>
            <a:r>
              <a:rPr lang="fr-FR" sz="1600" dirty="0">
                <a:solidFill>
                  <a:schemeClr val="bg1"/>
                </a:solidFill>
              </a:rPr>
              <a:t>Avancement de l'âge de la ménopause (2 ans en moyenne)</a:t>
            </a:r>
          </a:p>
          <a:p>
            <a:r>
              <a:rPr lang="fr-FR" sz="1600" dirty="0" err="1">
                <a:solidFill>
                  <a:schemeClr val="bg1"/>
                </a:solidFill>
              </a:rPr>
              <a:t>Vaginose</a:t>
            </a:r>
            <a:r>
              <a:rPr lang="fr-FR" sz="1600" dirty="0">
                <a:solidFill>
                  <a:schemeClr val="bg1"/>
                </a:solidFill>
              </a:rPr>
              <a:t> QR: 5,7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3EFE2BC-CD1B-4018-A77B-2DA5C8B63BD4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tabac, principaux effets sur le système reproductif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049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D599397-5B71-4E04-AFC6-9822DD350D50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 : principaux effets sur le système pulmonaire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C533822-B32E-4F52-9A2A-F1EA1075CA0E}"/>
              </a:ext>
            </a:extLst>
          </p:cNvPr>
          <p:cNvSpPr txBox="1"/>
          <p:nvPr/>
        </p:nvSpPr>
        <p:spPr>
          <a:xfrm>
            <a:off x="5255288" y="1426866"/>
            <a:ext cx="69367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fr-FR" sz="1200" b="1" dirty="0">
              <a:solidFill>
                <a:srgbClr val="7A2553"/>
              </a:solidFill>
            </a:endParaRPr>
          </a:p>
          <a:p>
            <a:pPr>
              <a:spcAft>
                <a:spcPts val="1200"/>
              </a:spcAft>
            </a:pPr>
            <a:endParaRPr lang="fr-FR" sz="1200" b="1" dirty="0">
              <a:solidFill>
                <a:srgbClr val="7A2553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31C6111-F799-4B95-A649-A73950C1DE6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E6C036F-BC0B-4AD6-A563-9F752B074F60}"/>
              </a:ext>
            </a:extLst>
          </p:cNvPr>
          <p:cNvSpPr txBox="1">
            <a:spLocks/>
          </p:cNvSpPr>
          <p:nvPr/>
        </p:nvSpPr>
        <p:spPr>
          <a:xfrm>
            <a:off x="1193188" y="1668462"/>
            <a:ext cx="10998812" cy="5189538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fr-FR" sz="1800" dirty="0"/>
              <a:t>Le tabagisme est la cause ou le facteur favorisant de </a:t>
            </a:r>
            <a:r>
              <a:rPr lang="fr-FR" sz="1800" b="1" dirty="0"/>
              <a:t>nombreuses affections respiratoires </a:t>
            </a:r>
            <a:r>
              <a:rPr lang="fr-FR" sz="1800" dirty="0"/>
              <a:t>: </a:t>
            </a:r>
          </a:p>
          <a:p>
            <a:pPr marL="285750" indent="-285750"/>
            <a:r>
              <a:rPr lang="fr-FR" sz="1800" dirty="0"/>
              <a:t>Rhume - Grippe - Pneumonie varicelleuse - Pneumonies bactériennes – Tuberculose</a:t>
            </a:r>
          </a:p>
          <a:p>
            <a:pPr marL="285750" indent="-285750"/>
            <a:r>
              <a:rPr lang="fr-FR" sz="1800" dirty="0"/>
              <a:t>La </a:t>
            </a:r>
            <a:r>
              <a:rPr lang="fr-FR" sz="1800" b="1" dirty="0"/>
              <a:t>broncho-pneumopathie chronique obstructive </a:t>
            </a:r>
            <a:r>
              <a:rPr lang="fr-FR" sz="1800" dirty="0"/>
              <a:t>(90% des BPCO liées au tabagisme)</a:t>
            </a:r>
          </a:p>
          <a:p>
            <a:pPr marL="285750" indent="-285750"/>
            <a:r>
              <a:rPr lang="fr-FR" sz="1800" b="1" dirty="0"/>
              <a:t>Asthme</a:t>
            </a:r>
            <a:r>
              <a:rPr lang="fr-FR" sz="1800" dirty="0"/>
              <a:t> (diminution de l’efficacité des traitements)</a:t>
            </a:r>
          </a:p>
          <a:p>
            <a:pPr marL="285750" indent="-285750"/>
            <a:r>
              <a:rPr lang="fr-FR" sz="1800" b="1" dirty="0"/>
              <a:t>Pneumothorax spontané </a:t>
            </a:r>
            <a:r>
              <a:rPr lang="fr-FR" sz="1800" dirty="0"/>
              <a:t>(risque relatif de premier épisode chez les fumeurs est de 22 pour l’homme et de 9 pour la femme).</a:t>
            </a:r>
          </a:p>
          <a:p>
            <a:pPr marL="285750" indent="-285750"/>
            <a:r>
              <a:rPr lang="fr-FR" sz="1800" b="1" dirty="0"/>
              <a:t>Cancers</a:t>
            </a:r>
            <a:r>
              <a:rPr lang="fr-FR" sz="1800" dirty="0"/>
              <a:t> (+ 71% chez la femme et – 15% chez l’homme entre 2000 et 2014)</a:t>
            </a:r>
          </a:p>
          <a:p>
            <a:pPr marL="285750" indent="-285750"/>
            <a:r>
              <a:rPr lang="fr-FR" sz="1800" b="0" i="0" u="none" strike="noStrike" baseline="0" dirty="0">
                <a:solidFill>
                  <a:srgbClr val="000000"/>
                </a:solidFill>
              </a:rPr>
              <a:t>Les </a:t>
            </a:r>
            <a:r>
              <a:rPr lang="fr-FR" sz="1800" b="1" i="0" u="none" strike="noStrike" baseline="0" dirty="0"/>
              <a:t>BPCO</a:t>
            </a:r>
            <a:r>
              <a:rPr lang="fr-FR" sz="1800" b="0" i="0" u="none" strike="noStrike" baseline="0" dirty="0">
                <a:solidFill>
                  <a:srgbClr val="000000"/>
                </a:solidFill>
              </a:rPr>
              <a:t>, menant à terme aux décès par insuffisance respiratoire </a:t>
            </a:r>
            <a:r>
              <a:rPr lang="fr-FR" sz="1800" b="1" i="0" u="none" strike="noStrike" baseline="0" dirty="0"/>
              <a:t>chez les femmes ont doublé</a:t>
            </a:r>
            <a:r>
              <a:rPr lang="fr-FR" sz="1800" b="0" i="0" u="none" strike="noStrike" baseline="0" dirty="0">
                <a:solidFill>
                  <a:srgbClr val="000000"/>
                </a:solidFill>
              </a:rPr>
              <a:t>.</a:t>
            </a:r>
          </a:p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endParaRPr lang="fr-FR" sz="1400" dirty="0"/>
          </a:p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endParaRPr lang="fr-FR" sz="1400" dirty="0"/>
          </a:p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fr-FR" sz="1400" dirty="0"/>
              <a:t>&gt;&gt; </a:t>
            </a:r>
            <a:r>
              <a:rPr lang="fr-FR" sz="1400" i="1" dirty="0"/>
              <a:t>Influence du tabagisme sur les maladies respiratoires : idées reçues et réalité Smoking-</a:t>
            </a:r>
            <a:r>
              <a:rPr lang="fr-FR" sz="1400" i="1" dirty="0" err="1"/>
              <a:t>affected</a:t>
            </a:r>
            <a:r>
              <a:rPr lang="fr-FR" sz="1400" i="1" dirty="0"/>
              <a:t> </a:t>
            </a:r>
            <a:r>
              <a:rPr lang="fr-FR" sz="1400" i="1" dirty="0" err="1"/>
              <a:t>pulmonary</a:t>
            </a:r>
            <a:r>
              <a:rPr lang="fr-FR" sz="1400" i="1" dirty="0"/>
              <a:t> </a:t>
            </a:r>
            <a:r>
              <a:rPr lang="fr-FR" sz="1400" i="1" dirty="0" err="1"/>
              <a:t>diseases</a:t>
            </a:r>
            <a:r>
              <a:rPr lang="fr-FR" sz="1400" i="1" dirty="0"/>
              <a:t>: </a:t>
            </a:r>
            <a:r>
              <a:rPr lang="fr-FR" sz="1400" i="1" dirty="0" err="1"/>
              <a:t>true</a:t>
            </a:r>
            <a:r>
              <a:rPr lang="fr-FR" sz="1400" i="1" dirty="0"/>
              <a:t> and false François </a:t>
            </a:r>
            <a:r>
              <a:rPr lang="fr-FR" sz="1400" i="1" dirty="0" err="1"/>
              <a:t>Lebargy</a:t>
            </a:r>
            <a:r>
              <a:rPr lang="fr-FR" sz="1400" i="1" dirty="0"/>
              <a:t>*</a:t>
            </a:r>
          </a:p>
          <a:p>
            <a:pPr>
              <a:spcAft>
                <a:spcPts val="1200"/>
              </a:spcAf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7538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1E1AA706-7D5D-487E-8E64-287DD6D079D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8447" y="2226495"/>
            <a:ext cx="1223444" cy="337300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A6C47791-9535-46B5-AAC1-C9BC0EF8F04C}"/>
              </a:ext>
            </a:extLst>
          </p:cNvPr>
          <p:cNvSpPr/>
          <p:nvPr/>
        </p:nvSpPr>
        <p:spPr>
          <a:xfrm>
            <a:off x="6683911" y="2558504"/>
            <a:ext cx="4847320" cy="2482051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600" dirty="0">
                <a:solidFill>
                  <a:schemeClr val="bg1"/>
                </a:solidFill>
              </a:rPr>
              <a:t>Cavité nasale, sinus, cavité buccale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Oropharynx, rhinopharynx, hypopharynx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Larynx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Œsophage-estomac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Trachée-Bronches-Poumons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Moelle osseuse : Leucémie aigue myéloblastique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Foie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Pancréas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Rein-uretère-vessie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Colorectal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CE8D1E-19E9-4940-9DA2-AAB0580A0407}"/>
              </a:ext>
            </a:extLst>
          </p:cNvPr>
          <p:cNvSpPr/>
          <p:nvPr/>
        </p:nvSpPr>
        <p:spPr>
          <a:xfrm>
            <a:off x="3465218" y="3366955"/>
            <a:ext cx="1591209" cy="815847"/>
          </a:xfrm>
          <a:prstGeom prst="rect">
            <a:avLst/>
          </a:prstGeom>
          <a:solidFill>
            <a:srgbClr val="7A2553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600" dirty="0">
                <a:solidFill>
                  <a:schemeClr val="bg1"/>
                </a:solidFill>
              </a:rPr>
              <a:t>Seins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Ovaires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Col de l’utérus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07ACC0A-58CA-4894-8DA8-1F791D5AB53E}"/>
              </a:ext>
            </a:extLst>
          </p:cNvPr>
          <p:cNvSpPr txBox="1"/>
          <p:nvPr/>
        </p:nvSpPr>
        <p:spPr>
          <a:xfrm>
            <a:off x="408639" y="581891"/>
            <a:ext cx="11856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 : 17 localisations différentes de cancers en lien avec le tabagisme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C72B977-5575-4910-BD6A-77C1471D1A09}"/>
              </a:ext>
            </a:extLst>
          </p:cNvPr>
          <p:cNvSpPr txBox="1"/>
          <p:nvPr/>
        </p:nvSpPr>
        <p:spPr>
          <a:xfrm>
            <a:off x="1012696" y="5794955"/>
            <a:ext cx="11012727" cy="671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ctr">
              <a:lnSpc>
                <a:spcPct val="107000"/>
              </a:lnSpc>
            </a:pPr>
            <a: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L’incidence et la mortalité du cancer du poumon sont en forte augmentation chez la femme.</a:t>
            </a: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risque de cancer du sein est augmenté par le tabagisme actif et passif.</a:t>
            </a:r>
          </a:p>
        </p:txBody>
      </p:sp>
    </p:spTree>
    <p:extLst>
      <p:ext uri="{BB962C8B-B14F-4D97-AF65-F5344CB8AC3E}">
        <p14:creationId xmlns:p14="http://schemas.microsoft.com/office/powerpoint/2010/main" val="1725129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1E1AA706-7D5D-487E-8E64-287DD6D079D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3245" y="2581658"/>
            <a:ext cx="1488454" cy="4103627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B7369407-5D16-46CA-835E-ED0230B6FC5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08772" y="2599380"/>
            <a:ext cx="1398963" cy="410362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C8C95220-57FC-4133-9711-3AEDE9F5950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8830" y="3553253"/>
            <a:ext cx="3562225" cy="2606692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5A6AAD3-3732-4861-8D15-3DE3AF0775C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92205"/>
          <a:stretch/>
        </p:blipFill>
        <p:spPr>
          <a:xfrm>
            <a:off x="6295606" y="3430865"/>
            <a:ext cx="4529859" cy="25838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0E0F4DC-9CA0-454E-8657-9720F734EE2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606" y="3749936"/>
            <a:ext cx="4529859" cy="2306740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00BDE35E-72E7-470E-84EF-4DCEB5090EB6}"/>
              </a:ext>
            </a:extLst>
          </p:cNvPr>
          <p:cNvSpPr txBox="1"/>
          <p:nvPr/>
        </p:nvSpPr>
        <p:spPr>
          <a:xfrm>
            <a:off x="2204145" y="2388762"/>
            <a:ext cx="88786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Fraction des cancers attribuables au tabac d'après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Bonaldi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et al (BEH, 2019) Traitement :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INCa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- lesdonnees.e-cancer.fr - 2019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E06CCB-101B-4427-8AED-922863FF780B}"/>
              </a:ext>
            </a:extLst>
          </p:cNvPr>
          <p:cNvSpPr txBox="1"/>
          <p:nvPr/>
        </p:nvSpPr>
        <p:spPr>
          <a:xfrm>
            <a:off x="508824" y="1627665"/>
            <a:ext cx="11333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BEB445"/>
                </a:solidFill>
              </a:rPr>
              <a:t>Fractions des décès attribuables au tabagisme selon </a:t>
            </a:r>
            <a:br>
              <a:rPr lang="fr-FR" sz="2400" b="1" dirty="0">
                <a:solidFill>
                  <a:srgbClr val="BEB445"/>
                </a:solidFill>
              </a:rPr>
            </a:br>
            <a:r>
              <a:rPr lang="fr-FR" sz="2400" b="1" dirty="0">
                <a:solidFill>
                  <a:srgbClr val="BEB445"/>
                </a:solidFill>
              </a:rPr>
              <a:t>la localisation cancéreuse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4C000F5-0DF7-4418-B006-F199E7EA169F}"/>
              </a:ext>
            </a:extLst>
          </p:cNvPr>
          <p:cNvSpPr txBox="1"/>
          <p:nvPr/>
        </p:nvSpPr>
        <p:spPr>
          <a:xfrm>
            <a:off x="408639" y="581891"/>
            <a:ext cx="11856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tabac, principaux effets à plus ou moins long terme</a:t>
            </a:r>
          </a:p>
          <a:p>
            <a:pPr lvl="0"/>
            <a:r>
              <a:rPr lang="fr-FR" sz="3200" b="1" dirty="0">
                <a:solidFill>
                  <a:srgbClr val="7A2553"/>
                </a:solidFill>
              </a:rPr>
              <a:t>Risques cancéreux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7528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D189AC8-C9C4-4173-A965-0A9F8D076BA1}"/>
              </a:ext>
            </a:extLst>
          </p:cNvPr>
          <p:cNvSpPr txBox="1"/>
          <p:nvPr/>
        </p:nvSpPr>
        <p:spPr>
          <a:xfrm>
            <a:off x="408639" y="581891"/>
            <a:ext cx="11856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tabac, principaux effets à plus ou moins long terme</a:t>
            </a:r>
          </a:p>
          <a:p>
            <a:pPr lvl="0"/>
            <a:r>
              <a:rPr lang="fr-FR" sz="3200" b="1" dirty="0">
                <a:solidFill>
                  <a:srgbClr val="7A2553"/>
                </a:solidFill>
              </a:rPr>
              <a:t>Autres effets</a:t>
            </a:r>
            <a:endParaRPr lang="fr-FR" sz="3200" dirty="0">
              <a:solidFill>
                <a:srgbClr val="6B6123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208E3FD-BF2D-49DD-AA38-1E044D3B718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6B9D6A1-25E2-4C3E-A526-DF6F4BD8D0BA}"/>
              </a:ext>
            </a:extLst>
          </p:cNvPr>
          <p:cNvSpPr txBox="1"/>
          <p:nvPr/>
        </p:nvSpPr>
        <p:spPr>
          <a:xfrm>
            <a:off x="5052958" y="1691437"/>
            <a:ext cx="7139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Augmente le risque de maladie d’Alzheimer x 2 ; démence vasculaire ;  SEP ; SLA ; de dépression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6A3E70-6E27-48A1-9B96-09271593629C}"/>
              </a:ext>
            </a:extLst>
          </p:cNvPr>
          <p:cNvSpPr/>
          <p:nvPr/>
        </p:nvSpPr>
        <p:spPr>
          <a:xfrm>
            <a:off x="1414352" y="1753949"/>
            <a:ext cx="3638606" cy="39600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Neurologiques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4065EB-E86E-4BFD-AFB5-20593AA383A2}"/>
              </a:ext>
            </a:extLst>
          </p:cNvPr>
          <p:cNvSpPr/>
          <p:nvPr/>
        </p:nvSpPr>
        <p:spPr>
          <a:xfrm>
            <a:off x="1414352" y="2287990"/>
            <a:ext cx="3638606" cy="39600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Dermatologie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C67215-FDEA-4475-91E4-7379663EC281}"/>
              </a:ext>
            </a:extLst>
          </p:cNvPr>
          <p:cNvSpPr/>
          <p:nvPr/>
        </p:nvSpPr>
        <p:spPr>
          <a:xfrm>
            <a:off x="1414352" y="2811022"/>
            <a:ext cx="3638606" cy="39600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Maladies Bucco dentaire et parodontale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940804-51F2-4713-8E97-4B9978433FD6}"/>
              </a:ext>
            </a:extLst>
          </p:cNvPr>
          <p:cNvSpPr/>
          <p:nvPr/>
        </p:nvSpPr>
        <p:spPr>
          <a:xfrm>
            <a:off x="1414352" y="3340485"/>
            <a:ext cx="3638606" cy="39600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Sphère ORL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1CAAA5-2270-4147-9A81-62B7DBEE75D0}"/>
              </a:ext>
            </a:extLst>
          </p:cNvPr>
          <p:cNvSpPr/>
          <p:nvPr/>
        </p:nvSpPr>
        <p:spPr>
          <a:xfrm>
            <a:off x="1414352" y="3864636"/>
            <a:ext cx="3638606" cy="39600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Ophtalmologie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C07F9A-BE68-4F07-9A4C-7053456D8655}"/>
              </a:ext>
            </a:extLst>
          </p:cNvPr>
          <p:cNvSpPr/>
          <p:nvPr/>
        </p:nvSpPr>
        <p:spPr>
          <a:xfrm>
            <a:off x="1414352" y="4390343"/>
            <a:ext cx="3638606" cy="39600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Digestif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D09CFB-7A59-4392-948F-315CCF3DC9A0}"/>
              </a:ext>
            </a:extLst>
          </p:cNvPr>
          <p:cNvSpPr/>
          <p:nvPr/>
        </p:nvSpPr>
        <p:spPr>
          <a:xfrm>
            <a:off x="1414352" y="4915892"/>
            <a:ext cx="3638606" cy="39600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Appareil urinaire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487F26-3347-4A9C-ADF2-C3C346050840}"/>
              </a:ext>
            </a:extLst>
          </p:cNvPr>
          <p:cNvSpPr/>
          <p:nvPr/>
        </p:nvSpPr>
        <p:spPr>
          <a:xfrm>
            <a:off x="1414352" y="5441441"/>
            <a:ext cx="3638606" cy="39600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Rhumatologie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6562EE2-66D0-42D4-8CF0-9EC7EB9895D2}"/>
              </a:ext>
            </a:extLst>
          </p:cNvPr>
          <p:cNvSpPr/>
          <p:nvPr/>
        </p:nvSpPr>
        <p:spPr>
          <a:xfrm>
            <a:off x="1414352" y="5956486"/>
            <a:ext cx="3638606" cy="39600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Système immunitaire moins performant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7CF545B-34E0-4DB7-AF0F-DDAEAA3952DB}"/>
              </a:ext>
            </a:extLst>
          </p:cNvPr>
          <p:cNvSpPr txBox="1"/>
          <p:nvPr/>
        </p:nvSpPr>
        <p:spPr>
          <a:xfrm>
            <a:off x="5052958" y="2232348"/>
            <a:ext cx="7139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Vieillissement prématuré de la peau - Aggravation de l’acné ; dermatite atomique ; maladie de Verneuil ; Lupus érythémateux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3B691F4-A611-40D0-9177-81188817285C}"/>
              </a:ext>
            </a:extLst>
          </p:cNvPr>
          <p:cNvSpPr txBox="1"/>
          <p:nvPr/>
        </p:nvSpPr>
        <p:spPr>
          <a:xfrm>
            <a:off x="5052958" y="2831397"/>
            <a:ext cx="7139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/>
              <a:t>Parodondite</a:t>
            </a:r>
            <a:r>
              <a:rPr lang="fr-FR" sz="1600" dirty="0"/>
              <a:t> QR 5,7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648A4EB-C50D-4CDD-AFCF-378DD8C57589}"/>
              </a:ext>
            </a:extLst>
          </p:cNvPr>
          <p:cNvSpPr txBox="1"/>
          <p:nvPr/>
        </p:nvSpPr>
        <p:spPr>
          <a:xfrm>
            <a:off x="5052958" y="3363382"/>
            <a:ext cx="7045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Sinusite chronique ; irritation pharynx, larynx et cordes vocales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20F61D5-CA6D-46DE-909C-EA930A32BCD4}"/>
              </a:ext>
            </a:extLst>
          </p:cNvPr>
          <p:cNvSpPr txBox="1"/>
          <p:nvPr/>
        </p:nvSpPr>
        <p:spPr>
          <a:xfrm>
            <a:off x="5052958" y="3888104"/>
            <a:ext cx="7045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Augmentation du risque de Cataracte ; DMLA ; uvéites…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7901218-75D4-4B91-9547-6604D73941DC}"/>
              </a:ext>
            </a:extLst>
          </p:cNvPr>
          <p:cNvSpPr txBox="1"/>
          <p:nvPr/>
        </p:nvSpPr>
        <p:spPr>
          <a:xfrm>
            <a:off x="5052958" y="4409269"/>
            <a:ext cx="7045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Favorise les ulcères gastro intestinaux, Aggrave la maladie de </a:t>
            </a:r>
            <a:r>
              <a:rPr lang="fr-FR" sz="1600" dirty="0" err="1"/>
              <a:t>Crohn</a:t>
            </a:r>
            <a:endParaRPr lang="fr-FR" sz="1600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1C4895D1-B1BA-445B-93DA-EB77C8E0789F}"/>
              </a:ext>
            </a:extLst>
          </p:cNvPr>
          <p:cNvSpPr txBox="1"/>
          <p:nvPr/>
        </p:nvSpPr>
        <p:spPr>
          <a:xfrm>
            <a:off x="5052958" y="4939353"/>
            <a:ext cx="7045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Progression des maladies rénales, Maladie de berger ; polykystose rénale…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1AFED2A7-B96C-409A-A997-7744B9A96129}"/>
              </a:ext>
            </a:extLst>
          </p:cNvPr>
          <p:cNvSpPr txBox="1"/>
          <p:nvPr/>
        </p:nvSpPr>
        <p:spPr>
          <a:xfrm>
            <a:off x="5052958" y="5465114"/>
            <a:ext cx="7045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Incidence sur l’ostéoporose ; Facteur de risque de la Polyarthrite rhumatoïde</a:t>
            </a:r>
          </a:p>
        </p:txBody>
      </p:sp>
    </p:spTree>
    <p:extLst>
      <p:ext uri="{BB962C8B-B14F-4D97-AF65-F5344CB8AC3E}">
        <p14:creationId xmlns:p14="http://schemas.microsoft.com/office/powerpoint/2010/main" val="1410193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D599397-5B71-4E04-AFC6-9822DD350D50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 : principales complications </a:t>
            </a:r>
            <a:r>
              <a:rPr lang="fr-FR" sz="3200" b="1" dirty="0" err="1">
                <a:solidFill>
                  <a:srgbClr val="7A2553"/>
                </a:solidFill>
              </a:rPr>
              <a:t>péri-opératoires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C533822-B32E-4F52-9A2A-F1EA1075CA0E}"/>
              </a:ext>
            </a:extLst>
          </p:cNvPr>
          <p:cNvSpPr txBox="1"/>
          <p:nvPr/>
        </p:nvSpPr>
        <p:spPr>
          <a:xfrm>
            <a:off x="5255288" y="1426866"/>
            <a:ext cx="69367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fr-FR" sz="1200" b="1" dirty="0">
              <a:solidFill>
                <a:srgbClr val="7A2553"/>
              </a:solidFill>
            </a:endParaRPr>
          </a:p>
          <a:p>
            <a:pPr>
              <a:spcAft>
                <a:spcPts val="1200"/>
              </a:spcAft>
            </a:pPr>
            <a:endParaRPr lang="fr-FR" sz="1200" b="1" dirty="0">
              <a:solidFill>
                <a:srgbClr val="7A2553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31C6111-F799-4B95-A649-A73950C1DE6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E6C036F-BC0B-4AD6-A563-9F752B074F60}"/>
              </a:ext>
            </a:extLst>
          </p:cNvPr>
          <p:cNvSpPr txBox="1">
            <a:spLocks/>
          </p:cNvSpPr>
          <p:nvPr/>
        </p:nvSpPr>
        <p:spPr>
          <a:xfrm>
            <a:off x="1193188" y="1668462"/>
            <a:ext cx="10998812" cy="5189538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r-FR" sz="1800" dirty="0"/>
              <a:t>Plus de complications respiratoires au décours d’actes effectués sous AG (pneumonies, détresse respiratoire aigue, décès)</a:t>
            </a:r>
          </a:p>
          <a:p>
            <a:pPr>
              <a:spcAft>
                <a:spcPts val="1200"/>
              </a:spcAft>
            </a:pPr>
            <a:r>
              <a:rPr lang="fr-FR" sz="1800" dirty="0"/>
              <a:t>Plus de complications cardiovasculaires (majoration du risque thromboembolique post opératoire) </a:t>
            </a:r>
          </a:p>
          <a:p>
            <a:pPr>
              <a:spcAft>
                <a:spcPts val="1200"/>
              </a:spcAft>
            </a:pPr>
            <a:r>
              <a:rPr lang="fr-FR" sz="1800" dirty="0"/>
              <a:t>Retard de cicatrisation cutanée post opératoire, risque de lâchage des sutures, </a:t>
            </a:r>
          </a:p>
          <a:p>
            <a:pPr>
              <a:spcAft>
                <a:spcPts val="1200"/>
              </a:spcAft>
            </a:pPr>
            <a:r>
              <a:rPr lang="fr-FR" sz="1800" dirty="0"/>
              <a:t>Retard de consolidation osseuses (hypoxie des tissus, inflammation, diminution de production du collagène)</a:t>
            </a:r>
          </a:p>
          <a:p>
            <a:pPr>
              <a:spcAft>
                <a:spcPts val="1200"/>
              </a:spcAft>
            </a:pPr>
            <a:r>
              <a:rPr lang="fr-FR" sz="1800" dirty="0"/>
              <a:t>Complications infectieuses lors de chirurgie (altération de la réponse immunitaire) </a:t>
            </a:r>
          </a:p>
          <a:p>
            <a:pPr>
              <a:spcAft>
                <a:spcPts val="1200"/>
              </a:spcAft>
            </a:pPr>
            <a:r>
              <a:rPr lang="fr-FR" sz="1800" dirty="0"/>
              <a:t>Ces complications </a:t>
            </a:r>
            <a:r>
              <a:rPr lang="fr-FR" sz="1800" dirty="0" err="1"/>
              <a:t>péri-opératoires</a:t>
            </a:r>
            <a:r>
              <a:rPr lang="fr-FR" sz="1800" dirty="0"/>
              <a:t> augmentent la durée d'hospitalisation des fumeurs.</a:t>
            </a:r>
          </a:p>
          <a:p>
            <a:pPr>
              <a:spcAft>
                <a:spcPts val="1200"/>
              </a:spcAft>
            </a:pP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8CEE2A9-F805-400D-823A-9023479A9D8F}"/>
              </a:ext>
            </a:extLst>
          </p:cNvPr>
          <p:cNvSpPr txBox="1"/>
          <p:nvPr/>
        </p:nvSpPr>
        <p:spPr>
          <a:xfrm>
            <a:off x="1193188" y="4978822"/>
            <a:ext cx="1052589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sz="1800" dirty="0"/>
              <a:t>De nombreuses études ont montré que l'arrêt </a:t>
            </a:r>
            <a:r>
              <a:rPr lang="fr-FR" sz="1800" dirty="0" err="1"/>
              <a:t>pré-opératoire</a:t>
            </a:r>
            <a:r>
              <a:rPr lang="fr-FR" sz="1800" dirty="0"/>
              <a:t> du tabac a un effet bénéfique sur le processus de cicatrisation post-opératoire. L’arrêt 6 à 8 semaines avant et poursuivi 3 semaines à 3 mois après l’intervention fait disparaître le surrisque lié au tabagisme*.</a:t>
            </a:r>
          </a:p>
          <a:p>
            <a:pPr>
              <a:spcAft>
                <a:spcPts val="1200"/>
              </a:spcAft>
            </a:pPr>
            <a:r>
              <a:rPr lang="fr-FR" dirty="0"/>
              <a:t>*</a:t>
            </a:r>
            <a:r>
              <a:rPr lang="fr-FR" sz="1200" dirty="0">
                <a:hlinkClick r:id="rId3"/>
              </a:rPr>
              <a:t>https://www.stop-tabac.ch/fr/risques-et-maladies/risques-operatoires/complications-peri-operatoires</a:t>
            </a:r>
            <a:r>
              <a:rPr lang="fr-FR" sz="1200" dirty="0"/>
              <a:t> </a:t>
            </a:r>
          </a:p>
          <a:p>
            <a:pPr>
              <a:spcAft>
                <a:spcPts val="1200"/>
              </a:spcAft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985884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Accès prioritaire aux femmes enceintes - en Gravoply ISO 7001">
            <a:extLst>
              <a:ext uri="{FF2B5EF4-FFF2-40B4-BE49-F238E27FC236}">
                <a16:creationId xmlns:a16="http://schemas.microsoft.com/office/drawing/2014/main" id="{C084AF59-8B75-461D-B5F3-24A2CDEE4D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81000"/>
            <a:duotone>
              <a:prstClr val="black"/>
              <a:srgbClr val="7A255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9446" t="8622" r="14332" b="10733"/>
          <a:stretch/>
        </p:blipFill>
        <p:spPr bwMode="auto">
          <a:xfrm>
            <a:off x="4962595" y="2596522"/>
            <a:ext cx="2266809" cy="27457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 : Principaux risques pendant la grossesse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2451889" y="1819776"/>
            <a:ext cx="4460132" cy="584775"/>
          </a:xfrm>
          <a:prstGeom prst="wedgeRoundRectCallout">
            <a:avLst>
              <a:gd name="adj1" fmla="val 25812"/>
              <a:gd name="adj2" fmla="val 100683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Rupture prématurée des membranes RR de 2 à 3</a:t>
            </a:r>
          </a:p>
        </p:txBody>
      </p:sp>
      <p:sp>
        <p:nvSpPr>
          <p:cNvPr id="8" name="Bulle narrative : rectangle à coins arrondis 7">
            <a:extLst>
              <a:ext uri="{FF2B5EF4-FFF2-40B4-BE49-F238E27FC236}">
                <a16:creationId xmlns:a16="http://schemas.microsoft.com/office/drawing/2014/main" id="{46FB27BD-769F-4DF6-B9BF-00F36E8B3081}"/>
              </a:ext>
            </a:extLst>
          </p:cNvPr>
          <p:cNvSpPr/>
          <p:nvPr/>
        </p:nvSpPr>
        <p:spPr>
          <a:xfrm>
            <a:off x="7091953" y="2145096"/>
            <a:ext cx="4774754" cy="584775"/>
          </a:xfrm>
          <a:prstGeom prst="wedgeRoundRectCallout">
            <a:avLst>
              <a:gd name="adj1" fmla="val -55436"/>
              <a:gd name="adj2" fmla="val 40681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Grossesse extra utérine : x3 &gt;10cig/j//x5 &gt;30 </a:t>
            </a:r>
            <a:r>
              <a:rPr lang="fr-FR" sz="1600" b="1" dirty="0" err="1">
                <a:solidFill>
                  <a:schemeClr val="bg1"/>
                </a:solidFill>
              </a:rPr>
              <a:t>cig</a:t>
            </a:r>
            <a:r>
              <a:rPr lang="fr-FR" sz="1600" b="1" dirty="0">
                <a:solidFill>
                  <a:schemeClr val="bg1"/>
                </a:solidFill>
              </a:rPr>
              <a:t>/j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316ABF6-47BA-4D56-BE97-29BB1AF37B5D}"/>
              </a:ext>
            </a:extLst>
          </p:cNvPr>
          <p:cNvSpPr txBox="1"/>
          <p:nvPr/>
        </p:nvSpPr>
        <p:spPr>
          <a:xfrm>
            <a:off x="1284394" y="6182194"/>
            <a:ext cx="10907606" cy="3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A</a:t>
            </a:r>
            <a:r>
              <a:rPr lang="fr-FR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vec un effet dose associé à la </a:t>
            </a:r>
            <a:r>
              <a:rPr lang="fr-FR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carboxyhémoglobinémie</a:t>
            </a:r>
            <a:r>
              <a:rPr lang="fr-FR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FR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Hbco</a:t>
            </a:r>
            <a:r>
              <a:rPr lang="fr-FR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fr-FR" sz="1400" i="1" dirty="0"/>
          </a:p>
        </p:txBody>
      </p:sp>
      <p:sp>
        <p:nvSpPr>
          <p:cNvPr id="12" name="Bulle narrative : rectangle à coins arrondis 11">
            <a:extLst>
              <a:ext uri="{FF2B5EF4-FFF2-40B4-BE49-F238E27FC236}">
                <a16:creationId xmlns:a16="http://schemas.microsoft.com/office/drawing/2014/main" id="{A167E220-7895-4425-B1C8-573CAEC5DCFB}"/>
              </a:ext>
            </a:extLst>
          </p:cNvPr>
          <p:cNvSpPr/>
          <p:nvPr/>
        </p:nvSpPr>
        <p:spPr>
          <a:xfrm>
            <a:off x="1283884" y="2812795"/>
            <a:ext cx="3648650" cy="584775"/>
          </a:xfrm>
          <a:prstGeom prst="wedgeRoundRectCallout">
            <a:avLst>
              <a:gd name="adj1" fmla="val 58108"/>
              <a:gd name="adj2" fmla="val -8411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Accouchement prématuré RR de 1,6 à 2</a:t>
            </a:r>
          </a:p>
        </p:txBody>
      </p:sp>
      <p:sp>
        <p:nvSpPr>
          <p:cNvPr id="14" name="Bulle narrative : rectangle à coins arrondis 13">
            <a:extLst>
              <a:ext uri="{FF2B5EF4-FFF2-40B4-BE49-F238E27FC236}">
                <a16:creationId xmlns:a16="http://schemas.microsoft.com/office/drawing/2014/main" id="{F3A8BF7E-F7EE-4D30-8E6A-9A78F79CF55F}"/>
              </a:ext>
            </a:extLst>
          </p:cNvPr>
          <p:cNvSpPr/>
          <p:nvPr/>
        </p:nvSpPr>
        <p:spPr>
          <a:xfrm>
            <a:off x="7405350" y="2900798"/>
            <a:ext cx="3833264" cy="584775"/>
          </a:xfrm>
          <a:prstGeom prst="wedgeRoundRectCallout">
            <a:avLst>
              <a:gd name="adj1" fmla="val -57573"/>
              <a:gd name="adj2" fmla="val 37044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Fausses couches spontanées RR de 1,5 à 3</a:t>
            </a:r>
          </a:p>
        </p:txBody>
      </p:sp>
      <p:sp>
        <p:nvSpPr>
          <p:cNvPr id="15" name="Bulle narrative : rectangle à coins arrondis 14">
            <a:extLst>
              <a:ext uri="{FF2B5EF4-FFF2-40B4-BE49-F238E27FC236}">
                <a16:creationId xmlns:a16="http://schemas.microsoft.com/office/drawing/2014/main" id="{3C78B9FF-CF77-42D2-B10D-9DBCA5D4515E}"/>
              </a:ext>
            </a:extLst>
          </p:cNvPr>
          <p:cNvSpPr/>
          <p:nvPr/>
        </p:nvSpPr>
        <p:spPr>
          <a:xfrm>
            <a:off x="1253823" y="4290071"/>
            <a:ext cx="3648650" cy="584775"/>
          </a:xfrm>
          <a:prstGeom prst="wedgeRoundRectCallout">
            <a:avLst>
              <a:gd name="adj1" fmla="val 55042"/>
              <a:gd name="adj2" fmla="val -30230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Insertion basse du placenta RR &lt; 2à 3 &gt;*</a:t>
            </a:r>
          </a:p>
        </p:txBody>
      </p:sp>
      <p:sp>
        <p:nvSpPr>
          <p:cNvPr id="16" name="Bulle narrative : rectangle à coins arrondis 15">
            <a:extLst>
              <a:ext uri="{FF2B5EF4-FFF2-40B4-BE49-F238E27FC236}">
                <a16:creationId xmlns:a16="http://schemas.microsoft.com/office/drawing/2014/main" id="{E4E35853-83CA-404B-8C0F-39271BAD2744}"/>
              </a:ext>
            </a:extLst>
          </p:cNvPr>
          <p:cNvSpPr/>
          <p:nvPr/>
        </p:nvSpPr>
        <p:spPr>
          <a:xfrm>
            <a:off x="7405350" y="3925208"/>
            <a:ext cx="3833264" cy="584775"/>
          </a:xfrm>
          <a:prstGeom prst="wedgeRoundRectCallout">
            <a:avLst>
              <a:gd name="adj1" fmla="val -59417"/>
              <a:gd name="adj2" fmla="val -2956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Hématome rétro placentaire RR x par 1,5*</a:t>
            </a:r>
          </a:p>
        </p:txBody>
      </p:sp>
      <p:sp>
        <p:nvSpPr>
          <p:cNvPr id="17" name="Bulle narrative : rectangle à coins arrondis 16">
            <a:extLst>
              <a:ext uri="{FF2B5EF4-FFF2-40B4-BE49-F238E27FC236}">
                <a16:creationId xmlns:a16="http://schemas.microsoft.com/office/drawing/2014/main" id="{4FDB5907-6575-4BD9-9EAA-03E2FDD5DDB3}"/>
              </a:ext>
            </a:extLst>
          </p:cNvPr>
          <p:cNvSpPr/>
          <p:nvPr/>
        </p:nvSpPr>
        <p:spPr>
          <a:xfrm>
            <a:off x="7405350" y="4792921"/>
            <a:ext cx="2266809" cy="584775"/>
          </a:xfrm>
          <a:prstGeom prst="wedgeRoundRectCallout">
            <a:avLst>
              <a:gd name="adj1" fmla="val -58273"/>
              <a:gd name="adj2" fmla="val -46595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Abcès du sein QR: 8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F249E81-6BF2-45E7-AB6B-70100CE6CF02}"/>
              </a:ext>
            </a:extLst>
          </p:cNvPr>
          <p:cNvSpPr txBox="1"/>
          <p:nvPr/>
        </p:nvSpPr>
        <p:spPr>
          <a:xfrm>
            <a:off x="533219" y="1124735"/>
            <a:ext cx="11374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BEB445"/>
                </a:solidFill>
              </a:rPr>
              <a:t>Des grossesses à risques - Des risques doses-dépendants</a:t>
            </a:r>
          </a:p>
        </p:txBody>
      </p:sp>
    </p:spTree>
    <p:extLst>
      <p:ext uri="{BB962C8B-B14F-4D97-AF65-F5344CB8AC3E}">
        <p14:creationId xmlns:p14="http://schemas.microsoft.com/office/powerpoint/2010/main" val="32502339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38,426 Foetus Imágenes y Fotos - 123RF">
            <a:extLst>
              <a:ext uri="{FF2B5EF4-FFF2-40B4-BE49-F238E27FC236}">
                <a16:creationId xmlns:a16="http://schemas.microsoft.com/office/drawing/2014/main" id="{422F8F67-A71D-4D36-A146-EFBA4F9A1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7A255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97446" y="2478902"/>
            <a:ext cx="2577842" cy="25778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 : Principaux risques pour le fœtus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2451889" y="1819776"/>
            <a:ext cx="3917013" cy="584775"/>
          </a:xfrm>
          <a:prstGeom prst="wedgeRoundRectCallout">
            <a:avLst>
              <a:gd name="adj1" fmla="val 35569"/>
              <a:gd name="adj2" fmla="val 91591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 </a:t>
            </a:r>
            <a:r>
              <a:rPr lang="fr-FR" sz="1600" b="1" dirty="0">
                <a:solidFill>
                  <a:schemeClr val="bg1"/>
                </a:solidFill>
              </a:rPr>
              <a:t>Fréquence cardiaque et vasoconstriction</a:t>
            </a:r>
          </a:p>
        </p:txBody>
      </p:sp>
      <p:sp>
        <p:nvSpPr>
          <p:cNvPr id="8" name="Bulle narrative : rectangle à coins arrondis 7">
            <a:extLst>
              <a:ext uri="{FF2B5EF4-FFF2-40B4-BE49-F238E27FC236}">
                <a16:creationId xmlns:a16="http://schemas.microsoft.com/office/drawing/2014/main" id="{46FB27BD-769F-4DF6-B9BF-00F36E8B3081}"/>
              </a:ext>
            </a:extLst>
          </p:cNvPr>
          <p:cNvSpPr/>
          <p:nvPr/>
        </p:nvSpPr>
        <p:spPr>
          <a:xfrm>
            <a:off x="6879302" y="1985436"/>
            <a:ext cx="2275331" cy="584775"/>
          </a:xfrm>
          <a:prstGeom prst="wedgeRoundRectCallout">
            <a:avLst>
              <a:gd name="adj1" fmla="val -61044"/>
              <a:gd name="adj2" fmla="val 55227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 </a:t>
            </a:r>
            <a:r>
              <a:rPr lang="fr-FR" sz="1600" b="1" dirty="0">
                <a:solidFill>
                  <a:schemeClr val="bg1"/>
                </a:solidFill>
              </a:rPr>
              <a:t>Mouvements fœtaux </a:t>
            </a:r>
          </a:p>
        </p:txBody>
      </p:sp>
      <p:sp>
        <p:nvSpPr>
          <p:cNvPr id="12" name="Bulle narrative : rectangle à coins arrondis 11">
            <a:extLst>
              <a:ext uri="{FF2B5EF4-FFF2-40B4-BE49-F238E27FC236}">
                <a16:creationId xmlns:a16="http://schemas.microsoft.com/office/drawing/2014/main" id="{A167E220-7895-4425-B1C8-573CAEC5DCFB}"/>
              </a:ext>
            </a:extLst>
          </p:cNvPr>
          <p:cNvSpPr/>
          <p:nvPr/>
        </p:nvSpPr>
        <p:spPr>
          <a:xfrm>
            <a:off x="1283884" y="2812795"/>
            <a:ext cx="3648650" cy="584775"/>
          </a:xfrm>
          <a:prstGeom prst="wedgeRoundRectCallout">
            <a:avLst>
              <a:gd name="adj1" fmla="val 56068"/>
              <a:gd name="adj2" fmla="val -8411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  </a:t>
            </a:r>
            <a:r>
              <a:rPr lang="fr-FR" sz="1600" b="1" dirty="0">
                <a:solidFill>
                  <a:schemeClr val="bg1"/>
                </a:solidFill>
              </a:rPr>
              <a:t>Rythme respiratoire et croissance pulmonaire</a:t>
            </a:r>
          </a:p>
        </p:txBody>
      </p:sp>
      <p:sp>
        <p:nvSpPr>
          <p:cNvPr id="14" name="Bulle narrative : rectangle à coins arrondis 13">
            <a:extLst>
              <a:ext uri="{FF2B5EF4-FFF2-40B4-BE49-F238E27FC236}">
                <a16:creationId xmlns:a16="http://schemas.microsoft.com/office/drawing/2014/main" id="{F3A8BF7E-F7EE-4D30-8E6A-9A78F79CF55F}"/>
              </a:ext>
            </a:extLst>
          </p:cNvPr>
          <p:cNvSpPr/>
          <p:nvPr/>
        </p:nvSpPr>
        <p:spPr>
          <a:xfrm>
            <a:off x="7405349" y="2900798"/>
            <a:ext cx="4354259" cy="584775"/>
          </a:xfrm>
          <a:prstGeom prst="wedgeRoundRectCallout">
            <a:avLst>
              <a:gd name="adj1" fmla="val -54887"/>
              <a:gd name="adj2" fmla="val 31589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</a:rPr>
              <a:t>Prématurité induite par fréquence + d’accidents obstétricaux</a:t>
            </a:r>
          </a:p>
        </p:txBody>
      </p:sp>
      <p:sp>
        <p:nvSpPr>
          <p:cNvPr id="15" name="Bulle narrative : rectangle à coins arrondis 14">
            <a:extLst>
              <a:ext uri="{FF2B5EF4-FFF2-40B4-BE49-F238E27FC236}">
                <a16:creationId xmlns:a16="http://schemas.microsoft.com/office/drawing/2014/main" id="{3C78B9FF-CF77-42D2-B10D-9DBCA5D4515E}"/>
              </a:ext>
            </a:extLst>
          </p:cNvPr>
          <p:cNvSpPr/>
          <p:nvPr/>
        </p:nvSpPr>
        <p:spPr>
          <a:xfrm>
            <a:off x="1253823" y="4290072"/>
            <a:ext cx="3648650" cy="828170"/>
          </a:xfrm>
          <a:prstGeom prst="wedgeRoundRectCallout">
            <a:avLst>
              <a:gd name="adj1" fmla="val 55042"/>
              <a:gd name="adj2" fmla="val -30230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</a:rPr>
              <a:t>Retard de croissance intra-utérin RR de 2 à 3 (concerne taille, poids et périmètre crânien)</a:t>
            </a:r>
          </a:p>
        </p:txBody>
      </p:sp>
      <p:sp>
        <p:nvSpPr>
          <p:cNvPr id="16" name="Bulle narrative : rectangle à coins arrondis 15">
            <a:extLst>
              <a:ext uri="{FF2B5EF4-FFF2-40B4-BE49-F238E27FC236}">
                <a16:creationId xmlns:a16="http://schemas.microsoft.com/office/drawing/2014/main" id="{E4E35853-83CA-404B-8C0F-39271BAD2744}"/>
              </a:ext>
            </a:extLst>
          </p:cNvPr>
          <p:cNvSpPr/>
          <p:nvPr/>
        </p:nvSpPr>
        <p:spPr>
          <a:xfrm>
            <a:off x="7289529" y="3911515"/>
            <a:ext cx="4859388" cy="584775"/>
          </a:xfrm>
          <a:prstGeom prst="wedgeRoundRectCallout">
            <a:avLst>
              <a:gd name="adj1" fmla="val -53072"/>
              <a:gd name="adj2" fmla="val -17502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  </a:t>
            </a:r>
            <a:r>
              <a:rPr lang="fr-FR" sz="1600" b="1" dirty="0">
                <a:solidFill>
                  <a:schemeClr val="bg1"/>
                </a:solidFill>
              </a:rPr>
              <a:t>Risques de malformations : fentes labiales ; malformations cardiaques, hypoplasie du nerf optique</a:t>
            </a:r>
          </a:p>
        </p:txBody>
      </p:sp>
      <p:sp>
        <p:nvSpPr>
          <p:cNvPr id="17" name="Bulle narrative : rectangle à coins arrondis 16">
            <a:extLst>
              <a:ext uri="{FF2B5EF4-FFF2-40B4-BE49-F238E27FC236}">
                <a16:creationId xmlns:a16="http://schemas.microsoft.com/office/drawing/2014/main" id="{4FDB5907-6575-4BD9-9EAA-03E2FDD5DDB3}"/>
              </a:ext>
            </a:extLst>
          </p:cNvPr>
          <p:cNvSpPr/>
          <p:nvPr/>
        </p:nvSpPr>
        <p:spPr>
          <a:xfrm>
            <a:off x="6879302" y="4825853"/>
            <a:ext cx="3174046" cy="584775"/>
          </a:xfrm>
          <a:prstGeom prst="wedgeRoundRectCallout">
            <a:avLst>
              <a:gd name="adj1" fmla="val -58273"/>
              <a:gd name="adj2" fmla="val -46595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 </a:t>
            </a:r>
            <a:r>
              <a:rPr lang="fr-FR" sz="1600" b="1" dirty="0">
                <a:solidFill>
                  <a:schemeClr val="bg1"/>
                </a:solidFill>
              </a:rPr>
              <a:t>Risque  de mort in utéro : 7,5 %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F249E81-6BF2-45E7-AB6B-70100CE6CF02}"/>
              </a:ext>
            </a:extLst>
          </p:cNvPr>
          <p:cNvSpPr txBox="1"/>
          <p:nvPr/>
        </p:nvSpPr>
        <p:spPr>
          <a:xfrm>
            <a:off x="533219" y="1124735"/>
            <a:ext cx="11374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BEB445"/>
                </a:solidFill>
              </a:rPr>
              <a:t>Des risques doses-dépendants qui peuvent avoir des conséquences sur l’enfant à naitre</a:t>
            </a:r>
          </a:p>
        </p:txBody>
      </p:sp>
    </p:spTree>
    <p:extLst>
      <p:ext uri="{BB962C8B-B14F-4D97-AF65-F5344CB8AC3E}">
        <p14:creationId xmlns:p14="http://schemas.microsoft.com/office/powerpoint/2010/main" val="25671662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6">
            <a:extLst>
              <a:ext uri="{FF2B5EF4-FFF2-40B4-BE49-F238E27FC236}">
                <a16:creationId xmlns:a16="http://schemas.microsoft.com/office/drawing/2014/main" id="{81DEE118-A74B-4364-8152-6233284C37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032" t="-2153" b="-1451"/>
          <a:stretch/>
        </p:blipFill>
        <p:spPr bwMode="auto">
          <a:xfrm>
            <a:off x="5497530" y="2376253"/>
            <a:ext cx="1159252" cy="299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 : Principaux risques pour l’enfant exposé in utéro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1456980" y="1822799"/>
            <a:ext cx="4040550" cy="750435"/>
          </a:xfrm>
          <a:prstGeom prst="wedgeRoundRectCallout">
            <a:avLst>
              <a:gd name="adj1" fmla="val 56884"/>
              <a:gd name="adj2" fmla="val 53336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 </a:t>
            </a:r>
            <a:r>
              <a:rPr lang="fr-FR" sz="1600" b="1" dirty="0">
                <a:solidFill>
                  <a:schemeClr val="bg1"/>
                </a:solidFill>
              </a:rPr>
              <a:t>Risque de mort inattendue du nourrisson</a:t>
            </a:r>
          </a:p>
          <a:p>
            <a:r>
              <a:rPr lang="fr-FR" sz="1600" b="1" dirty="0">
                <a:solidFill>
                  <a:schemeClr val="bg1"/>
                </a:solidFill>
              </a:rPr>
              <a:t>(Risque 3 à 4 fois plus élevé)</a:t>
            </a:r>
          </a:p>
        </p:txBody>
      </p:sp>
      <p:sp>
        <p:nvSpPr>
          <p:cNvPr id="8" name="Bulle narrative : rectangle à coins arrondis 7">
            <a:extLst>
              <a:ext uri="{FF2B5EF4-FFF2-40B4-BE49-F238E27FC236}">
                <a16:creationId xmlns:a16="http://schemas.microsoft.com/office/drawing/2014/main" id="{46FB27BD-769F-4DF6-B9BF-00F36E8B3081}"/>
              </a:ext>
            </a:extLst>
          </p:cNvPr>
          <p:cNvSpPr/>
          <p:nvPr/>
        </p:nvSpPr>
        <p:spPr>
          <a:xfrm>
            <a:off x="6997299" y="1819392"/>
            <a:ext cx="4327451" cy="970415"/>
          </a:xfrm>
          <a:prstGeom prst="wedgeRoundRectCallout">
            <a:avLst>
              <a:gd name="adj1" fmla="val -59078"/>
              <a:gd name="adj2" fmla="val 32218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 Alteration du contrôle métabolique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Risque de diabète de type II 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Risque d’obésité, surpoids à l'âge adulte</a:t>
            </a:r>
          </a:p>
        </p:txBody>
      </p:sp>
      <p:sp>
        <p:nvSpPr>
          <p:cNvPr id="12" name="Bulle narrative : rectangle à coins arrondis 11">
            <a:extLst>
              <a:ext uri="{FF2B5EF4-FFF2-40B4-BE49-F238E27FC236}">
                <a16:creationId xmlns:a16="http://schemas.microsoft.com/office/drawing/2014/main" id="{A167E220-7895-4425-B1C8-573CAEC5DCFB}"/>
              </a:ext>
            </a:extLst>
          </p:cNvPr>
          <p:cNvSpPr/>
          <p:nvPr/>
        </p:nvSpPr>
        <p:spPr>
          <a:xfrm>
            <a:off x="1252739" y="3733370"/>
            <a:ext cx="4354259" cy="1653363"/>
          </a:xfrm>
          <a:prstGeom prst="wedgeRoundRectCallout">
            <a:avLst>
              <a:gd name="adj1" fmla="val 56445"/>
              <a:gd name="adj2" fmla="val -34021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  Altération de la réponse immunitaire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Infections respiratoires basses et troubles   respiratoire type </a:t>
            </a:r>
            <a:r>
              <a:rPr lang="fr-FR" sz="1600" b="1" dirty="0" err="1">
                <a:solidFill>
                  <a:schemeClr val="bg1"/>
                </a:solidFill>
                <a:sym typeface="Wingdings" panose="05000000000000000000" pitchFamily="2" charset="2"/>
              </a:rPr>
              <a:t>Wheezing</a:t>
            </a:r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/asthme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Otites récidivantes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Risque de cancers (leucémies, lymphomes, rétinoblastome, tumeurs du cerveau)</a:t>
            </a:r>
          </a:p>
        </p:txBody>
      </p:sp>
      <p:sp>
        <p:nvSpPr>
          <p:cNvPr id="14" name="Bulle narrative : rectangle à coins arrondis 13">
            <a:extLst>
              <a:ext uri="{FF2B5EF4-FFF2-40B4-BE49-F238E27FC236}">
                <a16:creationId xmlns:a16="http://schemas.microsoft.com/office/drawing/2014/main" id="{F3A8BF7E-F7EE-4D30-8E6A-9A78F79CF55F}"/>
              </a:ext>
            </a:extLst>
          </p:cNvPr>
          <p:cNvSpPr/>
          <p:nvPr/>
        </p:nvSpPr>
        <p:spPr>
          <a:xfrm>
            <a:off x="6997299" y="3733370"/>
            <a:ext cx="4354259" cy="1166712"/>
          </a:xfrm>
          <a:prstGeom prst="wedgeRoundRectCallout">
            <a:avLst>
              <a:gd name="adj1" fmla="val -59770"/>
              <a:gd name="adj2" fmla="val -19446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</a:rPr>
              <a:t>Répercussions / Système nerveux central :</a:t>
            </a:r>
          </a:p>
          <a:p>
            <a:r>
              <a:rPr lang="fr-FR" sz="1600" b="1" dirty="0">
                <a:solidFill>
                  <a:schemeClr val="bg1"/>
                </a:solidFill>
              </a:rPr>
              <a:t>Hyperactivité et troubles de l’attention</a:t>
            </a:r>
          </a:p>
          <a:p>
            <a:r>
              <a:rPr lang="fr-FR" sz="1600" b="1" dirty="0">
                <a:solidFill>
                  <a:schemeClr val="bg1"/>
                </a:solidFill>
              </a:rPr>
              <a:t>Ralentissement du développement intellectuel des enfants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F249E81-6BF2-45E7-AB6B-70100CE6CF02}"/>
              </a:ext>
            </a:extLst>
          </p:cNvPr>
          <p:cNvSpPr txBox="1"/>
          <p:nvPr/>
        </p:nvSpPr>
        <p:spPr>
          <a:xfrm>
            <a:off x="533219" y="1124735"/>
            <a:ext cx="11374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BEB445"/>
                </a:solidFill>
              </a:rPr>
              <a:t>Des risques doses-dépendants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E6F577E-2E7A-47FE-8148-62643CFA7636}"/>
              </a:ext>
            </a:extLst>
          </p:cNvPr>
          <p:cNvSpPr txBox="1"/>
          <p:nvPr/>
        </p:nvSpPr>
        <p:spPr>
          <a:xfrm>
            <a:off x="1187151" y="5727356"/>
            <a:ext cx="109392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*Le tabagisme maternel réduit l'approvisionnement du fœtus en nutriments et en sang, ce qui provoque une malnutrition. Celle-ci pourrait entraîner une altération permanente du contrôle métabolique, réduisant l'efficacité de l'insuline dans l'organisme. Par conséquent, davantage de réserves métaboliques auraient tendance à être stockées dans l'organisme, ce qui expliquerait le risque de diabète et d'obésité.</a:t>
            </a:r>
            <a:endParaRPr lang="fr-F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3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8B96233-CE4B-4AA4-9D87-A6962940D572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 algn="ctr">
              <a:buFont typeface="+mj-lt"/>
              <a:buAutoNum type="alphaLcParenR"/>
            </a:pPr>
            <a:r>
              <a:rPr lang="fr-FR" sz="3200" b="1" dirty="0"/>
              <a:t>Les pathologies liées à la consommation d’alcool</a:t>
            </a:r>
          </a:p>
        </p:txBody>
      </p:sp>
    </p:spTree>
    <p:extLst>
      <p:ext uri="{BB962C8B-B14F-4D97-AF65-F5344CB8AC3E}">
        <p14:creationId xmlns:p14="http://schemas.microsoft.com/office/powerpoint/2010/main" val="619658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>
            <a:extLst>
              <a:ext uri="{FF2B5EF4-FFF2-40B4-BE49-F238E27FC236}">
                <a16:creationId xmlns:a16="http://schemas.microsoft.com/office/drawing/2014/main" id="{BC2685C9-B311-4B29-A329-FC01224F6CC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7A255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134397">
            <a:off x="4104921" y="1830837"/>
            <a:ext cx="3982154" cy="286217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tabac et syndrome de sevrage chez le nouveau-né 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3823381" y="1257993"/>
            <a:ext cx="2481618" cy="584775"/>
          </a:xfrm>
          <a:prstGeom prst="wedgeRoundRectCallout">
            <a:avLst>
              <a:gd name="adj1" fmla="val 37098"/>
              <a:gd name="adj2" fmla="val 79276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Pleurs aigus et irritabilité 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" name="Bulle narrative : rectangle à coins arrondis 7">
            <a:extLst>
              <a:ext uri="{FF2B5EF4-FFF2-40B4-BE49-F238E27FC236}">
                <a16:creationId xmlns:a16="http://schemas.microsoft.com/office/drawing/2014/main" id="{46FB27BD-769F-4DF6-B9BF-00F36E8B3081}"/>
              </a:ext>
            </a:extLst>
          </p:cNvPr>
          <p:cNvSpPr/>
          <p:nvPr/>
        </p:nvSpPr>
        <p:spPr>
          <a:xfrm>
            <a:off x="7514681" y="2770593"/>
            <a:ext cx="1429663" cy="584775"/>
          </a:xfrm>
          <a:prstGeom prst="wedgeRoundRectCallout">
            <a:avLst>
              <a:gd name="adj1" fmla="val -67738"/>
              <a:gd name="adj2" fmla="val -28411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Selles liquides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Bulle narrative : rectangle à coins arrondis 11">
            <a:extLst>
              <a:ext uri="{FF2B5EF4-FFF2-40B4-BE49-F238E27FC236}">
                <a16:creationId xmlns:a16="http://schemas.microsoft.com/office/drawing/2014/main" id="{A167E220-7895-4425-B1C8-573CAEC5DCFB}"/>
              </a:ext>
            </a:extLst>
          </p:cNvPr>
          <p:cNvSpPr/>
          <p:nvPr/>
        </p:nvSpPr>
        <p:spPr>
          <a:xfrm>
            <a:off x="3345693" y="2478206"/>
            <a:ext cx="2009635" cy="584775"/>
          </a:xfrm>
          <a:prstGeom prst="wedgeRoundRectCallout">
            <a:avLst>
              <a:gd name="adj1" fmla="val 59242"/>
              <a:gd name="adj2" fmla="val 27954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Troubles du sommeil 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4" name="Bulle narrative : rectangle à coins arrondis 13">
            <a:extLst>
              <a:ext uri="{FF2B5EF4-FFF2-40B4-BE49-F238E27FC236}">
                <a16:creationId xmlns:a16="http://schemas.microsoft.com/office/drawing/2014/main" id="{F3A8BF7E-F7EE-4D30-8E6A-9A78F79CF55F}"/>
              </a:ext>
            </a:extLst>
          </p:cNvPr>
          <p:cNvSpPr/>
          <p:nvPr/>
        </p:nvSpPr>
        <p:spPr>
          <a:xfrm>
            <a:off x="6755955" y="3728969"/>
            <a:ext cx="1429663" cy="584775"/>
          </a:xfrm>
          <a:prstGeom prst="wedgeRoundRectCallout">
            <a:avLst>
              <a:gd name="adj1" fmla="val -31088"/>
              <a:gd name="adj2" fmla="val -79323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</a:rPr>
              <a:t>Hypertonie</a:t>
            </a:r>
          </a:p>
        </p:txBody>
      </p:sp>
      <p:sp>
        <p:nvSpPr>
          <p:cNvPr id="15" name="Bulle narrative : rectangle à coins arrondis 14">
            <a:extLst>
              <a:ext uri="{FF2B5EF4-FFF2-40B4-BE49-F238E27FC236}">
                <a16:creationId xmlns:a16="http://schemas.microsoft.com/office/drawing/2014/main" id="{3C78B9FF-CF77-42D2-B10D-9DBCA5D4515E}"/>
              </a:ext>
            </a:extLst>
          </p:cNvPr>
          <p:cNvSpPr/>
          <p:nvPr/>
        </p:nvSpPr>
        <p:spPr>
          <a:xfrm>
            <a:off x="3866319" y="3511320"/>
            <a:ext cx="968382" cy="478849"/>
          </a:xfrm>
          <a:prstGeom prst="wedgeRoundRectCallout">
            <a:avLst>
              <a:gd name="adj1" fmla="val 68218"/>
              <a:gd name="adj2" fmla="val -23569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</a:rPr>
              <a:t>Fièvre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F183B68-D0F7-4803-B097-3CC3C06838DF}"/>
              </a:ext>
            </a:extLst>
          </p:cNvPr>
          <p:cNvSpPr txBox="1"/>
          <p:nvPr/>
        </p:nvSpPr>
        <p:spPr>
          <a:xfrm>
            <a:off x="1253823" y="6148690"/>
            <a:ext cx="10782233" cy="478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(2 )Impact de l’exposition prénatale au tabagisme sur le nouveau-né </a:t>
            </a:r>
            <a:r>
              <a:rPr lang="fr-FR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Neonatal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outcomes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FR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exposure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FR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tobacco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André </a:t>
            </a:r>
            <a:r>
              <a:rPr lang="fr-FR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Leke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**, Karen Chardon**, Christèle Chazal*, Cécile Fontaine*, **, Sabrina </a:t>
            </a:r>
            <a:r>
              <a:rPr lang="fr-FR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Goudjil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Lucie </a:t>
            </a:r>
            <a:r>
              <a:rPr lang="fr-FR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Razafimanantsoa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Erwan Stephan-Blanchard**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2B8ABBF-2501-4652-A08D-A552E91758C6}"/>
              </a:ext>
            </a:extLst>
          </p:cNvPr>
          <p:cNvSpPr txBox="1"/>
          <p:nvPr/>
        </p:nvSpPr>
        <p:spPr>
          <a:xfrm>
            <a:off x="1397031" y="5232201"/>
            <a:ext cx="107178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Délais d’apparition 24 à 48h jusqu’à 5 jours</a:t>
            </a:r>
          </a:p>
          <a:p>
            <a:pPr algn="ctr"/>
            <a: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varie en nature et en sévérité selon l’importance de l’exposition et de l’imprégnation tabagique anténatale</a:t>
            </a:r>
          </a:p>
          <a:p>
            <a:pPr algn="ctr"/>
            <a: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Peut atteindre son intensité maximale à des moments différents à compter de l’arrêt du tabac (2)</a:t>
            </a:r>
          </a:p>
        </p:txBody>
      </p:sp>
    </p:spTree>
    <p:extLst>
      <p:ext uri="{BB962C8B-B14F-4D97-AF65-F5344CB8AC3E}">
        <p14:creationId xmlns:p14="http://schemas.microsoft.com/office/powerpoint/2010/main" val="16578227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Le tabac et allaitement</a:t>
            </a:r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5F15C1D7-1A0B-4E6E-9EFD-A2BED84C499C}"/>
              </a:ext>
            </a:extLst>
          </p:cNvPr>
          <p:cNvSpPr txBox="1">
            <a:spLocks/>
          </p:cNvSpPr>
          <p:nvPr/>
        </p:nvSpPr>
        <p:spPr>
          <a:xfrm>
            <a:off x="1324635" y="1626795"/>
            <a:ext cx="10867365" cy="2435103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Aft>
                <a:spcPts val="1200"/>
              </a:spcAft>
            </a:pPr>
            <a:r>
              <a:rPr lang="fr-FR" sz="1800" dirty="0">
                <a:sym typeface="Wingdings" panose="05000000000000000000" pitchFamily="2" charset="2"/>
              </a:rPr>
              <a:t> </a:t>
            </a:r>
            <a:r>
              <a:rPr lang="fr-FR" sz="1800" dirty="0"/>
              <a:t>Production de lait maternel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/>
              <a:t>Tabagisme et allaitement moins délétère que tabagisme et allaitement artificiel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/>
              <a:t>Chez les enfants exposés au tabac la fréquence des pathologies respiratoires est augmentée mais de façon moindre lorsqu’ils sont allaités.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/>
              <a:t>L’allaitement peut contribuer au maintien de l’abstinence et à l’éviction du tabagisme passif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9603B27-93CF-4934-BDC6-1F1DE5FEC942}"/>
              </a:ext>
            </a:extLst>
          </p:cNvPr>
          <p:cNvSpPr txBox="1"/>
          <p:nvPr/>
        </p:nvSpPr>
        <p:spPr>
          <a:xfrm>
            <a:off x="1324635" y="4061898"/>
            <a:ext cx="108673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7A255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Recommandation du CRAT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7A255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Durant l’allaitement, il est souhaitable d’éviter une imprégnation tabagique de l’enfant 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7A255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Diminuer ou au mieux arrêter le tabac.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7A255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Ménager un espace sans fumée dans l‘habitation.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7A255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Fumer juste après la tétée plutôt qu’avant ou pendant, et attendre 2 heures après la dernière cigarette pour remettre l’enfant au sein.</a:t>
            </a:r>
          </a:p>
          <a:p>
            <a:r>
              <a:rPr lang="fr-FR" b="1" dirty="0">
                <a:solidFill>
                  <a:srgbClr val="7A255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demi-vie d’élimination de la nicotine dans le lait maternel varie entre 60 et 90 minutes </a:t>
            </a:r>
            <a:br>
              <a:rPr lang="fr-FR" b="1" dirty="0">
                <a:solidFill>
                  <a:srgbClr val="7A255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rgbClr val="7A255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FR" b="1" dirty="0" err="1">
                <a:solidFill>
                  <a:srgbClr val="7A255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cf</a:t>
            </a:r>
            <a:r>
              <a:rPr lang="fr-FR" b="1" dirty="0">
                <a:solidFill>
                  <a:srgbClr val="7A255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. </a:t>
            </a:r>
            <a:r>
              <a:rPr lang="fr-FR" b="1" u="sng" dirty="0">
                <a:solidFill>
                  <a:srgbClr val="447FA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Etat des connaissances</a:t>
            </a:r>
            <a:r>
              <a:rPr lang="fr-FR" b="1" dirty="0">
                <a:solidFill>
                  <a:srgbClr val="7A255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32453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contenu 9">
            <a:extLst>
              <a:ext uri="{FF2B5EF4-FFF2-40B4-BE49-F238E27FC236}">
                <a16:creationId xmlns:a16="http://schemas.microsoft.com/office/drawing/2014/main" id="{7B7F2D26-F5B1-4D31-A80C-F4FEA9DB2493}"/>
              </a:ext>
            </a:extLst>
          </p:cNvPr>
          <p:cNvSpPr txBox="1">
            <a:spLocks/>
          </p:cNvSpPr>
          <p:nvPr/>
        </p:nvSpPr>
        <p:spPr>
          <a:xfrm>
            <a:off x="1769119" y="2650921"/>
            <a:ext cx="4137158" cy="24704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b="1" i="0" kern="1200">
                <a:solidFill>
                  <a:schemeClr val="accent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 </a:t>
            </a:r>
            <a:r>
              <a:rPr lang="fr-FR" sz="1400" dirty="0">
                <a:solidFill>
                  <a:schemeClr val="tx1"/>
                </a:solidFill>
                <a:latin typeface="+mn-lt"/>
              </a:rPr>
              <a:t>de 27 % le risque d’avoir une crise cardiaque.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</a:t>
            </a:r>
            <a:r>
              <a:rPr lang="fr-FR" sz="1400" dirty="0">
                <a:solidFill>
                  <a:schemeClr val="tx1"/>
                </a:solidFill>
                <a:latin typeface="+mn-lt"/>
              </a:rPr>
              <a:t>   de 25 % le risque du non fumeur de développer un cancer du poumon si son conjoint fume.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n-lt"/>
              </a:rPr>
              <a:t>Risque X 2 de développer un Cancer des sinus et de la face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n-lt"/>
              </a:rPr>
              <a:t>Risque X 2 le risque d’AVC</a:t>
            </a:r>
          </a:p>
        </p:txBody>
      </p:sp>
      <p:sp>
        <p:nvSpPr>
          <p:cNvPr id="16" name="Espace réservé du contenu 10">
            <a:extLst>
              <a:ext uri="{FF2B5EF4-FFF2-40B4-BE49-F238E27FC236}">
                <a16:creationId xmlns:a16="http://schemas.microsoft.com/office/drawing/2014/main" id="{AAEF2265-C8A6-4A0A-80CD-544280FBDB46}"/>
              </a:ext>
            </a:extLst>
          </p:cNvPr>
          <p:cNvSpPr txBox="1">
            <a:spLocks/>
          </p:cNvSpPr>
          <p:nvPr/>
        </p:nvSpPr>
        <p:spPr>
          <a:xfrm>
            <a:off x="6732116" y="2650921"/>
            <a:ext cx="4525325" cy="27504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RCIU  et prématurité</a:t>
            </a:r>
          </a:p>
          <a:p>
            <a:r>
              <a:rPr lang="fr-FR" sz="1400" b="1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Anomalie du rythme cardiaque </a:t>
            </a:r>
          </a:p>
          <a:p>
            <a:r>
              <a:rPr lang="fr-FR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 </a:t>
            </a:r>
            <a:r>
              <a:rPr lang="fr-FR" sz="1400" b="1" dirty="0"/>
              <a:t>Le risque de mort subite chez le nourrisson.</a:t>
            </a:r>
          </a:p>
          <a:p>
            <a:r>
              <a:rPr lang="fr-FR" sz="1400" b="1" dirty="0"/>
              <a:t>Irritation sphère ORL et ophtalmique</a:t>
            </a:r>
          </a:p>
          <a:p>
            <a:r>
              <a:rPr lang="fr-FR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 </a:t>
            </a:r>
            <a:r>
              <a:rPr lang="fr-FR" sz="1400" b="1" dirty="0"/>
              <a:t>Fréquence des rhinopharyngites et otites </a:t>
            </a:r>
          </a:p>
          <a:p>
            <a:r>
              <a:rPr lang="fr-FR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</a:t>
            </a:r>
            <a:r>
              <a:rPr lang="fr-FR" sz="1400" b="1" dirty="0"/>
              <a:t> Fréquence des crises d’asthme des infections               respiratoires hautes et basses (pneumonie, bronchite, bronchiolites)</a:t>
            </a:r>
          </a:p>
          <a:p>
            <a:r>
              <a:rPr lang="fr-FR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</a:t>
            </a:r>
            <a:r>
              <a:rPr lang="fr-FR" sz="1400" b="1" dirty="0"/>
              <a:t> Le risque de leucémie et de lymphomes  (le plus fréquent, la leucémie aigüe lymphoblastique) 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634E42-6316-4001-A7F8-6E3CE34588AF}"/>
              </a:ext>
            </a:extLst>
          </p:cNvPr>
          <p:cNvSpPr/>
          <p:nvPr/>
        </p:nvSpPr>
        <p:spPr>
          <a:xfrm>
            <a:off x="6573650" y="1639151"/>
            <a:ext cx="4137158" cy="742768"/>
          </a:xfrm>
          <a:prstGeom prst="rect">
            <a:avLst/>
          </a:prstGeom>
          <a:solidFill>
            <a:srgbClr val="7A2553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600" dirty="0">
                <a:solidFill>
                  <a:schemeClr val="bg1"/>
                </a:solidFill>
              </a:rPr>
              <a:t>Risques associés au tabagisme passif</a:t>
            </a:r>
            <a:br>
              <a:rPr lang="fr-FR" sz="1600" dirty="0">
                <a:solidFill>
                  <a:schemeClr val="bg1"/>
                </a:solidFill>
              </a:rPr>
            </a:br>
            <a:r>
              <a:rPr lang="fr-FR" sz="1600" dirty="0">
                <a:solidFill>
                  <a:schemeClr val="bg1"/>
                </a:solidFill>
              </a:rPr>
              <a:t>chez le fœtus et chez l’enfant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C99F457-3EED-4E94-933D-C89D0344FACA}"/>
              </a:ext>
            </a:extLst>
          </p:cNvPr>
          <p:cNvSpPr/>
          <p:nvPr/>
        </p:nvSpPr>
        <p:spPr>
          <a:xfrm>
            <a:off x="1693344" y="1639151"/>
            <a:ext cx="4313173" cy="742768"/>
          </a:xfrm>
          <a:prstGeom prst="rect">
            <a:avLst/>
          </a:prstGeom>
          <a:solidFill>
            <a:srgbClr val="B8D137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600" dirty="0">
                <a:solidFill>
                  <a:sysClr val="windowText" lastClr="000000"/>
                </a:solidFill>
              </a:rPr>
              <a:t>Risques associés au tabagisme passif </a:t>
            </a:r>
            <a:br>
              <a:rPr lang="fr-FR" sz="1600" dirty="0">
                <a:solidFill>
                  <a:sysClr val="windowText" lastClr="000000"/>
                </a:solidFill>
              </a:rPr>
            </a:br>
            <a:r>
              <a:rPr lang="fr-FR" sz="1600" dirty="0">
                <a:solidFill>
                  <a:sysClr val="windowText" lastClr="000000"/>
                </a:solidFill>
              </a:rPr>
              <a:t>chez l’adulte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ACAAD70-9891-4940-8A25-ED4C202C0ED8}"/>
              </a:ext>
            </a:extLst>
          </p:cNvPr>
          <p:cNvSpPr txBox="1"/>
          <p:nvPr/>
        </p:nvSpPr>
        <p:spPr>
          <a:xfrm>
            <a:off x="408640" y="5670373"/>
            <a:ext cx="55978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hlinkClick r:id="rId2" action="ppaction://hlinkfile"/>
              </a:rPr>
              <a:t>file:///M:/SRAE/15_INTERVENTIONS_FORMATIONS_SENSIBILISATIONS/03_Outils/tabagisme%20passif%20enfant.pdf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3C6EAF3-0C94-4B15-882B-18AA7886125F}"/>
              </a:ext>
            </a:extLst>
          </p:cNvPr>
          <p:cNvSpPr txBox="1"/>
          <p:nvPr/>
        </p:nvSpPr>
        <p:spPr>
          <a:xfrm>
            <a:off x="7068021" y="5670373"/>
            <a:ext cx="5000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1200" b="0" i="0" u="none" strike="noStrike" dirty="0">
                <a:solidFill>
                  <a:srgbClr val="5B5E6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étude américaine publiée dans </a:t>
            </a:r>
            <a:r>
              <a:rPr lang="fr-FR" sz="1200" b="0" i="1" u="none" strike="noStrike" dirty="0">
                <a:solidFill>
                  <a:srgbClr val="5B5E6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Cancer </a:t>
            </a:r>
            <a:r>
              <a:rPr lang="fr-FR" sz="1200" b="0" i="1" u="none" strike="noStrike" dirty="0" err="1">
                <a:solidFill>
                  <a:srgbClr val="5B5E6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Research</a:t>
            </a:r>
            <a:r>
              <a:rPr lang="fr-FR" sz="1200" b="0" i="0" dirty="0">
                <a:solidFill>
                  <a:srgbClr val="5B5E6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. </a:t>
            </a:r>
            <a:endParaRPr lang="fr-FR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69C3ACF-4DD2-4C2D-9122-F12017D62852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Tabagisme passif et risques encourus par les adultes et les enfants</a:t>
            </a:r>
          </a:p>
        </p:txBody>
      </p:sp>
    </p:spTree>
    <p:extLst>
      <p:ext uri="{BB962C8B-B14F-4D97-AF65-F5344CB8AC3E}">
        <p14:creationId xmlns:p14="http://schemas.microsoft.com/office/powerpoint/2010/main" val="32232278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8B96233-CE4B-4AA4-9D87-A6962940D572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 algn="ctr">
              <a:buFont typeface="+mj-lt"/>
              <a:buAutoNum type="alphaLcParenR" startAt="3"/>
            </a:pPr>
            <a:r>
              <a:rPr lang="fr-FR" sz="3200" b="1" dirty="0"/>
              <a:t>Les pathologies liées à la consommation cannabis</a:t>
            </a:r>
          </a:p>
        </p:txBody>
      </p:sp>
    </p:spTree>
    <p:extLst>
      <p:ext uri="{BB962C8B-B14F-4D97-AF65-F5344CB8AC3E}">
        <p14:creationId xmlns:p14="http://schemas.microsoft.com/office/powerpoint/2010/main" val="9275663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Cannabis : Ses effets à court terme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3583253-B1B5-442E-9B33-DE643FFD032D}"/>
              </a:ext>
            </a:extLst>
          </p:cNvPr>
          <p:cNvSpPr txBox="1"/>
          <p:nvPr/>
        </p:nvSpPr>
        <p:spPr>
          <a:xfrm>
            <a:off x="1763522" y="2045088"/>
            <a:ext cx="1964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Euphorie/Hilarité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Désinhibition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1FCFA33-785D-4F54-9CA3-66B5D02D81D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47F175F-1EC9-484F-A056-F4D85705848A}"/>
              </a:ext>
            </a:extLst>
          </p:cNvPr>
          <p:cNvSpPr/>
          <p:nvPr/>
        </p:nvSpPr>
        <p:spPr>
          <a:xfrm>
            <a:off x="1774521" y="1552967"/>
            <a:ext cx="10165994" cy="36748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B8D137"/>
                </a:solidFill>
              </a:rPr>
              <a:t>DES RISQUES D’ACCIDENT ET DE PREJUDICES POUR SOI ET POUR AUTRUI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171D07-2ACC-4377-97A5-F450B63D0113}"/>
              </a:ext>
            </a:extLst>
          </p:cNvPr>
          <p:cNvSpPr/>
          <p:nvPr/>
        </p:nvSpPr>
        <p:spPr>
          <a:xfrm>
            <a:off x="1774521" y="2796818"/>
            <a:ext cx="4321479" cy="37426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Ivresse cannabique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941A71-5C90-400B-A3FA-1136B201B7D3}"/>
              </a:ext>
            </a:extLst>
          </p:cNvPr>
          <p:cNvSpPr/>
          <p:nvPr/>
        </p:nvSpPr>
        <p:spPr>
          <a:xfrm>
            <a:off x="6579907" y="2797234"/>
            <a:ext cx="5360605" cy="400644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Troubles psychiatriques induits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2204A7E-71AF-4649-85AE-E5559AD4BD4C}"/>
              </a:ext>
            </a:extLst>
          </p:cNvPr>
          <p:cNvSpPr txBox="1"/>
          <p:nvPr/>
        </p:nvSpPr>
        <p:spPr>
          <a:xfrm>
            <a:off x="1632043" y="3429000"/>
            <a:ext cx="44639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Apparaît 10-20 mn après consommation fumée ,3-6 heures si ingestion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Dure de 3 à 6h (selon dose 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Euphorie, bien‐être, détente puis apathie et somnolence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Perturbations de la mémoire, de l'attention, coordination motrice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Distorsions du temps et de l'espace, perceptions sensorielles perturbées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Prise de risques sexuels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FAA49F6-892E-4C8A-A830-5657EC858989}"/>
              </a:ext>
            </a:extLst>
          </p:cNvPr>
          <p:cNvSpPr txBox="1"/>
          <p:nvPr/>
        </p:nvSpPr>
        <p:spPr>
          <a:xfrm>
            <a:off x="6579907" y="3429000"/>
            <a:ext cx="53606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Syndrome de dépersonnalisation anxieuse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Troubles anxieux +++ attaques de panique (1/4 des usagers)« 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bad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trip » avec effet aversif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Psychoses cannabiques (idées délirantes, hallucinations ≠ des distorsions sensorielles) peuvent révéler une vulnérabilité, régressives en quelques heures ou semaines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Fonctionnelle sur personnalité vulnérable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Toxique lors consommation forte dose chez sujets sans vulnérabilité psychotique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4BDE08B-4553-4015-B919-913C470D8D19}"/>
              </a:ext>
            </a:extLst>
          </p:cNvPr>
          <p:cNvSpPr txBox="1"/>
          <p:nvPr/>
        </p:nvSpPr>
        <p:spPr>
          <a:xfrm>
            <a:off x="4146772" y="2045089"/>
            <a:ext cx="1964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Anxiété Angoisses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Troubles délirants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AA541AE1-91E7-4FA6-A47F-4B2E3953B3FE}"/>
              </a:ext>
            </a:extLst>
          </p:cNvPr>
          <p:cNvSpPr txBox="1"/>
          <p:nvPr/>
        </p:nvSpPr>
        <p:spPr>
          <a:xfrm>
            <a:off x="9445981" y="2053053"/>
            <a:ext cx="1964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Paranoïa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Hallucinations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445929C-0BE4-43A7-9E52-72508F3D0FC1}"/>
              </a:ext>
            </a:extLst>
          </p:cNvPr>
          <p:cNvSpPr txBox="1"/>
          <p:nvPr/>
        </p:nvSpPr>
        <p:spPr>
          <a:xfrm>
            <a:off x="7144149" y="2045089"/>
            <a:ext cx="1964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 Bad trip »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Accès maniaque</a:t>
            </a:r>
          </a:p>
        </p:txBody>
      </p:sp>
    </p:spTree>
    <p:extLst>
      <p:ext uri="{BB962C8B-B14F-4D97-AF65-F5344CB8AC3E}">
        <p14:creationId xmlns:p14="http://schemas.microsoft.com/office/powerpoint/2010/main" val="18953177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Cannabis : des effets à plus ou moins long terme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06DDBD1-59B3-455C-AFAC-7855C7EFBCC7}"/>
              </a:ext>
            </a:extLst>
          </p:cNvPr>
          <p:cNvSpPr txBox="1"/>
          <p:nvPr/>
        </p:nvSpPr>
        <p:spPr>
          <a:xfrm>
            <a:off x="1414130" y="1291905"/>
            <a:ext cx="10777870" cy="1341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Parce que le cannabis est rarement fumé seul, toutes les pathologies liées au tabagisme sont fréquemment associées.</a:t>
            </a: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fumée de cannabis contient nettement plus de goudrons et substances cancérigènes que la fumée de tabac, elle a été impliquée dans la genèse des mêmes maladies 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6E42554-FF7D-4AE2-A4AB-E8F515AA3B8C}"/>
              </a:ext>
            </a:extLst>
          </p:cNvPr>
          <p:cNvSpPr txBox="1"/>
          <p:nvPr/>
        </p:nvSpPr>
        <p:spPr>
          <a:xfrm>
            <a:off x="1414130" y="2709643"/>
            <a:ext cx="1085060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b="1" dirty="0">
                <a:solidFill>
                  <a:srgbClr val="7A2553"/>
                </a:solidFill>
              </a:rPr>
              <a:t>Neurologiques</a:t>
            </a:r>
            <a:r>
              <a:rPr lang="fr-FR" sz="1600" b="1" dirty="0"/>
              <a:t> :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Troubles cognitifs-Attention-</a:t>
            </a:r>
            <a:r>
              <a:rPr lang="fr-FR" sz="1600" dirty="0"/>
              <a:t>C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oncentration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-Mémoire-AVC-AIT-Epilepsie-Troubles du sommeil</a:t>
            </a:r>
            <a:endParaRPr lang="fr-FR" sz="1600" b="1" dirty="0"/>
          </a:p>
          <a:p>
            <a:endParaRPr lang="fr-FR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b="1" dirty="0">
                <a:solidFill>
                  <a:srgbClr val="7A2553"/>
                </a:solidFill>
              </a:rPr>
              <a:t>Psychiatriques </a:t>
            </a:r>
            <a:r>
              <a:rPr lang="fr-FR" sz="1600" dirty="0"/>
              <a:t>: Anxiété-dépression-Troubles psychotiques-Majoration troubles schizophréniques-Syndrome amotivationnel</a:t>
            </a:r>
          </a:p>
          <a:p>
            <a:pPr marL="1616075" lvl="3" indent="-244475"/>
            <a:r>
              <a:rPr lang="fr-FR" sz="1600" dirty="0"/>
              <a:t>     (</a:t>
            </a:r>
            <a:r>
              <a:rPr lang="fr-FR" sz="1600" i="1" dirty="0"/>
              <a:t>Les troubles psychiatriques peuvent être un facteur favorisant de l’addiction; les addictions peuvent favoriser</a:t>
            </a:r>
            <a:br>
              <a:rPr lang="fr-FR" sz="1600" i="1" dirty="0"/>
            </a:br>
            <a:r>
              <a:rPr lang="fr-FR" sz="1600" i="1" dirty="0"/>
              <a:t>l’apparition de symptômes psychiatriques)</a:t>
            </a:r>
          </a:p>
          <a:p>
            <a:endParaRPr lang="fr-FR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b="1" dirty="0">
                <a:solidFill>
                  <a:srgbClr val="7A2553"/>
                </a:solidFill>
              </a:rPr>
              <a:t>Broncho-pulmonaires</a:t>
            </a:r>
            <a:r>
              <a:rPr lang="fr-FR" sz="1600" dirty="0">
                <a:solidFill>
                  <a:srgbClr val="7A2553"/>
                </a:solidFill>
              </a:rPr>
              <a:t> : </a:t>
            </a:r>
            <a:r>
              <a:rPr lang="fr-FR" sz="1600" dirty="0"/>
              <a:t>BPCO </a:t>
            </a:r>
            <a:r>
              <a:rPr lang="fr-FR" altLang="fr-FR" sz="1600" kern="0" dirty="0">
                <a:cs typeface="Arial"/>
                <a:sym typeface="Wingdings 3" panose="05040102010807070707" pitchFamily="18" charset="2"/>
              </a:rPr>
              <a:t>( équivalence tabac/cannabis: 20 cigarettes ≈ 2,5 à 5 joints par jour)</a:t>
            </a:r>
          </a:p>
          <a:p>
            <a:r>
              <a:rPr lang="fr-FR" sz="1600" dirty="0"/>
              <a:t>		         Cancers broncho-pulmonaires  (</a:t>
            </a:r>
            <a:r>
              <a:rPr lang="fr-FR" altLang="fr-FR" sz="1600" kern="0" dirty="0">
                <a:cs typeface="Arial"/>
                <a:sym typeface="Wingdings 3" panose="05040102010807070707" pitchFamily="18" charset="2"/>
              </a:rPr>
              <a:t> risque cancer pulmonaire de 8% pour chaque joint/année)</a:t>
            </a:r>
            <a:endParaRPr lang="fr-FR" sz="1600" dirty="0"/>
          </a:p>
          <a:p>
            <a:endParaRPr lang="fr-FR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b="1" dirty="0">
                <a:solidFill>
                  <a:srgbClr val="7A2553"/>
                </a:solidFill>
              </a:rPr>
              <a:t>Digestives</a:t>
            </a:r>
            <a:r>
              <a:rPr lang="fr-FR" sz="1600" dirty="0">
                <a:solidFill>
                  <a:srgbClr val="7A2553"/>
                </a:solidFill>
              </a:rPr>
              <a:t> : </a:t>
            </a:r>
            <a:r>
              <a:rPr lang="fr-FR" sz="1600" dirty="0"/>
              <a:t>Fibrose hépatique-Pancréatite</a:t>
            </a:r>
          </a:p>
          <a:p>
            <a:endParaRPr lang="fr-FR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b="1" dirty="0">
                <a:solidFill>
                  <a:srgbClr val="7A2553"/>
                </a:solidFill>
              </a:rPr>
              <a:t>Cardiovasculaires</a:t>
            </a:r>
            <a:r>
              <a:rPr lang="fr-FR" sz="1600" dirty="0">
                <a:solidFill>
                  <a:srgbClr val="7A2553"/>
                </a:solidFill>
              </a:rPr>
              <a:t> : </a:t>
            </a:r>
            <a:r>
              <a:rPr lang="fr-FR" sz="1600" dirty="0"/>
              <a:t>IDM-AVC sujet jeune-artérite (maladie de </a:t>
            </a:r>
            <a:r>
              <a:rPr lang="fr-FR" sz="1600" dirty="0" err="1"/>
              <a:t>Buerger</a:t>
            </a:r>
            <a:r>
              <a:rPr lang="fr-FR" sz="1600" dirty="0"/>
              <a:t> &lt; 45 ans)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b="1" dirty="0">
                <a:solidFill>
                  <a:srgbClr val="7A2553"/>
                </a:solidFill>
              </a:rPr>
              <a:t>Hormonales &amp; Génitales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AA57577-2BFA-4129-A233-8340B186989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0057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Cannabis : Conséquences Hormonales et génitales</a:t>
            </a:r>
            <a:endParaRPr lang="fr-FR" sz="3200" dirty="0">
              <a:solidFill>
                <a:srgbClr val="6B6123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785D220-0EBA-4857-A7E7-7C1E41EA220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3951" y="2504026"/>
            <a:ext cx="1223444" cy="3373002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7A5542B-46EB-405D-AD42-2EE93099B5B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8864" y="2379965"/>
            <a:ext cx="1163756" cy="341368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9440A93-AD78-4F30-9F33-965CBCA1206A}"/>
              </a:ext>
            </a:extLst>
          </p:cNvPr>
          <p:cNvSpPr/>
          <p:nvPr/>
        </p:nvSpPr>
        <p:spPr>
          <a:xfrm>
            <a:off x="4627655" y="2083407"/>
            <a:ext cx="3267024" cy="1395657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IST plus fréquentes : virus papillome humain, </a:t>
            </a:r>
            <a:r>
              <a:rPr lang="fr-FR" sz="1600" dirty="0" err="1">
                <a:solidFill>
                  <a:schemeClr val="bg1"/>
                </a:solidFill>
              </a:rPr>
              <a:t>neisseria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gonorrhae</a:t>
            </a:r>
            <a:r>
              <a:rPr lang="fr-FR" sz="1600" dirty="0">
                <a:solidFill>
                  <a:schemeClr val="bg1"/>
                </a:solidFill>
              </a:rPr>
              <a:t>, chlamydia, candidoses..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Cancer vessie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E97C2C-41A4-45B0-84B8-F932A1AAC125}"/>
              </a:ext>
            </a:extLst>
          </p:cNvPr>
          <p:cNvSpPr/>
          <p:nvPr/>
        </p:nvSpPr>
        <p:spPr>
          <a:xfrm>
            <a:off x="553673" y="2306972"/>
            <a:ext cx="2890278" cy="3441959"/>
          </a:xfrm>
          <a:prstGeom prst="rect">
            <a:avLst/>
          </a:prstGeom>
          <a:solidFill>
            <a:srgbClr val="7A2553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Hypofertilité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Modification taux de prolactine, LH, FSH et du cycle ovarien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Anomalies nidation utérine* (avec augmentation  des GEU)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Kystes fonctionnels ovariens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Cancer col utérin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Grossesses non désirées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B8FBA2-A142-4EA6-A5A8-3E517C060FFB}"/>
              </a:ext>
            </a:extLst>
          </p:cNvPr>
          <p:cNvSpPr/>
          <p:nvPr/>
        </p:nvSpPr>
        <p:spPr>
          <a:xfrm>
            <a:off x="9302620" y="3316701"/>
            <a:ext cx="2649894" cy="770107"/>
          </a:xfrm>
          <a:prstGeom prst="rect">
            <a:avLst/>
          </a:prstGeom>
          <a:solidFill>
            <a:srgbClr val="7A2553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Spermatogénèse affectée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D2A007-B6EE-4ECA-AAFA-33569125E557}"/>
              </a:ext>
            </a:extLst>
          </p:cNvPr>
          <p:cNvSpPr/>
          <p:nvPr/>
        </p:nvSpPr>
        <p:spPr>
          <a:xfrm>
            <a:off x="4782119" y="4353274"/>
            <a:ext cx="3267024" cy="1395657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La consommation de cannabis entraîne plus de prises de risques sexuels, notamment chez les adolescents.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4A1E096-4438-4499-9EFE-510A1FEA41F2}"/>
              </a:ext>
            </a:extLst>
          </p:cNvPr>
          <p:cNvSpPr txBox="1"/>
          <p:nvPr/>
        </p:nvSpPr>
        <p:spPr>
          <a:xfrm>
            <a:off x="504825" y="6067425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conséquences d’une consommation avant /pendant la conception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0344620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Accès prioritaire aux femmes enceintes - en Gravoply ISO 7001">
            <a:extLst>
              <a:ext uri="{FF2B5EF4-FFF2-40B4-BE49-F238E27FC236}">
                <a16:creationId xmlns:a16="http://schemas.microsoft.com/office/drawing/2014/main" id="{C084AF59-8B75-461D-B5F3-24A2CDEE4D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81000"/>
            <a:duotone>
              <a:prstClr val="black"/>
              <a:srgbClr val="7A255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9446" t="8622" r="14332" b="10733"/>
          <a:stretch/>
        </p:blipFill>
        <p:spPr bwMode="auto">
          <a:xfrm>
            <a:off x="4962595" y="2596522"/>
            <a:ext cx="2266809" cy="27457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cannabis : Des grossesses à risques</a:t>
            </a:r>
          </a:p>
        </p:txBody>
      </p:sp>
      <p:sp>
        <p:nvSpPr>
          <p:cNvPr id="8" name="Bulle narrative : rectangle à coins arrondis 7">
            <a:extLst>
              <a:ext uri="{FF2B5EF4-FFF2-40B4-BE49-F238E27FC236}">
                <a16:creationId xmlns:a16="http://schemas.microsoft.com/office/drawing/2014/main" id="{46FB27BD-769F-4DF6-B9BF-00F36E8B3081}"/>
              </a:ext>
            </a:extLst>
          </p:cNvPr>
          <p:cNvSpPr/>
          <p:nvPr/>
        </p:nvSpPr>
        <p:spPr>
          <a:xfrm>
            <a:off x="6726423" y="2210916"/>
            <a:ext cx="2530512" cy="584775"/>
          </a:xfrm>
          <a:prstGeom prst="wedgeRoundRectCallout">
            <a:avLst>
              <a:gd name="adj1" fmla="val -40310"/>
              <a:gd name="adj2" fmla="val 98864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Grossesse extra utérine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316ABF6-47BA-4D56-BE97-29BB1AF37B5D}"/>
              </a:ext>
            </a:extLst>
          </p:cNvPr>
          <p:cNvSpPr txBox="1"/>
          <p:nvPr/>
        </p:nvSpPr>
        <p:spPr>
          <a:xfrm>
            <a:off x="1284394" y="6182194"/>
            <a:ext cx="10907606" cy="3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A</a:t>
            </a:r>
            <a:r>
              <a:rPr lang="fr-FR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vec un effet dose associé à la </a:t>
            </a:r>
            <a:r>
              <a:rPr lang="fr-FR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carboxyhémoglobinémie</a:t>
            </a:r>
            <a:r>
              <a:rPr lang="fr-FR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FR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Hbco</a:t>
            </a:r>
            <a:r>
              <a:rPr lang="fr-FR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fr-FR" sz="1400" i="1" dirty="0"/>
          </a:p>
        </p:txBody>
      </p:sp>
      <p:sp>
        <p:nvSpPr>
          <p:cNvPr id="12" name="Bulle narrative : rectangle à coins arrondis 11">
            <a:extLst>
              <a:ext uri="{FF2B5EF4-FFF2-40B4-BE49-F238E27FC236}">
                <a16:creationId xmlns:a16="http://schemas.microsoft.com/office/drawing/2014/main" id="{A167E220-7895-4425-B1C8-573CAEC5DCFB}"/>
              </a:ext>
            </a:extLst>
          </p:cNvPr>
          <p:cNvSpPr/>
          <p:nvPr/>
        </p:nvSpPr>
        <p:spPr>
          <a:xfrm>
            <a:off x="2974785" y="2300400"/>
            <a:ext cx="2795390" cy="584775"/>
          </a:xfrm>
          <a:prstGeom prst="wedgeRoundRectCallout">
            <a:avLst>
              <a:gd name="adj1" fmla="val 34906"/>
              <a:gd name="adj2" fmla="val 82500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Fausse couche spontanée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F249E81-6BF2-45E7-AB6B-70100CE6CF02}"/>
              </a:ext>
            </a:extLst>
          </p:cNvPr>
          <p:cNvSpPr txBox="1"/>
          <p:nvPr/>
        </p:nvSpPr>
        <p:spPr>
          <a:xfrm>
            <a:off x="533219" y="1124735"/>
            <a:ext cx="113747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BEB445"/>
                </a:solidFill>
              </a:rPr>
              <a:t>Lors d’une consommation régulière et importante les effets suivants ont été évoqués</a:t>
            </a:r>
          </a:p>
          <a:p>
            <a:pPr algn="ctr"/>
            <a:r>
              <a:rPr lang="fr-FR" sz="2400" b="1" dirty="0">
                <a:solidFill>
                  <a:srgbClr val="BEB445"/>
                </a:solidFill>
              </a:rPr>
              <a:t>En plus de l’association avec le tabac !</a:t>
            </a:r>
          </a:p>
        </p:txBody>
      </p:sp>
    </p:spTree>
    <p:extLst>
      <p:ext uri="{BB962C8B-B14F-4D97-AF65-F5344CB8AC3E}">
        <p14:creationId xmlns:p14="http://schemas.microsoft.com/office/powerpoint/2010/main" val="39572241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38,426 Foetus Imágenes y Fotos - 123RF">
            <a:extLst>
              <a:ext uri="{FF2B5EF4-FFF2-40B4-BE49-F238E27FC236}">
                <a16:creationId xmlns:a16="http://schemas.microsoft.com/office/drawing/2014/main" id="{422F8F67-A71D-4D36-A146-EFBA4F9A1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7A255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97446" y="2478902"/>
            <a:ext cx="2577842" cy="25778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cannabis : Principaux risques pour le fœtus</a:t>
            </a:r>
          </a:p>
        </p:txBody>
      </p:sp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3706311" y="2189078"/>
            <a:ext cx="1742797" cy="584775"/>
          </a:xfrm>
          <a:prstGeom prst="wedgeRoundRectCallout">
            <a:avLst>
              <a:gd name="adj1" fmla="val 35569"/>
              <a:gd name="adj2" fmla="val 91591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Prématurité (x2)</a:t>
            </a:r>
          </a:p>
        </p:txBody>
      </p:sp>
      <p:sp>
        <p:nvSpPr>
          <p:cNvPr id="8" name="Bulle narrative : rectangle à coins arrondis 7">
            <a:extLst>
              <a:ext uri="{FF2B5EF4-FFF2-40B4-BE49-F238E27FC236}">
                <a16:creationId xmlns:a16="http://schemas.microsoft.com/office/drawing/2014/main" id="{46FB27BD-769F-4DF6-B9BF-00F36E8B3081}"/>
              </a:ext>
            </a:extLst>
          </p:cNvPr>
          <p:cNvSpPr/>
          <p:nvPr/>
        </p:nvSpPr>
        <p:spPr>
          <a:xfrm>
            <a:off x="7128904" y="2230000"/>
            <a:ext cx="3737572" cy="584775"/>
          </a:xfrm>
          <a:prstGeom prst="wedgeRoundRectCallout">
            <a:avLst>
              <a:gd name="adj1" fmla="val -55923"/>
              <a:gd name="adj2" fmla="val 51590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Troubles du rythme cardiaque fœtal : 6%</a:t>
            </a:r>
          </a:p>
        </p:txBody>
      </p:sp>
      <p:sp>
        <p:nvSpPr>
          <p:cNvPr id="12" name="Bulle narrative : rectangle à coins arrondis 11">
            <a:extLst>
              <a:ext uri="{FF2B5EF4-FFF2-40B4-BE49-F238E27FC236}">
                <a16:creationId xmlns:a16="http://schemas.microsoft.com/office/drawing/2014/main" id="{A167E220-7895-4425-B1C8-573CAEC5DCFB}"/>
              </a:ext>
            </a:extLst>
          </p:cNvPr>
          <p:cNvSpPr/>
          <p:nvPr/>
        </p:nvSpPr>
        <p:spPr>
          <a:xfrm>
            <a:off x="2723178" y="4288354"/>
            <a:ext cx="2480645" cy="584775"/>
          </a:xfrm>
          <a:prstGeom prst="wedgeRoundRectCallout">
            <a:avLst>
              <a:gd name="adj1" fmla="val 59068"/>
              <a:gd name="adj2" fmla="val -32048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Risque  de mort in utéro </a:t>
            </a:r>
          </a:p>
        </p:txBody>
      </p:sp>
      <p:sp>
        <p:nvSpPr>
          <p:cNvPr id="14" name="Bulle narrative : rectangle à coins arrondis 13">
            <a:extLst>
              <a:ext uri="{FF2B5EF4-FFF2-40B4-BE49-F238E27FC236}">
                <a16:creationId xmlns:a16="http://schemas.microsoft.com/office/drawing/2014/main" id="{F3A8BF7E-F7EE-4D30-8E6A-9A78F79CF55F}"/>
              </a:ext>
            </a:extLst>
          </p:cNvPr>
          <p:cNvSpPr/>
          <p:nvPr/>
        </p:nvSpPr>
        <p:spPr>
          <a:xfrm>
            <a:off x="7128904" y="4580742"/>
            <a:ext cx="3737572" cy="724904"/>
          </a:xfrm>
          <a:prstGeom prst="wedgeRoundRectCallout">
            <a:avLst>
              <a:gd name="adj1" fmla="val -59154"/>
              <a:gd name="adj2" fmla="val -31481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</a:rPr>
              <a:t>RCIU  (Hypoxie chronique (</a:t>
            </a:r>
            <a:r>
              <a:rPr lang="fr-FR" sz="1600" b="1" dirty="0" err="1">
                <a:solidFill>
                  <a:schemeClr val="bg1"/>
                </a:solidFill>
              </a:rPr>
              <a:t>HbCO</a:t>
            </a:r>
            <a:r>
              <a:rPr lang="fr-FR" sz="1600" b="1" dirty="0">
                <a:solidFill>
                  <a:schemeClr val="bg1"/>
                </a:solidFill>
              </a:rPr>
              <a:t>)) : 22%</a:t>
            </a:r>
          </a:p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 </a:t>
            </a:r>
            <a:r>
              <a:rPr lang="fr-FR" sz="1600" b="1" dirty="0">
                <a:solidFill>
                  <a:schemeClr val="bg1"/>
                </a:solidFill>
              </a:rPr>
              <a:t>développement cérébral affecté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0C9ABA8-9DD2-444E-8FE4-11A6C4BB8F7A}"/>
              </a:ext>
            </a:extLst>
          </p:cNvPr>
          <p:cNvSpPr txBox="1"/>
          <p:nvPr/>
        </p:nvSpPr>
        <p:spPr>
          <a:xfrm>
            <a:off x="1411069" y="5683769"/>
            <a:ext cx="10717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cannabinoïdes traversent la barrière placentaire et ont un effet direct sur le déroulement de la gestation.</a:t>
            </a:r>
          </a:p>
          <a:p>
            <a:pPr algn="ctr"/>
            <a: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rôle propre du tabac fumé avec le cannabis est difficile à distinguer du cannabis seul</a:t>
            </a:r>
          </a:p>
        </p:txBody>
      </p:sp>
    </p:spTree>
    <p:extLst>
      <p:ext uri="{BB962C8B-B14F-4D97-AF65-F5344CB8AC3E}">
        <p14:creationId xmlns:p14="http://schemas.microsoft.com/office/powerpoint/2010/main" val="16135853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6">
            <a:extLst>
              <a:ext uri="{FF2B5EF4-FFF2-40B4-BE49-F238E27FC236}">
                <a16:creationId xmlns:a16="http://schemas.microsoft.com/office/drawing/2014/main" id="{81DEE118-A74B-4364-8152-6233284C37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032" t="-2153" b="-1451"/>
          <a:stretch/>
        </p:blipFill>
        <p:spPr bwMode="auto">
          <a:xfrm>
            <a:off x="5497530" y="1822800"/>
            <a:ext cx="1159252" cy="299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Le Cannabis : Principaux risques pour l’enfant exposé in utéro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4303566" y="1604544"/>
            <a:ext cx="1350832" cy="516659"/>
          </a:xfrm>
          <a:prstGeom prst="wedgeRoundRectCallout">
            <a:avLst>
              <a:gd name="adj1" fmla="val 56884"/>
              <a:gd name="adj2" fmla="val 53336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Prématurité</a:t>
            </a:r>
          </a:p>
        </p:txBody>
      </p:sp>
      <p:sp>
        <p:nvSpPr>
          <p:cNvPr id="8" name="Bulle narrative : rectangle à coins arrondis 7">
            <a:extLst>
              <a:ext uri="{FF2B5EF4-FFF2-40B4-BE49-F238E27FC236}">
                <a16:creationId xmlns:a16="http://schemas.microsoft.com/office/drawing/2014/main" id="{46FB27BD-769F-4DF6-B9BF-00F36E8B3081}"/>
              </a:ext>
            </a:extLst>
          </p:cNvPr>
          <p:cNvSpPr/>
          <p:nvPr/>
        </p:nvSpPr>
        <p:spPr>
          <a:xfrm>
            <a:off x="6656781" y="1433118"/>
            <a:ext cx="2550738" cy="516659"/>
          </a:xfrm>
          <a:prstGeom prst="wedgeRoundRectCallout">
            <a:avLst>
              <a:gd name="adj1" fmla="val -54910"/>
              <a:gd name="adj2" fmla="val 47493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Faible poids à la naissance</a:t>
            </a:r>
          </a:p>
        </p:txBody>
      </p:sp>
      <p:sp>
        <p:nvSpPr>
          <p:cNvPr id="12" name="Bulle narrative : rectangle à coins arrondis 11">
            <a:extLst>
              <a:ext uri="{FF2B5EF4-FFF2-40B4-BE49-F238E27FC236}">
                <a16:creationId xmlns:a16="http://schemas.microsoft.com/office/drawing/2014/main" id="{A167E220-7895-4425-B1C8-573CAEC5DCFB}"/>
              </a:ext>
            </a:extLst>
          </p:cNvPr>
          <p:cNvSpPr/>
          <p:nvPr/>
        </p:nvSpPr>
        <p:spPr>
          <a:xfrm>
            <a:off x="2487040" y="2594055"/>
            <a:ext cx="2945202" cy="676188"/>
          </a:xfrm>
          <a:prstGeom prst="wedgeRoundRectCallout">
            <a:avLst>
              <a:gd name="adj1" fmla="val 58250"/>
              <a:gd name="adj2" fmla="val -18297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Syndrome de sevrage néonatal (jusqu’à un mois)</a:t>
            </a:r>
          </a:p>
        </p:txBody>
      </p:sp>
      <p:sp>
        <p:nvSpPr>
          <p:cNvPr id="14" name="Bulle narrative : rectangle à coins arrondis 13">
            <a:extLst>
              <a:ext uri="{FF2B5EF4-FFF2-40B4-BE49-F238E27FC236}">
                <a16:creationId xmlns:a16="http://schemas.microsoft.com/office/drawing/2014/main" id="{F3A8BF7E-F7EE-4D30-8E6A-9A78F79CF55F}"/>
              </a:ext>
            </a:extLst>
          </p:cNvPr>
          <p:cNvSpPr/>
          <p:nvPr/>
        </p:nvSpPr>
        <p:spPr>
          <a:xfrm>
            <a:off x="6886780" y="2260933"/>
            <a:ext cx="5031957" cy="676188"/>
          </a:xfrm>
          <a:prstGeom prst="wedgeRoundRectCallout">
            <a:avLst>
              <a:gd name="adj1" fmla="val -56596"/>
              <a:gd name="adj2" fmla="val -22591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</a:rPr>
              <a:t>Vers l'âge de 3 ans : anomalie de la mémoire immédiate, raisonnement et abstraction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BE003EB-2A18-4A34-8E9C-91EC8F722469}"/>
              </a:ext>
            </a:extLst>
          </p:cNvPr>
          <p:cNvSpPr txBox="1"/>
          <p:nvPr/>
        </p:nvSpPr>
        <p:spPr>
          <a:xfrm>
            <a:off x="1297858" y="5879545"/>
            <a:ext cx="10717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L’exposition du fœtus au cannabis a des conséquences plus tardives durant l’enfance et l’adolescence liés à son action </a:t>
            </a:r>
            <a:br>
              <a:rPr lang="fr-FR" sz="16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le cerveau et aux troubles du neurodéveloppement</a:t>
            </a:r>
          </a:p>
        </p:txBody>
      </p:sp>
      <p:sp>
        <p:nvSpPr>
          <p:cNvPr id="15" name="Bulle narrative : rectangle à coins arrondis 14">
            <a:extLst>
              <a:ext uri="{FF2B5EF4-FFF2-40B4-BE49-F238E27FC236}">
                <a16:creationId xmlns:a16="http://schemas.microsoft.com/office/drawing/2014/main" id="{CCA723A6-BCEB-4277-8634-D4BB7095AD97}"/>
              </a:ext>
            </a:extLst>
          </p:cNvPr>
          <p:cNvSpPr/>
          <p:nvPr/>
        </p:nvSpPr>
        <p:spPr>
          <a:xfrm>
            <a:off x="1684978" y="3699289"/>
            <a:ext cx="3681976" cy="888047"/>
          </a:xfrm>
          <a:prstGeom prst="wedgeRoundRectCallout">
            <a:avLst>
              <a:gd name="adj1" fmla="val 56445"/>
              <a:gd name="adj2" fmla="val -34021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Vers l'âge de 6 ans : déficit de l’attention, hyper activité, impulsivité persistance à l'âge adulte</a:t>
            </a:r>
          </a:p>
        </p:txBody>
      </p:sp>
      <p:sp>
        <p:nvSpPr>
          <p:cNvPr id="16" name="Bulle narrative : rectangle à coins arrondis 15">
            <a:extLst>
              <a:ext uri="{FF2B5EF4-FFF2-40B4-BE49-F238E27FC236}">
                <a16:creationId xmlns:a16="http://schemas.microsoft.com/office/drawing/2014/main" id="{1C93D78A-6119-46CD-99EF-4CF5384B9F21}"/>
              </a:ext>
            </a:extLst>
          </p:cNvPr>
          <p:cNvSpPr/>
          <p:nvPr/>
        </p:nvSpPr>
        <p:spPr>
          <a:xfrm>
            <a:off x="6886780" y="3147257"/>
            <a:ext cx="4354259" cy="520183"/>
          </a:xfrm>
          <a:prstGeom prst="wedgeRoundRectCallout">
            <a:avLst>
              <a:gd name="adj1" fmla="val -55863"/>
              <a:gd name="adj2" fmla="val 15773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</a:rPr>
              <a:t>Risque augmenté de troubles de l’usage de SPA</a:t>
            </a:r>
          </a:p>
        </p:txBody>
      </p:sp>
      <p:sp>
        <p:nvSpPr>
          <p:cNvPr id="17" name="Bulle narrative : rectangle à coins arrondis 16">
            <a:extLst>
              <a:ext uri="{FF2B5EF4-FFF2-40B4-BE49-F238E27FC236}">
                <a16:creationId xmlns:a16="http://schemas.microsoft.com/office/drawing/2014/main" id="{E7338CF7-BA16-45CF-900D-81F334745F7A}"/>
              </a:ext>
            </a:extLst>
          </p:cNvPr>
          <p:cNvSpPr/>
          <p:nvPr/>
        </p:nvSpPr>
        <p:spPr>
          <a:xfrm>
            <a:off x="6547931" y="3895586"/>
            <a:ext cx="5031956" cy="676188"/>
          </a:xfrm>
          <a:prstGeom prst="wedgeRoundRectCallout">
            <a:avLst>
              <a:gd name="adj1" fmla="val -55021"/>
              <a:gd name="adj2" fmla="val -34021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Allaitement : Pas d’aménagement en fonction des horaires de tétées THC &gt; 8 fois le taux sanguin</a:t>
            </a:r>
          </a:p>
        </p:txBody>
      </p:sp>
      <p:sp>
        <p:nvSpPr>
          <p:cNvPr id="18" name="Bulle narrative : rectangle à coins arrondis 17">
            <a:extLst>
              <a:ext uri="{FF2B5EF4-FFF2-40B4-BE49-F238E27FC236}">
                <a16:creationId xmlns:a16="http://schemas.microsoft.com/office/drawing/2014/main" id="{C722316F-F1D4-41DE-992E-428A0C3E5452}"/>
              </a:ext>
            </a:extLst>
          </p:cNvPr>
          <p:cNvSpPr/>
          <p:nvPr/>
        </p:nvSpPr>
        <p:spPr>
          <a:xfrm>
            <a:off x="1383320" y="5008388"/>
            <a:ext cx="10717847" cy="584775"/>
          </a:xfrm>
          <a:prstGeom prst="wedgeRoundRectCallout">
            <a:avLst>
              <a:gd name="adj1" fmla="val -7481"/>
              <a:gd name="adj2" fmla="val -77883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Le score global d’intelligence QI semble normal mais les effets suivants ont été observés :</a:t>
            </a:r>
          </a:p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Déficit de l’attention – Hyperactivité - Perturbation de certains test comportementaux et de certaines fonctions d’exécution.</a:t>
            </a:r>
          </a:p>
        </p:txBody>
      </p:sp>
    </p:spTree>
    <p:extLst>
      <p:ext uri="{BB962C8B-B14F-4D97-AF65-F5344CB8AC3E}">
        <p14:creationId xmlns:p14="http://schemas.microsoft.com/office/powerpoint/2010/main" val="11003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Alcool : des propriétés toxiques</a:t>
            </a:r>
            <a:endParaRPr lang="fr-FR" sz="3200" dirty="0">
              <a:solidFill>
                <a:srgbClr val="6B6123"/>
              </a:solidFill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E7ACF33-C94F-4D73-8E56-3174C9010B8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B18B4E7-D6BC-4B89-9A78-8212FCB9D39A}"/>
              </a:ext>
            </a:extLst>
          </p:cNvPr>
          <p:cNvSpPr txBox="1"/>
          <p:nvPr/>
        </p:nvSpPr>
        <p:spPr>
          <a:xfrm>
            <a:off x="1443251" y="5137241"/>
            <a:ext cx="104439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une même quantité ingérée, la concentration plasmatique en éthanol est plus élevée chez les femmes que chez les hommes. De plus, les femmes métabolisent plus lentement l’alcool. </a:t>
            </a:r>
            <a:b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b="1" dirty="0">
                <a:solidFill>
                  <a:srgbClr val="7A255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Elles sont donc plus vulnérables aux effets toxiques de l’alcool.</a:t>
            </a:r>
            <a:endParaRPr lang="fr-FR" b="1" dirty="0">
              <a:solidFill>
                <a:srgbClr val="7A2553"/>
              </a:solidFill>
            </a:endParaRPr>
          </a:p>
        </p:txBody>
      </p:sp>
      <p:sp>
        <p:nvSpPr>
          <p:cNvPr id="8" name="Espace réservé du texte 8">
            <a:extLst>
              <a:ext uri="{FF2B5EF4-FFF2-40B4-BE49-F238E27FC236}">
                <a16:creationId xmlns:a16="http://schemas.microsoft.com/office/drawing/2014/main" id="{9222177E-8938-4AD7-A6D8-B8AA7092C516}"/>
              </a:ext>
            </a:extLst>
          </p:cNvPr>
          <p:cNvSpPr txBox="1">
            <a:spLocks/>
          </p:cNvSpPr>
          <p:nvPr/>
        </p:nvSpPr>
        <p:spPr>
          <a:xfrm>
            <a:off x="1443252" y="1626795"/>
            <a:ext cx="10443947" cy="3759938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Aft>
                <a:spcPts val="1200"/>
              </a:spcAft>
            </a:pPr>
            <a:r>
              <a:rPr lang="fr-FR" sz="1800" b="1" dirty="0">
                <a:solidFill>
                  <a:srgbClr val="BEB445"/>
                </a:solidFill>
              </a:rPr>
              <a:t>Toxique cellulaire : </a:t>
            </a:r>
            <a:r>
              <a:rPr lang="fr-FR" sz="1800" dirty="0"/>
              <a:t>Par sa transformation en acétaldéhyde : toxique sur la cellule, la membrane cellulaire. 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b="1" dirty="0">
                <a:solidFill>
                  <a:srgbClr val="BEB445"/>
                </a:solidFill>
              </a:rPr>
              <a:t>Risque tératogène et neurotoxique </a:t>
            </a:r>
            <a:r>
              <a:rPr lang="fr-FR" sz="1800" dirty="0"/>
              <a:t>majeur tout au long de la grossesse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/>
              <a:t>Expose l'organisme à des atteintes de tous les systèmes, notamment : </a:t>
            </a:r>
            <a:r>
              <a:rPr lang="fr-FR" sz="1800" b="1" dirty="0">
                <a:solidFill>
                  <a:srgbClr val="BEB445"/>
                </a:solidFill>
              </a:rPr>
              <a:t>hépatique, nerveux et cardio-vasculaire</a:t>
            </a:r>
            <a:r>
              <a:rPr lang="fr-FR" sz="1800" dirty="0"/>
              <a:t>.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b="1" dirty="0">
                <a:solidFill>
                  <a:srgbClr val="BEB445"/>
                </a:solidFill>
              </a:rPr>
              <a:t>Perturbe les métabolismes fondamentaux</a:t>
            </a:r>
            <a:r>
              <a:rPr lang="fr-FR" sz="1800" dirty="0"/>
              <a:t>. Altération de l’état général, malnutrition.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/>
              <a:t>Facteur de risque important dans l'apparition des cancers : notamment cancer du sein chez la femme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/>
              <a:t>Associé au tabac : </a:t>
            </a:r>
            <a:r>
              <a:rPr lang="fr-FR" sz="1800" b="1" dirty="0">
                <a:solidFill>
                  <a:srgbClr val="7A2553"/>
                </a:solidFill>
              </a:rPr>
              <a:t>risques aggravés / ORL</a:t>
            </a:r>
          </a:p>
        </p:txBody>
      </p:sp>
    </p:spTree>
    <p:extLst>
      <p:ext uri="{BB962C8B-B14F-4D97-AF65-F5344CB8AC3E}">
        <p14:creationId xmlns:p14="http://schemas.microsoft.com/office/powerpoint/2010/main" val="13440043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>
            <a:extLst>
              <a:ext uri="{FF2B5EF4-FFF2-40B4-BE49-F238E27FC236}">
                <a16:creationId xmlns:a16="http://schemas.microsoft.com/office/drawing/2014/main" id="{BC2685C9-B311-4B29-A329-FC01224F6CC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7A255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134397">
            <a:off x="4104921" y="2641544"/>
            <a:ext cx="3982154" cy="286217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cannabis et syndrome de sevrage chez le nouveau né 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7038455" y="1991201"/>
            <a:ext cx="2481618" cy="584775"/>
          </a:xfrm>
          <a:prstGeom prst="wedgeRoundRectCallout">
            <a:avLst>
              <a:gd name="adj1" fmla="val -34697"/>
              <a:gd name="adj2" fmla="val 82500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Pleurs aigus et irritabilité 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" name="Bulle narrative : rectangle à coins arrondis 7">
            <a:extLst>
              <a:ext uri="{FF2B5EF4-FFF2-40B4-BE49-F238E27FC236}">
                <a16:creationId xmlns:a16="http://schemas.microsoft.com/office/drawing/2014/main" id="{46FB27BD-769F-4DF6-B9BF-00F36E8B3081}"/>
              </a:ext>
            </a:extLst>
          </p:cNvPr>
          <p:cNvSpPr/>
          <p:nvPr/>
        </p:nvSpPr>
        <p:spPr>
          <a:xfrm>
            <a:off x="3006476" y="2999453"/>
            <a:ext cx="2160947" cy="584775"/>
          </a:xfrm>
          <a:prstGeom prst="wedgeRoundRectCallout">
            <a:avLst>
              <a:gd name="adj1" fmla="val 65111"/>
              <a:gd name="adj2" fmla="val 37045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Enfant plutôt endormi</a:t>
            </a:r>
          </a:p>
        </p:txBody>
      </p:sp>
      <p:sp>
        <p:nvSpPr>
          <p:cNvPr id="12" name="Bulle narrative : rectangle à coins arrondis 11">
            <a:extLst>
              <a:ext uri="{FF2B5EF4-FFF2-40B4-BE49-F238E27FC236}">
                <a16:creationId xmlns:a16="http://schemas.microsoft.com/office/drawing/2014/main" id="{A167E220-7895-4425-B1C8-573CAEC5DCFB}"/>
              </a:ext>
            </a:extLst>
          </p:cNvPr>
          <p:cNvSpPr/>
          <p:nvPr/>
        </p:nvSpPr>
        <p:spPr>
          <a:xfrm>
            <a:off x="7736980" y="3257831"/>
            <a:ext cx="4065159" cy="584775"/>
          </a:xfrm>
          <a:prstGeom prst="wedgeRoundRectCallout">
            <a:avLst>
              <a:gd name="adj1" fmla="val -62380"/>
              <a:gd name="adj2" fmla="val 44318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sym typeface="Wingdings" panose="05000000000000000000" pitchFamily="2" charset="2"/>
              </a:rPr>
              <a:t>Troubles du sommeil, sommeil léger et court 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4" name="Bulle narrative : rectangle à coins arrondis 13">
            <a:extLst>
              <a:ext uri="{FF2B5EF4-FFF2-40B4-BE49-F238E27FC236}">
                <a16:creationId xmlns:a16="http://schemas.microsoft.com/office/drawing/2014/main" id="{F3A8BF7E-F7EE-4D30-8E6A-9A78F79CF55F}"/>
              </a:ext>
            </a:extLst>
          </p:cNvPr>
          <p:cNvSpPr/>
          <p:nvPr/>
        </p:nvSpPr>
        <p:spPr>
          <a:xfrm>
            <a:off x="6755955" y="4539676"/>
            <a:ext cx="1429663" cy="584775"/>
          </a:xfrm>
          <a:prstGeom prst="wedgeRoundRectCallout">
            <a:avLst>
              <a:gd name="adj1" fmla="val -31088"/>
              <a:gd name="adj2" fmla="val -79323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</a:rPr>
              <a:t>Trémulations</a:t>
            </a:r>
          </a:p>
        </p:txBody>
      </p:sp>
      <p:sp>
        <p:nvSpPr>
          <p:cNvPr id="16" name="Bulle narrative : rectangle à coins arrondis 15">
            <a:extLst>
              <a:ext uri="{FF2B5EF4-FFF2-40B4-BE49-F238E27FC236}">
                <a16:creationId xmlns:a16="http://schemas.microsoft.com/office/drawing/2014/main" id="{E4E35853-83CA-404B-8C0F-39271BAD2744}"/>
              </a:ext>
            </a:extLst>
          </p:cNvPr>
          <p:cNvSpPr/>
          <p:nvPr/>
        </p:nvSpPr>
        <p:spPr>
          <a:xfrm>
            <a:off x="1393688" y="1313212"/>
            <a:ext cx="4859388" cy="866462"/>
          </a:xfrm>
          <a:prstGeom prst="wedgeRoundRectCallout">
            <a:avLst>
              <a:gd name="adj1" fmla="val 57643"/>
              <a:gd name="adj2" fmla="val 32341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4 %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Souvent associé au tabac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Accompagné d’un RCIU important ( </a:t>
            </a:r>
            <a:r>
              <a:rPr lang="fr-FR" sz="1600" b="1" dirty="0" err="1">
                <a:solidFill>
                  <a:schemeClr val="bg1"/>
                </a:solidFill>
              </a:rPr>
              <a:t>HbCO</a:t>
            </a:r>
            <a:r>
              <a:rPr lang="fr-FR" sz="1600" b="1" dirty="0">
                <a:solidFill>
                  <a:schemeClr val="bg1"/>
                </a:solidFill>
              </a:rPr>
              <a:t> élevée)</a:t>
            </a:r>
          </a:p>
        </p:txBody>
      </p:sp>
    </p:spTree>
    <p:extLst>
      <p:ext uri="{BB962C8B-B14F-4D97-AF65-F5344CB8AC3E}">
        <p14:creationId xmlns:p14="http://schemas.microsoft.com/office/powerpoint/2010/main" val="42846059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Le cannabis et allaitement</a:t>
            </a:r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5F15C1D7-1A0B-4E6E-9EFD-A2BED84C499C}"/>
              </a:ext>
            </a:extLst>
          </p:cNvPr>
          <p:cNvSpPr txBox="1">
            <a:spLocks/>
          </p:cNvSpPr>
          <p:nvPr/>
        </p:nvSpPr>
        <p:spPr>
          <a:xfrm>
            <a:off x="1324635" y="1626795"/>
            <a:ext cx="10867365" cy="2435103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Aft>
                <a:spcPts val="1200"/>
              </a:spcAft>
            </a:pPr>
            <a:r>
              <a:rPr lang="fr-FR" sz="1800" dirty="0">
                <a:sym typeface="Wingdings" panose="05000000000000000000" pitchFamily="2" charset="2"/>
              </a:rPr>
              <a:t>Le THC et ses métabolites passent dans le lait maternel, et y sont retrouvés jusqu’à plusieurs jours après une consommation de cannabis.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>
                <a:sym typeface="Wingdings" panose="05000000000000000000" pitchFamily="2" charset="2"/>
              </a:rPr>
              <a:t>Le THC peut se concentrer dans le lait ; en cas de consommation régulière, on peut en trouver jusqu’à 8 fois plus que dans le plasma maternel.</a:t>
            </a:r>
          </a:p>
          <a:p>
            <a:pPr marL="285750" indent="-285750">
              <a:spcAft>
                <a:spcPts val="1200"/>
              </a:spcAft>
            </a:pPr>
            <a:r>
              <a:rPr lang="fr-FR" sz="1800" dirty="0">
                <a:sym typeface="Wingdings" panose="05000000000000000000" pitchFamily="2" charset="2"/>
              </a:rPr>
              <a:t>Une consommation régulière et/ou importante de cannabis pourra justifier la recherche :</a:t>
            </a:r>
          </a:p>
          <a:p>
            <a:pPr marL="742950" lvl="1" indent="-285750">
              <a:spcAft>
                <a:spcPts val="1200"/>
              </a:spcAft>
            </a:pPr>
            <a:r>
              <a:rPr lang="fr-FR" sz="1800" dirty="0">
                <a:sym typeface="Wingdings" panose="05000000000000000000" pitchFamily="2" charset="2"/>
              </a:rPr>
              <a:t>d’une pathologie maternelle sous-jacente non ou mal prise en charge (anxiété, dépression, ...) </a:t>
            </a:r>
          </a:p>
          <a:p>
            <a:pPr marL="742950" lvl="1" indent="-285750">
              <a:spcAft>
                <a:spcPts val="1200"/>
              </a:spcAft>
            </a:pPr>
            <a:r>
              <a:rPr lang="fr-FR" sz="1800" dirty="0">
                <a:sym typeface="Wingdings" panose="05000000000000000000" pitchFamily="2" charset="2"/>
              </a:rPr>
              <a:t>de l’usage d’autres substances (cf. tabac, alcool, autres drogues, médicaments...)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9603B27-93CF-4934-BDC6-1F1DE5FEC942}"/>
              </a:ext>
            </a:extLst>
          </p:cNvPr>
          <p:cNvSpPr txBox="1"/>
          <p:nvPr/>
        </p:nvSpPr>
        <p:spPr>
          <a:xfrm>
            <a:off x="1324634" y="5678047"/>
            <a:ext cx="10867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7A255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consommation de cannabis au cours de l’allaitement est fortement déconseillée.</a:t>
            </a:r>
          </a:p>
        </p:txBody>
      </p:sp>
    </p:spTree>
    <p:extLst>
      <p:ext uri="{BB962C8B-B14F-4D97-AF65-F5344CB8AC3E}">
        <p14:creationId xmlns:p14="http://schemas.microsoft.com/office/powerpoint/2010/main" val="34012825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97F90E55-237F-4332-9B88-06CB43F03106}"/>
              </a:ext>
            </a:extLst>
          </p:cNvPr>
          <p:cNvSpPr txBox="1"/>
          <p:nvPr/>
        </p:nvSpPr>
        <p:spPr>
          <a:xfrm>
            <a:off x="956345" y="2913460"/>
            <a:ext cx="81897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446088" algn="l"/>
              </a:tabLst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d) Les conséquences sociales et judicaires</a:t>
            </a:r>
          </a:p>
        </p:txBody>
      </p:sp>
    </p:spTree>
    <p:extLst>
      <p:ext uri="{BB962C8B-B14F-4D97-AF65-F5344CB8AC3E}">
        <p14:creationId xmlns:p14="http://schemas.microsoft.com/office/powerpoint/2010/main" val="14437539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Des conséquences sociales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F12BA0B-AB5E-4E14-BA30-BEA4634807BB}"/>
              </a:ext>
            </a:extLst>
          </p:cNvPr>
          <p:cNvSpPr txBox="1"/>
          <p:nvPr/>
        </p:nvSpPr>
        <p:spPr>
          <a:xfrm>
            <a:off x="1632043" y="1611530"/>
            <a:ext cx="93755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</a:rPr>
              <a:t>la perte de la motivation,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0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</a:rPr>
              <a:t>    la perte d’emploi, problèmes financiers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fr-FR" b="0" i="0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</a:rPr>
              <a:t>    l’isolement, 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0" i="0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0000"/>
                </a:solidFill>
              </a:rPr>
              <a:t>    </a:t>
            </a:r>
            <a:r>
              <a:rPr lang="fr-FR" b="0" i="0" dirty="0">
                <a:solidFill>
                  <a:srgbClr val="000000"/>
                </a:solidFill>
                <a:effectLst/>
              </a:rPr>
              <a:t>la dégradation des relations avec l’entourage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0" i="0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0000"/>
                </a:solidFill>
              </a:rPr>
              <a:t>    la séparation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0" i="0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</a:rPr>
              <a:t>    la stigmatisation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0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</a:rPr>
              <a:t>    la désocialisation et la paupérisation,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fr-FR" b="0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</a:rPr>
              <a:t>    la marginalisation …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DE72CD7-82DE-40AC-81B0-6BE4F8B5F02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5104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Des conséquences judicaires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DBC0BEE-1934-4A65-84E9-C6F206A983A6}"/>
              </a:ext>
            </a:extLst>
          </p:cNvPr>
          <p:cNvSpPr txBox="1"/>
          <p:nvPr/>
        </p:nvSpPr>
        <p:spPr>
          <a:xfrm>
            <a:off x="1477926" y="1474795"/>
            <a:ext cx="104526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travail en partenariat peut aider les professionnels de terrain à mieux appréhender les difficultés spécifiques des usagers en situation d’addiction.</a:t>
            </a:r>
          </a:p>
          <a:p>
            <a:endParaRPr lang="fr-FR" dirty="0"/>
          </a:p>
          <a:p>
            <a:r>
              <a:rPr lang="fr-FR" dirty="0"/>
              <a:t>Une information préoccupante (IP*) à la cellule enfance en danger et une évaluation médico-sociale au domicile de la famille sera diligentée.</a:t>
            </a:r>
          </a:p>
          <a:p>
            <a:endParaRPr lang="fr-FR" dirty="0"/>
          </a:p>
          <a:p>
            <a:r>
              <a:rPr lang="fr-FR" b="1" dirty="0"/>
              <a:t>Il existe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B8D137"/>
                </a:solidFill>
              </a:rPr>
              <a:t>des mesures dites administratives (non contraignantes) </a:t>
            </a:r>
            <a:r>
              <a:rPr lang="fr-FR" dirty="0"/>
              <a:t>et avec accord de la famille pour soutenir les parents en difficultés (Technicienne d’Intervention Sociale et Familiale (TISF), Aide Educative petite enfance (AED)…)</a:t>
            </a:r>
            <a:br>
              <a:rPr lang="fr-FR" dirty="0"/>
            </a:br>
            <a:r>
              <a:rPr lang="fr-FR" dirty="0"/>
              <a:t>Une ordonnance de placement provisoire (OPP*) peut être rendue par le juge, si l’enfant est considéré en danger imminent.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B8D137"/>
                </a:solidFill>
              </a:rPr>
              <a:t>des mesures judiciaires 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D’accompagnement à la parentalité décidées par le juge pour enfant lorsqu’il est saisi d’une situation de danger et que les parents refusent les aides (TISF, AED…).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Des mesures d’assistance éducatives en milieu ouvert (AEMO),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De soutien-maintien à domicile judiciaire (SMD),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Le placement de l’enfant.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B5962A5-9945-4914-AC85-87111F20F04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415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Alcool : de nombreuses conséquences physiques </a:t>
            </a:r>
            <a:endParaRPr lang="fr-FR" sz="3200" dirty="0">
              <a:solidFill>
                <a:srgbClr val="6B6123"/>
              </a:solidFill>
            </a:endParaRPr>
          </a:p>
          <a:p>
            <a:pPr lvl="0"/>
            <a:endParaRPr lang="fr-FR" sz="3200" b="1" dirty="0">
              <a:solidFill>
                <a:srgbClr val="7A2553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F096FC4-8A96-45EA-ADA0-A6D9C75E3A6E}"/>
              </a:ext>
            </a:extLst>
          </p:cNvPr>
          <p:cNvSpPr txBox="1"/>
          <p:nvPr/>
        </p:nvSpPr>
        <p:spPr>
          <a:xfrm>
            <a:off x="3147238" y="1474791"/>
            <a:ext cx="8922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Pancréatite-Gastrite-Stéatose-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isques d’hépatite alcoolique aigue ou de cirrhoses du foie 5 à 7 ans avant les hommes et à des valeurs cumulées de consommation d’alcool &lt; aux hommes.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1257672" y="1487030"/>
            <a:ext cx="1889566" cy="658965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Pathologies du système digestif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508544-D8A7-41E7-B86A-86667A09008D}"/>
              </a:ext>
            </a:extLst>
          </p:cNvPr>
          <p:cNvSpPr/>
          <p:nvPr/>
        </p:nvSpPr>
        <p:spPr>
          <a:xfrm>
            <a:off x="1257672" y="2441242"/>
            <a:ext cx="1889566" cy="2160565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Pathologies du système nerveux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4CA5F7-0894-474E-AD34-401664B0494D}"/>
              </a:ext>
            </a:extLst>
          </p:cNvPr>
          <p:cNvSpPr/>
          <p:nvPr/>
        </p:nvSpPr>
        <p:spPr>
          <a:xfrm>
            <a:off x="1250769" y="4905430"/>
            <a:ext cx="1889566" cy="878675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Modifications Sanguines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E0A851B-38E4-4C46-A0A4-455266A67660}"/>
              </a:ext>
            </a:extLst>
          </p:cNvPr>
          <p:cNvSpPr txBox="1"/>
          <p:nvPr/>
        </p:nvSpPr>
        <p:spPr>
          <a:xfrm>
            <a:off x="3147238" y="2437803"/>
            <a:ext cx="89220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Troubles du jugement - Agressivité-Ivresses pathologiques-hématomes </a:t>
            </a:r>
            <a:r>
              <a:rPr lang="fr-FR" sz="1600" dirty="0" err="1"/>
              <a:t>intra-crâniens</a:t>
            </a:r>
            <a:r>
              <a:rPr lang="fr-FR" sz="1600" dirty="0"/>
              <a:t> (Traumas crâniens) - Atteinte cervelet « coordination motrice » -Troubles cognitifs jusqu’à la démence (Syndrome de Korsakoff) – AVC - Névrite optique (baisse acuité visuelle) - Polynévrite membres inférieurs (douleurs, crampes, perte sensibilité) - Epilepsie : La consommation d’alcool peut entraîner une crise chez un sujet prédisposé. Le sevrage d’alcool chez un dépendant peut également entraîner une crise.</a:t>
            </a:r>
          </a:p>
          <a:p>
            <a:r>
              <a:rPr lang="fr-FR" sz="1400" b="1" i="1" dirty="0"/>
              <a:t>Un sujet peut donc présenter une crise soit après avoir (trop) bu soit après n’avoir pas assez bu !!</a:t>
            </a:r>
          </a:p>
          <a:p>
            <a:endParaRPr lang="fr-FR" sz="1400" i="1" dirty="0"/>
          </a:p>
          <a:p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Plus la consommation d’alcool commence à un âge précoce, plus la détérioration du cerveau est importante ; les jeunes filles seraient également plus vulnérables aux effets du binge </a:t>
            </a:r>
            <a:r>
              <a:rPr lang="fr-F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drinking</a:t>
            </a: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/œstrogènes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067AD7D-E11E-4BF1-A871-D2221BF21902}"/>
              </a:ext>
            </a:extLst>
          </p:cNvPr>
          <p:cNvSpPr txBox="1"/>
          <p:nvPr/>
        </p:nvSpPr>
        <p:spPr>
          <a:xfrm>
            <a:off x="3147238" y="4929903"/>
            <a:ext cx="9191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600" dirty="0"/>
              <a:t>Troubles de la coagulation du sang (TP ↘Plaquettes ↘=risque hémorragique augmenté) - Troubles ioniques et métaboliques (glycémie), ASAT/ALAT ↗Triglycérides ↗</a:t>
            </a:r>
          </a:p>
          <a:p>
            <a:pPr>
              <a:defRPr/>
            </a:pPr>
            <a:r>
              <a:rPr lang="fr-FR" sz="1600" dirty="0"/>
              <a:t>Rappel : CDT marqueur très spécifique, sensibilité meilleure que la ꙋGT, se normalise en quelques semaines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9850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Alcool : de nombreuses conséquences physiques </a:t>
            </a:r>
            <a:endParaRPr lang="fr-FR" sz="3200" dirty="0">
              <a:solidFill>
                <a:srgbClr val="6B6123"/>
              </a:solidFill>
            </a:endParaRPr>
          </a:p>
          <a:p>
            <a:pPr lvl="0"/>
            <a:endParaRPr lang="fr-FR" sz="3200" b="1" dirty="0">
              <a:solidFill>
                <a:srgbClr val="7A2553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F096FC4-8A96-45EA-ADA0-A6D9C75E3A6E}"/>
              </a:ext>
            </a:extLst>
          </p:cNvPr>
          <p:cNvSpPr txBox="1"/>
          <p:nvPr/>
        </p:nvSpPr>
        <p:spPr>
          <a:xfrm>
            <a:off x="5571458" y="1392190"/>
            <a:ext cx="6463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Risques d’AVC-Troubles du rythme cardiaque (palpitations)-Infarctus-Insuffisance cardiaque-HTA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1257671" y="1487031"/>
            <a:ext cx="4313787" cy="43200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Pathologies cardiovasculaires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508544-D8A7-41E7-B86A-86667A09008D}"/>
              </a:ext>
            </a:extLst>
          </p:cNvPr>
          <p:cNvSpPr/>
          <p:nvPr/>
        </p:nvSpPr>
        <p:spPr>
          <a:xfrm>
            <a:off x="1257672" y="2271120"/>
            <a:ext cx="4313788" cy="43200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Conséquences traumatologiques et osseuses 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4CA5F7-0894-474E-AD34-401664B0494D}"/>
              </a:ext>
            </a:extLst>
          </p:cNvPr>
          <p:cNvSpPr/>
          <p:nvPr/>
        </p:nvSpPr>
        <p:spPr>
          <a:xfrm>
            <a:off x="1250769" y="3067894"/>
            <a:ext cx="4313787" cy="432000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Pathologies dermatologiques 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E0A851B-38E4-4C46-A0A4-455266A67660}"/>
              </a:ext>
            </a:extLst>
          </p:cNvPr>
          <p:cNvSpPr txBox="1"/>
          <p:nvPr/>
        </p:nvSpPr>
        <p:spPr>
          <a:xfrm>
            <a:off x="5617570" y="2167815"/>
            <a:ext cx="6417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Traumatismes-Fractures-hémorragies internes-Nécrose de la tête fémorale-ostéoporose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067AD7D-E11E-4BF1-A871-D2221BF21902}"/>
              </a:ext>
            </a:extLst>
          </p:cNvPr>
          <p:cNvSpPr txBox="1"/>
          <p:nvPr/>
        </p:nvSpPr>
        <p:spPr>
          <a:xfrm>
            <a:off x="5617569" y="3103172"/>
            <a:ext cx="6417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600" dirty="0"/>
              <a:t>Psoriasis-Acné-Couperose-Rhinophyma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9D1790-8F71-4584-9696-3D5C952FEDBA}"/>
              </a:ext>
            </a:extLst>
          </p:cNvPr>
          <p:cNvSpPr/>
          <p:nvPr/>
        </p:nvSpPr>
        <p:spPr>
          <a:xfrm>
            <a:off x="1257672" y="3869911"/>
            <a:ext cx="4313786" cy="840307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Pathologies hormonales et sexuelles 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42A2234-E87A-4681-84AC-0C995F0AE4F5}"/>
              </a:ext>
            </a:extLst>
          </p:cNvPr>
          <p:cNvSpPr txBox="1"/>
          <p:nvPr/>
        </p:nvSpPr>
        <p:spPr>
          <a:xfrm>
            <a:off x="5617568" y="3763303"/>
            <a:ext cx="64177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600" dirty="0"/>
              <a:t>Cancers sein-Troubles de la reproduction-Métrorragie-Aménorrhée-Ménopause précoce-Trouble de la libido-Pancréatites aigues et chronique-Diabète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600" dirty="0"/>
              <a:t>Risques sexuels et sanguins  (VIH, VHB, VHC et IST)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F5C005-D237-46A5-B308-1B083B33D20C}"/>
              </a:ext>
            </a:extLst>
          </p:cNvPr>
          <p:cNvSpPr/>
          <p:nvPr/>
        </p:nvSpPr>
        <p:spPr>
          <a:xfrm>
            <a:off x="1257672" y="5068463"/>
            <a:ext cx="4306884" cy="606385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Conséquences psychiatriques 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A63B9D8-D2E4-484A-A344-2C52431BE0C0}"/>
              </a:ext>
            </a:extLst>
          </p:cNvPr>
          <p:cNvSpPr txBox="1"/>
          <p:nvPr/>
        </p:nvSpPr>
        <p:spPr>
          <a:xfrm>
            <a:off x="5617567" y="4953413"/>
            <a:ext cx="6417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600" dirty="0"/>
              <a:t>Sommeil perturbé-Anxiété (fréquent)-Dépression (fréquent)-Troubles du comportement/Agressivité-Délire-Risques suicidaires-Delirium tremens au sevrage </a:t>
            </a:r>
          </a:p>
        </p:txBody>
      </p:sp>
    </p:spTree>
    <p:extLst>
      <p:ext uri="{BB962C8B-B14F-4D97-AF65-F5344CB8AC3E}">
        <p14:creationId xmlns:p14="http://schemas.microsoft.com/office/powerpoint/2010/main" val="3010779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Alcool : Anxiété et dépression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1257671" y="1487031"/>
            <a:ext cx="4838329" cy="3542169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BEB445"/>
                </a:solidFill>
              </a:rPr>
              <a:t>Dépression-Anxiété &amp; alcool </a:t>
            </a:r>
          </a:p>
          <a:p>
            <a:r>
              <a:rPr lang="fr-FR" sz="1600" dirty="0">
                <a:solidFill>
                  <a:schemeClr val="bg1"/>
                </a:solidFill>
              </a:rPr>
              <a:t>L’alcool est un « bon anesthésiant de la douleur morale » et « bon anxiolytique » sur l’instant, mais après disparition des effets les idées noires reviennent  voire au-delà du niveau initial. Il en est de même pour le niveau d’anxiété.</a:t>
            </a:r>
          </a:p>
          <a:p>
            <a:endParaRPr lang="fr-FR" sz="1600" dirty="0">
              <a:solidFill>
                <a:schemeClr val="bg1"/>
              </a:solidFill>
            </a:endParaRPr>
          </a:p>
          <a:p>
            <a:r>
              <a:rPr lang="fr-FR" sz="1600" dirty="0">
                <a:solidFill>
                  <a:schemeClr val="bg1"/>
                </a:solidFill>
              </a:rPr>
              <a:t>La consommation régulière d’alcool chez un sujet non déprimé peut favoriser un état dépressif qui disparaîtra à l’arrêt des consommations.</a:t>
            </a:r>
          </a:p>
          <a:p>
            <a:r>
              <a:rPr lang="fr-FR" sz="1600" dirty="0">
                <a:solidFill>
                  <a:schemeClr val="bg1"/>
                </a:solidFill>
              </a:rPr>
              <a:t>De plus si le sujet développe une tolérance une quantité de plus en plus importante doit être consommée pour obtenir l’effet recherché.</a:t>
            </a:r>
          </a:p>
          <a:p>
            <a:r>
              <a:rPr lang="fr-FR" sz="1400" i="1" dirty="0">
                <a:solidFill>
                  <a:srgbClr val="BEB445"/>
                </a:solidFill>
              </a:rPr>
              <a:t>Ce n’est pas l’« antidépresseur» à recommander…</a:t>
            </a:r>
            <a:endParaRPr lang="fr-FR" sz="1600" dirty="0">
              <a:solidFill>
                <a:srgbClr val="BEB445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508544-D8A7-41E7-B86A-86667A09008D}"/>
              </a:ext>
            </a:extLst>
          </p:cNvPr>
          <p:cNvSpPr/>
          <p:nvPr/>
        </p:nvSpPr>
        <p:spPr>
          <a:xfrm>
            <a:off x="6432405" y="1487031"/>
            <a:ext cx="4838329" cy="3542168"/>
          </a:xfrm>
          <a:prstGeom prst="rect">
            <a:avLst/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600" b="1" dirty="0">
                <a:solidFill>
                  <a:srgbClr val="BEB445"/>
                </a:solidFill>
              </a:rPr>
              <a:t>Liens </a:t>
            </a:r>
            <a:r>
              <a:rPr lang="fr-FR" sz="1600" b="1" dirty="0" err="1">
                <a:solidFill>
                  <a:srgbClr val="BEB445"/>
                </a:solidFill>
              </a:rPr>
              <a:t>bi-directionnels</a:t>
            </a:r>
            <a:r>
              <a:rPr lang="fr-FR" sz="1600" b="1" dirty="0">
                <a:solidFill>
                  <a:srgbClr val="BEB445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rgbClr val="BEB445"/>
                </a:solidFill>
              </a:rPr>
              <a:t>Alcool  troubles psychiatriques</a:t>
            </a:r>
          </a:p>
          <a:p>
            <a:r>
              <a:rPr lang="fr-FR" sz="1600" dirty="0"/>
              <a:t>Les troubles psychiatriques peuvent être primaires  (indépendants de la consommation) ou secondaires à cette consommation.</a:t>
            </a:r>
          </a:p>
          <a:p>
            <a:r>
              <a:rPr lang="fr-FR" sz="1600" dirty="0"/>
              <a:t>L’anamnèse et l’arrêt de le consommation permettront de préciser la chronologie des troubles.</a:t>
            </a:r>
          </a:p>
        </p:txBody>
      </p:sp>
    </p:spTree>
    <p:extLst>
      <p:ext uri="{BB962C8B-B14F-4D97-AF65-F5344CB8AC3E}">
        <p14:creationId xmlns:p14="http://schemas.microsoft.com/office/powerpoint/2010/main" val="2415387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Accès prioritaire aux femmes enceintes - en Gravoply ISO 7001">
            <a:extLst>
              <a:ext uri="{FF2B5EF4-FFF2-40B4-BE49-F238E27FC236}">
                <a16:creationId xmlns:a16="http://schemas.microsoft.com/office/drawing/2014/main" id="{C084AF59-8B75-461D-B5F3-24A2CDEE4D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81000"/>
            <a:duotone>
              <a:prstClr val="black"/>
              <a:srgbClr val="7A255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9446" t="8622" r="14332" b="10733"/>
          <a:stretch/>
        </p:blipFill>
        <p:spPr bwMode="auto">
          <a:xfrm>
            <a:off x="4962595" y="2851706"/>
            <a:ext cx="2266809" cy="27457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Alcool :  Des grossesses à risques</a:t>
            </a:r>
          </a:p>
        </p:txBody>
      </p:sp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3489481" y="1937322"/>
            <a:ext cx="3384242" cy="584775"/>
          </a:xfrm>
          <a:prstGeom prst="wedgeRoundRectCallout">
            <a:avLst>
              <a:gd name="adj1" fmla="val -411"/>
              <a:gd name="adj2" fmla="val 127956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Fausses couches spontanées x 3</a:t>
            </a:r>
          </a:p>
        </p:txBody>
      </p:sp>
      <p:sp>
        <p:nvSpPr>
          <p:cNvPr id="8" name="Bulle narrative : rectangle à coins arrondis 7">
            <a:extLst>
              <a:ext uri="{FF2B5EF4-FFF2-40B4-BE49-F238E27FC236}">
                <a16:creationId xmlns:a16="http://schemas.microsoft.com/office/drawing/2014/main" id="{46FB27BD-769F-4DF6-B9BF-00F36E8B3081}"/>
              </a:ext>
            </a:extLst>
          </p:cNvPr>
          <p:cNvSpPr/>
          <p:nvPr/>
        </p:nvSpPr>
        <p:spPr>
          <a:xfrm>
            <a:off x="7229404" y="2266931"/>
            <a:ext cx="2138115" cy="584775"/>
          </a:xfrm>
          <a:prstGeom prst="wedgeRoundRectCallout">
            <a:avLst>
              <a:gd name="adj1" fmla="val -53654"/>
              <a:gd name="adj2" fmla="val 135229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Diabète gestationnel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6A0D83F-DF16-422F-A9B7-99C6701A0842}"/>
              </a:ext>
            </a:extLst>
          </p:cNvPr>
          <p:cNvSpPr txBox="1"/>
          <p:nvPr/>
        </p:nvSpPr>
        <p:spPr>
          <a:xfrm>
            <a:off x="3489481" y="5906777"/>
            <a:ext cx="5878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 : Référentiel Alcool Périnatalité, Réseau NGLR-juin 2015</a:t>
            </a:r>
            <a:endParaRPr lang="fr-F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297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38,426 Foetus Imágenes y Fotos - 123RF">
            <a:extLst>
              <a:ext uri="{FF2B5EF4-FFF2-40B4-BE49-F238E27FC236}">
                <a16:creationId xmlns:a16="http://schemas.microsoft.com/office/drawing/2014/main" id="{113E8B21-AF75-4944-B0CD-3D2CEC1F7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7A255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7079" y="3809363"/>
            <a:ext cx="2577842" cy="25778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5AF9B14-2B16-41C6-A336-BEAA2C02165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54" y="1471267"/>
            <a:ext cx="1742797" cy="48048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A48DD89-9BEC-479A-B1D7-EC33D4C1989D}"/>
              </a:ext>
            </a:extLst>
          </p:cNvPr>
          <p:cNvSpPr txBox="1"/>
          <p:nvPr/>
        </p:nvSpPr>
        <p:spPr>
          <a:xfrm>
            <a:off x="600075" y="517267"/>
            <a:ext cx="1166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Alcool: Principaux risques pour le fœtus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525C2A60-373F-4663-A1FB-6369C36589CA}"/>
              </a:ext>
            </a:extLst>
          </p:cNvPr>
          <p:cNvSpPr/>
          <p:nvPr/>
        </p:nvSpPr>
        <p:spPr>
          <a:xfrm>
            <a:off x="1257671" y="1487032"/>
            <a:ext cx="4452013" cy="2659666"/>
          </a:xfrm>
          <a:prstGeom prst="wedgeRoundRectCallout">
            <a:avLst>
              <a:gd name="adj1" fmla="val 34326"/>
              <a:gd name="adj2" fmla="val 71531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bg1"/>
                </a:solidFill>
              </a:rPr>
              <a:t>Retard de croissance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bg1"/>
                </a:solidFill>
              </a:rPr>
              <a:t>Mort fœtale in utéro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bg1"/>
                </a:solidFill>
              </a:rPr>
              <a:t>Malformations cardiaques : CIA; CIV, Fallot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bg1"/>
                </a:solidFill>
              </a:rPr>
              <a:t>Anomalies rénales : Dysplasie, Aplasie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bg1"/>
                </a:solidFill>
              </a:rPr>
              <a:t>Malformations morphologiques : dysmorphie faciale, scoliose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bg1"/>
                </a:solidFill>
              </a:rPr>
              <a:t>Anomalie oculaire : strabisme, anomalie des vaisseaux rétiniens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bg1"/>
                </a:solidFill>
              </a:rPr>
              <a:t>Surdité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bg1"/>
                </a:solidFill>
              </a:rPr>
              <a:t>Altération du système nerveux central</a:t>
            </a:r>
          </a:p>
        </p:txBody>
      </p:sp>
      <p:sp>
        <p:nvSpPr>
          <p:cNvPr id="7" name="Bulle narrative : rectangle à coins arrondis 6">
            <a:extLst>
              <a:ext uri="{FF2B5EF4-FFF2-40B4-BE49-F238E27FC236}">
                <a16:creationId xmlns:a16="http://schemas.microsoft.com/office/drawing/2014/main" id="{1A508544-D8A7-41E7-B86A-86667A09008D}"/>
              </a:ext>
            </a:extLst>
          </p:cNvPr>
          <p:cNvSpPr/>
          <p:nvPr/>
        </p:nvSpPr>
        <p:spPr>
          <a:xfrm>
            <a:off x="6962906" y="1744858"/>
            <a:ext cx="4838329" cy="3072118"/>
          </a:xfrm>
          <a:prstGeom prst="wedgeRoundRectCallout">
            <a:avLst>
              <a:gd name="adj1" fmla="val -49182"/>
              <a:gd name="adj2" fmla="val 73575"/>
              <a:gd name="adj3" fmla="val 16667"/>
            </a:avLst>
          </a:prstGeom>
          <a:solidFill>
            <a:schemeClr val="tx1"/>
          </a:solidFill>
          <a:ln w="69850" cmpd="thickThin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B8D13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Diffusion transplacentaire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B8D13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sz="1600" b="1" dirty="0">
                <a:solidFill>
                  <a:srgbClr val="B8D13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aux d’alcoolémie identique chez la mère et le fœtus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B8D13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r-FR" sz="1600" b="1" dirty="0">
                <a:solidFill>
                  <a:srgbClr val="B8D13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mmaturité hépatique fœtale = persistance de l’alcool dans le liquide amniotique</a:t>
            </a:r>
            <a:endParaRPr lang="fr-FR" sz="1600" dirty="0">
              <a:solidFill>
                <a:srgbClr val="B8D13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L’exposition prénatale à l’alcool : un facteur de risque </a:t>
            </a:r>
            <a:r>
              <a:rPr lang="fr-FR" sz="16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embryo</a:t>
            </a:r>
            <a:r>
              <a:rPr lang="fr-FR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‐fœtal </a:t>
            </a:r>
            <a:r>
              <a:rPr lang="fr-FR" sz="1600" b="1" dirty="0">
                <a:solidFill>
                  <a:srgbClr val="B8D13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tous les stades de la grossesse</a:t>
            </a:r>
            <a:r>
              <a:rPr lang="fr-FR" sz="1600" dirty="0">
                <a:solidFill>
                  <a:srgbClr val="B8D13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1600" b="1" dirty="0">
                <a:solidFill>
                  <a:srgbClr val="B8D13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risque est commun à toutes les catégories de boissons alcoolisées </a:t>
            </a:r>
            <a:r>
              <a:rPr lang="fr-FR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(vin, bière, cidre, spiritueux, etc.) et </a:t>
            </a:r>
            <a:r>
              <a:rPr lang="fr-FR" sz="1600" b="1" dirty="0">
                <a:solidFill>
                  <a:srgbClr val="B8D13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tous les types de consommation, ponctuelle ou régulière</a:t>
            </a:r>
            <a:r>
              <a:rPr lang="fr-FR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9264899"/>
      </p:ext>
    </p:extLst>
  </p:cSld>
  <p:clrMapOvr>
    <a:masterClrMapping/>
  </p:clrMapOvr>
</p:sld>
</file>

<file path=ppt/theme/theme1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pulsio" id="{49A0550A-1D18-4F2A-894E-EA15BE535624}" vid="{E6C6114A-3F34-45D4-86C5-053F8EEC58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4473</Words>
  <Application>Microsoft Office PowerPoint</Application>
  <PresentationFormat>Grand écran</PresentationFormat>
  <Paragraphs>443</Paragraphs>
  <Slides>44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44</vt:i4>
      </vt:variant>
    </vt:vector>
  </HeadingPairs>
  <TitlesOfParts>
    <vt:vector size="51" baseType="lpstr">
      <vt:lpstr>Arial</vt:lpstr>
      <vt:lpstr>Calibri</vt:lpstr>
      <vt:lpstr>Calibri Light</vt:lpstr>
      <vt:lpstr>Courier New</vt:lpstr>
      <vt:lpstr>Times New Roman</vt:lpstr>
      <vt:lpstr>Wingdings</vt:lpstr>
      <vt:lpstr>2_Conception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trames d’intervention : Tabac</dc:title>
  <dc:creator>Fabienne You</dc:creator>
  <cp:lastModifiedBy>Fabienne You</cp:lastModifiedBy>
  <cp:revision>182</cp:revision>
  <dcterms:created xsi:type="dcterms:W3CDTF">2020-06-23T08:22:30Z</dcterms:created>
  <dcterms:modified xsi:type="dcterms:W3CDTF">2021-11-18T09:55:21Z</dcterms:modified>
</cp:coreProperties>
</file>