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5"/>
  </p:notesMasterIdLst>
  <p:sldIdLst>
    <p:sldId id="803" r:id="rId2"/>
    <p:sldId id="917" r:id="rId3"/>
    <p:sldId id="925" r:id="rId4"/>
    <p:sldId id="932" r:id="rId5"/>
    <p:sldId id="938" r:id="rId6"/>
    <p:sldId id="939" r:id="rId7"/>
    <p:sldId id="929" r:id="rId8"/>
    <p:sldId id="933" r:id="rId9"/>
    <p:sldId id="937" r:id="rId10"/>
    <p:sldId id="940" r:id="rId11"/>
    <p:sldId id="855" r:id="rId12"/>
    <p:sldId id="928" r:id="rId13"/>
    <p:sldId id="397" r:id="rId14"/>
    <p:sldId id="941" r:id="rId15"/>
    <p:sldId id="845" r:id="rId16"/>
    <p:sldId id="926" r:id="rId17"/>
    <p:sldId id="590" r:id="rId18"/>
    <p:sldId id="930" r:id="rId19"/>
    <p:sldId id="918" r:id="rId20"/>
    <p:sldId id="927" r:id="rId21"/>
    <p:sldId id="916" r:id="rId22"/>
    <p:sldId id="936" r:id="rId23"/>
    <p:sldId id="935"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D946D3-EDBC-386F-0683-35D00D55FD51}" name="Emmanuelle Le Borgne" initials="ELB" userId="S::emmanuelle.leborgne@srae-addicto-pdl.fr::ecfe4deb-88ec-4c68-ad8f-953a334d0b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scale Chauvin-Grelier" initials="PC" lastIdx="1" clrIdx="6">
    <p:extLst>
      <p:ext uri="{19B8F6BF-5375-455C-9EA6-DF929625EA0E}">
        <p15:presenceInfo xmlns:p15="http://schemas.microsoft.com/office/powerpoint/2012/main" userId="S::pascale.chauvin-grelier@srae-addicto-pdl.fr::db50cf69-935c-4962-9228-212f94f534b0" providerId="AD"/>
      </p:ext>
    </p:extLst>
  </p:cmAuthor>
  <p:cmAuthor id="1" name="Fabienne You" initials="FY" lastIdx="15" clrIdx="0">
    <p:extLst>
      <p:ext uri="{19B8F6BF-5375-455C-9EA6-DF929625EA0E}">
        <p15:presenceInfo xmlns:p15="http://schemas.microsoft.com/office/powerpoint/2012/main" userId="Fabienne You" providerId="None"/>
      </p:ext>
    </p:extLst>
  </p:cmAuthor>
  <p:cmAuthor id="2" name="Fabienne You" initials="FY [2]" lastIdx="11" clrIdx="1">
    <p:extLst>
      <p:ext uri="{19B8F6BF-5375-455C-9EA6-DF929625EA0E}">
        <p15:presenceInfo xmlns:p15="http://schemas.microsoft.com/office/powerpoint/2012/main" userId="S::fabienne.you@srae-addicto-pdl.fr::33802db6-30c6-4786-ac39-6d43bff1652a" providerId="AD"/>
      </p:ext>
    </p:extLst>
  </p:cmAuthor>
  <p:cmAuthor id="3" name="Emmanuelle Le Borgne" initials="ELB" lastIdx="3" clrIdx="2">
    <p:extLst>
      <p:ext uri="{19B8F6BF-5375-455C-9EA6-DF929625EA0E}">
        <p15:presenceInfo xmlns:p15="http://schemas.microsoft.com/office/powerpoint/2012/main" userId="S::emmanuelle.leborgne@srae-addicto-pdl.fr::ecfe4deb-88ec-4c68-ad8f-953a334d0bf4" providerId="AD"/>
      </p:ext>
    </p:extLst>
  </p:cmAuthor>
  <p:cmAuthor id="4" name="Solen Pelé" initials="SP" lastIdx="3" clrIdx="3">
    <p:extLst>
      <p:ext uri="{19B8F6BF-5375-455C-9EA6-DF929625EA0E}">
        <p15:presenceInfo xmlns:p15="http://schemas.microsoft.com/office/powerpoint/2012/main" userId="S::solen.pele@srae-addicto-pdl.fr::fccd0dbb-3f20-411f-b6ce-224677dc41e5" providerId="AD"/>
      </p:ext>
    </p:extLst>
  </p:cmAuthor>
  <p:cmAuthor id="5" name="Virginie ZAOLO" initials="VZ" lastIdx="1" clrIdx="4">
    <p:extLst>
      <p:ext uri="{19B8F6BF-5375-455C-9EA6-DF929625EA0E}">
        <p15:presenceInfo xmlns:p15="http://schemas.microsoft.com/office/powerpoint/2012/main" userId="S::virginie.zaolo@srae-addicto-pdl.fr::d590909f-4a9e-4d93-b7ac-0d15bd3a9e8a" providerId="AD"/>
      </p:ext>
    </p:extLst>
  </p:cmAuthor>
  <p:cmAuthor id="6" name="Solen Pelé" initials="SP [2]" lastIdx="1" clrIdx="5">
    <p:extLst>
      <p:ext uri="{19B8F6BF-5375-455C-9EA6-DF929625EA0E}">
        <p15:presenceInfo xmlns:p15="http://schemas.microsoft.com/office/powerpoint/2012/main" userId="a93982b8b6fe0e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553"/>
    <a:srgbClr val="6B6123"/>
    <a:srgbClr val="665F2D"/>
    <a:srgbClr val="A49735"/>
    <a:srgbClr val="7C7775"/>
    <a:srgbClr val="CECBC9"/>
    <a:srgbClr val="D7D8D7"/>
    <a:srgbClr val="CEC794"/>
    <a:srgbClr val="9495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0717" autoAdjust="0"/>
  </p:normalViewPr>
  <p:slideViewPr>
    <p:cSldViewPr snapToGrid="0">
      <p:cViewPr varScale="1">
        <p:scale>
          <a:sx n="100" d="100"/>
          <a:sy n="100" d="100"/>
        </p:scale>
        <p:origin x="966" y="72"/>
      </p:cViewPr>
      <p:guideLst/>
    </p:cSldViewPr>
  </p:slideViewPr>
  <p:notesTextViewPr>
    <p:cViewPr>
      <p:scale>
        <a:sx n="3" d="2"/>
        <a:sy n="3" d="2"/>
      </p:scale>
      <p:origin x="0" y="0"/>
    </p:cViewPr>
  </p:notesTextViewPr>
  <p:sorterViewPr>
    <p:cViewPr>
      <p:scale>
        <a:sx n="159" d="100"/>
        <a:sy n="159" d="100"/>
      </p:scale>
      <p:origin x="0" y="-2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04D5-3A39-4672-BCE6-A2DAA8383C55}" type="datetimeFigureOut">
              <a:rPr lang="fr-FR" smtClean="0"/>
              <a:t>23/02/2023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06041-7AB3-45EA-9A11-E8D7CE559A55}" type="slidenum">
              <a:rPr lang="fr-FR" smtClean="0"/>
              <a:t>‹N°›</a:t>
            </a:fld>
            <a:endParaRPr lang="fr-FR"/>
          </a:p>
        </p:txBody>
      </p:sp>
    </p:spTree>
    <p:extLst>
      <p:ext uri="{BB962C8B-B14F-4D97-AF65-F5344CB8AC3E}">
        <p14:creationId xmlns:p14="http://schemas.microsoft.com/office/powerpoint/2010/main" val="1463506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D06041-7AB3-45EA-9A11-E8D7CE559A55}" type="slidenum">
              <a:rPr lang="fr-FR" smtClean="0"/>
              <a:t>2</a:t>
            </a:fld>
            <a:endParaRPr lang="fr-FR"/>
          </a:p>
        </p:txBody>
      </p:sp>
    </p:spTree>
    <p:extLst>
      <p:ext uri="{BB962C8B-B14F-4D97-AF65-F5344CB8AC3E}">
        <p14:creationId xmlns:p14="http://schemas.microsoft.com/office/powerpoint/2010/main" val="233008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D06041-7AB3-45EA-9A11-E8D7CE559A55}" type="slidenum">
              <a:rPr lang="fr-FR" smtClean="0"/>
              <a:t>18</a:t>
            </a:fld>
            <a:endParaRPr lang="fr-FR"/>
          </a:p>
        </p:txBody>
      </p:sp>
    </p:spTree>
    <p:extLst>
      <p:ext uri="{BB962C8B-B14F-4D97-AF65-F5344CB8AC3E}">
        <p14:creationId xmlns:p14="http://schemas.microsoft.com/office/powerpoint/2010/main" val="15734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6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81664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02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24F7029-206D-4C34-9E66-E1B16D8419C6}"/>
              </a:ext>
            </a:extLst>
          </p:cNvPr>
          <p:cNvSpPr txBox="1">
            <a:spLocks/>
          </p:cNvSpPr>
          <p:nvPr userDrawn="1"/>
        </p:nvSpPr>
        <p:spPr>
          <a:xfrm>
            <a:off x="0" y="6587836"/>
            <a:ext cx="12191999" cy="2701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Travail collaboratif issu du groupe régional formation coordonné par la SRAE addictologie des Pays de la Loire</a:t>
            </a:r>
          </a:p>
          <a:p>
            <a:pPr algn="ctr"/>
            <a:endParaRPr lang="fr-FR" sz="1200" b="1" i="1" dirty="0">
              <a:solidFill>
                <a:srgbClr val="7A2553"/>
              </a:solidFill>
              <a:latin typeface="+mn-lt"/>
            </a:endParaRPr>
          </a:p>
          <a:p>
            <a:pPr algn="ctr"/>
            <a:endParaRPr lang="fr-FR" sz="1200" b="1" i="1" dirty="0">
              <a:solidFill>
                <a:srgbClr val="6B6123"/>
              </a:solidFill>
            </a:endParaRPr>
          </a:p>
        </p:txBody>
      </p:sp>
      <p:pic>
        <p:nvPicPr>
          <p:cNvPr id="8" name="Image 7">
            <a:extLst>
              <a:ext uri="{FF2B5EF4-FFF2-40B4-BE49-F238E27FC236}">
                <a16:creationId xmlns:a16="http://schemas.microsoft.com/office/drawing/2014/main" id="{CB4C0CA0-89CF-4F10-83AC-CF1208C22EB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66256" y="6319791"/>
            <a:ext cx="511921" cy="517426"/>
          </a:xfrm>
          <a:prstGeom prst="rect">
            <a:avLst/>
          </a:prstGeom>
        </p:spPr>
      </p:pic>
      <p:sp>
        <p:nvSpPr>
          <p:cNvPr id="9" name="Titre 1">
            <a:extLst>
              <a:ext uri="{FF2B5EF4-FFF2-40B4-BE49-F238E27FC236}">
                <a16:creationId xmlns:a16="http://schemas.microsoft.com/office/drawing/2014/main" id="{4F14574F-5E47-4A74-BC1C-79DF77B37208}"/>
              </a:ext>
            </a:extLst>
          </p:cNvPr>
          <p:cNvSpPr txBox="1">
            <a:spLocks/>
          </p:cNvSpPr>
          <p:nvPr userDrawn="1"/>
        </p:nvSpPr>
        <p:spPr>
          <a:xfrm>
            <a:off x="10817525" y="6587836"/>
            <a:ext cx="1374474" cy="270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tabLst>
                <a:tab pos="12022138" algn="r"/>
              </a:tabLst>
            </a:pPr>
            <a:r>
              <a:rPr lang="fr-FR" sz="1200" b="1" i="1" dirty="0">
                <a:solidFill>
                  <a:srgbClr val="7A2553"/>
                </a:solidFill>
                <a:latin typeface="+mn-lt"/>
              </a:rPr>
              <a:t>	Septembre 2021</a:t>
            </a:r>
          </a:p>
          <a:p>
            <a:pPr algn="ctr"/>
            <a:endParaRPr lang="fr-FR" sz="1200" b="1" i="1" dirty="0">
              <a:solidFill>
                <a:srgbClr val="7A2553"/>
              </a:solidFill>
              <a:latin typeface="+mn-lt"/>
            </a:endParaRPr>
          </a:p>
          <a:p>
            <a:pPr algn="ctr"/>
            <a:endParaRPr lang="fr-FR" sz="1200" b="1" i="1" dirty="0">
              <a:solidFill>
                <a:srgbClr val="6B6123"/>
              </a:solidFill>
            </a:endParaRPr>
          </a:p>
        </p:txBody>
      </p:sp>
    </p:spTree>
    <p:extLst>
      <p:ext uri="{BB962C8B-B14F-4D97-AF65-F5344CB8AC3E}">
        <p14:creationId xmlns:p14="http://schemas.microsoft.com/office/powerpoint/2010/main" val="3072532382"/>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reseau-naissance.fr/conduites-addictiv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antepubliquefrance.fr/determinants-de-sante/tabac/documents/depliant-flyer/grossesse-sans-tabac" TargetMode="Externa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santepubliquefrance.fr/determinants-de-sante/alcool/documents/depliant-flyer/zero-alcool-pendant-la-grossesse"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hyperlink" Target="https://www.mpedia.fr/" TargetMode="External"/><Relationship Id="rId13" Type="http://schemas.openxmlformats.org/officeDocument/2006/relationships/image" Target="../media/image11.png"/><Relationship Id="rId3" Type="http://schemas.openxmlformats.org/officeDocument/2006/relationships/hyperlink" Target="http://www.facebook.com/DryJanuaryFR/" TargetMode="External"/><Relationship Id="rId7" Type="http://schemas.openxmlformats.org/officeDocument/2006/relationships/hyperlink" Target="https://naitreetgrandir.com/fr/" TargetMode="External"/><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hyperlink" Target="http://www.tabac-info-service.fr/Lignes-telephoniques" TargetMode="External"/><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agir-pour-bebe.fr/fr" TargetMode="External"/><Relationship Id="rId11" Type="http://schemas.openxmlformats.org/officeDocument/2006/relationships/image" Target="../media/image9.emf"/><Relationship Id="rId5" Type="http://schemas.openxmlformats.org/officeDocument/2006/relationships/hyperlink" Target="https://twitter.com/jenefumeplus" TargetMode="External"/><Relationship Id="rId15" Type="http://schemas.openxmlformats.org/officeDocument/2006/relationships/image" Target="../media/image13.png"/><Relationship Id="rId10" Type="http://schemas.openxmlformats.org/officeDocument/2006/relationships/image" Target="../media/image8.emf"/><Relationship Id="rId4" Type="http://schemas.openxmlformats.org/officeDocument/2006/relationships/hyperlink" Target="https://www.facebook.com/tabacinfoservice/" TargetMode="External"/><Relationship Id="rId9" Type="http://schemas.openxmlformats.org/officeDocument/2006/relationships/hyperlink" Target="https://www.ameli.fr/loire-atlantique/assure/sante/grossesse-naissance/grossesse-intoxications-conduites-risque" TargetMode="External"/><Relationship Id="rId1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1000-premiers-jours.fr/fr/larret-de-lalcool-pendant-la-grossesse" TargetMode="External"/><Relationship Id="rId2" Type="http://schemas.openxmlformats.org/officeDocument/2006/relationships/hyperlink" Target="https://www.drogues.gouv.fr/actualites/alcool-tabac-cannabis-grossesse-conseils-outils-arreter-site-1000-premiers-joursfr" TargetMode="External"/><Relationship Id="rId1" Type="http://schemas.openxmlformats.org/officeDocument/2006/relationships/slideLayout" Target="../slideLayouts/slideLayout3.xml"/><Relationship Id="rId5" Type="http://schemas.openxmlformats.org/officeDocument/2006/relationships/hyperlink" Target="https://www.1000-premiers-jours.fr/fr/le-cannabis-pendant-la-grossesse" TargetMode="External"/><Relationship Id="rId4" Type="http://schemas.openxmlformats.org/officeDocument/2006/relationships/hyperlink" Target="https://www.1000-premiers-jours.fr/fr/larret-du-tabac-pendant-la-grossesse-et-lallaitemen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vielibre.org/" TargetMode="External"/><Relationship Id="rId13" Type="http://schemas.openxmlformats.org/officeDocument/2006/relationships/image" Target="../media/image22.png"/><Relationship Id="rId3" Type="http://schemas.openxmlformats.org/officeDocument/2006/relationships/hyperlink" Target="http://www.al-anon-alateen.fr/" TargetMode="External"/><Relationship Id="rId7" Type="http://schemas.openxmlformats.org/officeDocument/2006/relationships/image" Target="../media/image18.jpeg"/><Relationship Id="rId12" Type="http://schemas.openxmlformats.org/officeDocument/2006/relationships/image" Target="../media/image21.png"/><Relationship Id="rId2" Type="http://schemas.openxmlformats.org/officeDocument/2006/relationships/image" Target="../media/image16.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hyperlink" Target="https://www.entraidaddict.fr/" TargetMode="External"/><Relationship Id="rId11" Type="http://schemas.openxmlformats.org/officeDocument/2006/relationships/image" Target="../media/image20.png"/><Relationship Id="rId5" Type="http://schemas.openxmlformats.org/officeDocument/2006/relationships/hyperlink" Target="http://www.alcooliques-anonymes.fr/reunions-aa-en-ligne" TargetMode="External"/><Relationship Id="rId15" Type="http://schemas.openxmlformats.org/officeDocument/2006/relationships/hyperlink" Target="https://saffrance.com/faq/" TargetMode="External"/><Relationship Id="rId10" Type="http://schemas.openxmlformats.org/officeDocument/2006/relationships/hyperlink" Target="http://www.lesamisdelasante.org/" TargetMode="External"/><Relationship Id="rId4" Type="http://schemas.openxmlformats.org/officeDocument/2006/relationships/image" Target="../media/image17.png"/><Relationship Id="rId9" Type="http://schemas.openxmlformats.org/officeDocument/2006/relationships/image" Target="../media/image19.png"/><Relationship Id="rId14" Type="http://schemas.openxmlformats.org/officeDocument/2006/relationships/hyperlink" Target="https://www.vivreaveclesaf.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srae-addicto-pdl.fr/parcours-de-soins/annuaire-des-professionnel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addictions-france.org/formation/" TargetMode="External"/><Relationship Id="rId13" Type="http://schemas.openxmlformats.org/officeDocument/2006/relationships/image" Target="../media/image28.jpeg"/><Relationship Id="rId3" Type="http://schemas.openxmlformats.org/officeDocument/2006/relationships/hyperlink" Target="http://www.srae-addicto-pdl.fr/fr/formation/" TargetMode="External"/><Relationship Id="rId7" Type="http://schemas.openxmlformats.org/officeDocument/2006/relationships/hyperlink" Target="https://www.federationaddiction.fr/" TargetMode="External"/><Relationship Id="rId12" Type="http://schemas.openxmlformats.org/officeDocument/2006/relationships/image" Target="../media/image27.png"/><Relationship Id="rId2" Type="http://schemas.openxmlformats.org/officeDocument/2006/relationships/hyperlink" Target="https://www.reseau-naissance.fr/addictions-et-nutrition/" TargetMode="External"/><Relationship Id="rId1" Type="http://schemas.openxmlformats.org/officeDocument/2006/relationships/slideLayout" Target="../slideLayouts/slideLayout3.xml"/><Relationship Id="rId6" Type="http://schemas.openxmlformats.org/officeDocument/2006/relationships/hyperlink" Target="https://www.promosante-idf.fr/" TargetMode="External"/><Relationship Id="rId11" Type="http://schemas.openxmlformats.org/officeDocument/2006/relationships/image" Target="../media/image26.png"/><Relationship Id="rId5" Type="http://schemas.openxmlformats.org/officeDocument/2006/relationships/hyperlink" Target="mailto:contact@respadd.org" TargetMode="External"/><Relationship Id="rId10" Type="http://schemas.openxmlformats.org/officeDocument/2006/relationships/image" Target="../media/image25.png"/><Relationship Id="rId4" Type="http://schemas.openxmlformats.org/officeDocument/2006/relationships/hyperlink" Target="https://www.respadd.org/" TargetMode="External"/><Relationship Id="rId9" Type="http://schemas.openxmlformats.org/officeDocument/2006/relationships/hyperlink" Target="mailto:pascale.poree@chu-nantes.f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laurence.maringue%40univ-nantes.fr?Subject=Renseignements%20et%20inscriptions&amp;body=" TargetMode="External"/><Relationship Id="rId2" Type="http://schemas.openxmlformats.org/officeDocument/2006/relationships/hyperlink" Target="mailto:diu.addictologie-substances%40univ-nantes.fr?Subject=Renseignements%20DIU%20Addictologie&amp;body=" TargetMode="External"/><Relationship Id="rId1" Type="http://schemas.openxmlformats.org/officeDocument/2006/relationships/slideLayout" Target="../slideLayouts/slideLayout3.xml"/><Relationship Id="rId6" Type="http://schemas.openxmlformats.org/officeDocument/2006/relationships/hyperlink" Target="https://www.ameli.fr/loire-atlantique/medecin/sante-prevention/suivi-orientation-femme-enceinte/suivi-orientation-femme-enceinte" TargetMode="External"/><Relationship Id="rId5" Type="http://schemas.openxmlformats.org/officeDocument/2006/relationships/hyperlink" Target="https://ansm.sante.fr/dossiers-thematiques/medicaments-et-grossesse/traitements-de-substitution-nicotinique-pendant-la-grossesse" TargetMode="External"/><Relationship Id="rId4" Type="http://schemas.openxmlformats.org/officeDocument/2006/relationships/hyperlink" Target="https://saffrance.com/wp-content/uploads/2019/08/Fiche-Memo-SAFFRANCE-WEB.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lms.fun-mooc.fr/c4x/UPSUD/42004/asset/Addict_Grossesse.pdf" TargetMode="External"/><Relationship Id="rId2" Type="http://schemas.openxmlformats.org/officeDocument/2006/relationships/hyperlink" Target="https://www.fun-mooc.fr/fr/cours/comprendre-les-addictions/" TargetMode="External"/><Relationship Id="rId1" Type="http://schemas.openxmlformats.org/officeDocument/2006/relationships/slideLayout" Target="../slideLayouts/slideLayout3.xml"/><Relationship Id="rId6" Type="http://schemas.openxmlformats.org/officeDocument/2006/relationships/hyperlink" Target="https://www.coreadd.com/formations" TargetMode="External"/><Relationship Id="rId5" Type="http://schemas.openxmlformats.org/officeDocument/2006/relationships/hyperlink" Target="https://www.federationaddiction/" TargetMode="External"/><Relationship Id="rId4" Type="http://schemas.openxmlformats.org/officeDocument/2006/relationships/hyperlink" Target="https://ipcem.org/cycles-a-l-etp-specifiques-a-une-maladie/le-patient-en-addictologie-presentiel-e-learn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6491431-74C4-47D3-A99D-F2A92DAC44D9}"/>
              </a:ext>
            </a:extLst>
          </p:cNvPr>
          <p:cNvSpPr txBox="1">
            <a:spLocks/>
          </p:cNvSpPr>
          <p:nvPr/>
        </p:nvSpPr>
        <p:spPr>
          <a:xfrm>
            <a:off x="340248" y="1178511"/>
            <a:ext cx="11511504" cy="450097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r-FR" b="1" cap="small" dirty="0">
              <a:latin typeface="+mn-lt"/>
            </a:endParaRPr>
          </a:p>
          <a:p>
            <a:pPr algn="ctr"/>
            <a:r>
              <a:rPr lang="fr-FR" b="1" cap="small" dirty="0">
                <a:latin typeface="+mn-lt"/>
              </a:rPr>
              <a:t>Support de Formation</a:t>
            </a:r>
          </a:p>
          <a:p>
            <a:pPr algn="ctr"/>
            <a:r>
              <a:rPr lang="fr-FR" b="1" cap="small" dirty="0">
                <a:latin typeface="+mn-lt"/>
              </a:rPr>
              <a:t> </a:t>
            </a:r>
            <a:br>
              <a:rPr lang="fr-FR" b="1" cap="small" dirty="0">
                <a:latin typeface="+mn-lt"/>
              </a:rPr>
            </a:br>
            <a:r>
              <a:rPr lang="fr-FR" sz="3200" b="1" cap="small" dirty="0">
                <a:latin typeface="+mn-lt"/>
              </a:rPr>
              <a:t>repérage précoce et l’intervention brève</a:t>
            </a:r>
          </a:p>
          <a:p>
            <a:pPr algn="ctr"/>
            <a:r>
              <a:rPr lang="fr-FR" sz="3200" b="1" cap="small" dirty="0">
                <a:latin typeface="+mn-lt"/>
              </a:rPr>
              <a:t> Alcool-tabac-cannabis</a:t>
            </a:r>
          </a:p>
          <a:p>
            <a:pPr algn="ctr"/>
            <a:r>
              <a:rPr lang="fr-FR" sz="3200" b="1" cap="small" dirty="0">
                <a:latin typeface="+mn-lt"/>
              </a:rPr>
              <a:t>Périnatalité</a:t>
            </a:r>
          </a:p>
          <a:p>
            <a:pPr algn="ctr"/>
            <a:endParaRPr lang="fr-FR" sz="3200" b="1" cap="small" dirty="0">
              <a:latin typeface="+mn-lt"/>
            </a:endParaRPr>
          </a:p>
          <a:p>
            <a:pPr algn="ctr"/>
            <a:endParaRPr lang="fr-FR" sz="3200" b="1" cap="small" dirty="0">
              <a:latin typeface="+mn-lt"/>
            </a:endParaRPr>
          </a:p>
          <a:p>
            <a:pPr algn="ctr"/>
            <a:endParaRPr lang="fr-FR" sz="3200" b="1" cap="small" dirty="0">
              <a:latin typeface="+mn-lt"/>
            </a:endParaRPr>
          </a:p>
          <a:p>
            <a:pPr algn="ctr"/>
            <a:endParaRPr lang="fr-FR" sz="3200" dirty="0">
              <a:latin typeface="+mn-lt"/>
            </a:endParaRPr>
          </a:p>
          <a:p>
            <a:pPr algn="ctr"/>
            <a:endParaRPr lang="fr-FR" sz="3200" b="1" cap="small" dirty="0">
              <a:latin typeface="+mn-lt"/>
            </a:endParaRPr>
          </a:p>
          <a:p>
            <a:pPr algn="ctr"/>
            <a:endParaRPr lang="fr-FR" sz="3200" b="1" cap="small" dirty="0">
              <a:latin typeface="+mn-lt"/>
            </a:endParaRPr>
          </a:p>
        </p:txBody>
      </p:sp>
    </p:spTree>
    <p:extLst>
      <p:ext uri="{BB962C8B-B14F-4D97-AF65-F5344CB8AC3E}">
        <p14:creationId xmlns:p14="http://schemas.microsoft.com/office/powerpoint/2010/main" val="33020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
        <p:nvSpPr>
          <p:cNvPr id="2" name="ZoneTexte 1">
            <a:extLst>
              <a:ext uri="{FF2B5EF4-FFF2-40B4-BE49-F238E27FC236}">
                <a16:creationId xmlns:a16="http://schemas.microsoft.com/office/drawing/2014/main" id="{1D725F9A-DE13-4C99-BD7E-7A3D1C89F11F}"/>
              </a:ext>
            </a:extLst>
          </p:cNvPr>
          <p:cNvSpPr txBox="1"/>
          <p:nvPr/>
        </p:nvSpPr>
        <p:spPr>
          <a:xfrm>
            <a:off x="1101012" y="1511559"/>
            <a:ext cx="11090988" cy="5078313"/>
          </a:xfrm>
          <a:prstGeom prst="rect">
            <a:avLst/>
          </a:prstGeom>
          <a:noFill/>
        </p:spPr>
        <p:txBody>
          <a:bodyPr wrap="square" rtlCol="0">
            <a:spAutoFit/>
          </a:bodyPr>
          <a:lstStyle/>
          <a:p>
            <a:pPr algn="ctr"/>
            <a:r>
              <a:rPr lang="fr-FR" sz="1800" b="1" dirty="0">
                <a:solidFill>
                  <a:srgbClr val="7A2553"/>
                </a:solidFill>
              </a:rPr>
              <a:t>La consommation  d’alcool :</a:t>
            </a:r>
          </a:p>
          <a:p>
            <a:pPr algn="ctr"/>
            <a:endParaRPr lang="fr-FR" dirty="0"/>
          </a:p>
          <a:p>
            <a:r>
              <a:rPr lang="fr-FR" dirty="0"/>
              <a:t>Après repérage de la consommation  d’alcool, si celle-ci persiste après RPIB, l’avis pluridisciplinaire périnatalité/addictologie est nécessaire sur l’ accompagnement à proposer.</a:t>
            </a:r>
          </a:p>
          <a:p>
            <a:endParaRPr lang="fr-FR" dirty="0"/>
          </a:p>
          <a:p>
            <a:r>
              <a:rPr lang="fr-FR" dirty="0"/>
              <a:t>Pendant l’allaitement déconseiller de consommer plus d’1 verre standard et au moins 2 heures avant la tétée</a:t>
            </a:r>
          </a:p>
          <a:p>
            <a:endParaRPr lang="fr-FR" dirty="0"/>
          </a:p>
          <a:p>
            <a:pPr algn="ctr"/>
            <a:r>
              <a:rPr lang="fr-FR" b="1" dirty="0">
                <a:solidFill>
                  <a:srgbClr val="7A2553"/>
                </a:solidFill>
              </a:rPr>
              <a:t>La consommation de cannabis :</a:t>
            </a:r>
          </a:p>
          <a:p>
            <a:pPr algn="ctr"/>
            <a:endParaRPr lang="fr-FR" b="1" dirty="0">
              <a:solidFill>
                <a:srgbClr val="7A2553"/>
              </a:solidFill>
            </a:endParaRPr>
          </a:p>
          <a:p>
            <a:r>
              <a:rPr lang="fr-FR" dirty="0"/>
              <a:t>Après repérage de la consommation  de cannabis, si celle-ci persiste après RPIB, l’avis pluridisciplinaire périnatalité/addictologie est nécessaire sur l’ accompagnement à proposer.</a:t>
            </a:r>
          </a:p>
          <a:p>
            <a:r>
              <a:rPr lang="fr-FR" dirty="0"/>
              <a:t>Les TSN sont à proposer pour faciliter l’arrêt ou la réduction de consommation de cannabis.</a:t>
            </a:r>
          </a:p>
          <a:p>
            <a:endParaRPr lang="fr-FR" dirty="0"/>
          </a:p>
          <a:p>
            <a:r>
              <a:rPr lang="fr-FR" dirty="0"/>
              <a:t>L’allaitement est déconseillé en cas de consommation quotidienne</a:t>
            </a:r>
          </a:p>
          <a:p>
            <a:r>
              <a:rPr lang="fr-FR" dirty="0"/>
              <a:t>CES DEUX TYPES DE SITUATIONS INCITENT A CONCERTATION PLURIDISCIPLINAIRE (Périnatalité/addictologie)</a:t>
            </a:r>
          </a:p>
          <a:p>
            <a:endParaRPr lang="fr-FR" dirty="0"/>
          </a:p>
          <a:p>
            <a:endParaRPr lang="fr-FR" dirty="0"/>
          </a:p>
          <a:p>
            <a:endParaRPr lang="fr-FR" dirty="0"/>
          </a:p>
        </p:txBody>
      </p:sp>
    </p:spTree>
    <p:extLst>
      <p:ext uri="{BB962C8B-B14F-4D97-AF65-F5344CB8AC3E}">
        <p14:creationId xmlns:p14="http://schemas.microsoft.com/office/powerpoint/2010/main" val="87659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pic>
        <p:nvPicPr>
          <p:cNvPr id="5" name="Image 4">
            <a:extLst>
              <a:ext uri="{FF2B5EF4-FFF2-40B4-BE49-F238E27FC236}">
                <a16:creationId xmlns:a16="http://schemas.microsoft.com/office/drawing/2014/main" id="{664B9564-D623-4241-9531-B6B9EE448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83" y="1781098"/>
            <a:ext cx="3930852" cy="3816546"/>
          </a:xfrm>
          <a:prstGeom prst="rect">
            <a:avLst/>
          </a:prstGeom>
        </p:spPr>
      </p:pic>
      <p:pic>
        <p:nvPicPr>
          <p:cNvPr id="13" name="Image 12">
            <a:extLst>
              <a:ext uri="{FF2B5EF4-FFF2-40B4-BE49-F238E27FC236}">
                <a16:creationId xmlns:a16="http://schemas.microsoft.com/office/drawing/2014/main" id="{28CBBAC8-6173-46DD-AE4F-D8B57033F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925" y="1676961"/>
            <a:ext cx="2070206" cy="4229317"/>
          </a:xfrm>
          <a:prstGeom prst="rect">
            <a:avLst/>
          </a:prstGeom>
        </p:spPr>
      </p:pic>
      <p:sp>
        <p:nvSpPr>
          <p:cNvPr id="14" name="ZoneTexte 13">
            <a:extLst>
              <a:ext uri="{FF2B5EF4-FFF2-40B4-BE49-F238E27FC236}">
                <a16:creationId xmlns:a16="http://schemas.microsoft.com/office/drawing/2014/main" id="{7C2CF883-4C08-42A5-BF1A-527EFF163E00}"/>
              </a:ext>
            </a:extLst>
          </p:cNvPr>
          <p:cNvSpPr txBox="1"/>
          <p:nvPr/>
        </p:nvSpPr>
        <p:spPr>
          <a:xfrm>
            <a:off x="684183" y="5988314"/>
            <a:ext cx="10251295" cy="369332"/>
          </a:xfrm>
          <a:prstGeom prst="rect">
            <a:avLst/>
          </a:prstGeom>
          <a:noFill/>
        </p:spPr>
        <p:txBody>
          <a:bodyPr wrap="square" rtlCol="0">
            <a:spAutoFit/>
          </a:bodyPr>
          <a:lstStyle/>
          <a:p>
            <a:pPr algn="ctr"/>
            <a:r>
              <a:rPr lang="fr-FR" dirty="0">
                <a:hlinkClick r:id="rId4"/>
              </a:rPr>
              <a:t>https://www.reseau-naissance.fr/conduites-addictives/</a:t>
            </a:r>
            <a:endParaRPr lang="fr-FR" dirty="0"/>
          </a:p>
        </p:txBody>
      </p:sp>
      <p:pic>
        <p:nvPicPr>
          <p:cNvPr id="16" name="Image 15">
            <a:extLst>
              <a:ext uri="{FF2B5EF4-FFF2-40B4-BE49-F238E27FC236}">
                <a16:creationId xmlns:a16="http://schemas.microsoft.com/office/drawing/2014/main" id="{AE591E83-1E19-48E7-A82D-7D416F2E7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411" y="1694102"/>
            <a:ext cx="2267067" cy="4057859"/>
          </a:xfrm>
          <a:prstGeom prst="rect">
            <a:avLst/>
          </a:prstGeom>
        </p:spPr>
      </p:pic>
      <p:sp>
        <p:nvSpPr>
          <p:cNvPr id="2" name="ZoneTexte 1">
            <a:extLst>
              <a:ext uri="{FF2B5EF4-FFF2-40B4-BE49-F238E27FC236}">
                <a16:creationId xmlns:a16="http://schemas.microsoft.com/office/drawing/2014/main" id="{08B52FD7-CF17-4FD1-9C8A-6B4AEE0F0C6C}"/>
              </a:ext>
            </a:extLst>
          </p:cNvPr>
          <p:cNvSpPr txBox="1"/>
          <p:nvPr/>
        </p:nvSpPr>
        <p:spPr>
          <a:xfrm>
            <a:off x="684183" y="1166666"/>
            <a:ext cx="11203017" cy="369332"/>
          </a:xfrm>
          <a:prstGeom prst="rect">
            <a:avLst/>
          </a:prstGeom>
          <a:noFill/>
        </p:spPr>
        <p:txBody>
          <a:bodyPr wrap="square" rtlCol="0">
            <a:spAutoFit/>
          </a:bodyPr>
          <a:lstStyle/>
          <a:p>
            <a:pPr algn="ctr"/>
            <a:r>
              <a:rPr lang="fr-FR" b="1" dirty="0">
                <a:solidFill>
                  <a:srgbClr val="7A2553"/>
                </a:solidFill>
              </a:rPr>
              <a:t>R</a:t>
            </a:r>
            <a:r>
              <a:rPr lang="fr-FR" sz="1800" b="1" dirty="0">
                <a:solidFill>
                  <a:srgbClr val="7A2553"/>
                </a:solidFill>
              </a:rPr>
              <a:t>emettre un document informatif</a:t>
            </a:r>
            <a:endParaRPr lang="fr-FR" dirty="0"/>
          </a:p>
        </p:txBody>
      </p:sp>
    </p:spTree>
    <p:extLst>
      <p:ext uri="{BB962C8B-B14F-4D97-AF65-F5344CB8AC3E}">
        <p14:creationId xmlns:p14="http://schemas.microsoft.com/office/powerpoint/2010/main" val="403605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pic>
        <p:nvPicPr>
          <p:cNvPr id="13" name="Image 12">
            <a:extLst>
              <a:ext uri="{FF2B5EF4-FFF2-40B4-BE49-F238E27FC236}">
                <a16:creationId xmlns:a16="http://schemas.microsoft.com/office/drawing/2014/main" id="{05663704-6750-4443-89F7-1B46D2D96F7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127690" y="1541624"/>
            <a:ext cx="1968903" cy="4351833"/>
          </a:xfrm>
          <a:prstGeom prst="rect">
            <a:avLst/>
          </a:prstGeom>
        </p:spPr>
      </p:pic>
      <p:sp>
        <p:nvSpPr>
          <p:cNvPr id="14" name="ZoneTexte 13">
            <a:extLst>
              <a:ext uri="{FF2B5EF4-FFF2-40B4-BE49-F238E27FC236}">
                <a16:creationId xmlns:a16="http://schemas.microsoft.com/office/drawing/2014/main" id="{18357CC1-7976-475A-AF6F-22215CCF3721}"/>
              </a:ext>
            </a:extLst>
          </p:cNvPr>
          <p:cNvSpPr txBox="1"/>
          <p:nvPr/>
        </p:nvSpPr>
        <p:spPr>
          <a:xfrm>
            <a:off x="6718041" y="5847907"/>
            <a:ext cx="6200517" cy="861774"/>
          </a:xfrm>
          <a:prstGeom prst="rect">
            <a:avLst/>
          </a:prstGeom>
          <a:noFill/>
        </p:spPr>
        <p:txBody>
          <a:bodyPr wrap="square" rtlCol="0">
            <a:spAutoFit/>
          </a:bodyPr>
          <a:lstStyle/>
          <a:p>
            <a:r>
              <a:rPr lang="fr-FR" sz="1600" dirty="0">
                <a:hlinkClick r:id="rId3"/>
              </a:rPr>
              <a:t>https://www.santepubliquefrance.fr/determinants-de-sante/tabac/documents/depliant-flyer/grossesse-sans-tabac</a:t>
            </a:r>
            <a:endParaRPr lang="fr-FR" sz="1600" dirty="0"/>
          </a:p>
          <a:p>
            <a:endParaRPr lang="fr-FR" dirty="0"/>
          </a:p>
        </p:txBody>
      </p:sp>
      <p:pic>
        <p:nvPicPr>
          <p:cNvPr id="5" name="Image 4">
            <a:extLst>
              <a:ext uri="{FF2B5EF4-FFF2-40B4-BE49-F238E27FC236}">
                <a16:creationId xmlns:a16="http://schemas.microsoft.com/office/drawing/2014/main" id="{83848739-6E17-4285-BC3B-4B7CA816C9A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38300" y="1809750"/>
            <a:ext cx="1838326" cy="3815582"/>
          </a:xfrm>
          <a:prstGeom prst="rect">
            <a:avLst/>
          </a:prstGeom>
        </p:spPr>
      </p:pic>
      <p:sp>
        <p:nvSpPr>
          <p:cNvPr id="15" name="ZoneTexte 14">
            <a:extLst>
              <a:ext uri="{FF2B5EF4-FFF2-40B4-BE49-F238E27FC236}">
                <a16:creationId xmlns:a16="http://schemas.microsoft.com/office/drawing/2014/main" id="{4555EEED-C82B-4C7C-BB57-449D1DA95999}"/>
              </a:ext>
            </a:extLst>
          </p:cNvPr>
          <p:cNvSpPr txBox="1"/>
          <p:nvPr/>
        </p:nvSpPr>
        <p:spPr>
          <a:xfrm>
            <a:off x="408639" y="5752008"/>
            <a:ext cx="6309402" cy="830997"/>
          </a:xfrm>
          <a:prstGeom prst="rect">
            <a:avLst/>
          </a:prstGeom>
          <a:noFill/>
        </p:spPr>
        <p:txBody>
          <a:bodyPr wrap="square">
            <a:spAutoFit/>
          </a:bodyPr>
          <a:lstStyle/>
          <a:p>
            <a:r>
              <a:rPr lang="fr-FR" sz="1600" dirty="0">
                <a:hlinkClick r:id="rId5"/>
              </a:rPr>
              <a:t>https://www.santepubliquefrance.fr/determinants-de-sante/alcool/documents/depliant-flyer/zero-alcool-pendant-la-grossesse</a:t>
            </a:r>
            <a:endParaRPr lang="fr-FR" sz="1600" dirty="0"/>
          </a:p>
          <a:p>
            <a:endParaRPr lang="fr-FR" sz="1600" dirty="0"/>
          </a:p>
        </p:txBody>
      </p:sp>
      <p:pic>
        <p:nvPicPr>
          <p:cNvPr id="17" name="Image 16">
            <a:extLst>
              <a:ext uri="{FF2B5EF4-FFF2-40B4-BE49-F238E27FC236}">
                <a16:creationId xmlns:a16="http://schemas.microsoft.com/office/drawing/2014/main" id="{D1216160-4465-4DB6-84EF-C6D48944B7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1426" y="2332653"/>
            <a:ext cx="4445516" cy="2500603"/>
          </a:xfrm>
          <a:prstGeom prst="rect">
            <a:avLst/>
          </a:prstGeom>
        </p:spPr>
      </p:pic>
      <p:sp>
        <p:nvSpPr>
          <p:cNvPr id="2" name="ZoneTexte 1">
            <a:extLst>
              <a:ext uri="{FF2B5EF4-FFF2-40B4-BE49-F238E27FC236}">
                <a16:creationId xmlns:a16="http://schemas.microsoft.com/office/drawing/2014/main" id="{019E026C-F2CE-42D2-83A1-577FDFF24BDF}"/>
              </a:ext>
            </a:extLst>
          </p:cNvPr>
          <p:cNvSpPr txBox="1"/>
          <p:nvPr/>
        </p:nvSpPr>
        <p:spPr>
          <a:xfrm>
            <a:off x="408639" y="1309715"/>
            <a:ext cx="11259486" cy="369332"/>
          </a:xfrm>
          <a:prstGeom prst="rect">
            <a:avLst/>
          </a:prstGeom>
          <a:noFill/>
        </p:spPr>
        <p:txBody>
          <a:bodyPr wrap="square" rtlCol="0">
            <a:spAutoFit/>
          </a:bodyPr>
          <a:lstStyle/>
          <a:p>
            <a:pPr algn="ctr"/>
            <a:r>
              <a:rPr lang="fr-FR" b="1" dirty="0">
                <a:solidFill>
                  <a:srgbClr val="7A2553"/>
                </a:solidFill>
              </a:rPr>
              <a:t>R</a:t>
            </a:r>
            <a:r>
              <a:rPr lang="fr-FR" sz="1800" b="1" dirty="0">
                <a:solidFill>
                  <a:srgbClr val="7A2553"/>
                </a:solidFill>
              </a:rPr>
              <a:t>emettre un document informatif</a:t>
            </a:r>
            <a:endParaRPr lang="fr-FR" dirty="0"/>
          </a:p>
        </p:txBody>
      </p:sp>
    </p:spTree>
    <p:extLst>
      <p:ext uri="{BB962C8B-B14F-4D97-AF65-F5344CB8AC3E}">
        <p14:creationId xmlns:p14="http://schemas.microsoft.com/office/powerpoint/2010/main" val="401633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E9C58079-C680-4A53-8EF0-324007AE821F}"/>
              </a:ext>
            </a:extLst>
          </p:cNvPr>
          <p:cNvSpPr txBox="1"/>
          <p:nvPr/>
        </p:nvSpPr>
        <p:spPr>
          <a:xfrm>
            <a:off x="552450" y="1020894"/>
            <a:ext cx="11113962" cy="5597430"/>
          </a:xfrm>
          <a:prstGeom prst="rect">
            <a:avLst/>
          </a:prstGeom>
          <a:noFill/>
        </p:spPr>
        <p:txBody>
          <a:bodyPr wrap="square" rtlCol="0">
            <a:spAutoFit/>
          </a:bodyPr>
          <a:lstStyle/>
          <a:p>
            <a:pPr algn="ctr">
              <a:lnSpc>
                <a:spcPct val="90000"/>
              </a:lnSpc>
              <a:spcBef>
                <a:spcPts val="1000"/>
              </a:spcBef>
            </a:pPr>
            <a:r>
              <a:rPr lang="fr-FR" sz="2000" b="1" dirty="0">
                <a:solidFill>
                  <a:srgbClr val="7A2553"/>
                </a:solidFill>
              </a:rPr>
              <a:t>Les outils numériques</a:t>
            </a:r>
            <a:endParaRPr lang="fr-FR" sz="2000" dirty="0">
              <a:solidFill>
                <a:srgbClr val="001438"/>
              </a:solidFill>
              <a:cs typeface="Calibri Light" panose="020F0302020204030204" pitchFamily="34" charset="0"/>
            </a:endParaRPr>
          </a:p>
          <a:p>
            <a:pPr marL="342900" indent="-342900">
              <a:lnSpc>
                <a:spcPct val="90000"/>
              </a:lnSpc>
              <a:spcBef>
                <a:spcPts val="1000"/>
              </a:spcBef>
              <a:buFont typeface="Arial" panose="020B0604020202020204" pitchFamily="34" charset="0"/>
              <a:buChar char="•"/>
            </a:pPr>
            <a:r>
              <a:rPr lang="fr-FR" dirty="0">
                <a:solidFill>
                  <a:srgbClr val="001438"/>
                </a:solidFill>
                <a:cs typeface="Calibri Light" panose="020F0302020204030204" pitchFamily="34" charset="0"/>
              </a:rPr>
              <a:t>L</a:t>
            </a:r>
            <a:r>
              <a:rPr lang="fr-FR" dirty="0">
                <a:solidFill>
                  <a:srgbClr val="001438"/>
                </a:solidFill>
              </a:rPr>
              <a:t>e soutien téléphonique </a:t>
            </a:r>
            <a:r>
              <a:rPr lang="fr-FR" u="sng" dirty="0">
                <a:solidFill>
                  <a:prstClr val="black"/>
                </a:solidFill>
                <a:hlinkClick r:id="rId2">
                  <a:extLst>
                    <a:ext uri="{A12FA001-AC4F-418D-AE19-62706E023703}">
                      <ahyp:hlinkClr xmlns:ahyp="http://schemas.microsoft.com/office/drawing/2018/hyperlinkcolor" val="tx"/>
                    </a:ext>
                  </a:extLst>
                </a:hlinkClick>
              </a:rPr>
              <a:t>ligne Tabac info service : 3989</a:t>
            </a:r>
            <a:r>
              <a:rPr lang="fr-FR" dirty="0">
                <a:solidFill>
                  <a:srgbClr val="001438"/>
                </a:solidFill>
              </a:rPr>
              <a:t> </a:t>
            </a:r>
          </a:p>
          <a:p>
            <a:pPr>
              <a:lnSpc>
                <a:spcPct val="90000"/>
              </a:lnSpc>
              <a:spcBef>
                <a:spcPts val="1000"/>
              </a:spcBef>
            </a:pPr>
            <a:endParaRPr lang="fr-FR" dirty="0">
              <a:solidFill>
                <a:srgbClr val="001438"/>
              </a:solidFill>
            </a:endParaRPr>
          </a:p>
          <a:p>
            <a:pPr marL="342900" indent="-342900">
              <a:lnSpc>
                <a:spcPct val="90000"/>
              </a:lnSpc>
              <a:spcBef>
                <a:spcPts val="1000"/>
              </a:spcBef>
              <a:buFont typeface="Arial" panose="020B0604020202020204" pitchFamily="34" charset="0"/>
              <a:buChar char="•"/>
            </a:pPr>
            <a:endParaRPr lang="fr-FR" dirty="0">
              <a:solidFill>
                <a:srgbClr val="001438"/>
              </a:solidFill>
            </a:endParaRPr>
          </a:p>
          <a:p>
            <a:pPr marL="342900" indent="-342900">
              <a:lnSpc>
                <a:spcPct val="90000"/>
              </a:lnSpc>
              <a:spcBef>
                <a:spcPts val="1000"/>
              </a:spcBef>
              <a:buFont typeface="Arial" panose="020B0604020202020204" pitchFamily="34" charset="0"/>
              <a:buChar char="•"/>
            </a:pPr>
            <a:r>
              <a:rPr lang="fr-FR" dirty="0">
                <a:solidFill>
                  <a:srgbClr val="001438"/>
                </a:solidFill>
              </a:rPr>
              <a:t>Application pour smartphones </a:t>
            </a:r>
          </a:p>
          <a:p>
            <a:pPr marL="342900" indent="-342900">
              <a:lnSpc>
                <a:spcPct val="90000"/>
              </a:lnSpc>
              <a:spcBef>
                <a:spcPts val="1000"/>
              </a:spcBef>
              <a:buFont typeface="Arial" panose="020B0604020202020204" pitchFamily="34" charset="0"/>
              <a:buChar char="•"/>
            </a:pPr>
            <a:r>
              <a:rPr lang="fr-FR" dirty="0">
                <a:solidFill>
                  <a:srgbClr val="001438"/>
                </a:solidFill>
              </a:rPr>
              <a:t>Les groupes d’entraide sur les réseaux sociaux </a:t>
            </a:r>
          </a:p>
          <a:p>
            <a:pPr marL="742950" lvl="1" indent="-285750">
              <a:lnSpc>
                <a:spcPct val="90000"/>
              </a:lnSpc>
              <a:spcBef>
                <a:spcPts val="600"/>
              </a:spcBef>
              <a:buFont typeface="Arial" panose="020B0604020202020204" pitchFamily="34" charset="0"/>
              <a:buChar char="•"/>
            </a:pPr>
            <a:r>
              <a:rPr lang="fr-FR" sz="1600" dirty="0">
                <a:hlinkClick r:id="rId3"/>
              </a:rPr>
              <a:t> www.facebook.com/DryJanuaryFR/</a:t>
            </a:r>
            <a:endParaRPr lang="fr-FR" dirty="0">
              <a:solidFill>
                <a:srgbClr val="001438"/>
              </a:solidFill>
            </a:endParaRPr>
          </a:p>
          <a:p>
            <a:pPr marL="742950" lvl="1" indent="-285750">
              <a:lnSpc>
                <a:spcPct val="90000"/>
              </a:lnSpc>
              <a:spcBef>
                <a:spcPts val="600"/>
              </a:spcBef>
              <a:buFont typeface="Arial" panose="020B0604020202020204" pitchFamily="34" charset="0"/>
              <a:buChar char="•"/>
            </a:pPr>
            <a:r>
              <a:rPr lang="fr-FR" dirty="0">
                <a:solidFill>
                  <a:srgbClr val="001438"/>
                </a:solidFill>
              </a:rPr>
              <a:t>« Tabac Info Service » : </a:t>
            </a:r>
            <a:r>
              <a:rPr lang="fr-FR" sz="1400" dirty="0">
                <a:hlinkClick r:id="rId4"/>
              </a:rPr>
              <a:t>Les habitants des pays de la Loire      https://www.facebook.com/tabacinfoservice/</a:t>
            </a:r>
            <a:endParaRPr lang="fr-FR" sz="1400" dirty="0">
              <a:solidFill>
                <a:prstClr val="black"/>
              </a:solidFill>
            </a:endParaRPr>
          </a:p>
          <a:p>
            <a:pPr marL="742950" lvl="1" indent="-285750">
              <a:lnSpc>
                <a:spcPct val="90000"/>
              </a:lnSpc>
              <a:spcBef>
                <a:spcPts val="600"/>
              </a:spcBef>
              <a:buFont typeface="Arial" panose="020B0604020202020204" pitchFamily="34" charset="0"/>
              <a:buChar char="•"/>
            </a:pPr>
            <a:r>
              <a:rPr lang="fr-FR" dirty="0">
                <a:solidFill>
                  <a:srgbClr val="001438"/>
                </a:solidFill>
              </a:rPr>
              <a:t>« je ne fume plus » </a:t>
            </a:r>
            <a:r>
              <a:rPr lang="fr-FR" sz="1400" dirty="0">
                <a:solidFill>
                  <a:srgbClr val="001438"/>
                </a:solidFill>
              </a:rPr>
              <a:t>: </a:t>
            </a:r>
            <a:r>
              <a:rPr lang="fr-FR" sz="1400" dirty="0">
                <a:solidFill>
                  <a:prstClr val="black"/>
                </a:solidFill>
                <a:latin typeface="Calibri Light" panose="020F0302020204030204" pitchFamily="34" charset="0"/>
                <a:cs typeface="Calibri Light" panose="020F0302020204030204" pitchFamily="34" charset="0"/>
                <a:hlinkClick r:id="rId5"/>
              </a:rPr>
              <a:t>https://twitter.com/jenefumeplus</a:t>
            </a:r>
            <a:endParaRPr lang="fr-FR" sz="1400" dirty="0">
              <a:solidFill>
                <a:prstClr val="black"/>
              </a:solidFill>
              <a:latin typeface="Calibri Light" panose="020F0302020204030204" pitchFamily="34" charset="0"/>
              <a:cs typeface="Calibri Light" panose="020F0302020204030204" pitchFamily="34" charset="0"/>
            </a:endParaRPr>
          </a:p>
          <a:p>
            <a:pPr algn="ctr">
              <a:lnSpc>
                <a:spcPct val="90000"/>
              </a:lnSpc>
              <a:spcBef>
                <a:spcPts val="1000"/>
              </a:spcBef>
            </a:pPr>
            <a:endParaRPr lang="fr-FR" sz="1400" dirty="0">
              <a:solidFill>
                <a:prstClr val="black"/>
              </a:solidFill>
              <a:latin typeface="Calibri Light" panose="020F0302020204030204" pitchFamily="34" charset="0"/>
              <a:cs typeface="Calibri Light" panose="020F0302020204030204" pitchFamily="34" charset="0"/>
            </a:endParaRPr>
          </a:p>
          <a:p>
            <a:pPr algn="ctr">
              <a:lnSpc>
                <a:spcPct val="90000"/>
              </a:lnSpc>
              <a:spcBef>
                <a:spcPts val="1000"/>
              </a:spcBef>
            </a:pPr>
            <a:r>
              <a:rPr lang="fr-FR" sz="1400" dirty="0">
                <a:solidFill>
                  <a:prstClr val="black"/>
                </a:solidFill>
                <a:latin typeface="Calibri Light" panose="020F0302020204030204" pitchFamily="34" charset="0"/>
                <a:cs typeface="Calibri Light" panose="020F0302020204030204" pitchFamily="34" charset="0"/>
              </a:rPr>
              <a:t> </a:t>
            </a:r>
            <a:r>
              <a:rPr lang="fr-FR" sz="2000" b="1" dirty="0">
                <a:solidFill>
                  <a:srgbClr val="7A2553"/>
                </a:solidFill>
                <a:latin typeface="Calibri" panose="020F0502020204030204" pitchFamily="34" charset="0"/>
                <a:cs typeface="Calibri" panose="020F0502020204030204" pitchFamily="34" charset="0"/>
              </a:rPr>
              <a:t>Des sites d’informations</a:t>
            </a:r>
          </a:p>
          <a:p>
            <a:pPr marL="285750" indent="-285750" defTabSz="1072866">
              <a:buFont typeface="Arial" panose="020B0604020202020204" pitchFamily="34" charset="0"/>
              <a:buChar char="•"/>
            </a:pPr>
            <a:r>
              <a:rPr lang="fr-FR" dirty="0">
                <a:solidFill>
                  <a:prstClr val="black"/>
                </a:solidFill>
                <a:cs typeface="Calibri" panose="020F0502020204030204" pitchFamily="34" charset="0"/>
              </a:rPr>
              <a:t>« AGIR pour bébé »</a:t>
            </a:r>
            <a:r>
              <a:rPr lang="fr-FR" dirty="0">
                <a:solidFill>
                  <a:srgbClr val="0563C1"/>
                </a:solidFill>
                <a:cs typeface="Calibri" panose="020F0502020204030204" pitchFamily="34" charset="0"/>
              </a:rPr>
              <a:t> </a:t>
            </a:r>
            <a:r>
              <a:rPr lang="fr-FR" dirty="0">
                <a:solidFill>
                  <a:srgbClr val="0563C1"/>
                </a:solidFill>
                <a:cs typeface="Calibri Light" panose="020F0302020204030204" pitchFamily="34" charset="0"/>
              </a:rPr>
              <a:t>: </a:t>
            </a:r>
            <a:r>
              <a:rPr lang="fr-FR" sz="1600" dirty="0">
                <a:hlinkClick r:id="rId6"/>
              </a:rPr>
              <a:t>https://agir-pour-bebe.fr/fr</a:t>
            </a:r>
            <a:endParaRPr lang="fr-FR" dirty="0">
              <a:solidFill>
                <a:srgbClr val="0563C1"/>
              </a:solidFill>
              <a:cs typeface="Calibri Light" panose="020F0302020204030204" pitchFamily="34" charset="0"/>
            </a:endParaRPr>
          </a:p>
          <a:p>
            <a:pPr marL="285750" indent="-285750" defTabSz="1072866">
              <a:buFont typeface="Arial" panose="020B0604020202020204" pitchFamily="34" charset="0"/>
              <a:buChar char="•"/>
            </a:pPr>
            <a:r>
              <a:rPr lang="fr-FR" dirty="0">
                <a:cs typeface="Calibri Light" panose="020F0302020204030204" pitchFamily="34" charset="0"/>
              </a:rPr>
              <a:t>« N</a:t>
            </a:r>
            <a:r>
              <a:rPr lang="fr-FR" dirty="0"/>
              <a:t>aitre et grandir » :</a:t>
            </a:r>
            <a:r>
              <a:rPr lang="fr-FR" sz="1600" dirty="0"/>
              <a:t> </a:t>
            </a:r>
            <a:r>
              <a:rPr lang="fr-FR" sz="1600" dirty="0">
                <a:hlinkClick r:id="rId7"/>
              </a:rPr>
              <a:t>https://naitreetgrandir.com/fr/</a:t>
            </a:r>
            <a:endParaRPr lang="fr-FR" dirty="0">
              <a:solidFill>
                <a:prstClr val="black"/>
              </a:solidFill>
              <a:cs typeface="Calibri Light" panose="020F0302020204030204" pitchFamily="34" charset="0"/>
            </a:endParaRPr>
          </a:p>
          <a:p>
            <a:pPr marL="285750" lvl="0" indent="-285750" defTabSz="1072866">
              <a:buFont typeface="Arial" panose="020B0604020202020204" pitchFamily="34" charset="0"/>
              <a:buChar char="•"/>
            </a:pPr>
            <a:r>
              <a:rPr lang="fr-FR" dirty="0">
                <a:solidFill>
                  <a:prstClr val="black"/>
                </a:solidFill>
                <a:cs typeface="Calibri Light" panose="020F0302020204030204" pitchFamily="34" charset="0"/>
              </a:rPr>
              <a:t>« </a:t>
            </a:r>
            <a:r>
              <a:rPr lang="fr-FR" dirty="0" err="1"/>
              <a:t>mpedia</a:t>
            </a:r>
            <a:r>
              <a:rPr lang="fr-FR" dirty="0">
                <a:solidFill>
                  <a:prstClr val="black"/>
                </a:solidFill>
                <a:cs typeface="Calibri Light" panose="020F0302020204030204" pitchFamily="34" charset="0"/>
              </a:rPr>
              <a:t>  » </a:t>
            </a:r>
            <a:r>
              <a:rPr lang="fr-FR" sz="1600" dirty="0">
                <a:solidFill>
                  <a:prstClr val="black"/>
                </a:solidFill>
                <a:cs typeface="Calibri Light" panose="020F0302020204030204" pitchFamily="34" charset="0"/>
              </a:rPr>
              <a:t>: </a:t>
            </a:r>
            <a:r>
              <a:rPr lang="fr-FR" sz="1600" dirty="0">
                <a:solidFill>
                  <a:prstClr val="black"/>
                </a:solidFill>
                <a:cs typeface="Calibri Light" panose="020F0302020204030204" pitchFamily="34" charset="0"/>
                <a:hlinkClick r:id="rId8"/>
              </a:rPr>
              <a:t>https://www.mpedia.fr/</a:t>
            </a:r>
            <a:endParaRPr lang="fr-FR" dirty="0">
              <a:solidFill>
                <a:prstClr val="black"/>
              </a:solidFill>
              <a:cs typeface="Calibri Light" panose="020F0302020204030204" pitchFamily="34" charset="0"/>
            </a:endParaRPr>
          </a:p>
          <a:p>
            <a:pPr marL="285750" lvl="0" indent="-285750" defTabSz="1072866">
              <a:buFont typeface="Arial" panose="020B0604020202020204" pitchFamily="34" charset="0"/>
              <a:buChar char="•"/>
            </a:pPr>
            <a:r>
              <a:rPr lang="fr-FR" dirty="0">
                <a:solidFill>
                  <a:prstClr val="black"/>
                </a:solidFill>
                <a:cs typeface="Calibri Light" panose="020F0302020204030204" pitchFamily="34" charset="0"/>
              </a:rPr>
              <a:t>« Améli.fr » : </a:t>
            </a:r>
            <a:r>
              <a:rPr lang="fr-FR" sz="1600" dirty="0">
                <a:solidFill>
                  <a:prstClr val="black"/>
                </a:solidFill>
                <a:cs typeface="Calibri Light" panose="020F0302020204030204" pitchFamily="34" charset="0"/>
                <a:hlinkClick r:id="rId9"/>
              </a:rPr>
              <a:t>https://www.ameli.fr/loire-atlantique/assure/sante/grossesse-naissance/grossesse-intoxications-conduites-risque</a:t>
            </a:r>
            <a:endParaRPr lang="fr-FR" sz="1600" dirty="0">
              <a:solidFill>
                <a:prstClr val="black"/>
              </a:solidFill>
              <a:cs typeface="Calibri Light" panose="020F0302020204030204" pitchFamily="34" charset="0"/>
            </a:endParaRPr>
          </a:p>
          <a:p>
            <a:pPr lvl="0" defTabSz="1072866"/>
            <a:endParaRPr lang="fr-FR" dirty="0">
              <a:solidFill>
                <a:prstClr val="black"/>
              </a:solidFill>
              <a:cs typeface="Calibri Light" panose="020F0302020204030204" pitchFamily="34" charset="0"/>
            </a:endParaRPr>
          </a:p>
          <a:p>
            <a:pPr lvl="0" defTabSz="1072866"/>
            <a:endParaRPr lang="fr-FR" dirty="0">
              <a:solidFill>
                <a:prstClr val="black"/>
              </a:solidFill>
              <a:cs typeface="Calibri Light" panose="020F0302020204030204" pitchFamily="34" charset="0"/>
            </a:endParaRPr>
          </a:p>
        </p:txBody>
      </p:sp>
      <p:pic>
        <p:nvPicPr>
          <p:cNvPr id="11" name="Image 10">
            <a:extLst>
              <a:ext uri="{FF2B5EF4-FFF2-40B4-BE49-F238E27FC236}">
                <a16:creationId xmlns:a16="http://schemas.microsoft.com/office/drawing/2014/main" id="{D18C9FC2-1D19-40FA-B8BD-ADD79F8105A8}"/>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440804" y="2840813"/>
            <a:ext cx="473587" cy="462824"/>
          </a:xfrm>
          <a:prstGeom prst="rect">
            <a:avLst/>
          </a:prstGeom>
        </p:spPr>
      </p:pic>
      <p:pic>
        <p:nvPicPr>
          <p:cNvPr id="12" name="Image 11">
            <a:extLst>
              <a:ext uri="{FF2B5EF4-FFF2-40B4-BE49-F238E27FC236}">
                <a16:creationId xmlns:a16="http://schemas.microsoft.com/office/drawing/2014/main" id="{78B26A0B-53FA-42DC-95B6-EA8726A58AD2}"/>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389359" y="2760602"/>
            <a:ext cx="890599" cy="547347"/>
          </a:xfrm>
          <a:prstGeom prst="rect">
            <a:avLst/>
          </a:prstGeom>
        </p:spPr>
      </p:pic>
      <p:pic>
        <p:nvPicPr>
          <p:cNvPr id="13" name="Image 12">
            <a:extLst>
              <a:ext uri="{FF2B5EF4-FFF2-40B4-BE49-F238E27FC236}">
                <a16:creationId xmlns:a16="http://schemas.microsoft.com/office/drawing/2014/main" id="{C6075444-DC90-420A-AE2E-78DFA1C8644E}"/>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982141" y="2840813"/>
            <a:ext cx="462824" cy="462824"/>
          </a:xfrm>
          <a:prstGeom prst="rect">
            <a:avLst/>
          </a:prstGeom>
        </p:spPr>
      </p:pic>
      <p:pic>
        <p:nvPicPr>
          <p:cNvPr id="15" name="Image 14">
            <a:extLst>
              <a:ext uri="{FF2B5EF4-FFF2-40B4-BE49-F238E27FC236}">
                <a16:creationId xmlns:a16="http://schemas.microsoft.com/office/drawing/2014/main" id="{F34643D2-2A73-40A3-89B0-9D1A41D16F00}"/>
              </a:ext>
            </a:extLst>
          </p:cNvPr>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4659" y="1222523"/>
            <a:ext cx="1480089" cy="933747"/>
          </a:xfrm>
          <a:prstGeom prst="rect">
            <a:avLst/>
          </a:prstGeom>
        </p:spPr>
      </p:pic>
      <p:pic>
        <p:nvPicPr>
          <p:cNvPr id="16" name="Image 15">
            <a:extLst>
              <a:ext uri="{FF2B5EF4-FFF2-40B4-BE49-F238E27FC236}">
                <a16:creationId xmlns:a16="http://schemas.microsoft.com/office/drawing/2014/main" id="{CE556306-E43F-422C-B051-3DA1E314CF1B}"/>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914391" y="3911211"/>
            <a:ext cx="1033478" cy="463725"/>
          </a:xfrm>
          <a:prstGeom prst="rect">
            <a:avLst/>
          </a:prstGeom>
        </p:spPr>
      </p:pic>
      <p:pic>
        <p:nvPicPr>
          <p:cNvPr id="17" name="Image 16">
            <a:extLst>
              <a:ext uri="{FF2B5EF4-FFF2-40B4-BE49-F238E27FC236}">
                <a16:creationId xmlns:a16="http://schemas.microsoft.com/office/drawing/2014/main" id="{20D1BFA9-F1F6-46DF-B1C8-65364EA75ECF}"/>
              </a:ext>
            </a:extLst>
          </p:cNvPr>
          <p:cNvPicPr>
            <a:picLocks noChangeAspect="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7992" y="1979688"/>
            <a:ext cx="1220112" cy="615585"/>
          </a:xfrm>
          <a:prstGeom prst="rect">
            <a:avLst/>
          </a:prstGeom>
        </p:spPr>
      </p:pic>
      <p:pic>
        <p:nvPicPr>
          <p:cNvPr id="19" name="Image 18">
            <a:extLst>
              <a:ext uri="{FF2B5EF4-FFF2-40B4-BE49-F238E27FC236}">
                <a16:creationId xmlns:a16="http://schemas.microsoft.com/office/drawing/2014/main" id="{4B427139-6AB5-43DE-A3BD-7F3882DCA49E}"/>
              </a:ext>
            </a:extLst>
          </p:cNvPr>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4715907" y="1909032"/>
            <a:ext cx="1540655" cy="420827"/>
          </a:xfrm>
          <a:prstGeom prst="rect">
            <a:avLst/>
          </a:prstGeom>
        </p:spPr>
      </p:pic>
      <p:pic>
        <p:nvPicPr>
          <p:cNvPr id="24" name="Image 23">
            <a:extLst>
              <a:ext uri="{FF2B5EF4-FFF2-40B4-BE49-F238E27FC236}">
                <a16:creationId xmlns:a16="http://schemas.microsoft.com/office/drawing/2014/main" id="{951CF4CC-92CD-4520-852F-26117094FB21}"/>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936132" y="1772449"/>
            <a:ext cx="3423792" cy="767641"/>
          </a:xfrm>
          <a:prstGeom prst="rect">
            <a:avLst/>
          </a:prstGeom>
        </p:spPr>
      </p:pic>
      <p:sp>
        <p:nvSpPr>
          <p:cNvPr id="21" name="ZoneTexte 20">
            <a:extLst>
              <a:ext uri="{FF2B5EF4-FFF2-40B4-BE49-F238E27FC236}">
                <a16:creationId xmlns:a16="http://schemas.microsoft.com/office/drawing/2014/main" id="{65762123-2952-443C-91D4-04BB6CBD8217}"/>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Tree>
    <p:extLst>
      <p:ext uri="{BB962C8B-B14F-4D97-AF65-F5344CB8AC3E}">
        <p14:creationId xmlns:p14="http://schemas.microsoft.com/office/powerpoint/2010/main" val="932473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80862E49-A9FF-43F8-A98F-0474A3779981}"/>
              </a:ext>
            </a:extLst>
          </p:cNvPr>
          <p:cNvSpPr txBox="1"/>
          <p:nvPr/>
        </p:nvSpPr>
        <p:spPr>
          <a:xfrm>
            <a:off x="408639" y="2742848"/>
            <a:ext cx="11133287" cy="923330"/>
          </a:xfrm>
          <a:prstGeom prst="rect">
            <a:avLst/>
          </a:prstGeom>
          <a:noFill/>
        </p:spPr>
        <p:txBody>
          <a:bodyPr wrap="square">
            <a:spAutoFit/>
          </a:bodyPr>
          <a:lstStyle/>
          <a:p>
            <a:endParaRPr lang="fr-FR" u="sng" dirty="0">
              <a:hlinkClick r:id="rId2">
                <a:extLst>
                  <a:ext uri="{A12FA001-AC4F-418D-AE19-62706E023703}">
                    <ahyp:hlinkClr xmlns:ahyp="http://schemas.microsoft.com/office/drawing/2018/hyperlinkcolor" val="tx"/>
                  </a:ext>
                </a:extLst>
              </a:hlinkClick>
            </a:endParaRPr>
          </a:p>
          <a:p>
            <a:r>
              <a:rPr lang="fr-FR" dirty="0">
                <a:solidFill>
                  <a:srgbClr val="0563C1"/>
                </a:solidFill>
                <a:hlinkClick r:id="rId2">
                  <a:extLst>
                    <a:ext uri="{A12FA001-AC4F-418D-AE19-62706E023703}">
                      <ahyp:hlinkClr xmlns:ahyp="http://schemas.microsoft.com/office/drawing/2018/hyperlinkcolor" val="tx"/>
                    </a:ext>
                  </a:extLst>
                </a:hlinkClick>
              </a:rPr>
              <a:t>https://www.drogues.gouv.fr/actualites/alcool-tabac-cannabis-grossesse-conseils-outils-arreter-site-1000-premiers-joursfr</a:t>
            </a:r>
            <a:endParaRPr lang="fr-FR" dirty="0"/>
          </a:p>
        </p:txBody>
      </p:sp>
      <p:sp>
        <p:nvSpPr>
          <p:cNvPr id="13" name="ZoneTexte 12">
            <a:extLst>
              <a:ext uri="{FF2B5EF4-FFF2-40B4-BE49-F238E27FC236}">
                <a16:creationId xmlns:a16="http://schemas.microsoft.com/office/drawing/2014/main" id="{CBA9DBF2-31B6-4CE9-83F3-CF36541E2B0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
        <p:nvSpPr>
          <p:cNvPr id="7" name="ZoneTexte 6">
            <a:extLst>
              <a:ext uri="{FF2B5EF4-FFF2-40B4-BE49-F238E27FC236}">
                <a16:creationId xmlns:a16="http://schemas.microsoft.com/office/drawing/2014/main" id="{78D92D6B-EE21-4628-87A0-B218F46C2445}"/>
              </a:ext>
            </a:extLst>
          </p:cNvPr>
          <p:cNvSpPr txBox="1"/>
          <p:nvPr/>
        </p:nvSpPr>
        <p:spPr>
          <a:xfrm>
            <a:off x="4550734" y="1400759"/>
            <a:ext cx="5029200" cy="400110"/>
          </a:xfrm>
          <a:prstGeom prst="rect">
            <a:avLst/>
          </a:prstGeom>
          <a:noFill/>
        </p:spPr>
        <p:txBody>
          <a:bodyPr wrap="square" rtlCol="0">
            <a:spAutoFit/>
          </a:bodyPr>
          <a:lstStyle/>
          <a:p>
            <a:r>
              <a:rPr lang="fr-FR" sz="2000" b="1" dirty="0">
                <a:solidFill>
                  <a:srgbClr val="7A2553"/>
                </a:solidFill>
              </a:rPr>
              <a:t>Des  sites d’informations :</a:t>
            </a:r>
          </a:p>
        </p:txBody>
      </p:sp>
      <p:sp>
        <p:nvSpPr>
          <p:cNvPr id="10" name="ZoneTexte 9">
            <a:extLst>
              <a:ext uri="{FF2B5EF4-FFF2-40B4-BE49-F238E27FC236}">
                <a16:creationId xmlns:a16="http://schemas.microsoft.com/office/drawing/2014/main" id="{B6578E6C-F646-4B3A-B78C-5D4430E80440}"/>
              </a:ext>
            </a:extLst>
          </p:cNvPr>
          <p:cNvSpPr txBox="1"/>
          <p:nvPr/>
        </p:nvSpPr>
        <p:spPr>
          <a:xfrm>
            <a:off x="489098" y="4231758"/>
            <a:ext cx="9792586" cy="2031325"/>
          </a:xfrm>
          <a:prstGeom prst="rect">
            <a:avLst/>
          </a:prstGeom>
          <a:noFill/>
        </p:spPr>
        <p:txBody>
          <a:bodyPr wrap="square" rtlCol="0">
            <a:spAutoFit/>
          </a:bodyPr>
          <a:lstStyle/>
          <a:p>
            <a:pPr marL="285750" indent="-285750">
              <a:buFont typeface="Arial" panose="020B0604020202020204" pitchFamily="34" charset="0"/>
              <a:buChar char="•"/>
            </a:pPr>
            <a:r>
              <a:rPr lang="fr-FR" dirty="0">
                <a:hlinkClick r:id="rId3"/>
              </a:rPr>
              <a:t>https://www.1000-premiers-jours.fr/fr/larret-de-lalcool-pendant-la-grossesse</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hlinkClick r:id="rId4"/>
              </a:rPr>
              <a:t>https://www.1000-premiers-jours.fr/fr/larret-du-tabac-pendant-la-grossesse-et-lallaitement</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hlinkClick r:id="rId5"/>
              </a:rPr>
              <a:t>https://www.1000-premiers-jours.fr/fr/le-cannabis-pendant-la-grossesse</a:t>
            </a:r>
            <a:endParaRPr lang="fr-FR" dirty="0"/>
          </a:p>
          <a:p>
            <a:endParaRPr lang="fr-FR" dirty="0"/>
          </a:p>
          <a:p>
            <a:endParaRPr lang="fr-FR" dirty="0"/>
          </a:p>
        </p:txBody>
      </p:sp>
      <p:sp>
        <p:nvSpPr>
          <p:cNvPr id="12" name="ZoneTexte 11">
            <a:extLst>
              <a:ext uri="{FF2B5EF4-FFF2-40B4-BE49-F238E27FC236}">
                <a16:creationId xmlns:a16="http://schemas.microsoft.com/office/drawing/2014/main" id="{DE52105E-C3D5-41C2-81A9-E86CCA03C6DC}"/>
              </a:ext>
            </a:extLst>
          </p:cNvPr>
          <p:cNvSpPr txBox="1"/>
          <p:nvPr/>
        </p:nvSpPr>
        <p:spPr>
          <a:xfrm>
            <a:off x="563526" y="2147777"/>
            <a:ext cx="4423144" cy="369332"/>
          </a:xfrm>
          <a:prstGeom prst="rect">
            <a:avLst/>
          </a:prstGeom>
          <a:noFill/>
        </p:spPr>
        <p:txBody>
          <a:bodyPr wrap="square" rtlCol="0">
            <a:spAutoFit/>
          </a:bodyPr>
          <a:lstStyle/>
          <a:p>
            <a:r>
              <a:rPr lang="fr-FR"/>
              <a:t>Drogue.gouv</a:t>
            </a:r>
            <a:endParaRPr lang="fr-FR" dirty="0"/>
          </a:p>
        </p:txBody>
      </p:sp>
    </p:spTree>
    <p:extLst>
      <p:ext uri="{BB962C8B-B14F-4D97-AF65-F5344CB8AC3E}">
        <p14:creationId xmlns:p14="http://schemas.microsoft.com/office/powerpoint/2010/main" val="316971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6F4440A-F790-4FC2-AF16-6E20963E4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131" y="2044288"/>
            <a:ext cx="914400" cy="79857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F66FCA1-8C7A-486E-86C2-D0828A53FF5D}"/>
              </a:ext>
            </a:extLst>
          </p:cNvPr>
          <p:cNvSpPr txBox="1"/>
          <p:nvPr/>
        </p:nvSpPr>
        <p:spPr>
          <a:xfrm>
            <a:off x="85061" y="1807535"/>
            <a:ext cx="2775098" cy="1754326"/>
          </a:xfrm>
          <a:prstGeom prst="rect">
            <a:avLst/>
          </a:prstGeom>
          <a:noFill/>
        </p:spPr>
        <p:txBody>
          <a:bodyPr wrap="square">
            <a:spAutoFit/>
          </a:bodyPr>
          <a:lstStyle/>
          <a:p>
            <a:r>
              <a:rPr lang="fr-FR" b="1" i="0" dirty="0">
                <a:solidFill>
                  <a:srgbClr val="444444"/>
                </a:solidFill>
                <a:effectLst/>
                <a:latin typeface="Oswald"/>
              </a:rPr>
              <a:t>Aide à l'entourage des malades alcooliques</a:t>
            </a:r>
          </a:p>
          <a:p>
            <a:r>
              <a:rPr lang="fr-FR" b="1" i="0" dirty="0">
                <a:solidFill>
                  <a:srgbClr val="3434C9"/>
                </a:solidFill>
                <a:effectLst/>
                <a:latin typeface="Oswald"/>
              </a:rPr>
              <a:t>Demande d'information ou d'aide, tél 09 63 69 24 56</a:t>
            </a:r>
          </a:p>
          <a:p>
            <a:r>
              <a:rPr lang="fr-FR" dirty="0">
                <a:hlinkClick r:id="rId3"/>
              </a:rPr>
              <a:t>www.al-anon-alateen.fr</a:t>
            </a:r>
            <a:endParaRPr lang="fr-FR" dirty="0"/>
          </a:p>
          <a:p>
            <a:pPr algn="ctr"/>
            <a:endParaRPr lang="fr-FR" b="1" i="0" dirty="0">
              <a:solidFill>
                <a:srgbClr val="444444"/>
              </a:solidFill>
              <a:effectLst/>
              <a:latin typeface="Oswald"/>
            </a:endParaRPr>
          </a:p>
        </p:txBody>
      </p:sp>
      <p:pic>
        <p:nvPicPr>
          <p:cNvPr id="5124" name="Picture 4">
            <a:extLst>
              <a:ext uri="{FF2B5EF4-FFF2-40B4-BE49-F238E27FC236}">
                <a16:creationId xmlns:a16="http://schemas.microsoft.com/office/drawing/2014/main" id="{D79358A5-4AF3-4097-AAAE-77850E10E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1150" y="1537300"/>
            <a:ext cx="1256493" cy="80774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3B9AACE1-1706-4B96-9F2A-4D5185FAE2A0}"/>
              </a:ext>
            </a:extLst>
          </p:cNvPr>
          <p:cNvSpPr txBox="1"/>
          <p:nvPr/>
        </p:nvSpPr>
        <p:spPr>
          <a:xfrm>
            <a:off x="6794206" y="2296544"/>
            <a:ext cx="6431120" cy="369332"/>
          </a:xfrm>
          <a:prstGeom prst="rect">
            <a:avLst/>
          </a:prstGeom>
          <a:noFill/>
        </p:spPr>
        <p:txBody>
          <a:bodyPr wrap="square">
            <a:spAutoFit/>
          </a:bodyPr>
          <a:lstStyle/>
          <a:p>
            <a:r>
              <a:rPr lang="fr-FR" dirty="0">
                <a:hlinkClick r:id="rId5"/>
              </a:rPr>
              <a:t>www.alcooliques-anonymes.fr/reunions-aa-en-ligne</a:t>
            </a:r>
            <a:endParaRPr lang="fr-FR" dirty="0"/>
          </a:p>
        </p:txBody>
      </p:sp>
      <p:sp>
        <p:nvSpPr>
          <p:cNvPr id="11" name="ZoneTexte 10">
            <a:extLst>
              <a:ext uri="{FF2B5EF4-FFF2-40B4-BE49-F238E27FC236}">
                <a16:creationId xmlns:a16="http://schemas.microsoft.com/office/drawing/2014/main" id="{80862E49-A9FF-43F8-A98F-0474A3779981}"/>
              </a:ext>
            </a:extLst>
          </p:cNvPr>
          <p:cNvSpPr txBox="1"/>
          <p:nvPr/>
        </p:nvSpPr>
        <p:spPr>
          <a:xfrm>
            <a:off x="3973279" y="2742848"/>
            <a:ext cx="3440969" cy="646331"/>
          </a:xfrm>
          <a:prstGeom prst="rect">
            <a:avLst/>
          </a:prstGeom>
          <a:noFill/>
        </p:spPr>
        <p:txBody>
          <a:bodyPr wrap="square">
            <a:spAutoFit/>
          </a:bodyPr>
          <a:lstStyle/>
          <a:p>
            <a:r>
              <a:rPr lang="fr-FR" dirty="0">
                <a:hlinkClick r:id="rId6"/>
              </a:rPr>
              <a:t>https://www.entraidaddict.fr/</a:t>
            </a:r>
            <a:endParaRPr lang="fr-FR" dirty="0"/>
          </a:p>
          <a:p>
            <a:endParaRPr lang="fr-FR" dirty="0"/>
          </a:p>
        </p:txBody>
      </p:sp>
      <p:pic>
        <p:nvPicPr>
          <p:cNvPr id="5128" name="Picture 8" descr="Mouvement Vie Libre">
            <a:extLst>
              <a:ext uri="{FF2B5EF4-FFF2-40B4-BE49-F238E27FC236}">
                <a16:creationId xmlns:a16="http://schemas.microsoft.com/office/drawing/2014/main" id="{21491BB2-D24F-449D-853E-B0A7271DDF90}"/>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274615" y="4963575"/>
            <a:ext cx="2168565" cy="98002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92F74730-AD64-497D-86DA-FDA4A65BD7C6}"/>
              </a:ext>
            </a:extLst>
          </p:cNvPr>
          <p:cNvSpPr txBox="1"/>
          <p:nvPr/>
        </p:nvSpPr>
        <p:spPr>
          <a:xfrm>
            <a:off x="9373361" y="5943600"/>
            <a:ext cx="2168565" cy="646331"/>
          </a:xfrm>
          <a:prstGeom prst="rect">
            <a:avLst/>
          </a:prstGeom>
          <a:noFill/>
        </p:spPr>
        <p:txBody>
          <a:bodyPr wrap="square">
            <a:spAutoFit/>
          </a:bodyPr>
          <a:lstStyle/>
          <a:p>
            <a:r>
              <a:rPr lang="fr-FR" dirty="0">
                <a:hlinkClick r:id="rId8"/>
              </a:rPr>
              <a:t>www.vielibre.org</a:t>
            </a:r>
            <a:endParaRPr lang="fr-FR" dirty="0"/>
          </a:p>
          <a:p>
            <a:endParaRPr lang="fr-FR" dirty="0"/>
          </a:p>
        </p:txBody>
      </p:sp>
      <p:pic>
        <p:nvPicPr>
          <p:cNvPr id="5130" name="Picture 10">
            <a:extLst>
              <a:ext uri="{FF2B5EF4-FFF2-40B4-BE49-F238E27FC236}">
                <a16:creationId xmlns:a16="http://schemas.microsoft.com/office/drawing/2014/main" id="{5F03102B-40BD-48EB-A340-0ABC0668D977}"/>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5061" y="5091743"/>
            <a:ext cx="2860159" cy="741523"/>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926D2A17-036F-4778-BBC0-D6EC1891A481}"/>
              </a:ext>
            </a:extLst>
          </p:cNvPr>
          <p:cNvSpPr txBox="1"/>
          <p:nvPr/>
        </p:nvSpPr>
        <p:spPr>
          <a:xfrm>
            <a:off x="85061" y="5934269"/>
            <a:ext cx="3671701" cy="646331"/>
          </a:xfrm>
          <a:prstGeom prst="rect">
            <a:avLst/>
          </a:prstGeom>
          <a:noFill/>
        </p:spPr>
        <p:txBody>
          <a:bodyPr wrap="square">
            <a:spAutoFit/>
          </a:bodyPr>
          <a:lstStyle/>
          <a:p>
            <a:r>
              <a:rPr lang="fr-FR" dirty="0">
                <a:hlinkClick r:id="rId10"/>
              </a:rPr>
              <a:t>www.lesamisdelasante.org</a:t>
            </a:r>
            <a:endParaRPr lang="fr-FR" dirty="0"/>
          </a:p>
          <a:p>
            <a:endParaRPr lang="fr-FR" dirty="0"/>
          </a:p>
        </p:txBody>
      </p:sp>
      <p:sp>
        <p:nvSpPr>
          <p:cNvPr id="13" name="ZoneTexte 12">
            <a:extLst>
              <a:ext uri="{FF2B5EF4-FFF2-40B4-BE49-F238E27FC236}">
                <a16:creationId xmlns:a16="http://schemas.microsoft.com/office/drawing/2014/main" id="{CBA9DBF2-31B6-4CE9-83F3-CF36541E2B08}"/>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pic>
        <p:nvPicPr>
          <p:cNvPr id="3" name="Image 2">
            <a:extLst>
              <a:ext uri="{FF2B5EF4-FFF2-40B4-BE49-F238E27FC236}">
                <a16:creationId xmlns:a16="http://schemas.microsoft.com/office/drawing/2014/main" id="{B39E1345-123C-4456-9511-D149DBC109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3945" y="5108583"/>
            <a:ext cx="3123676" cy="825685"/>
          </a:xfrm>
          <a:prstGeom prst="rect">
            <a:avLst/>
          </a:prstGeom>
        </p:spPr>
      </p:pic>
      <p:sp>
        <p:nvSpPr>
          <p:cNvPr id="4" name="ZoneTexte 3">
            <a:extLst>
              <a:ext uri="{FF2B5EF4-FFF2-40B4-BE49-F238E27FC236}">
                <a16:creationId xmlns:a16="http://schemas.microsoft.com/office/drawing/2014/main" id="{CDBA15D8-9D77-44F5-8297-C41B9F764C06}"/>
              </a:ext>
            </a:extLst>
          </p:cNvPr>
          <p:cNvSpPr txBox="1"/>
          <p:nvPr/>
        </p:nvSpPr>
        <p:spPr>
          <a:xfrm>
            <a:off x="4995379" y="5943600"/>
            <a:ext cx="4706406" cy="369332"/>
          </a:xfrm>
          <a:prstGeom prst="rect">
            <a:avLst/>
          </a:prstGeom>
          <a:noFill/>
        </p:spPr>
        <p:txBody>
          <a:bodyPr wrap="square" rtlCol="0">
            <a:spAutoFit/>
          </a:bodyPr>
          <a:lstStyle/>
          <a:p>
            <a:r>
              <a:rPr lang="fr-FR" u="sng" dirty="0">
                <a:solidFill>
                  <a:srgbClr val="0070C0"/>
                </a:solidFill>
              </a:rPr>
              <a:t>https://www.narcotiquesanonymes.org/</a:t>
            </a:r>
          </a:p>
        </p:txBody>
      </p:sp>
      <p:pic>
        <p:nvPicPr>
          <p:cNvPr id="6" name="Image 5">
            <a:extLst>
              <a:ext uri="{FF2B5EF4-FFF2-40B4-BE49-F238E27FC236}">
                <a16:creationId xmlns:a16="http://schemas.microsoft.com/office/drawing/2014/main" id="{10C205A0-2B04-46BA-9153-8C629479AF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89152" y="2006834"/>
            <a:ext cx="1955901" cy="755689"/>
          </a:xfrm>
          <a:prstGeom prst="rect">
            <a:avLst/>
          </a:prstGeom>
        </p:spPr>
      </p:pic>
      <p:sp>
        <p:nvSpPr>
          <p:cNvPr id="2" name="ZoneTexte 1">
            <a:extLst>
              <a:ext uri="{FF2B5EF4-FFF2-40B4-BE49-F238E27FC236}">
                <a16:creationId xmlns:a16="http://schemas.microsoft.com/office/drawing/2014/main" id="{C7D6DBAE-9062-4CDE-A18E-41A345E48EB2}"/>
              </a:ext>
            </a:extLst>
          </p:cNvPr>
          <p:cNvSpPr txBox="1"/>
          <p:nvPr/>
        </p:nvSpPr>
        <p:spPr>
          <a:xfrm>
            <a:off x="495300" y="1248646"/>
            <a:ext cx="10947880" cy="369332"/>
          </a:xfrm>
          <a:prstGeom prst="rect">
            <a:avLst/>
          </a:prstGeom>
          <a:noFill/>
        </p:spPr>
        <p:txBody>
          <a:bodyPr wrap="square" rtlCol="0">
            <a:spAutoFit/>
          </a:bodyPr>
          <a:lstStyle/>
          <a:p>
            <a:pPr algn="ctr"/>
            <a:r>
              <a:rPr lang="fr-FR" b="1" dirty="0">
                <a:solidFill>
                  <a:srgbClr val="7A2553"/>
                </a:solidFill>
              </a:rPr>
              <a:t>L</a:t>
            </a:r>
            <a:r>
              <a:rPr lang="fr-FR" sz="1800" b="1" dirty="0">
                <a:solidFill>
                  <a:srgbClr val="7A2553"/>
                </a:solidFill>
              </a:rPr>
              <a:t>es associations d’entraide et de soutien</a:t>
            </a:r>
            <a:endParaRPr lang="fr-FR" dirty="0"/>
          </a:p>
        </p:txBody>
      </p:sp>
      <p:pic>
        <p:nvPicPr>
          <p:cNvPr id="9" name="Image 8">
            <a:extLst>
              <a:ext uri="{FF2B5EF4-FFF2-40B4-BE49-F238E27FC236}">
                <a16:creationId xmlns:a16="http://schemas.microsoft.com/office/drawing/2014/main" id="{210788DB-0BF0-46A2-B6C2-B09CEC573D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13903" y="3449893"/>
            <a:ext cx="3395711" cy="683062"/>
          </a:xfrm>
          <a:prstGeom prst="rect">
            <a:avLst/>
          </a:prstGeom>
        </p:spPr>
      </p:pic>
      <p:sp>
        <p:nvSpPr>
          <p:cNvPr id="19" name="ZoneTexte 18">
            <a:extLst>
              <a:ext uri="{FF2B5EF4-FFF2-40B4-BE49-F238E27FC236}">
                <a16:creationId xmlns:a16="http://schemas.microsoft.com/office/drawing/2014/main" id="{352397F4-CD6D-45E9-9E18-AB6B7F137E79}"/>
              </a:ext>
            </a:extLst>
          </p:cNvPr>
          <p:cNvSpPr txBox="1"/>
          <p:nvPr/>
        </p:nvSpPr>
        <p:spPr>
          <a:xfrm rot="10800000" flipV="1">
            <a:off x="7414248" y="4150645"/>
            <a:ext cx="4255898" cy="646331"/>
          </a:xfrm>
          <a:prstGeom prst="rect">
            <a:avLst/>
          </a:prstGeom>
          <a:noFill/>
        </p:spPr>
        <p:txBody>
          <a:bodyPr wrap="square">
            <a:spAutoFit/>
          </a:bodyPr>
          <a:lstStyle/>
          <a:p>
            <a:r>
              <a:rPr lang="fr-FR" dirty="0">
                <a:hlinkClick r:id="rId14"/>
              </a:rPr>
              <a:t>https://www.vivreaveclesaf.fr/</a:t>
            </a:r>
            <a:endParaRPr lang="fr-FR" dirty="0"/>
          </a:p>
          <a:p>
            <a:endParaRPr lang="fr-FR" dirty="0"/>
          </a:p>
        </p:txBody>
      </p:sp>
      <p:sp>
        <p:nvSpPr>
          <p:cNvPr id="21" name="ZoneTexte 20">
            <a:extLst>
              <a:ext uri="{FF2B5EF4-FFF2-40B4-BE49-F238E27FC236}">
                <a16:creationId xmlns:a16="http://schemas.microsoft.com/office/drawing/2014/main" id="{405F6017-A6DC-444D-B2F0-C9A9646C873E}"/>
              </a:ext>
            </a:extLst>
          </p:cNvPr>
          <p:cNvSpPr txBox="1"/>
          <p:nvPr/>
        </p:nvSpPr>
        <p:spPr>
          <a:xfrm>
            <a:off x="1687477" y="4152724"/>
            <a:ext cx="3440970" cy="646331"/>
          </a:xfrm>
          <a:prstGeom prst="rect">
            <a:avLst/>
          </a:prstGeom>
          <a:noFill/>
        </p:spPr>
        <p:txBody>
          <a:bodyPr wrap="square">
            <a:spAutoFit/>
          </a:bodyPr>
          <a:lstStyle/>
          <a:p>
            <a:r>
              <a:rPr lang="fr-FR" dirty="0">
                <a:hlinkClick r:id="rId15"/>
              </a:rPr>
              <a:t>https://saffrance.com/faq/</a:t>
            </a:r>
            <a:endParaRPr lang="fr-FR" dirty="0"/>
          </a:p>
          <a:p>
            <a:endParaRPr lang="fr-FR" dirty="0"/>
          </a:p>
        </p:txBody>
      </p:sp>
      <p:pic>
        <p:nvPicPr>
          <p:cNvPr id="16" name="Image 15">
            <a:extLst>
              <a:ext uri="{FF2B5EF4-FFF2-40B4-BE49-F238E27FC236}">
                <a16:creationId xmlns:a16="http://schemas.microsoft.com/office/drawing/2014/main" id="{F588EF84-7759-47F9-ABCE-91BFC9B8BB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29582" y="3155664"/>
            <a:ext cx="1447399" cy="1068775"/>
          </a:xfrm>
          <a:prstGeom prst="rect">
            <a:avLst/>
          </a:prstGeom>
        </p:spPr>
      </p:pic>
    </p:spTree>
    <p:extLst>
      <p:ext uri="{BB962C8B-B14F-4D97-AF65-F5344CB8AC3E}">
        <p14:creationId xmlns:p14="http://schemas.microsoft.com/office/powerpoint/2010/main" val="189867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b) Savoir orienter</a:t>
            </a:r>
          </a:p>
        </p:txBody>
      </p:sp>
    </p:spTree>
    <p:extLst>
      <p:ext uri="{BB962C8B-B14F-4D97-AF65-F5344CB8AC3E}">
        <p14:creationId xmlns:p14="http://schemas.microsoft.com/office/powerpoint/2010/main" val="232315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95442-947A-45C9-911F-DC00873FCA49}"/>
              </a:ext>
            </a:extLst>
          </p:cNvPr>
          <p:cNvSpPr>
            <a:spLocks noGrp="1"/>
          </p:cNvSpPr>
          <p:nvPr>
            <p:ph idx="4294967295"/>
          </p:nvPr>
        </p:nvSpPr>
        <p:spPr>
          <a:xfrm>
            <a:off x="838200" y="1533887"/>
            <a:ext cx="10862388" cy="3747239"/>
          </a:xfrm>
          <a:prstGeom prst="rect">
            <a:avLst/>
          </a:prstGeom>
        </p:spPr>
        <p:txBody>
          <a:bodyPr/>
          <a:lstStyle/>
          <a:p>
            <a:pPr>
              <a:buFont typeface="Wingdings" panose="05000000000000000000" pitchFamily="2" charset="2"/>
              <a:buChar char="ü"/>
            </a:pPr>
            <a:endParaRPr lang="fr-FR" sz="1800" dirty="0"/>
          </a:p>
          <a:p>
            <a:pPr marL="0" indent="0">
              <a:buNone/>
            </a:pPr>
            <a:r>
              <a:rPr lang="fr-FR" sz="1800" dirty="0"/>
              <a:t>Selon l’addiction, les poly consommations et les comorbidités, différents dispositifs sont complémentaires et doivent s’articuler ensemble :</a:t>
            </a:r>
          </a:p>
          <a:p>
            <a:pPr marL="0" indent="0" algn="ctr">
              <a:buNone/>
            </a:pPr>
            <a:endParaRPr lang="fr-FR" sz="1800" dirty="0"/>
          </a:p>
          <a:p>
            <a:pPr>
              <a:buFont typeface="Wingdings" panose="05000000000000000000" pitchFamily="2" charset="2"/>
              <a:buChar char="ü"/>
            </a:pPr>
            <a:r>
              <a:rPr lang="fr-FR" sz="1800" dirty="0"/>
              <a:t>Coordination addictologie et périnatalité  </a:t>
            </a:r>
          </a:p>
          <a:p>
            <a:pPr>
              <a:buFont typeface="Wingdings" panose="05000000000000000000" pitchFamily="2" charset="2"/>
              <a:buChar char="ü"/>
            </a:pPr>
            <a:r>
              <a:rPr lang="fr-FR" sz="1800" dirty="0"/>
              <a:t>Suivi obstétrical : grossesse à risque</a:t>
            </a:r>
          </a:p>
          <a:p>
            <a:pPr>
              <a:buFont typeface="Wingdings" panose="05000000000000000000" pitchFamily="2" charset="2"/>
              <a:buChar char="ü"/>
            </a:pPr>
            <a:r>
              <a:rPr lang="fr-FR" sz="1800" dirty="0"/>
              <a:t> Suivi pédiatrique : enfants nés prématurés ou hospitalisés en période néonatale (exemple : Réseau Grandir ensemble)</a:t>
            </a:r>
            <a:r>
              <a:rPr lang="fr-FR" sz="1200" b="0" i="0" dirty="0">
                <a:solidFill>
                  <a:srgbClr val="FFFFFF"/>
                </a:solidFill>
                <a:effectLst/>
                <a:latin typeface="Roboto" panose="02000000000000000000" pitchFamily="2" charset="0"/>
              </a:rPr>
              <a:t> est le réseau régional de suivi des enfants nés prématurés ou hospitalisés en période néonatale.</a:t>
            </a:r>
            <a:endParaRPr lang="fr-FR" sz="1800" dirty="0"/>
          </a:p>
          <a:p>
            <a:pPr>
              <a:buFont typeface="Wingdings" panose="05000000000000000000" pitchFamily="2" charset="2"/>
              <a:buChar char="ü"/>
            </a:pPr>
            <a:endParaRPr lang="fr-FR" sz="1800" dirty="0"/>
          </a:p>
        </p:txBody>
      </p:sp>
      <p:sp>
        <p:nvSpPr>
          <p:cNvPr id="10" name="ZoneTexte 9">
            <a:extLst>
              <a:ext uri="{FF2B5EF4-FFF2-40B4-BE49-F238E27FC236}">
                <a16:creationId xmlns:a16="http://schemas.microsoft.com/office/drawing/2014/main" id="{473C9D3D-12AE-4431-8995-F8F7B8DF7C00}"/>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Savoir Orienter :</a:t>
            </a:r>
            <a:endParaRPr lang="fr-FR" sz="3200" dirty="0">
              <a:solidFill>
                <a:srgbClr val="6B6123"/>
              </a:solidFill>
            </a:endParaRPr>
          </a:p>
        </p:txBody>
      </p:sp>
      <p:pic>
        <p:nvPicPr>
          <p:cNvPr id="4" name="Image 3">
            <a:extLst>
              <a:ext uri="{FF2B5EF4-FFF2-40B4-BE49-F238E27FC236}">
                <a16:creationId xmlns:a16="http://schemas.microsoft.com/office/drawing/2014/main" id="{76C98C45-9D86-43B0-8751-4C160742C8B1}"/>
              </a:ext>
            </a:extLst>
          </p:cNvPr>
          <p:cNvPicPr>
            <a:picLocks noChangeAspect="1"/>
          </p:cNvPicPr>
          <p:nvPr/>
        </p:nvPicPr>
        <p:blipFill>
          <a:blip r:embed="rId2"/>
          <a:stretch>
            <a:fillRect/>
          </a:stretch>
        </p:blipFill>
        <p:spPr>
          <a:xfrm>
            <a:off x="8096083" y="4300000"/>
            <a:ext cx="3257717" cy="1962251"/>
          </a:xfrm>
          <a:prstGeom prst="rect">
            <a:avLst/>
          </a:prstGeom>
        </p:spPr>
      </p:pic>
    </p:spTree>
    <p:extLst>
      <p:ext uri="{BB962C8B-B14F-4D97-AF65-F5344CB8AC3E}">
        <p14:creationId xmlns:p14="http://schemas.microsoft.com/office/powerpoint/2010/main" val="2282590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95442-947A-45C9-911F-DC00873FCA49}"/>
              </a:ext>
            </a:extLst>
          </p:cNvPr>
          <p:cNvSpPr>
            <a:spLocks noGrp="1"/>
          </p:cNvSpPr>
          <p:nvPr>
            <p:ph idx="4294967295"/>
          </p:nvPr>
        </p:nvSpPr>
        <p:spPr>
          <a:xfrm>
            <a:off x="838200" y="1533888"/>
            <a:ext cx="10515600" cy="888206"/>
          </a:xfrm>
          <a:prstGeom prst="rect">
            <a:avLst/>
          </a:prstGeom>
        </p:spPr>
        <p:txBody>
          <a:bodyPr/>
          <a:lstStyle/>
          <a:p>
            <a:pPr marL="0" indent="0">
              <a:buNone/>
            </a:pPr>
            <a:r>
              <a:rPr lang="fr-FR" sz="2200" dirty="0"/>
              <a:t>Selon l’addiction, les poly consommations et les comorbidités, différents dispositifs sont complémentaires et doivent s’articuler ensemble : </a:t>
            </a:r>
          </a:p>
        </p:txBody>
      </p:sp>
      <p:sp>
        <p:nvSpPr>
          <p:cNvPr id="4" name="Espace réservé du contenu 2">
            <a:extLst>
              <a:ext uri="{FF2B5EF4-FFF2-40B4-BE49-F238E27FC236}">
                <a16:creationId xmlns:a16="http://schemas.microsoft.com/office/drawing/2014/main" id="{4BEDB481-9A51-49F3-8956-C15193AF7A10}"/>
              </a:ext>
            </a:extLst>
          </p:cNvPr>
          <p:cNvSpPr txBox="1">
            <a:spLocks/>
          </p:cNvSpPr>
          <p:nvPr/>
        </p:nvSpPr>
        <p:spPr>
          <a:xfrm>
            <a:off x="4339989" y="3114161"/>
            <a:ext cx="2704623" cy="2568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CSAPA : Centre de soins, d’accompagnement et de préventions des addictions (consultations dédiées pour femmes enceintes)</a:t>
            </a:r>
          </a:p>
          <a:p>
            <a:endParaRPr lang="fr-FR" sz="1800" dirty="0"/>
          </a:p>
          <a:p>
            <a:endParaRPr lang="fr-FR" sz="1800" dirty="0"/>
          </a:p>
          <a:p>
            <a:endParaRPr lang="fr-FR" sz="1800" dirty="0"/>
          </a:p>
          <a:p>
            <a:pPr marL="0" indent="0">
              <a:buNone/>
            </a:pPr>
            <a:endParaRPr lang="fr-FR" sz="1800" dirty="0"/>
          </a:p>
        </p:txBody>
      </p:sp>
      <p:sp>
        <p:nvSpPr>
          <p:cNvPr id="5" name="Rectangle : coins arrondis 4">
            <a:extLst>
              <a:ext uri="{FF2B5EF4-FFF2-40B4-BE49-F238E27FC236}">
                <a16:creationId xmlns:a16="http://schemas.microsoft.com/office/drawing/2014/main" id="{4EF31BA7-16FA-46C4-B12A-EA2127D33034}"/>
              </a:ext>
            </a:extLst>
          </p:cNvPr>
          <p:cNvSpPr/>
          <p:nvPr/>
        </p:nvSpPr>
        <p:spPr>
          <a:xfrm>
            <a:off x="955338" y="2422094"/>
            <a:ext cx="2880000" cy="532262"/>
          </a:xfrm>
          <a:prstGeom prst="roundRect">
            <a:avLst/>
          </a:prstGeom>
          <a:solidFill>
            <a:srgbClr val="6B6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r>
              <a:rPr lang="fr-FR" baseline="30000" dirty="0"/>
              <a:t>er</a:t>
            </a:r>
            <a:r>
              <a:rPr lang="fr-FR" dirty="0"/>
              <a:t> recours</a:t>
            </a:r>
          </a:p>
        </p:txBody>
      </p:sp>
      <p:sp>
        <p:nvSpPr>
          <p:cNvPr id="6" name="Rectangle : coins arrondis 5">
            <a:extLst>
              <a:ext uri="{FF2B5EF4-FFF2-40B4-BE49-F238E27FC236}">
                <a16:creationId xmlns:a16="http://schemas.microsoft.com/office/drawing/2014/main" id="{A9D3871F-93BA-473C-B3E2-05F213BFE3AE}"/>
              </a:ext>
            </a:extLst>
          </p:cNvPr>
          <p:cNvSpPr/>
          <p:nvPr/>
        </p:nvSpPr>
        <p:spPr>
          <a:xfrm>
            <a:off x="4339989" y="2422094"/>
            <a:ext cx="2880000" cy="532262"/>
          </a:xfrm>
          <a:prstGeom prst="roundRect">
            <a:avLst/>
          </a:prstGeom>
          <a:solidFill>
            <a:srgbClr val="7C7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Dispositifs </a:t>
            </a:r>
            <a:br>
              <a:rPr lang="fr-FR" dirty="0"/>
            </a:br>
            <a:r>
              <a:rPr lang="fr-FR" dirty="0"/>
              <a:t>médico-sociaux</a:t>
            </a:r>
          </a:p>
        </p:txBody>
      </p:sp>
      <p:sp>
        <p:nvSpPr>
          <p:cNvPr id="7" name="Rectangle : coins arrondis 6">
            <a:extLst>
              <a:ext uri="{FF2B5EF4-FFF2-40B4-BE49-F238E27FC236}">
                <a16:creationId xmlns:a16="http://schemas.microsoft.com/office/drawing/2014/main" id="{4B059A6C-84DF-4958-BFBC-BE1B9E5AB280}"/>
              </a:ext>
            </a:extLst>
          </p:cNvPr>
          <p:cNvSpPr/>
          <p:nvPr/>
        </p:nvSpPr>
        <p:spPr>
          <a:xfrm>
            <a:off x="7724640" y="2422094"/>
            <a:ext cx="2880000" cy="532262"/>
          </a:xfrm>
          <a:prstGeom prst="roundRect">
            <a:avLst/>
          </a:prstGeom>
          <a:solidFill>
            <a:srgbClr val="7A2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Dispositifs </a:t>
            </a:r>
            <a:br>
              <a:rPr lang="fr-FR" dirty="0"/>
            </a:br>
            <a:r>
              <a:rPr lang="fr-FR" dirty="0"/>
              <a:t>sanitaires</a:t>
            </a:r>
          </a:p>
        </p:txBody>
      </p:sp>
      <p:sp>
        <p:nvSpPr>
          <p:cNvPr id="8" name="Espace réservé du contenu 2">
            <a:extLst>
              <a:ext uri="{FF2B5EF4-FFF2-40B4-BE49-F238E27FC236}">
                <a16:creationId xmlns:a16="http://schemas.microsoft.com/office/drawing/2014/main" id="{60E5C869-7892-40E9-9F99-F2A93D9FB2E5}"/>
              </a:ext>
            </a:extLst>
          </p:cNvPr>
          <p:cNvSpPr txBox="1">
            <a:spLocks/>
          </p:cNvSpPr>
          <p:nvPr/>
        </p:nvSpPr>
        <p:spPr>
          <a:xfrm>
            <a:off x="955337" y="3114159"/>
            <a:ext cx="3073738" cy="30627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Médecins généralistes</a:t>
            </a:r>
          </a:p>
          <a:p>
            <a:r>
              <a:rPr lang="fr-FR" sz="1800" dirty="0" err="1"/>
              <a:t>Sages-femmes</a:t>
            </a:r>
            <a:r>
              <a:rPr lang="fr-FR" sz="1800" dirty="0"/>
              <a:t> et réseau de santé en périnatalité</a:t>
            </a:r>
          </a:p>
          <a:p>
            <a:r>
              <a:rPr lang="fr-FR" sz="1800" dirty="0"/>
              <a:t>Pharmaciens</a:t>
            </a:r>
          </a:p>
          <a:p>
            <a:r>
              <a:rPr lang="fr-FR" sz="1800" dirty="0"/>
              <a:t>Pédiatres (consultation anténatale)</a:t>
            </a:r>
          </a:p>
          <a:p>
            <a:r>
              <a:rPr lang="fr-FR" sz="1800" dirty="0"/>
              <a:t>Gynécologues-obstétriciens</a:t>
            </a:r>
          </a:p>
          <a:p>
            <a:r>
              <a:rPr lang="fr-FR" sz="1800" dirty="0"/>
              <a:t>Professionnels du Conseil général (PMI)</a:t>
            </a:r>
          </a:p>
          <a:p>
            <a:endParaRPr lang="fr-FR" sz="1800" dirty="0"/>
          </a:p>
          <a:p>
            <a:pPr marL="0" indent="0">
              <a:buNone/>
            </a:pPr>
            <a:endParaRPr lang="fr-FR" sz="1800" dirty="0"/>
          </a:p>
        </p:txBody>
      </p:sp>
      <p:sp>
        <p:nvSpPr>
          <p:cNvPr id="9" name="Espace réservé du contenu 2">
            <a:extLst>
              <a:ext uri="{FF2B5EF4-FFF2-40B4-BE49-F238E27FC236}">
                <a16:creationId xmlns:a16="http://schemas.microsoft.com/office/drawing/2014/main" id="{7A5CC28D-E48C-407E-A9C9-F493753886AD}"/>
              </a:ext>
            </a:extLst>
          </p:cNvPr>
          <p:cNvSpPr txBox="1">
            <a:spLocks/>
          </p:cNvSpPr>
          <p:nvPr/>
        </p:nvSpPr>
        <p:spPr>
          <a:xfrm>
            <a:off x="7724640" y="3114160"/>
            <a:ext cx="3266821" cy="2848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Consultations d’addictologie / tabacologie au sein des services hospitaliers ( services sociaux, psychiatre, pédiatres…) </a:t>
            </a:r>
          </a:p>
          <a:p>
            <a:r>
              <a:rPr lang="fr-FR" sz="1800" dirty="0"/>
              <a:t>Les Equipes de liaison et de soins en addictologie</a:t>
            </a:r>
          </a:p>
          <a:p>
            <a:r>
              <a:rPr lang="fr-FR" sz="1800" dirty="0"/>
              <a:t>Sevrages hospitaliers</a:t>
            </a:r>
          </a:p>
        </p:txBody>
      </p:sp>
      <p:sp>
        <p:nvSpPr>
          <p:cNvPr id="10" name="ZoneTexte 9">
            <a:extLst>
              <a:ext uri="{FF2B5EF4-FFF2-40B4-BE49-F238E27FC236}">
                <a16:creationId xmlns:a16="http://schemas.microsoft.com/office/drawing/2014/main" id="{473C9D3D-12AE-4431-8995-F8F7B8DF7C00}"/>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Savoir Orienter</a:t>
            </a:r>
            <a:endParaRPr lang="fr-FR" sz="3200" dirty="0">
              <a:solidFill>
                <a:srgbClr val="6B6123"/>
              </a:solidFill>
            </a:endParaRPr>
          </a:p>
        </p:txBody>
      </p:sp>
    </p:spTree>
    <p:extLst>
      <p:ext uri="{BB962C8B-B14F-4D97-AF65-F5344CB8AC3E}">
        <p14:creationId xmlns:p14="http://schemas.microsoft.com/office/powerpoint/2010/main" val="20955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803B8AE-B325-4838-9FF7-DD4B1ACB0E03}"/>
              </a:ext>
            </a:extLst>
          </p:cNvPr>
          <p:cNvSpPr txBox="1"/>
          <p:nvPr/>
        </p:nvSpPr>
        <p:spPr>
          <a:xfrm>
            <a:off x="847530" y="1674674"/>
            <a:ext cx="10496940" cy="923330"/>
          </a:xfrm>
          <a:prstGeom prst="rect">
            <a:avLst/>
          </a:prstGeom>
          <a:noFill/>
        </p:spPr>
        <p:txBody>
          <a:bodyPr wrap="square" rtlCol="0">
            <a:spAutoFit/>
          </a:bodyPr>
          <a:lstStyle/>
          <a:p>
            <a:r>
              <a:rPr lang="fr-FR" dirty="0"/>
              <a:t>Les annuaires des acteurs ressources par territoire et par dispositif : </a:t>
            </a:r>
          </a:p>
          <a:p>
            <a:endParaRPr lang="fr-FR" dirty="0"/>
          </a:p>
          <a:p>
            <a:r>
              <a:rPr lang="fr-FR" dirty="0">
                <a:hlinkClick r:id="rId2"/>
              </a:rPr>
              <a:t>https://srae-addicto-pdl.fr/parcours-de-soins/annuaire-des-professionnels/ </a:t>
            </a:r>
            <a:endParaRPr lang="fr-FR" dirty="0"/>
          </a:p>
        </p:txBody>
      </p:sp>
      <p:sp>
        <p:nvSpPr>
          <p:cNvPr id="7" name="ZoneTexte 6">
            <a:extLst>
              <a:ext uri="{FF2B5EF4-FFF2-40B4-BE49-F238E27FC236}">
                <a16:creationId xmlns:a16="http://schemas.microsoft.com/office/drawing/2014/main" id="{5B107E0A-FE85-43C2-AA8A-15847FFF5644}"/>
              </a:ext>
            </a:extLst>
          </p:cNvPr>
          <p:cNvSpPr txBox="1"/>
          <p:nvPr/>
        </p:nvSpPr>
        <p:spPr>
          <a:xfrm>
            <a:off x="710213" y="585926"/>
            <a:ext cx="11554523" cy="584775"/>
          </a:xfrm>
          <a:prstGeom prst="rect">
            <a:avLst/>
          </a:prstGeom>
          <a:noFill/>
        </p:spPr>
        <p:txBody>
          <a:bodyPr wrap="square" rtlCol="0">
            <a:spAutoFit/>
          </a:bodyPr>
          <a:lstStyle/>
          <a:p>
            <a:pPr lvl="0"/>
            <a:r>
              <a:rPr lang="fr-FR" sz="3200" b="1" dirty="0">
                <a:solidFill>
                  <a:srgbClr val="7A2553"/>
                </a:solidFill>
              </a:rPr>
              <a:t>Savoir orienter :</a:t>
            </a:r>
            <a:endParaRPr lang="fr-FR" sz="3200" dirty="0">
              <a:solidFill>
                <a:srgbClr val="6B6123"/>
              </a:solidFill>
            </a:endParaRPr>
          </a:p>
        </p:txBody>
      </p:sp>
    </p:spTree>
    <p:extLst>
      <p:ext uri="{BB962C8B-B14F-4D97-AF65-F5344CB8AC3E}">
        <p14:creationId xmlns:p14="http://schemas.microsoft.com/office/powerpoint/2010/main" val="51377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11078-C7F7-4BCF-B212-87249B6A13E0}"/>
              </a:ext>
            </a:extLst>
          </p:cNvPr>
          <p:cNvSpPr>
            <a:spLocks noGrp="1"/>
          </p:cNvSpPr>
          <p:nvPr>
            <p:ph idx="4294967295"/>
          </p:nvPr>
        </p:nvSpPr>
        <p:spPr>
          <a:xfrm>
            <a:off x="0" y="0"/>
            <a:ext cx="0" cy="0"/>
          </a:xfrm>
          <a:prstGeom prst="rect">
            <a:avLst/>
          </a:prstGeom>
        </p:spPr>
        <p:txBody>
          <a:bodyPr>
            <a:normAutofit fontScale="25000" lnSpcReduction="20000"/>
          </a:bodyPr>
          <a:lstStyle/>
          <a:p>
            <a:endParaRPr lang="fr-FR" dirty="0"/>
          </a:p>
          <a:p>
            <a:endParaRPr lang="fr-FR" dirty="0"/>
          </a:p>
          <a:p>
            <a:endParaRPr lang="fr-FR" dirty="0"/>
          </a:p>
        </p:txBody>
      </p:sp>
      <p:sp>
        <p:nvSpPr>
          <p:cNvPr id="4" name="ZoneTexte 3">
            <a:extLst>
              <a:ext uri="{FF2B5EF4-FFF2-40B4-BE49-F238E27FC236}">
                <a16:creationId xmlns:a16="http://schemas.microsoft.com/office/drawing/2014/main" id="{34F19C75-642C-4C24-9499-F5C1B8E8CB2E}"/>
              </a:ext>
            </a:extLst>
          </p:cNvPr>
          <p:cNvSpPr txBox="1"/>
          <p:nvPr/>
        </p:nvSpPr>
        <p:spPr>
          <a:xfrm>
            <a:off x="313389" y="484237"/>
            <a:ext cx="11878611" cy="4724370"/>
          </a:xfrm>
          <a:prstGeom prst="rect">
            <a:avLst/>
          </a:prstGeom>
          <a:noFill/>
        </p:spPr>
        <p:txBody>
          <a:bodyPr wrap="square" rtlCol="0">
            <a:spAutoFit/>
          </a:bodyPr>
          <a:lstStyle/>
          <a:p>
            <a:pPr lvl="0"/>
            <a:r>
              <a:rPr lang="fr-FR" sz="3200" b="1" dirty="0">
                <a:solidFill>
                  <a:srgbClr val="7A2553"/>
                </a:solidFill>
              </a:rPr>
              <a:t>Module 7 :</a:t>
            </a:r>
          </a:p>
          <a:p>
            <a:pPr lvl="1">
              <a:spcAft>
                <a:spcPts val="1800"/>
              </a:spcAft>
              <a:tabLst>
                <a:tab pos="446088" algn="l"/>
              </a:tabLst>
            </a:pPr>
            <a:r>
              <a:rPr lang="fr-FR" sz="3200" b="1" dirty="0"/>
              <a:t>Accompagner et / ou savoir orienter</a:t>
            </a:r>
          </a:p>
          <a:p>
            <a:pPr marL="1428750" lvl="2" indent="-514350">
              <a:spcAft>
                <a:spcPts val="1200"/>
              </a:spcAft>
              <a:buFont typeface="+mj-lt"/>
              <a:buAutoNum type="alphaLcParenR"/>
              <a:tabLst>
                <a:tab pos="446088" algn="l"/>
              </a:tabLst>
            </a:pPr>
            <a:r>
              <a:rPr lang="fr-FR" sz="3200" dirty="0"/>
              <a:t>Accompagner </a:t>
            </a:r>
          </a:p>
          <a:p>
            <a:pPr marL="1428750" lvl="2" indent="-514350">
              <a:spcAft>
                <a:spcPts val="1200"/>
              </a:spcAft>
              <a:buFont typeface="+mj-lt"/>
              <a:buAutoNum type="alphaLcParenR"/>
              <a:tabLst>
                <a:tab pos="446088" algn="l"/>
              </a:tabLst>
            </a:pPr>
            <a:r>
              <a:rPr lang="fr-FR" sz="3200" dirty="0"/>
              <a:t>Savoir orienter </a:t>
            </a:r>
          </a:p>
          <a:p>
            <a:pPr marL="1428750" lvl="2" indent="-514350">
              <a:spcAft>
                <a:spcPts val="1200"/>
              </a:spcAft>
              <a:buFont typeface="+mj-lt"/>
              <a:buAutoNum type="alphaLcParenR"/>
              <a:tabLst>
                <a:tab pos="446088" algn="l"/>
              </a:tabLst>
            </a:pPr>
            <a:r>
              <a:rPr lang="fr-FR" sz="3200" dirty="0"/>
              <a:t>Se former</a:t>
            </a:r>
          </a:p>
          <a:p>
            <a:pPr marL="914400" lvl="1" indent="-457200">
              <a:buFont typeface="Wingdings" panose="05000000000000000000" pitchFamily="2" charset="2"/>
              <a:buChar char="Ø"/>
              <a:tabLst>
                <a:tab pos="446088" algn="l"/>
              </a:tabLst>
            </a:pPr>
            <a:endParaRPr lang="fr-FR" sz="3200" dirty="0"/>
          </a:p>
          <a:p>
            <a:pPr lvl="1">
              <a:tabLst>
                <a:tab pos="446088" algn="l"/>
              </a:tabLst>
            </a:pPr>
            <a:endParaRPr lang="fr-FR" sz="3200" dirty="0"/>
          </a:p>
          <a:p>
            <a:pPr marL="914400" lvl="1" indent="-457200">
              <a:buFont typeface="Wingdings" panose="05000000000000000000" pitchFamily="2" charset="2"/>
              <a:buChar char="Ø"/>
              <a:tabLst>
                <a:tab pos="446088" algn="l"/>
              </a:tabLst>
            </a:pPr>
            <a:endParaRPr lang="fr-FR" sz="3200" dirty="0"/>
          </a:p>
        </p:txBody>
      </p:sp>
    </p:spTree>
    <p:extLst>
      <p:ext uri="{BB962C8B-B14F-4D97-AF65-F5344CB8AC3E}">
        <p14:creationId xmlns:p14="http://schemas.microsoft.com/office/powerpoint/2010/main" val="366922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3136612"/>
            <a:ext cx="12192000" cy="584775"/>
          </a:xfrm>
          <a:prstGeom prst="rect">
            <a:avLst/>
          </a:prstGeom>
          <a:noFill/>
        </p:spPr>
        <p:txBody>
          <a:bodyPr wrap="square" rtlCol="0">
            <a:spAutoFit/>
          </a:bodyPr>
          <a:lstStyle/>
          <a:p>
            <a:pPr lvl="0" algn="ctr"/>
            <a:r>
              <a:rPr lang="fr-FR" sz="3200" b="1" dirty="0"/>
              <a:t>c) Se former</a:t>
            </a:r>
          </a:p>
        </p:txBody>
      </p:sp>
    </p:spTree>
    <p:extLst>
      <p:ext uri="{BB962C8B-B14F-4D97-AF65-F5344CB8AC3E}">
        <p14:creationId xmlns:p14="http://schemas.microsoft.com/office/powerpoint/2010/main" val="117478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07EFD74-2A27-4D9D-B88C-4F406FA1E1F3}"/>
              </a:ext>
            </a:extLst>
          </p:cNvPr>
          <p:cNvSpPr>
            <a:spLocks noGrp="1"/>
          </p:cNvSpPr>
          <p:nvPr>
            <p:ph type="sldNum" sz="quarter" idx="4294967295"/>
          </p:nvPr>
        </p:nvSpPr>
        <p:spPr>
          <a:xfrm>
            <a:off x="10989586" y="6920029"/>
            <a:ext cx="1275151" cy="264714"/>
          </a:xfrm>
          <a:prstGeom prst="rect">
            <a:avLst/>
          </a:prstGeom>
        </p:spPr>
        <p:txBody>
          <a:bodyPr/>
          <a:lstStyle/>
          <a:p>
            <a:fld id="{F8939EDD-BB62-41C2-BCA9-C111A5EED8ED}" type="slidenum">
              <a:rPr lang="fr-FR" smtClean="0"/>
              <a:t>21</a:t>
            </a:fld>
            <a:endParaRPr lang="fr-FR" dirty="0"/>
          </a:p>
        </p:txBody>
      </p:sp>
      <p:sp>
        <p:nvSpPr>
          <p:cNvPr id="6" name="ZoneTexte 5">
            <a:extLst>
              <a:ext uri="{FF2B5EF4-FFF2-40B4-BE49-F238E27FC236}">
                <a16:creationId xmlns:a16="http://schemas.microsoft.com/office/drawing/2014/main" id="{B53D1CC8-F566-4C1C-8006-8D6E6E3A3127}"/>
              </a:ext>
            </a:extLst>
          </p:cNvPr>
          <p:cNvSpPr txBox="1"/>
          <p:nvPr/>
        </p:nvSpPr>
        <p:spPr>
          <a:xfrm>
            <a:off x="648930" y="1375396"/>
            <a:ext cx="11456480" cy="5394297"/>
          </a:xfrm>
          <a:prstGeom prst="rect">
            <a:avLst/>
          </a:prstGeom>
          <a:noFill/>
        </p:spPr>
        <p:txBody>
          <a:bodyPr wrap="square" rtlCol="0">
            <a:spAutoFit/>
          </a:bodyPr>
          <a:lstStyle/>
          <a:p>
            <a:r>
              <a:rPr lang="fr-FR" sz="1600" b="1" dirty="0"/>
              <a:t>Réseau Sécurité Naissance : </a:t>
            </a:r>
            <a:r>
              <a:rPr lang="fr-FR" sz="1600" dirty="0">
                <a:hlinkClick r:id="rId2"/>
              </a:rPr>
              <a:t>https://www.reseau-naissance.fr/addictions-et-nutrition/</a:t>
            </a:r>
            <a:endParaRPr lang="fr-FR" sz="1600" dirty="0"/>
          </a:p>
          <a:p>
            <a:endParaRPr lang="fr-FR" sz="1600" b="1" dirty="0"/>
          </a:p>
          <a:p>
            <a:r>
              <a:rPr lang="fr-FR" sz="1600" b="1" dirty="0"/>
              <a:t>SRAE Addictologie </a:t>
            </a:r>
            <a:r>
              <a:rPr lang="fr-FR" sz="1600" dirty="0"/>
              <a:t>: </a:t>
            </a:r>
            <a:r>
              <a:rPr lang="fr-FR" sz="1600" dirty="0">
                <a:hlinkClick r:id="rId3"/>
              </a:rPr>
              <a:t>http://www.srae-addicto-pdl.fr/fr/formation/</a:t>
            </a:r>
            <a:endParaRPr lang="fr-FR" sz="1600" dirty="0"/>
          </a:p>
          <a:p>
            <a:endParaRPr lang="fr-FR" sz="1600" dirty="0"/>
          </a:p>
          <a:p>
            <a:r>
              <a:rPr lang="fr-FR" sz="1600" b="1" dirty="0"/>
              <a:t>RESPADD</a:t>
            </a:r>
            <a:r>
              <a:rPr lang="fr-FR" sz="1600" dirty="0"/>
              <a:t> : </a:t>
            </a:r>
            <a:r>
              <a:rPr lang="fr-FR" sz="1600" dirty="0">
                <a:hlinkClick r:id="rId4"/>
              </a:rPr>
              <a:t>https://www.respadd.org/</a:t>
            </a:r>
            <a:endParaRPr lang="fr-FR" sz="1600" dirty="0"/>
          </a:p>
          <a:p>
            <a:r>
              <a:rPr lang="fr-FR" sz="1600" dirty="0"/>
              <a:t>O</a:t>
            </a:r>
            <a:r>
              <a:rPr kumimoji="0" lang="fr-FR" altLang="fr-FR" sz="1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utils</a:t>
            </a:r>
            <a:r>
              <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disponibles </a:t>
            </a:r>
            <a:r>
              <a:rPr kumimoji="0" lang="fr-FR" altLang="fr-FR" sz="1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gratuitement : </a:t>
            </a:r>
            <a:r>
              <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rPr>
              <a:t>contact@respadd.org</a:t>
            </a:r>
            <a:br>
              <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fr-FR" altLang="fr-F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Tél : 01 40 44 50 26</a:t>
            </a:r>
            <a:endParaRPr lang="fr-FR" sz="1600" dirty="0"/>
          </a:p>
          <a:p>
            <a:endParaRPr lang="fr-FR" sz="1600" dirty="0"/>
          </a:p>
          <a:p>
            <a:r>
              <a:rPr lang="fr-FR" sz="1600" b="1" dirty="0" err="1"/>
              <a:t>Promosanté</a:t>
            </a:r>
            <a:r>
              <a:rPr lang="fr-FR" sz="1600" dirty="0"/>
              <a:t> : </a:t>
            </a:r>
            <a:r>
              <a:rPr lang="fr-FR" sz="1600" dirty="0">
                <a:hlinkClick r:id="rId6"/>
              </a:rPr>
              <a:t>https://www.promosante-idf.fr/</a:t>
            </a:r>
            <a:endParaRPr lang="fr-FR" sz="1600" dirty="0"/>
          </a:p>
          <a:p>
            <a:endParaRPr lang="fr-FR" sz="1600" dirty="0"/>
          </a:p>
          <a:p>
            <a:r>
              <a:rPr lang="fr-FR" sz="1600" b="1" dirty="0"/>
              <a:t>Fédération Addiction </a:t>
            </a:r>
            <a:r>
              <a:rPr lang="fr-FR" sz="1600" dirty="0"/>
              <a:t>: </a:t>
            </a:r>
            <a:r>
              <a:rPr lang="fr-FR" sz="1600" dirty="0">
                <a:hlinkClick r:id="rId7"/>
              </a:rPr>
              <a:t>https://www.federationaddiction.fr/</a:t>
            </a:r>
            <a:endParaRPr lang="fr-FR" sz="1600" dirty="0"/>
          </a:p>
          <a:p>
            <a:endParaRPr lang="fr-FR" sz="1600" dirty="0"/>
          </a:p>
          <a:p>
            <a:r>
              <a:rPr lang="fr-FR" sz="1600" b="1" dirty="0"/>
              <a:t>Association Addictions France </a:t>
            </a:r>
            <a:r>
              <a:rPr lang="fr-FR" sz="1600" dirty="0"/>
              <a:t>: </a:t>
            </a:r>
            <a:r>
              <a:rPr lang="fr-FR" sz="1600" dirty="0">
                <a:hlinkClick r:id="rId8"/>
              </a:rPr>
              <a:t>La formation – Association Addictions France (anciennement ANPAA) (addictions-france.org)</a:t>
            </a:r>
            <a:endParaRPr lang="fr-FR" sz="1600" dirty="0"/>
          </a:p>
          <a:p>
            <a:endParaRPr lang="fr-FR" sz="1600" dirty="0"/>
          </a:p>
          <a:p>
            <a:endParaRPr lang="fr-FR" sz="1600" dirty="0"/>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effectLst/>
                <a:uLnTx/>
                <a:uFillTx/>
                <a:latin typeface="Calibri" panose="020F0502020204030204"/>
                <a:ea typeface="+mn-ea"/>
                <a:cs typeface="+mn-cs"/>
              </a:rPr>
              <a:t>DIU Tabacologie et aide au sevrage tabagique </a:t>
            </a:r>
            <a:r>
              <a:rPr kumimoji="0" lang="fr-FR" sz="1600" b="1" i="0" u="none" strike="noStrike" kern="1200" cap="none" spc="0" normalizeH="0" baseline="0" noProof="0" dirty="0" err="1">
                <a:ln>
                  <a:noFill/>
                </a:ln>
                <a:effectLst/>
                <a:uLnTx/>
                <a:uFillTx/>
                <a:latin typeface="Calibri" panose="020F0502020204030204"/>
                <a:ea typeface="+mn-ea"/>
                <a:cs typeface="+mn-cs"/>
              </a:rPr>
              <a:t>inter-région</a:t>
            </a:r>
            <a:r>
              <a:rPr kumimoji="0" lang="fr-FR" sz="1600" b="1" i="0" u="none" strike="noStrike" kern="1200" cap="none" spc="0" normalizeH="0" baseline="0" noProof="0" dirty="0">
                <a:ln>
                  <a:noFill/>
                </a:ln>
                <a:effectLst/>
                <a:uLnTx/>
                <a:uFillTx/>
                <a:latin typeface="Calibri" panose="020F0502020204030204"/>
                <a:ea typeface="+mn-ea"/>
                <a:cs typeface="+mn-cs"/>
              </a:rPr>
              <a:t> Ouest</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CHU de Nantes - Pascale POREE   </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Tél : 02 40 16 51 04</a:t>
            </a:r>
            <a:b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9" tooltip="pascale.poree@chu-nantes.fr">
                  <a:extLst>
                    <a:ext uri="{A12FA001-AC4F-418D-AE19-62706E023703}">
                      <ahyp:hlinkClr xmlns:ahyp="http://schemas.microsoft.com/office/drawing/2018/hyperlinkcolor" val="tx"/>
                    </a:ext>
                  </a:extLst>
                </a:hlinkClick>
              </a:rPr>
              <a:t>pascale.poree@chu-nantes.fr</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endParaRPr lang="fr-FR" sz="1600" dirty="0"/>
          </a:p>
        </p:txBody>
      </p:sp>
      <p:pic>
        <p:nvPicPr>
          <p:cNvPr id="7" name="Image 6">
            <a:extLst>
              <a:ext uri="{FF2B5EF4-FFF2-40B4-BE49-F238E27FC236}">
                <a16:creationId xmlns:a16="http://schemas.microsoft.com/office/drawing/2014/main" id="{C1BF520D-EAFC-4B6B-8DF3-E296A7831036}"/>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9501612" y="581891"/>
            <a:ext cx="1608621" cy="2224041"/>
          </a:xfrm>
          <a:prstGeom prst="rect">
            <a:avLst/>
          </a:prstGeom>
        </p:spPr>
      </p:pic>
      <p:sp>
        <p:nvSpPr>
          <p:cNvPr id="8" name="ZoneTexte 7">
            <a:extLst>
              <a:ext uri="{FF2B5EF4-FFF2-40B4-BE49-F238E27FC236}">
                <a16:creationId xmlns:a16="http://schemas.microsoft.com/office/drawing/2014/main" id="{48EB0E25-6417-42A3-B8AB-05B63937A94E}"/>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Pour les professionnels : Se former</a:t>
            </a:r>
            <a:endParaRPr lang="fr-FR" sz="3200" dirty="0">
              <a:solidFill>
                <a:srgbClr val="6B6123"/>
              </a:solidFill>
            </a:endParaRPr>
          </a:p>
        </p:txBody>
      </p:sp>
      <p:pic>
        <p:nvPicPr>
          <p:cNvPr id="4" name="Image 3">
            <a:extLst>
              <a:ext uri="{FF2B5EF4-FFF2-40B4-BE49-F238E27FC236}">
                <a16:creationId xmlns:a16="http://schemas.microsoft.com/office/drawing/2014/main" id="{09653C68-964E-4ECE-8F89-3B06C8D53B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7775" y="1854567"/>
            <a:ext cx="1326280" cy="2094867"/>
          </a:xfrm>
          <a:prstGeom prst="rect">
            <a:avLst/>
          </a:prstGeom>
        </p:spPr>
      </p:pic>
      <p:pic>
        <p:nvPicPr>
          <p:cNvPr id="9" name="Picture 3" descr="untitled">
            <a:extLst>
              <a:ext uri="{FF2B5EF4-FFF2-40B4-BE49-F238E27FC236}">
                <a16:creationId xmlns:a16="http://schemas.microsoft.com/office/drawing/2014/main" id="{D3D8886A-A6A3-45C1-9C55-AAB856CB7E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0558" y="581891"/>
            <a:ext cx="1326280" cy="185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arution du guide &quot;Femmes et addictions&quot; - Fédération Addiction">
            <a:extLst>
              <a:ext uri="{FF2B5EF4-FFF2-40B4-BE49-F238E27FC236}">
                <a16:creationId xmlns:a16="http://schemas.microsoft.com/office/drawing/2014/main" id="{29375CA8-E537-49B9-A4E0-D469017F80B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27892" y="581891"/>
            <a:ext cx="1298252" cy="185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6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07EFD74-2A27-4D9D-B88C-4F406FA1E1F3}"/>
              </a:ext>
            </a:extLst>
          </p:cNvPr>
          <p:cNvSpPr>
            <a:spLocks noGrp="1"/>
          </p:cNvSpPr>
          <p:nvPr>
            <p:ph type="sldNum" sz="quarter" idx="4294967295"/>
          </p:nvPr>
        </p:nvSpPr>
        <p:spPr>
          <a:xfrm>
            <a:off x="8610600" y="6356350"/>
            <a:ext cx="2743200" cy="365125"/>
          </a:xfrm>
          <a:prstGeom prst="rect">
            <a:avLst/>
          </a:prstGeom>
        </p:spPr>
        <p:txBody>
          <a:bodyPr/>
          <a:lstStyle/>
          <a:p>
            <a:fld id="{F8939EDD-BB62-41C2-BCA9-C111A5EED8ED}" type="slidenum">
              <a:rPr lang="fr-FR" smtClean="0"/>
              <a:t>22</a:t>
            </a:fld>
            <a:endParaRPr lang="fr-FR"/>
          </a:p>
        </p:txBody>
      </p:sp>
      <p:sp>
        <p:nvSpPr>
          <p:cNvPr id="6" name="ZoneTexte 5">
            <a:extLst>
              <a:ext uri="{FF2B5EF4-FFF2-40B4-BE49-F238E27FC236}">
                <a16:creationId xmlns:a16="http://schemas.microsoft.com/office/drawing/2014/main" id="{B53D1CC8-F566-4C1C-8006-8D6E6E3A3127}"/>
              </a:ext>
            </a:extLst>
          </p:cNvPr>
          <p:cNvSpPr txBox="1"/>
          <p:nvPr/>
        </p:nvSpPr>
        <p:spPr>
          <a:xfrm>
            <a:off x="703083" y="1347404"/>
            <a:ext cx="11267209" cy="1742015"/>
          </a:xfrm>
          <a:prstGeom prst="rect">
            <a:avLst/>
          </a:prstGeom>
          <a:noFill/>
        </p:spPr>
        <p:txBody>
          <a:bodyPr wrap="square" rtlCol="0">
            <a:spAutoFit/>
          </a:bodyPr>
          <a:lstStyle/>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effectLst/>
                <a:uLnTx/>
                <a:uFillTx/>
                <a:latin typeface="Calibri" panose="020F0502020204030204"/>
                <a:ea typeface="+mn-ea"/>
                <a:cs typeface="+mn-cs"/>
              </a:rPr>
              <a:t>DIU Addictologie: Troubles liés à l’usage de substances (hors alcool) et addictions comportementales</a:t>
            </a:r>
          </a:p>
          <a:p>
            <a:pPr marL="0" marR="0" lvl="0" indent="0" algn="l" defTabSz="914400" rtl="0" eaLnBrk="1" fontAlgn="auto" latinLnBrk="0" hangingPunct="1">
              <a:lnSpc>
                <a:spcPct val="90000"/>
              </a:lnSpc>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Université de </a:t>
            </a: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Nantes - Tél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02 53 48 47 42</a:t>
            </a:r>
            <a:br>
              <a:rPr kumimoji="0" lang="fr-FR"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diu.addictologie-substances</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hlinkClick r:id="rId3" tooltip="laurence.maringue@univ-nantes.fr">
                  <a:extLst>
                    <a:ext uri="{A12FA001-AC4F-418D-AE19-62706E023703}">
                      <ahyp:hlinkClr xmlns:ahyp="http://schemas.microsoft.com/office/drawing/2018/hyperlinkcolor" val="tx"/>
                    </a:ext>
                  </a:extLst>
                </a:hlinkClick>
              </a:rPr>
              <a:t>@univ-nantes.fr</a:t>
            </a:r>
            <a:endParaRPr lang="fr-FR" sz="1600" b="1" dirty="0"/>
          </a:p>
          <a:p>
            <a:endParaRPr lang="fr-FR" sz="1600" b="1" dirty="0"/>
          </a:p>
          <a:p>
            <a:r>
              <a:rPr lang="fr-FR" sz="1600" b="1" dirty="0"/>
              <a:t>DIU Périnatalité et addictions : </a:t>
            </a:r>
            <a:r>
              <a:rPr lang="fr-FR" sz="1600" dirty="0"/>
              <a:t>Paris-Saclay, Nantes, Montpellier : formation en cours de réhabilitation</a:t>
            </a:r>
          </a:p>
          <a:p>
            <a:r>
              <a:rPr lang="fr-FR" sz="1600" dirty="0"/>
              <a:t> Responsables : Pr Amine </a:t>
            </a:r>
            <a:r>
              <a:rPr lang="fr-FR" sz="1600" dirty="0" err="1"/>
              <a:t>Benyamina</a:t>
            </a:r>
            <a:r>
              <a:rPr lang="fr-FR" sz="1600" dirty="0"/>
              <a:t> - Dr Sarah </a:t>
            </a:r>
            <a:r>
              <a:rPr lang="fr-FR" sz="1600" dirty="0" err="1"/>
              <a:t>Coscas</a:t>
            </a:r>
            <a:endParaRPr lang="fr-FR" sz="1600" dirty="0"/>
          </a:p>
          <a:p>
            <a:r>
              <a:rPr lang="fr-FR" sz="1600" dirty="0"/>
              <a:t>Contact : Marine Monot – secretariat.addictologie.pbr@aphp.fr – 01 45 59 69 78</a:t>
            </a:r>
          </a:p>
        </p:txBody>
      </p:sp>
      <p:sp>
        <p:nvSpPr>
          <p:cNvPr id="8" name="ZoneTexte 7">
            <a:extLst>
              <a:ext uri="{FF2B5EF4-FFF2-40B4-BE49-F238E27FC236}">
                <a16:creationId xmlns:a16="http://schemas.microsoft.com/office/drawing/2014/main" id="{48EB0E25-6417-42A3-B8AB-05B63937A94E}"/>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Pour les professionnels : Se former</a:t>
            </a:r>
            <a:endParaRPr lang="fr-FR" sz="3200" dirty="0">
              <a:solidFill>
                <a:srgbClr val="6B6123"/>
              </a:solidFill>
            </a:endParaRPr>
          </a:p>
        </p:txBody>
      </p:sp>
      <p:sp>
        <p:nvSpPr>
          <p:cNvPr id="7" name="ZoneTexte 6">
            <a:extLst>
              <a:ext uri="{FF2B5EF4-FFF2-40B4-BE49-F238E27FC236}">
                <a16:creationId xmlns:a16="http://schemas.microsoft.com/office/drawing/2014/main" id="{44107CE0-696F-4014-B1F6-23E7155D8450}"/>
              </a:ext>
            </a:extLst>
          </p:cNvPr>
          <p:cNvSpPr txBox="1"/>
          <p:nvPr/>
        </p:nvSpPr>
        <p:spPr>
          <a:xfrm>
            <a:off x="703082" y="3419446"/>
            <a:ext cx="8585790" cy="646331"/>
          </a:xfrm>
          <a:prstGeom prst="rect">
            <a:avLst/>
          </a:prstGeom>
          <a:noFill/>
        </p:spPr>
        <p:txBody>
          <a:bodyPr wrap="square">
            <a:spAutoFit/>
          </a:bodyPr>
          <a:lstStyle/>
          <a:p>
            <a:r>
              <a:rPr lang="fr-FR" dirty="0"/>
              <a:t>Alcool et professionnels : fiche mémo comment parler alcool avec les femmes ?</a:t>
            </a:r>
          </a:p>
          <a:p>
            <a:r>
              <a:rPr lang="fr-FR" dirty="0">
                <a:hlinkClick r:id="rId4"/>
              </a:rPr>
              <a:t>https://saffrance.com/wp-content/uploads/2019/08/Fiche-Memo-SAFFRANCE-WEB.pdf</a:t>
            </a:r>
            <a:endParaRPr lang="fr-FR" dirty="0"/>
          </a:p>
        </p:txBody>
      </p:sp>
      <p:sp>
        <p:nvSpPr>
          <p:cNvPr id="5" name="ZoneTexte 4">
            <a:extLst>
              <a:ext uri="{FF2B5EF4-FFF2-40B4-BE49-F238E27FC236}">
                <a16:creationId xmlns:a16="http://schemas.microsoft.com/office/drawing/2014/main" id="{74AA88B8-AFA1-4634-98B0-AE27ABD68310}"/>
              </a:ext>
            </a:extLst>
          </p:cNvPr>
          <p:cNvSpPr txBox="1"/>
          <p:nvPr/>
        </p:nvSpPr>
        <p:spPr>
          <a:xfrm rot="10800000" flipV="1">
            <a:off x="703082" y="4174205"/>
            <a:ext cx="11109685" cy="2963055"/>
          </a:xfrm>
          <a:prstGeom prst="rect">
            <a:avLst/>
          </a:prstGeom>
          <a:noFill/>
        </p:spPr>
        <p:txBody>
          <a:bodyPr wrap="square" rtlCol="0">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ANSM :  Traitements de substitution nicotinique pendant la grossesse</a:t>
            </a:r>
          </a:p>
          <a:p>
            <a:pPr>
              <a:lnSpc>
                <a:spcPct val="107000"/>
              </a:lnSpc>
              <a:spcAft>
                <a:spcPts val="800"/>
              </a:spcAft>
            </a:pPr>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https://ansm.sante.fr/dossiers-thematiques/medicaments-et-grossesse/traitements-de-substitution-nicotinique-pendant-la-grossesse</a:t>
            </a:r>
            <a:endPar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AMELI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6"/>
              </a:rPr>
              <a:t>https://www.ameli.fr/loire-atlantique/medecin/sante-prevention/suivi-orientation-femme-enceinte/suivi-orientation-femme-enceinte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97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FE6E2FA-B191-4B07-A7C3-16A9D9BA9165}"/>
              </a:ext>
            </a:extLst>
          </p:cNvPr>
          <p:cNvSpPr txBox="1"/>
          <p:nvPr/>
        </p:nvSpPr>
        <p:spPr>
          <a:xfrm>
            <a:off x="457200" y="339947"/>
            <a:ext cx="11364686" cy="5909310"/>
          </a:xfrm>
          <a:prstGeom prst="rect">
            <a:avLst/>
          </a:prstGeom>
          <a:noFill/>
        </p:spPr>
        <p:txBody>
          <a:bodyPr wrap="square">
            <a:spAutoFit/>
          </a:bodyPr>
          <a:lstStyle/>
          <a:p>
            <a:r>
              <a:rPr lang="fr-FR" sz="1800" b="1" dirty="0"/>
              <a:t>Outils numériques de formation :</a:t>
            </a:r>
          </a:p>
          <a:p>
            <a:endParaRPr lang="fr-FR" b="1" dirty="0"/>
          </a:p>
          <a:p>
            <a:endParaRPr lang="fr-FR" sz="1800" b="1" dirty="0"/>
          </a:p>
          <a:p>
            <a:r>
              <a:rPr lang="fr-FR" sz="1800" dirty="0"/>
              <a:t>Les MOOC ; </a:t>
            </a:r>
            <a:r>
              <a:rPr lang="fr-FR" sz="1800" dirty="0">
                <a:hlinkClick r:id="rId2"/>
              </a:rPr>
              <a:t>https://www.fun-mooc.fr/fr/cours/comprendre-les-addictions/</a:t>
            </a:r>
            <a:endParaRPr lang="fr-FR" sz="1800" dirty="0"/>
          </a:p>
          <a:p>
            <a:r>
              <a:rPr lang="fr-FR" dirty="0"/>
              <a:t>	</a:t>
            </a:r>
            <a:r>
              <a:rPr lang="fr-FR" dirty="0">
                <a:hlinkClick r:id="rId3"/>
              </a:rPr>
              <a:t>https://lms.fun-mooc.fr/c4x/UPSUD/42004/asset/Addict_Grossesse.pdf</a:t>
            </a:r>
            <a:endParaRPr lang="fr-FR" dirty="0"/>
          </a:p>
          <a:p>
            <a:endParaRPr lang="fr-FR" dirty="0"/>
          </a:p>
          <a:p>
            <a:endParaRPr lang="fr-FR" dirty="0"/>
          </a:p>
          <a:p>
            <a:r>
              <a:rPr lang="fr-FR" sz="1800" dirty="0"/>
              <a:t>E-learning /  </a:t>
            </a:r>
            <a:r>
              <a:rPr lang="fr-FR" sz="1800" dirty="0">
                <a:hlinkClick r:id="rId4"/>
              </a:rPr>
              <a:t>https://ipcem.org/cycles-a-l-etp-specifiques-a-une-maladie/le-patient-en-addictologie-presentiel-e-learning</a:t>
            </a:r>
            <a:endParaRPr lang="fr-FR" sz="1800" dirty="0"/>
          </a:p>
          <a:p>
            <a:endParaRPr lang="fr-FR" dirty="0"/>
          </a:p>
          <a:p>
            <a:endParaRPr lang="fr-FR" dirty="0"/>
          </a:p>
          <a:p>
            <a:endParaRPr lang="fr-FR" dirty="0"/>
          </a:p>
          <a:p>
            <a:endParaRPr lang="fr-FR" sz="1800" dirty="0"/>
          </a:p>
          <a:p>
            <a:r>
              <a:rPr lang="fr-FR" sz="1800" dirty="0"/>
              <a:t>Webinaires/ </a:t>
            </a:r>
            <a:r>
              <a:rPr lang="fr-FR" dirty="0">
                <a:hlinkClick r:id="rId5"/>
              </a:rPr>
              <a:t>https://www.federationaddiction</a:t>
            </a:r>
            <a:endParaRPr lang="fr-FR" dirty="0"/>
          </a:p>
          <a:p>
            <a:r>
              <a:rPr lang="fr-FR" dirty="0"/>
              <a:t>	 / </a:t>
            </a:r>
            <a:r>
              <a:rPr lang="fr-FR" dirty="0">
                <a:hlinkClick r:id="rId6"/>
              </a:rPr>
              <a:t>https://www.coreadd.com/formations</a:t>
            </a:r>
            <a:endParaRPr lang="fr-FR" dirty="0"/>
          </a:p>
          <a:p>
            <a:endParaRPr lang="fr-FR" dirty="0"/>
          </a:p>
          <a:p>
            <a:endParaRPr lang="fr-FR" sz="1800"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200240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EE33B8-0607-4554-A6C1-F168BA552013}"/>
              </a:ext>
            </a:extLst>
          </p:cNvPr>
          <p:cNvSpPr txBox="1"/>
          <p:nvPr/>
        </p:nvSpPr>
        <p:spPr>
          <a:xfrm>
            <a:off x="0" y="2844225"/>
            <a:ext cx="12192000" cy="584775"/>
          </a:xfrm>
          <a:prstGeom prst="rect">
            <a:avLst/>
          </a:prstGeom>
          <a:noFill/>
        </p:spPr>
        <p:txBody>
          <a:bodyPr wrap="square" rtlCol="0">
            <a:spAutoFit/>
          </a:bodyPr>
          <a:lstStyle/>
          <a:p>
            <a:pPr lvl="0" algn="ctr"/>
            <a:r>
              <a:rPr lang="fr-FR" sz="3200" b="1" dirty="0"/>
              <a:t>a) Accompagner</a:t>
            </a:r>
          </a:p>
        </p:txBody>
      </p:sp>
    </p:spTree>
    <p:extLst>
      <p:ext uri="{BB962C8B-B14F-4D97-AF65-F5344CB8AC3E}">
        <p14:creationId xmlns:p14="http://schemas.microsoft.com/office/powerpoint/2010/main" val="373413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D9AC52-B6ED-4563-AA19-E83D8667CE3A}"/>
              </a:ext>
            </a:extLst>
          </p:cNvPr>
          <p:cNvSpPr txBox="1"/>
          <p:nvPr/>
        </p:nvSpPr>
        <p:spPr>
          <a:xfrm>
            <a:off x="1154097" y="1766657"/>
            <a:ext cx="11162190" cy="923330"/>
          </a:xfrm>
          <a:prstGeom prst="rect">
            <a:avLst/>
          </a:prstGeom>
          <a:noFill/>
        </p:spPr>
        <p:txBody>
          <a:bodyPr wrap="square" rtlCol="0">
            <a:spAutoFit/>
          </a:bodyPr>
          <a:lstStyle/>
          <a:p>
            <a:endParaRPr lang="fr-FR" dirty="0"/>
          </a:p>
          <a:p>
            <a:endParaRPr lang="fr-FR" dirty="0"/>
          </a:p>
          <a:p>
            <a:endParaRPr lang="fr-FR" dirty="0"/>
          </a:p>
        </p:txBody>
      </p:sp>
      <p:sp>
        <p:nvSpPr>
          <p:cNvPr id="5" name="ZoneTexte 4">
            <a:extLst>
              <a:ext uri="{FF2B5EF4-FFF2-40B4-BE49-F238E27FC236}">
                <a16:creationId xmlns:a16="http://schemas.microsoft.com/office/drawing/2014/main" id="{C4A496FA-282A-4677-BE60-766735801867}"/>
              </a:ext>
            </a:extLst>
          </p:cNvPr>
          <p:cNvSpPr txBox="1"/>
          <p:nvPr/>
        </p:nvSpPr>
        <p:spPr>
          <a:xfrm>
            <a:off x="896645" y="1766657"/>
            <a:ext cx="11027878" cy="2092881"/>
          </a:xfrm>
          <a:prstGeom prst="rect">
            <a:avLst/>
          </a:prstGeom>
          <a:noFill/>
        </p:spPr>
        <p:txBody>
          <a:bodyPr wrap="square" rtlCol="0">
            <a:spAutoFit/>
          </a:bodyPr>
          <a:lstStyle/>
          <a:p>
            <a:pPr>
              <a:spcAft>
                <a:spcPts val="1200"/>
              </a:spcAft>
            </a:pPr>
            <a:r>
              <a:rPr lang="fr-FR" dirty="0"/>
              <a:t>La grossesse constitue une période privilégiée pour aider à l’arrêt toute consommation de substances psychoactives</a:t>
            </a:r>
          </a:p>
          <a:p>
            <a:pPr>
              <a:spcAft>
                <a:spcPts val="1200"/>
              </a:spcAft>
            </a:pPr>
            <a:endParaRPr lang="fr-FR" dirty="0"/>
          </a:p>
          <a:p>
            <a:pPr>
              <a:spcAft>
                <a:spcPts val="1200"/>
              </a:spcAft>
            </a:pPr>
            <a:r>
              <a:rPr lang="fr-FR" dirty="0"/>
              <a:t>Suivi médical régulier, s’inscrit dans une démarche de prise en charge globale de la femme enceinte et de son enfant</a:t>
            </a:r>
          </a:p>
          <a:p>
            <a:pPr>
              <a:spcAft>
                <a:spcPts val="1200"/>
              </a:spcAft>
            </a:pPr>
            <a:endParaRPr lang="fr-FR" dirty="0"/>
          </a:p>
          <a:p>
            <a:pPr>
              <a:spcAft>
                <a:spcPts val="1200"/>
              </a:spcAft>
            </a:pPr>
            <a:r>
              <a:rPr lang="fr-FR" dirty="0"/>
              <a:t>L’accompagnement permet le plus souvent au moins la réduction de la consommation</a:t>
            </a:r>
            <a:r>
              <a:rPr lang="pl-PL" dirty="0"/>
              <a:t> </a:t>
            </a:r>
            <a:endParaRPr lang="fr-FR" dirty="0"/>
          </a:p>
        </p:txBody>
      </p:sp>
      <p:sp>
        <p:nvSpPr>
          <p:cNvPr id="6" name="ZoneTexte 5">
            <a:extLst>
              <a:ext uri="{FF2B5EF4-FFF2-40B4-BE49-F238E27FC236}">
                <a16:creationId xmlns:a16="http://schemas.microsoft.com/office/drawing/2014/main" id="{54C5746E-700B-4EEA-8A81-913EDC1E2E7B}"/>
              </a:ext>
            </a:extLst>
          </p:cNvPr>
          <p:cNvSpPr txBox="1"/>
          <p:nvPr/>
        </p:nvSpPr>
        <p:spPr>
          <a:xfrm>
            <a:off x="335902" y="596087"/>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Tree>
    <p:extLst>
      <p:ext uri="{BB962C8B-B14F-4D97-AF65-F5344CB8AC3E}">
        <p14:creationId xmlns:p14="http://schemas.microsoft.com/office/powerpoint/2010/main" val="274005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D9AC52-B6ED-4563-AA19-E83D8667CE3A}"/>
              </a:ext>
            </a:extLst>
          </p:cNvPr>
          <p:cNvSpPr txBox="1"/>
          <p:nvPr/>
        </p:nvSpPr>
        <p:spPr>
          <a:xfrm>
            <a:off x="1154097" y="1766657"/>
            <a:ext cx="11162190" cy="923330"/>
          </a:xfrm>
          <a:prstGeom prst="rect">
            <a:avLst/>
          </a:prstGeom>
          <a:noFill/>
        </p:spPr>
        <p:txBody>
          <a:bodyPr wrap="square" rtlCol="0">
            <a:spAutoFit/>
          </a:bodyPr>
          <a:lstStyle/>
          <a:p>
            <a:endParaRPr lang="fr-FR" dirty="0"/>
          </a:p>
          <a:p>
            <a:endParaRPr lang="fr-FR" dirty="0"/>
          </a:p>
          <a:p>
            <a:endParaRPr lang="fr-FR" dirty="0"/>
          </a:p>
        </p:txBody>
      </p:sp>
      <p:sp>
        <p:nvSpPr>
          <p:cNvPr id="5" name="ZoneTexte 4">
            <a:extLst>
              <a:ext uri="{FF2B5EF4-FFF2-40B4-BE49-F238E27FC236}">
                <a16:creationId xmlns:a16="http://schemas.microsoft.com/office/drawing/2014/main" id="{C4A496FA-282A-4677-BE60-766735801867}"/>
              </a:ext>
            </a:extLst>
          </p:cNvPr>
          <p:cNvSpPr txBox="1"/>
          <p:nvPr/>
        </p:nvSpPr>
        <p:spPr>
          <a:xfrm>
            <a:off x="550506" y="1978089"/>
            <a:ext cx="11641493" cy="2646878"/>
          </a:xfrm>
          <a:prstGeom prst="rect">
            <a:avLst/>
          </a:prstGeom>
          <a:noFill/>
        </p:spPr>
        <p:txBody>
          <a:bodyPr wrap="square" rtlCol="0">
            <a:spAutoFit/>
          </a:bodyPr>
          <a:lstStyle/>
          <a:p>
            <a:pPr algn="ctr">
              <a:spcAft>
                <a:spcPts val="1200"/>
              </a:spcAft>
            </a:pPr>
            <a:r>
              <a:rPr lang="fr-FR" dirty="0">
                <a:solidFill>
                  <a:srgbClr val="7A2553"/>
                </a:solidFill>
              </a:rPr>
              <a:t>D</a:t>
            </a:r>
            <a:r>
              <a:rPr lang="fr-FR" sz="1800" dirty="0">
                <a:solidFill>
                  <a:srgbClr val="7A2553"/>
                </a:solidFill>
              </a:rPr>
              <a:t>e multiples possibilités d’actions s</a:t>
            </a:r>
            <a:r>
              <a:rPr lang="fr-FR" dirty="0">
                <a:solidFill>
                  <a:srgbClr val="7A2553"/>
                </a:solidFill>
              </a:rPr>
              <a:t>elon les situations et les compétences de chacun, cela peut être :</a:t>
            </a:r>
          </a:p>
          <a:p>
            <a:pPr algn="ctr">
              <a:spcAft>
                <a:spcPts val="1200"/>
              </a:spcAft>
            </a:pPr>
            <a:endParaRPr lang="fr-FR" dirty="0"/>
          </a:p>
          <a:p>
            <a:pPr marL="742950" lvl="1" indent="-285750">
              <a:spcAft>
                <a:spcPts val="1200"/>
              </a:spcAft>
              <a:buFont typeface="Wingdings" panose="05000000000000000000" pitchFamily="2" charset="2"/>
              <a:buChar char="ü"/>
            </a:pPr>
            <a:r>
              <a:rPr lang="fr-FR" dirty="0"/>
              <a:t>Le parcours patient : Nécessité de transmettre les informations utiles aux autres intervenants : fiche de liaison, traçabilité de l’IB dans le dossier médical de la patiente, traitement prescrit et initié (TSN par exemple)</a:t>
            </a:r>
          </a:p>
          <a:p>
            <a:pPr marL="742950" lvl="1" indent="-285750">
              <a:spcAft>
                <a:spcPts val="1200"/>
              </a:spcAft>
              <a:buFont typeface="Wingdings" panose="05000000000000000000" pitchFamily="2" charset="2"/>
              <a:buChar char="ü"/>
            </a:pPr>
            <a:r>
              <a:rPr lang="fr-FR" dirty="0"/>
              <a:t>Selon les situations, le repérage s’est peut être fait dans un contexte opportuniste : il est alors recommandé de revoir la patiente en consultation dédiée</a:t>
            </a:r>
          </a:p>
          <a:p>
            <a:pPr marL="742950" lvl="1" indent="-285750">
              <a:spcAft>
                <a:spcPts val="1200"/>
              </a:spcAft>
              <a:buFont typeface="Wingdings" panose="05000000000000000000" pitchFamily="2" charset="2"/>
              <a:buChar char="ü"/>
            </a:pPr>
            <a:r>
              <a:rPr lang="fr-FR" dirty="0"/>
              <a:t>Informer sur l’entretien prénatal précoce : un moment privilégié d’écoute, de partage et d’information</a:t>
            </a:r>
          </a:p>
        </p:txBody>
      </p:sp>
      <p:sp>
        <p:nvSpPr>
          <p:cNvPr id="6" name="ZoneTexte 5">
            <a:extLst>
              <a:ext uri="{FF2B5EF4-FFF2-40B4-BE49-F238E27FC236}">
                <a16:creationId xmlns:a16="http://schemas.microsoft.com/office/drawing/2014/main" id="{54C5746E-700B-4EEA-8A81-913EDC1E2E7B}"/>
              </a:ext>
            </a:extLst>
          </p:cNvPr>
          <p:cNvSpPr txBox="1"/>
          <p:nvPr/>
        </p:nvSpPr>
        <p:spPr>
          <a:xfrm>
            <a:off x="438538" y="513185"/>
            <a:ext cx="11753461"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Tree>
    <p:extLst>
      <p:ext uri="{BB962C8B-B14F-4D97-AF65-F5344CB8AC3E}">
        <p14:creationId xmlns:p14="http://schemas.microsoft.com/office/powerpoint/2010/main" val="3810810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4D9AC52-B6ED-4563-AA19-E83D8667CE3A}"/>
              </a:ext>
            </a:extLst>
          </p:cNvPr>
          <p:cNvSpPr txBox="1"/>
          <p:nvPr/>
        </p:nvSpPr>
        <p:spPr>
          <a:xfrm>
            <a:off x="1154097" y="1766657"/>
            <a:ext cx="11162190" cy="923330"/>
          </a:xfrm>
          <a:prstGeom prst="rect">
            <a:avLst/>
          </a:prstGeom>
          <a:noFill/>
        </p:spPr>
        <p:txBody>
          <a:bodyPr wrap="square" rtlCol="0">
            <a:spAutoFit/>
          </a:bodyPr>
          <a:lstStyle/>
          <a:p>
            <a:endParaRPr lang="fr-FR" dirty="0"/>
          </a:p>
          <a:p>
            <a:endParaRPr lang="fr-FR" dirty="0"/>
          </a:p>
          <a:p>
            <a:endParaRPr lang="fr-FR" dirty="0"/>
          </a:p>
        </p:txBody>
      </p:sp>
      <p:sp>
        <p:nvSpPr>
          <p:cNvPr id="5" name="ZoneTexte 4">
            <a:extLst>
              <a:ext uri="{FF2B5EF4-FFF2-40B4-BE49-F238E27FC236}">
                <a16:creationId xmlns:a16="http://schemas.microsoft.com/office/drawing/2014/main" id="{C4A496FA-282A-4677-BE60-766735801867}"/>
              </a:ext>
            </a:extLst>
          </p:cNvPr>
          <p:cNvSpPr txBox="1"/>
          <p:nvPr/>
        </p:nvSpPr>
        <p:spPr>
          <a:xfrm>
            <a:off x="569167" y="1464906"/>
            <a:ext cx="11622832" cy="4370427"/>
          </a:xfrm>
          <a:prstGeom prst="rect">
            <a:avLst/>
          </a:prstGeom>
          <a:noFill/>
        </p:spPr>
        <p:txBody>
          <a:bodyPr wrap="square" rtlCol="0">
            <a:spAutoFit/>
          </a:bodyPr>
          <a:lstStyle/>
          <a:p>
            <a:pPr lvl="1" algn="ctr">
              <a:spcAft>
                <a:spcPts val="1200"/>
              </a:spcAft>
            </a:pPr>
            <a:r>
              <a:rPr lang="fr-FR" b="1" dirty="0">
                <a:solidFill>
                  <a:srgbClr val="7A2553"/>
                </a:solidFill>
              </a:rPr>
              <a:t>Dans tous les cas : Rassurer sur sa disponibilité et son soutien</a:t>
            </a:r>
          </a:p>
          <a:p>
            <a:pPr lvl="1" algn="ctr">
              <a:spcAft>
                <a:spcPts val="1200"/>
              </a:spcAft>
            </a:pPr>
            <a:endParaRPr lang="fr-FR" dirty="0"/>
          </a:p>
          <a:p>
            <a:pPr marL="742950" lvl="1" indent="-285750">
              <a:spcAft>
                <a:spcPts val="1200"/>
              </a:spcAft>
              <a:buFont typeface="Wingdings" panose="05000000000000000000" pitchFamily="2" charset="2"/>
              <a:buChar char="ü"/>
            </a:pPr>
            <a:r>
              <a:rPr lang="fr-FR" dirty="0"/>
              <a:t>Discuter avec la patiente/l’usagère de ses besoins, ses représentations, ses attentes, ses objectifs et l’i</a:t>
            </a:r>
            <a:r>
              <a:rPr lang="fr-FR" dirty="0">
                <a:effectLst/>
              </a:rPr>
              <a:t>nformer en conséquence </a:t>
            </a:r>
          </a:p>
          <a:p>
            <a:pPr marL="742950" lvl="1" indent="-285750">
              <a:spcAft>
                <a:spcPts val="1200"/>
              </a:spcAft>
              <a:buFont typeface="Wingdings" panose="05000000000000000000" pitchFamily="2" charset="2"/>
              <a:buChar char="ü"/>
            </a:pPr>
            <a:r>
              <a:rPr lang="fr-FR" dirty="0"/>
              <a:t>Proposer un accompagnement vers l’arrêt ou/et réduction des risques et </a:t>
            </a:r>
            <a:r>
              <a:rPr lang="fr-FR" dirty="0">
                <a:effectLst/>
              </a:rPr>
              <a:t>Informer sur les outils d’accompagnement possibles</a:t>
            </a:r>
          </a:p>
          <a:p>
            <a:pPr marL="742950" lvl="1" indent="-285750">
              <a:spcAft>
                <a:spcPts val="1200"/>
              </a:spcAft>
              <a:buFont typeface="Wingdings" panose="05000000000000000000" pitchFamily="2" charset="2"/>
              <a:buChar char="ü"/>
            </a:pPr>
            <a:r>
              <a:rPr lang="fr-FR" dirty="0"/>
              <a:t>Proposer un suivi entre plusieurs rendez-vous cliniques pour la prévention de la rechute</a:t>
            </a:r>
          </a:p>
          <a:p>
            <a:pPr marL="742950" lvl="1" indent="-285750">
              <a:spcAft>
                <a:spcPts val="1200"/>
              </a:spcAft>
              <a:buFont typeface="Wingdings" panose="05000000000000000000" pitchFamily="2" charset="2"/>
              <a:buChar char="ü"/>
            </a:pPr>
            <a:r>
              <a:rPr lang="fr-FR" dirty="0"/>
              <a:t>Remettre un document informatif à la patiente /usagère</a:t>
            </a:r>
          </a:p>
          <a:p>
            <a:pPr marL="742950" lvl="1" indent="-285750">
              <a:spcAft>
                <a:spcPts val="1200"/>
              </a:spcAft>
              <a:buFont typeface="Wingdings" panose="05000000000000000000" pitchFamily="2" charset="2"/>
              <a:buChar char="ü"/>
            </a:pPr>
            <a:r>
              <a:rPr lang="fr-FR" dirty="0"/>
              <a:t>Proposer de prescrire un traitement et évaluation du confort à la diminution ou l’arrêt des consommations</a:t>
            </a:r>
          </a:p>
          <a:p>
            <a:pPr marL="742950" lvl="1" indent="-285750">
              <a:spcAft>
                <a:spcPts val="1200"/>
              </a:spcAft>
              <a:buFont typeface="Wingdings" panose="05000000000000000000" pitchFamily="2" charset="2"/>
              <a:buChar char="ü"/>
            </a:pPr>
            <a:r>
              <a:rPr lang="fr-FR" dirty="0"/>
              <a:t>Proposer une orientation </a:t>
            </a:r>
          </a:p>
          <a:p>
            <a:pPr marL="742950" lvl="1" indent="-285750">
              <a:spcAft>
                <a:spcPts val="1200"/>
              </a:spcAft>
              <a:buFont typeface="Wingdings" panose="05000000000000000000" pitchFamily="2" charset="2"/>
              <a:buChar char="ü"/>
            </a:pPr>
            <a:endParaRPr lang="fr-FR" dirty="0"/>
          </a:p>
        </p:txBody>
      </p:sp>
      <p:sp>
        <p:nvSpPr>
          <p:cNvPr id="6" name="ZoneTexte 5">
            <a:extLst>
              <a:ext uri="{FF2B5EF4-FFF2-40B4-BE49-F238E27FC236}">
                <a16:creationId xmlns:a16="http://schemas.microsoft.com/office/drawing/2014/main" id="{54C5746E-700B-4EEA-8A81-913EDC1E2E7B}"/>
              </a:ext>
            </a:extLst>
          </p:cNvPr>
          <p:cNvSpPr txBox="1"/>
          <p:nvPr/>
        </p:nvSpPr>
        <p:spPr>
          <a:xfrm>
            <a:off x="438538" y="513185"/>
            <a:ext cx="11753461"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Tree>
    <p:extLst>
      <p:ext uri="{BB962C8B-B14F-4D97-AF65-F5344CB8AC3E}">
        <p14:creationId xmlns:p14="http://schemas.microsoft.com/office/powerpoint/2010/main" val="300328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
        <p:nvSpPr>
          <p:cNvPr id="2" name="ZoneTexte 1">
            <a:extLst>
              <a:ext uri="{FF2B5EF4-FFF2-40B4-BE49-F238E27FC236}">
                <a16:creationId xmlns:a16="http://schemas.microsoft.com/office/drawing/2014/main" id="{1D725F9A-DE13-4C99-BD7E-7A3D1C89F11F}"/>
              </a:ext>
            </a:extLst>
          </p:cNvPr>
          <p:cNvSpPr txBox="1"/>
          <p:nvPr/>
        </p:nvSpPr>
        <p:spPr>
          <a:xfrm>
            <a:off x="1129004" y="1287624"/>
            <a:ext cx="11062996" cy="5078313"/>
          </a:xfrm>
          <a:prstGeom prst="rect">
            <a:avLst/>
          </a:prstGeom>
          <a:noFill/>
        </p:spPr>
        <p:txBody>
          <a:bodyPr wrap="square" rtlCol="0">
            <a:spAutoFit/>
          </a:bodyPr>
          <a:lstStyle/>
          <a:p>
            <a:pPr algn="ctr"/>
            <a:r>
              <a:rPr lang="fr-FR" b="1" dirty="0">
                <a:solidFill>
                  <a:srgbClr val="7A2553"/>
                </a:solidFill>
              </a:rPr>
              <a:t>L</a:t>
            </a:r>
            <a:r>
              <a:rPr lang="fr-FR" sz="1800" b="1" dirty="0">
                <a:solidFill>
                  <a:srgbClr val="7A2553"/>
                </a:solidFill>
              </a:rPr>
              <a:t>’arrêt du tabac</a:t>
            </a:r>
            <a:endParaRPr lang="fr-FR" dirty="0"/>
          </a:p>
          <a:p>
            <a:pPr marL="285750" indent="-285750">
              <a:buFont typeface="Wingdings" panose="05000000000000000000" pitchFamily="2" charset="2"/>
              <a:buChar char="ü"/>
            </a:pPr>
            <a:endParaRPr lang="fr-FR" dirty="0"/>
          </a:p>
          <a:p>
            <a:pPr marL="285750" indent="-285750" algn="l">
              <a:buFont typeface="Wingdings" panose="05000000000000000000" pitchFamily="2" charset="2"/>
              <a:buChar char="ü"/>
            </a:pPr>
            <a:r>
              <a:rPr lang="fr-FR" b="0" i="0" dirty="0">
                <a:solidFill>
                  <a:srgbClr val="000000"/>
                </a:solidFill>
                <a:effectLst/>
              </a:rPr>
              <a:t>Le sevrage tabagique doit être conseillé à toutes les femmes et sensibiliser leur entourage au tabagisme passif : droit de prescription des TSN élargi à l’entourage de la femme enceinte depuis 2016</a:t>
            </a:r>
          </a:p>
          <a:p>
            <a:pPr marL="285750" indent="-285750" algn="l">
              <a:buFont typeface="Wingdings" panose="05000000000000000000" pitchFamily="2" charset="2"/>
              <a:buChar char="ü"/>
            </a:pPr>
            <a:endParaRPr lang="fr-FR" b="0" i="0" dirty="0">
              <a:solidFill>
                <a:srgbClr val="000000"/>
              </a:solidFill>
              <a:effectLst/>
            </a:endParaRPr>
          </a:p>
          <a:p>
            <a:pPr marL="285750" indent="-285750">
              <a:buFont typeface="Wingdings" panose="05000000000000000000" pitchFamily="2" charset="2"/>
              <a:buChar char="ü"/>
            </a:pPr>
            <a:r>
              <a:rPr lang="fr-FR" dirty="0"/>
              <a:t>En fonction de la dépendance, des produits consommés et des comorbidités, des conseils et informations pour essayer d’arrêter seront diffusés et / ou un soutien et une orientation seront proposés</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0" i="0" dirty="0">
                <a:solidFill>
                  <a:srgbClr val="000000"/>
                </a:solidFill>
                <a:effectLst/>
              </a:rPr>
              <a:t>Expliquer le rôle des substituts nicotiniques dans le sevrage tabagique : fournir au corps l’équivalent de la nicotine contenue dans les cigarettes afin de combler les besoins en amenant des apports quotidiens de nicotine sans les autres composés toxiques présents dans une cigarette, notamment le monoxyde de carbone (responsable de la diminution de l’oxygène dans l’organisme), les  goudrons (cancérigènes), </a:t>
            </a:r>
            <a:r>
              <a:rPr lang="fr-FR" b="0" i="0" dirty="0" err="1">
                <a:solidFill>
                  <a:srgbClr val="000000"/>
                </a:solidFill>
                <a:effectLst/>
              </a:rPr>
              <a:t>etc</a:t>
            </a:r>
            <a:r>
              <a:rPr lang="fr-FR" b="0" i="0" dirty="0">
                <a:solidFill>
                  <a:srgbClr val="000000"/>
                </a:solidFill>
                <a:effectLst/>
              </a:rPr>
              <a:t>).</a:t>
            </a:r>
          </a:p>
          <a:p>
            <a:pPr marL="285750" indent="-285750">
              <a:buFont typeface="Wingdings" panose="05000000000000000000" pitchFamily="2" charset="2"/>
              <a:buChar char="ü"/>
            </a:pPr>
            <a:endParaRPr lang="fr-FR" b="0" i="0" dirty="0">
              <a:solidFill>
                <a:srgbClr val="000000"/>
              </a:solidFill>
              <a:effectLst/>
            </a:endParaRPr>
          </a:p>
          <a:p>
            <a:pPr marL="285750" indent="-285750">
              <a:buFont typeface="Wingdings" panose="05000000000000000000" pitchFamily="2" charset="2"/>
              <a:buChar char="ü"/>
            </a:pPr>
            <a:r>
              <a:rPr lang="fr-FR" dirty="0">
                <a:solidFill>
                  <a:srgbClr val="000000"/>
                </a:solidFill>
              </a:rPr>
              <a:t>Expliquer les symptômes de sous et sur dosage et assurer un suivi régulier pour éviter la rechute</a:t>
            </a:r>
            <a:endParaRPr lang="fr-FR" b="0" i="0" dirty="0">
              <a:solidFill>
                <a:srgbClr val="000000"/>
              </a:solidFill>
              <a:effectLst/>
            </a:endParaRPr>
          </a:p>
          <a:p>
            <a:pPr marL="285750" indent="-285750">
              <a:buFont typeface="Wingdings" panose="05000000000000000000" pitchFamily="2" charset="2"/>
              <a:buChar char="ü"/>
            </a:pPr>
            <a:endParaRPr lang="fr-FR" dirty="0">
              <a:solidFill>
                <a:srgbClr val="000000"/>
              </a:solidFill>
            </a:endParaRPr>
          </a:p>
          <a:p>
            <a:pPr marL="285750" indent="-285750">
              <a:buFont typeface="Wingdings" panose="05000000000000000000" pitchFamily="2" charset="2"/>
              <a:buChar char="ü"/>
            </a:pPr>
            <a:r>
              <a:rPr lang="fr-FR" dirty="0"/>
              <a:t>Ce sont les produits de la combustion du tabac qui sont dangereux et non la nicotine</a:t>
            </a:r>
          </a:p>
          <a:p>
            <a:endParaRPr lang="fr-FR" dirty="0"/>
          </a:p>
          <a:p>
            <a:endParaRPr lang="fr-FR" dirty="0"/>
          </a:p>
        </p:txBody>
      </p:sp>
    </p:spTree>
    <p:extLst>
      <p:ext uri="{BB962C8B-B14F-4D97-AF65-F5344CB8AC3E}">
        <p14:creationId xmlns:p14="http://schemas.microsoft.com/office/powerpoint/2010/main" val="365302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
        <p:nvSpPr>
          <p:cNvPr id="2" name="ZoneTexte 1">
            <a:extLst>
              <a:ext uri="{FF2B5EF4-FFF2-40B4-BE49-F238E27FC236}">
                <a16:creationId xmlns:a16="http://schemas.microsoft.com/office/drawing/2014/main" id="{1D725F9A-DE13-4C99-BD7E-7A3D1C89F11F}"/>
              </a:ext>
            </a:extLst>
          </p:cNvPr>
          <p:cNvSpPr txBox="1"/>
          <p:nvPr/>
        </p:nvSpPr>
        <p:spPr>
          <a:xfrm>
            <a:off x="1007706" y="1511559"/>
            <a:ext cx="11184294" cy="4524315"/>
          </a:xfrm>
          <a:prstGeom prst="rect">
            <a:avLst/>
          </a:prstGeom>
          <a:noFill/>
        </p:spPr>
        <p:txBody>
          <a:bodyPr wrap="square" rtlCol="0">
            <a:spAutoFit/>
          </a:bodyPr>
          <a:lstStyle/>
          <a:p>
            <a:pPr algn="ctr"/>
            <a:r>
              <a:rPr lang="fr-FR" sz="1800" b="1" dirty="0">
                <a:solidFill>
                  <a:srgbClr val="7A2553"/>
                </a:solidFill>
              </a:rPr>
              <a:t>L’arrêt du tabac : </a:t>
            </a:r>
            <a:r>
              <a:rPr lang="fr-FR" b="1" dirty="0">
                <a:solidFill>
                  <a:srgbClr val="7A2553"/>
                </a:solidFill>
              </a:rPr>
              <a:t>P</a:t>
            </a:r>
            <a:r>
              <a:rPr lang="fr-FR" sz="1800" b="1" dirty="0">
                <a:solidFill>
                  <a:srgbClr val="7A2553"/>
                </a:solidFill>
              </a:rPr>
              <a:t>rescrire la substitution nicotinique</a:t>
            </a:r>
            <a:endParaRPr lang="fr-FR" b="1"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Evaluation de la dépendance physique :  Important de questionner la consommation avant la période de grossesse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Mesure du taux de CO si possible</a:t>
            </a:r>
          </a:p>
          <a:p>
            <a:r>
              <a:rPr lang="fr-FR" dirty="0"/>
              <a:t>      Rappel : chez la femme enceinte, le CO s’accumule dans le sang du fœtus ; concentration de 10 à 15 % &gt; la     	        	    concentration dans le sang maternel ; la demi-vie du CO chez le fœtus est à peu près 5 fois plus </a:t>
            </a:r>
            <a:r>
              <a:rPr lang="fr-FR"/>
              <a:t>longue  	    	    que </a:t>
            </a:r>
            <a:r>
              <a:rPr lang="fr-FR" dirty="0"/>
              <a:t>la demi-vie maternelle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Les TSN transdermiques et oraux ne sont pas contre indiqués malgré la présence du pictogramme </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a:t>Métabolisme de la nicotine augmenté chez la femme enceinte</a:t>
            </a:r>
          </a:p>
          <a:p>
            <a:r>
              <a:rPr lang="fr-FR" dirty="0"/>
              <a:t>      Nécessité de prendre en compte ce métabolisme lors de la prescription d’un traitement de substitution nicotinique</a:t>
            </a:r>
          </a:p>
          <a:p>
            <a:endParaRPr lang="fr-FR" dirty="0"/>
          </a:p>
          <a:p>
            <a:endParaRPr lang="fr-FR" dirty="0"/>
          </a:p>
        </p:txBody>
      </p:sp>
    </p:spTree>
    <p:extLst>
      <p:ext uri="{BB962C8B-B14F-4D97-AF65-F5344CB8AC3E}">
        <p14:creationId xmlns:p14="http://schemas.microsoft.com/office/powerpoint/2010/main" val="35947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Livret accompagner l’arrêt">
            <a:extLst>
              <a:ext uri="{FF2B5EF4-FFF2-40B4-BE49-F238E27FC236}">
                <a16:creationId xmlns:a16="http://schemas.microsoft.com/office/drawing/2014/main" id="{9D32072B-32E2-499D-86CA-0884BA95BF40}"/>
              </a:ext>
            </a:extLst>
          </p:cNvPr>
          <p:cNvSpPr>
            <a:spLocks noChangeAspect="1" noChangeArrowheads="1"/>
          </p:cNvSpPr>
          <p:nvPr/>
        </p:nvSpPr>
        <p:spPr bwMode="auto">
          <a:xfrm>
            <a:off x="8948057" y="3256383"/>
            <a:ext cx="1987421" cy="15768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Livret accompagner l’arrêt">
            <a:extLst>
              <a:ext uri="{FF2B5EF4-FFF2-40B4-BE49-F238E27FC236}">
                <a16:creationId xmlns:a16="http://schemas.microsoft.com/office/drawing/2014/main" id="{C2F76ABE-CD22-4B5B-B3F5-6C61DD507C1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a:extLst>
              <a:ext uri="{FF2B5EF4-FFF2-40B4-BE49-F238E27FC236}">
                <a16:creationId xmlns:a16="http://schemas.microsoft.com/office/drawing/2014/main" id="{8D948FC5-80B0-48A4-A37B-E456660AE272}"/>
              </a:ext>
            </a:extLst>
          </p:cNvPr>
          <p:cNvSpPr txBox="1"/>
          <p:nvPr/>
        </p:nvSpPr>
        <p:spPr>
          <a:xfrm>
            <a:off x="408639" y="581891"/>
            <a:ext cx="11856098" cy="584775"/>
          </a:xfrm>
          <a:prstGeom prst="rect">
            <a:avLst/>
          </a:prstGeom>
          <a:noFill/>
        </p:spPr>
        <p:txBody>
          <a:bodyPr wrap="square" rtlCol="0">
            <a:spAutoFit/>
          </a:bodyPr>
          <a:lstStyle/>
          <a:p>
            <a:pPr lvl="0"/>
            <a:r>
              <a:rPr lang="fr-FR" sz="3200" b="1" dirty="0">
                <a:solidFill>
                  <a:srgbClr val="7A2553"/>
                </a:solidFill>
              </a:rPr>
              <a:t>Accompagner :</a:t>
            </a:r>
            <a:endParaRPr lang="fr-FR" sz="3200" dirty="0">
              <a:solidFill>
                <a:srgbClr val="6B6123"/>
              </a:solidFill>
            </a:endParaRPr>
          </a:p>
        </p:txBody>
      </p:sp>
      <p:sp>
        <p:nvSpPr>
          <p:cNvPr id="2" name="ZoneTexte 1">
            <a:extLst>
              <a:ext uri="{FF2B5EF4-FFF2-40B4-BE49-F238E27FC236}">
                <a16:creationId xmlns:a16="http://schemas.microsoft.com/office/drawing/2014/main" id="{1D725F9A-DE13-4C99-BD7E-7A3D1C89F11F}"/>
              </a:ext>
            </a:extLst>
          </p:cNvPr>
          <p:cNvSpPr txBox="1"/>
          <p:nvPr/>
        </p:nvSpPr>
        <p:spPr>
          <a:xfrm>
            <a:off x="1101012" y="1511559"/>
            <a:ext cx="11090988" cy="5355312"/>
          </a:xfrm>
          <a:prstGeom prst="rect">
            <a:avLst/>
          </a:prstGeom>
          <a:noFill/>
        </p:spPr>
        <p:txBody>
          <a:bodyPr wrap="square" rtlCol="0">
            <a:spAutoFit/>
          </a:bodyPr>
          <a:lstStyle/>
          <a:p>
            <a:pPr algn="ctr"/>
            <a:r>
              <a:rPr lang="fr-FR" sz="1800" b="1" dirty="0">
                <a:solidFill>
                  <a:srgbClr val="7A2553"/>
                </a:solidFill>
              </a:rPr>
              <a:t>L’arrêt du tabac : </a:t>
            </a:r>
            <a:r>
              <a:rPr lang="fr-FR" b="1" dirty="0">
                <a:solidFill>
                  <a:srgbClr val="7A2553"/>
                </a:solidFill>
              </a:rPr>
              <a:t>P</a:t>
            </a:r>
            <a:r>
              <a:rPr lang="fr-FR" sz="1800" b="1" dirty="0">
                <a:solidFill>
                  <a:srgbClr val="7A2553"/>
                </a:solidFill>
              </a:rPr>
              <a:t>rescrire la substitution nicotinique</a:t>
            </a:r>
            <a:endParaRPr lang="fr-FR" dirty="0"/>
          </a:p>
          <a:p>
            <a:endParaRPr lang="fr-FR" dirty="0"/>
          </a:p>
          <a:p>
            <a:r>
              <a:rPr lang="fr-FR" dirty="0"/>
              <a:t>Les différentes formes galéniques de TSN peuvent être utilisées de façon combinées, ils évitent le phénomène de compensation</a:t>
            </a:r>
          </a:p>
          <a:p>
            <a:endParaRPr lang="fr-FR" dirty="0"/>
          </a:p>
          <a:p>
            <a:r>
              <a:rPr lang="fr-FR" dirty="0"/>
              <a:t>Nombreuses données cliniques disponibles chez la femme enceinte, aucun risque tératogène ou </a:t>
            </a:r>
            <a:r>
              <a:rPr lang="fr-FR" dirty="0" err="1"/>
              <a:t>fœtotoxique</a:t>
            </a:r>
            <a:endParaRPr lang="fr-FR" dirty="0"/>
          </a:p>
          <a:p>
            <a:endParaRPr lang="fr-FR" dirty="0"/>
          </a:p>
          <a:p>
            <a:r>
              <a:rPr lang="fr-FR" dirty="0"/>
              <a:t>Pendant l’allaitement favoriser les SN oraux et déconseiller de fumer juste avant la tétée</a:t>
            </a:r>
          </a:p>
          <a:p>
            <a:endParaRPr lang="fr-FR" dirty="0"/>
          </a:p>
          <a:p>
            <a:pPr algn="ctr"/>
            <a:r>
              <a:rPr lang="fr-FR" b="1" dirty="0">
                <a:solidFill>
                  <a:srgbClr val="7A2553"/>
                </a:solidFill>
              </a:rPr>
              <a:t>Rappel</a:t>
            </a:r>
          </a:p>
          <a:p>
            <a:pPr algn="ctr"/>
            <a:endParaRPr lang="fr-FR" dirty="0">
              <a:solidFill>
                <a:srgbClr val="7A2553"/>
              </a:solidFill>
            </a:endParaRPr>
          </a:p>
          <a:p>
            <a:r>
              <a:rPr lang="fr-FR" dirty="0"/>
              <a:t>Le vaporisateur personnel peut être un outil de réduction des risques</a:t>
            </a:r>
          </a:p>
          <a:p>
            <a:endParaRPr lang="fr-FR" dirty="0"/>
          </a:p>
          <a:p>
            <a:r>
              <a:rPr lang="fr-FR" dirty="0"/>
              <a:t>L’entretien motivationnel et les TCC sont des outils validés d’aide au sevrage</a:t>
            </a:r>
          </a:p>
          <a:p>
            <a:endParaRPr lang="fr-FR" dirty="0"/>
          </a:p>
          <a:p>
            <a:r>
              <a:rPr lang="fr-FR" dirty="0"/>
              <a:t>La </a:t>
            </a:r>
            <a:r>
              <a:rPr lang="fr-FR" dirty="0" err="1"/>
              <a:t>Varénicline</a:t>
            </a:r>
            <a:r>
              <a:rPr lang="fr-FR" dirty="0"/>
              <a:t> et le </a:t>
            </a:r>
            <a:r>
              <a:rPr lang="fr-FR" dirty="0" err="1"/>
              <a:t>Bupropion</a:t>
            </a:r>
            <a:r>
              <a:rPr lang="fr-FR" dirty="0"/>
              <a:t> sont contre indiqués chez la femme enceinte</a:t>
            </a:r>
          </a:p>
          <a:p>
            <a:endParaRPr lang="fr-FR" dirty="0"/>
          </a:p>
          <a:p>
            <a:endParaRPr lang="fr-FR" dirty="0"/>
          </a:p>
          <a:p>
            <a:endParaRPr lang="fr-FR" dirty="0"/>
          </a:p>
        </p:txBody>
      </p:sp>
    </p:spTree>
    <p:extLst>
      <p:ext uri="{BB962C8B-B14F-4D97-AF65-F5344CB8AC3E}">
        <p14:creationId xmlns:p14="http://schemas.microsoft.com/office/powerpoint/2010/main" val="200153714"/>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pulsio" id="{49A0550A-1D18-4F2A-894E-EA15BE535624}" vid="{CC5BB21E-9BF2-4058-A1D5-082FF41251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PPT_pulsio</Template>
  <TotalTime>0</TotalTime>
  <Words>1677</Words>
  <Application>Microsoft Office PowerPoint</Application>
  <PresentationFormat>Grand écran</PresentationFormat>
  <Paragraphs>226</Paragraphs>
  <Slides>23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Calibri Light</vt:lpstr>
      <vt:lpstr>Oswald</vt:lpstr>
      <vt:lpstr>Roboto</vt:lpstr>
      <vt:lpstr>Wingdings</vt:lpstr>
      <vt:lpstr>2_Conception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dc:creator>
  <cp:lastModifiedBy>Virginie ZAOLO</cp:lastModifiedBy>
  <cp:revision>339</cp:revision>
  <dcterms:created xsi:type="dcterms:W3CDTF">2019-05-06T07:53:20Z</dcterms:created>
  <dcterms:modified xsi:type="dcterms:W3CDTF">2023-02-23T08:29:47Z</dcterms:modified>
</cp:coreProperties>
</file>