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31"/>
  </p:notesMasterIdLst>
  <p:sldIdLst>
    <p:sldId id="803" r:id="rId2"/>
    <p:sldId id="703" r:id="rId3"/>
    <p:sldId id="925" r:id="rId4"/>
    <p:sldId id="913" r:id="rId5"/>
    <p:sldId id="914" r:id="rId6"/>
    <p:sldId id="918" r:id="rId7"/>
    <p:sldId id="916" r:id="rId8"/>
    <p:sldId id="302" r:id="rId9"/>
    <p:sldId id="926" r:id="rId10"/>
    <p:sldId id="776" r:id="rId11"/>
    <p:sldId id="927" r:id="rId12"/>
    <p:sldId id="699" r:id="rId13"/>
    <p:sldId id="758" r:id="rId14"/>
    <p:sldId id="934" r:id="rId15"/>
    <p:sldId id="933" r:id="rId16"/>
    <p:sldId id="316" r:id="rId17"/>
    <p:sldId id="759" r:id="rId18"/>
    <p:sldId id="318" r:id="rId19"/>
    <p:sldId id="760" r:id="rId20"/>
    <p:sldId id="772" r:id="rId21"/>
    <p:sldId id="841" r:id="rId22"/>
    <p:sldId id="842" r:id="rId23"/>
    <p:sldId id="843" r:id="rId24"/>
    <p:sldId id="844" r:id="rId25"/>
    <p:sldId id="928" r:id="rId26"/>
    <p:sldId id="929" r:id="rId27"/>
    <p:sldId id="931" r:id="rId28"/>
    <p:sldId id="930" r:id="rId29"/>
    <p:sldId id="932" r:id="rId3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3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Solen Pelé" initials="SP" lastIdx="5" clrIdx="2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  <p:cmAuthor id="4" name="Pascale Chauvin-Grelier" initials="PC" lastIdx="2" clrIdx="3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9735"/>
    <a:srgbClr val="7A2553"/>
    <a:srgbClr val="ACCBEA"/>
    <a:srgbClr val="85B6E1"/>
    <a:srgbClr val="79B0DF"/>
    <a:srgbClr val="6B6123"/>
    <a:srgbClr val="949594"/>
    <a:srgbClr val="665F2D"/>
    <a:srgbClr val="7C7775"/>
    <a:srgbClr val="CEC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0717" autoAdjust="0"/>
  </p:normalViewPr>
  <p:slideViewPr>
    <p:cSldViewPr snapToGrid="0">
      <p:cViewPr varScale="1">
        <p:scale>
          <a:sx n="92" d="100"/>
          <a:sy n="92" d="100"/>
        </p:scale>
        <p:origin x="264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18/11/2021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216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9052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161510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57111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30861094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20378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altLang="fr-FR" dirty="0"/>
              <a:t>Faire court pour faire souvent</a:t>
            </a:r>
          </a:p>
        </p:txBody>
      </p:sp>
    </p:spTree>
    <p:extLst>
      <p:ext uri="{BB962C8B-B14F-4D97-AF65-F5344CB8AC3E}">
        <p14:creationId xmlns:p14="http://schemas.microsoft.com/office/powerpoint/2010/main" val="3858204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e l'image des diapositives 1">
            <a:extLst>
              <a:ext uri="{FF2B5EF4-FFF2-40B4-BE49-F238E27FC236}">
                <a16:creationId xmlns:a16="http://schemas.microsoft.com/office/drawing/2014/main" id="{7EA02521-5777-4080-A5E9-8914E84E63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Espace réservé des commentaires 2">
            <a:extLst>
              <a:ext uri="{FF2B5EF4-FFF2-40B4-BE49-F238E27FC236}">
                <a16:creationId xmlns:a16="http://schemas.microsoft.com/office/drawing/2014/main" id="{570EDEA7-2C68-4E14-88B2-FF77C01F7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FR" altLang="fr-FR">
              <a:latin typeface="Times New Roman" panose="02020603050405020304" pitchFamily="18" charset="0"/>
            </a:endParaRPr>
          </a:p>
        </p:txBody>
      </p:sp>
      <p:sp>
        <p:nvSpPr>
          <p:cNvPr id="90116" name="Espace réservé du numéro de diapositive 3">
            <a:extLst>
              <a:ext uri="{FF2B5EF4-FFF2-40B4-BE49-F238E27FC236}">
                <a16:creationId xmlns:a16="http://schemas.microsoft.com/office/drawing/2014/main" id="{ABFFB885-6F82-4A11-95D4-00D425100097}"/>
              </a:ext>
            </a:extLst>
          </p:cNvPr>
          <p:cNvSpPr txBox="1">
            <a:spLocks noGrp="1"/>
          </p:cNvSpPr>
          <p:nvPr/>
        </p:nvSpPr>
        <p:spPr bwMode="auto">
          <a:xfrm>
            <a:off x="4014788" y="9707563"/>
            <a:ext cx="3071812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02" tIns="49451" rIns="98902" bIns="49451" anchor="b"/>
          <a:lstStyle>
            <a:lvl1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defTabSz="989013"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defTabSz="98901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algn="r" eaLnBrk="1" hangingPunct="1">
              <a:buClrTx/>
              <a:buSzTx/>
            </a:pPr>
            <a:fld id="{F3AE107F-51DB-4968-9075-03A8590F283B}" type="slidenum">
              <a:rPr lang="fr-FR" altLang="fr-FR"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buClrTx/>
                <a:buSzTx/>
              </a:pPr>
              <a:t>8</a:t>
            </a:fld>
            <a:endParaRPr lang="fr-FR" altLang="fr-FR" sz="13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783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731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13</a:t>
            </a:fld>
            <a:endParaRPr lang="fr-FR" alt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B2FF0F0-4A38-4EAB-9F4B-92421F5DCA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BD4984-AE7F-4DD6-844E-F013FD1CC2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75E0F151-B693-4701-9C4E-551A9EC9BA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724F29-7E6C-4692-852B-AE3489D466B8}" type="slidenum">
              <a:rPr lang="fr-FR" altLang="fr-FR"/>
              <a:pPr>
                <a:spcBef>
                  <a:spcPct val="0"/>
                </a:spcBef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585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250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5785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75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CA161C2-0A17-4780-A724-7613785BFEC2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39497A-564C-4763-9078-1196ECEEBC7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62073875-7305-43AE-8D86-93E2D6CEEF49}"/>
              </a:ext>
            </a:extLst>
          </p:cNvPr>
          <p:cNvSpPr txBox="1">
            <a:spLocks/>
          </p:cNvSpPr>
          <p:nvPr userDrawn="1"/>
        </p:nvSpPr>
        <p:spPr>
          <a:xfrm>
            <a:off x="10399222" y="6587836"/>
            <a:ext cx="1792777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Septembre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01" r:id="rId2"/>
    <p:sldLayoutId id="2147483702" r:id="rId3"/>
    <p:sldLayoutId id="214748370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file:///C:\Users\f.you\Downloads\154364_1310-3g%20(1).pdf" TargetMode="Externa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</a:t>
            </a:r>
          </a:p>
          <a:p>
            <a:pPr algn="ctr"/>
            <a:r>
              <a:rPr lang="fr-FR" sz="3200" b="1" cap="small" dirty="0">
                <a:latin typeface="+mn-lt"/>
              </a:rPr>
              <a:t>Périnatalité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6806F8-4F7E-4D7E-9A6C-548DD228EC6A}"/>
              </a:ext>
            </a:extLst>
          </p:cNvPr>
          <p:cNvSpPr txBox="1"/>
          <p:nvPr/>
        </p:nvSpPr>
        <p:spPr>
          <a:xfrm>
            <a:off x="408639" y="1602544"/>
            <a:ext cx="10733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b="1" dirty="0">
                <a:ea typeface="+mj-ea"/>
                <a:cs typeface="+mj-cs"/>
              </a:rPr>
              <a:t>FRAMES,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b="1" dirty="0">
              <a:ea typeface="+mj-ea"/>
              <a:cs typeface="+mj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b="1" dirty="0">
                <a:ea typeface="+mj-ea"/>
                <a:cs typeface="+mj-cs"/>
              </a:rPr>
              <a:t>RESPADD/ AFIT&amp;A,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b="1" dirty="0">
              <a:ea typeface="+mj-ea"/>
              <a:cs typeface="+mj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b="1" dirty="0">
                <a:ea typeface="+mj-ea"/>
                <a:cs typeface="+mj-cs"/>
              </a:rPr>
              <a:t>HAS.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b="1" dirty="0">
              <a:ea typeface="+mj-ea"/>
              <a:cs typeface="+mj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b="1" dirty="0">
              <a:ea typeface="+mj-ea"/>
              <a:cs typeface="+mj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fr-FR" b="1" dirty="0">
              <a:ea typeface="+mj-ea"/>
              <a:cs typeface="+mj-cs"/>
            </a:endParaRPr>
          </a:p>
          <a:p>
            <a:r>
              <a:rPr lang="fr-FR" b="1" dirty="0">
                <a:ea typeface="+mj-ea"/>
                <a:cs typeface="+mj-cs"/>
              </a:rPr>
              <a:t>Modèles non spécifiques pour les femmes enceintes</a:t>
            </a:r>
          </a:p>
          <a:p>
            <a:r>
              <a:rPr lang="fr-FR" b="1" dirty="0">
                <a:ea typeface="+mj-ea"/>
                <a:cs typeface="+mj-cs"/>
              </a:rPr>
              <a:t>Ces outils sont à adapter selon les situations et les produits consommés</a:t>
            </a:r>
          </a:p>
          <a:p>
            <a:r>
              <a:rPr lang="fr-FR" b="1" dirty="0">
                <a:ea typeface="+mj-ea"/>
                <a:cs typeface="+mj-cs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CC7555-B92C-4DB6-8EAF-E1EC99D54CA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Débat et échanges sur les outils existants IB tabac/ Alcool</a:t>
            </a:r>
          </a:p>
        </p:txBody>
      </p:sp>
    </p:spTree>
    <p:extLst>
      <p:ext uri="{BB962C8B-B14F-4D97-AF65-F5344CB8AC3E}">
        <p14:creationId xmlns:p14="http://schemas.microsoft.com/office/powerpoint/2010/main" val="1674437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6CC7555-B92C-4DB6-8EAF-E1EC99D54CA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Débat et échanges sur les outils existants IB tabac/ Alcool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151E85D-78B2-4BF2-AB02-AD58304AE2BE}"/>
              </a:ext>
            </a:extLst>
          </p:cNvPr>
          <p:cNvSpPr txBox="1"/>
          <p:nvPr/>
        </p:nvSpPr>
        <p:spPr>
          <a:xfrm>
            <a:off x="408639" y="1565409"/>
            <a:ext cx="10967649" cy="3881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b="1" dirty="0">
                <a:ea typeface="+mj-ea"/>
                <a:cs typeface="+mj-cs"/>
              </a:rPr>
              <a:t>Les trames sont des outils,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des bases à s’approprier</a:t>
            </a:r>
            <a:r>
              <a:rPr lang="fr-FR" b="1" dirty="0">
                <a:ea typeface="+mj-ea"/>
                <a:cs typeface="+mj-cs"/>
              </a:rPr>
              <a:t>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b="1" dirty="0">
                <a:ea typeface="+mj-ea"/>
                <a:cs typeface="+mj-cs"/>
              </a:rPr>
              <a:t>Commencer par interroger les consommations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avant la grossesse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b="1" dirty="0">
                <a:ea typeface="+mj-ea"/>
                <a:cs typeface="+mj-cs"/>
              </a:rPr>
              <a:t>Il est important de toujours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partir des préoccupations de la personne interrogée, de</a:t>
            </a:r>
            <a:r>
              <a:rPr lang="fr-FR" b="1" dirty="0">
                <a:ea typeface="+mj-ea"/>
                <a:cs typeface="+mj-cs"/>
              </a:rPr>
              <a:t>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ses connaissances du sujet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b="1" dirty="0">
                <a:ea typeface="+mj-ea"/>
                <a:cs typeface="+mj-cs"/>
              </a:rPr>
              <a:t> Proposer de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compléter</a:t>
            </a:r>
            <a:r>
              <a:rPr lang="fr-FR" b="1" dirty="0">
                <a:ea typeface="+mj-ea"/>
                <a:cs typeface="+mj-cs"/>
              </a:rPr>
              <a:t> </a:t>
            </a:r>
            <a:r>
              <a:rPr lang="fr-FR" b="1" dirty="0">
                <a:solidFill>
                  <a:srgbClr val="A49735"/>
                </a:solidFill>
                <a:ea typeface="+mj-ea"/>
                <a:cs typeface="+mj-cs"/>
              </a:rPr>
              <a:t>par des informations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Veiller à </a:t>
            </a:r>
            <a:r>
              <a:rPr lang="fr-FR" sz="1800" b="1" dirty="0">
                <a:solidFill>
                  <a:srgbClr val="A497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adapter la qualité de son intervention aux besoins 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personne 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Eviter d’être contre-productif : </a:t>
            </a:r>
            <a:r>
              <a:rPr lang="fr-FR" sz="1800" b="1" dirty="0">
                <a:solidFill>
                  <a:srgbClr val="A497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Prodiguer un conseil minimum si besoin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 d’autant plus bref si le comportement, les consommations ne posent pas de problème.</a:t>
            </a:r>
            <a:endParaRPr lang="fr-FR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1135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44068" y="1368621"/>
            <a:ext cx="11315700" cy="5262563"/>
          </a:xfrm>
          <a:prstGeom prst="rect">
            <a:avLst/>
          </a:prstGeom>
        </p:spPr>
        <p:txBody>
          <a:bodyPr/>
          <a:lstStyle/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 err="1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F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eed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–back (rétroaction)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Information claire et objective sur sa consommation peut 					engendrer une modification de son comportement. 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 err="1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R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esponsability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Décision personnelle. 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 err="1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A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dvice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(conseil)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Avec l’accord du patient préciser que vous pouvez lui donner 					quelques conseils.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M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enu (stratégies)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Lorsque le patient se sent prêt à modifier sa consommation vous 				étudierez ensemble différentes stratégies (partir des ressources 					et capacités du patient, de ses souhaits).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E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mpathie : 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	Approche bienveillante et chaleureuse, sans jugement, sans 					confrontation d’idées : écoute active.</a:t>
            </a:r>
          </a:p>
          <a:p>
            <a:pPr marL="609600" indent="-609600" eaLnBrk="1" hangingPunct="1">
              <a:lnSpc>
                <a:spcPct val="100000"/>
              </a:lnSpc>
              <a:spcAft>
                <a:spcPts val="600"/>
              </a:spcAft>
              <a:buClr>
                <a:schemeClr val="tx2"/>
              </a:buClr>
              <a:buNone/>
            </a:pPr>
            <a:r>
              <a:rPr lang="fr-FR" altLang="fr-FR" sz="2200" b="1" dirty="0">
                <a:solidFill>
                  <a:srgbClr val="7A2553"/>
                </a:solidFill>
                <a:ea typeface="MS PGothic" pitchFamily="34" charset="-128"/>
                <a:cs typeface="Calibri Light" panose="020F0302020204030204" pitchFamily="34" charset="0"/>
              </a:rPr>
              <a:t>S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elf </a:t>
            </a:r>
            <a:r>
              <a:rPr lang="fr-FR" altLang="fr-FR" sz="2200" b="1" dirty="0" err="1">
                <a:ea typeface="MS PGothic" pitchFamily="34" charset="-128"/>
                <a:cs typeface="Calibri Light" panose="020F0302020204030204" pitchFamily="34" charset="0"/>
              </a:rPr>
              <a:t>Efficacity</a:t>
            </a:r>
            <a:r>
              <a:rPr lang="fr-FR" altLang="fr-FR" sz="2200" b="1" dirty="0">
                <a:ea typeface="MS PGothic" pitchFamily="34" charset="-128"/>
                <a:cs typeface="Calibri Light" panose="020F0302020204030204" pitchFamily="34" charset="0"/>
              </a:rPr>
              <a:t> : 	</a:t>
            </a:r>
            <a:r>
              <a:rPr lang="fr-FR" altLang="fr-FR" sz="2200" dirty="0">
                <a:ea typeface="MS PGothic" pitchFamily="34" charset="-128"/>
                <a:cs typeface="Calibri Light" panose="020F0302020204030204" pitchFamily="34" charset="0"/>
              </a:rPr>
              <a:t>		Renforcer le sentiment d’efficacité personnelle, encourager et 					valoriser le processus.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ED6A7C-9694-490D-820F-455D33FC02B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FRAMES</a:t>
            </a:r>
          </a:p>
        </p:txBody>
      </p:sp>
    </p:spTree>
    <p:extLst>
      <p:ext uri="{BB962C8B-B14F-4D97-AF65-F5344CB8AC3E}">
        <p14:creationId xmlns:p14="http://schemas.microsoft.com/office/powerpoint/2010/main" val="413066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B78FC85C-7AC2-4DE1-9508-ACE19082DCE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1DEAFF-EC24-4D79-BFBA-64B888BC38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0143" y="1124509"/>
            <a:ext cx="7952808" cy="35200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26B7639-8002-4A81-8086-EF385C8495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0143" y="4644570"/>
            <a:ext cx="7703437" cy="17272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B78FC85C-7AC2-4DE1-9508-ACE19082DCE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63F70C-5A78-4D2B-850F-1DFCC2DE1F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5387" y="1166666"/>
            <a:ext cx="7806613" cy="32640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8AE1CE-AD44-4445-BD17-3DA89C50A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5387" y="4430734"/>
            <a:ext cx="7736761" cy="16764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1BE448A-4A7F-4593-8974-BE518F45D556}"/>
              </a:ext>
            </a:extLst>
          </p:cNvPr>
          <p:cNvSpPr txBox="1"/>
          <p:nvPr/>
        </p:nvSpPr>
        <p:spPr>
          <a:xfrm>
            <a:off x="408639" y="1511559"/>
            <a:ext cx="32956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Grossesse et accueil de l’enfant- La consommation de substances psychoactives Fiche Action N°7</a:t>
            </a:r>
          </a:p>
          <a:p>
            <a:pPr algn="ctr"/>
            <a:endParaRPr lang="fr-FR" b="1" dirty="0"/>
          </a:p>
          <a:p>
            <a:pPr algn="ctr"/>
            <a:endParaRPr lang="fr-FR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F87A19-A05D-46D4-A656-3E1AC6E9EBA3}"/>
              </a:ext>
            </a:extLst>
          </p:cNvPr>
          <p:cNvSpPr txBox="1"/>
          <p:nvPr/>
        </p:nvSpPr>
        <p:spPr>
          <a:xfrm rot="10800000" flipV="1">
            <a:off x="69852" y="4906505"/>
            <a:ext cx="60261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>
              <a:hlinkClick r:id="rId5" action="ppaction://hlinkfile"/>
            </a:endParaRPr>
          </a:p>
          <a:p>
            <a:endParaRPr lang="en-US" dirty="0">
              <a:hlinkClick r:id="rId5" action="ppaction://hlinkfile"/>
            </a:endParaRPr>
          </a:p>
          <a:p>
            <a:endParaRPr lang="en-US" dirty="0">
              <a:hlinkClick r:id="rId5" action="ppaction://hlinkfile"/>
            </a:endParaRPr>
          </a:p>
          <a:p>
            <a:r>
              <a:rPr lang="en-US" dirty="0">
                <a:hlinkClick r:id="rId5" action="ppaction://hlinkfile"/>
              </a:rPr>
              <a:t>file:///C:/Users/f.you/Downloads/154364_1310-3g%20(1).pdf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1908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A67B587E-F4ED-4BE4-B4A0-26C47A1673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93580" y="1083416"/>
            <a:ext cx="7404839" cy="548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78FC85C-7AC2-4DE1-9508-ACE19082DCE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928428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B639734A-03BB-4571-BC21-A630C753C2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2830" y="1053587"/>
            <a:ext cx="6866339" cy="543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989F352-6E43-40CB-B66B-51BA70FA765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4679126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C9F609E3-B878-4001-9505-8D6D48E0E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56261" y="999041"/>
            <a:ext cx="6279477" cy="567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54CD85D-12C4-45DD-AAE3-2D7580E46B5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25831573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9C0D07E3-E47E-40E9-BE66-994560DE64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48189" y="1239468"/>
            <a:ext cx="6495622" cy="538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1AB4BD6-90A0-4CD0-B90B-477131C538B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1322533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8639" y="1305393"/>
            <a:ext cx="11312525" cy="4824412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Restituer le score du test de repérage,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Expliquer la dépendance,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Faire le lien avec les difficultés ou signes cliniques du patient,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Parler de la consommation, intérêt du changement/point de vue du patient (recherche de bénéfices),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Proposer des objectifs, laisser le choix,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Accordez-vous sur un plan de changement, 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Proposer des stratégies, méthodes utilisables et traitement pour réduire ou arrêter sa consommation,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Remettre le livret,</a:t>
            </a:r>
          </a:p>
          <a:p>
            <a:pPr marL="342900" lvl="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solidFill>
                  <a:prstClr val="black"/>
                </a:solidFill>
                <a:ea typeface="MS PGothic" pitchFamily="34" charset="-128"/>
                <a:cs typeface="Calibri Light" panose="020F0302020204030204" pitchFamily="34" charset="0"/>
              </a:rPr>
              <a:t>Donner la possibilité de réévaluer dans une autre consultation ou informer des moyens d’accompagnement.</a:t>
            </a:r>
            <a:r>
              <a:rPr lang="fr-FR" altLang="fr-FR" sz="1800" dirty="0">
                <a:ea typeface="MS PGothic" pitchFamily="34" charset="-128"/>
                <a:cs typeface="Calibri Light" panose="020F0302020204030204" pitchFamily="34" charset="0"/>
              </a:rPr>
              <a:t> </a:t>
            </a:r>
          </a:p>
          <a:p>
            <a:pPr marL="457200" indent="-457200" eaLnBrk="1" hangingPunct="1">
              <a:lnSpc>
                <a:spcPct val="150000"/>
              </a:lnSpc>
              <a:buClr>
                <a:schemeClr val="tx2"/>
              </a:buClr>
              <a:buFont typeface="+mj-lt"/>
              <a:buAutoNum type="arabicPeriod"/>
            </a:pPr>
            <a:endParaRPr lang="fr-FR" altLang="fr-FR" sz="2200" dirty="0">
              <a:ea typeface="MS PGothic" pitchFamily="34" charset="-128"/>
              <a:cs typeface="Calibri Light" panose="020F03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4014A8-13D5-404F-9F01-E8DDCF1A4C65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Tabac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3951661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7861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6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Mener une intervention brève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Définitions, objectifs, intérêts et applications de l’IB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Exemples de trames d’intervention</a:t>
            </a: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08639" y="1338072"/>
            <a:ext cx="11066462" cy="386715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Posez la question  des consommations</a:t>
            </a:r>
          </a:p>
          <a:p>
            <a:pPr marL="34290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Proposez une évaluation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Restituer le score du test de repérage 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Expliquer les risques, les repères ( verres standards si besoin)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Parler de la consommation, intérêt réduction ou de l’arrêt/point de vue du patient 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Exposer des méthodes utilisables pour réduire ou arrêter sa consommation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Proposer des objectifs, laisser le choix </a:t>
            </a:r>
          </a:p>
          <a:p>
            <a:pPr marL="342900" lvl="0" indent="-342900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solidFill>
                  <a:prstClr val="black"/>
                </a:solidFill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Donner la possibilité de réévaluer dans une autre consultation ou informer de moyens d’accompagnement</a:t>
            </a:r>
          </a:p>
          <a:p>
            <a:pPr marL="342900" indent="-342900" eaLnBrk="1" hangingPunct="1">
              <a:lnSpc>
                <a:spcPct val="150000"/>
              </a:lnSpc>
              <a:buClr>
                <a:schemeClr val="tx1"/>
              </a:buClr>
              <a:buFont typeface="+mj-lt"/>
              <a:buAutoNum type="arabicPeriod"/>
            </a:pPr>
            <a:r>
              <a:rPr lang="fr-FR" altLang="fr-FR" sz="1800" dirty="0">
                <a:latin typeface="Calibri" panose="020F0502020204030204" pitchFamily="34" charset="0"/>
                <a:ea typeface="MS PGothic" pitchFamily="34" charset="-128"/>
                <a:cs typeface="Calibri" panose="020F0502020204030204" pitchFamily="34" charset="0"/>
              </a:rPr>
              <a:t>Remettre un document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9D0FA4C-951F-4E40-9DE7-0A90E6DC4280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4025853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2FF48EA-B754-431B-921F-FFE60BE30D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0"/>
          <a:stretch/>
        </p:blipFill>
        <p:spPr>
          <a:xfrm>
            <a:off x="2766532" y="1166666"/>
            <a:ext cx="5158349" cy="54149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B997977-BC79-4DD9-A352-EC10DE3546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6504" y="3267167"/>
            <a:ext cx="1981372" cy="71634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120105-5ECD-4070-BEFD-42559BFA5D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0780" y="2197292"/>
            <a:ext cx="2027096" cy="7849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4C1604E-25A4-4424-B6B3-9B76AAD43804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RESPADD/AFIT&amp;A</a:t>
            </a:r>
          </a:p>
        </p:txBody>
      </p:sp>
    </p:spTree>
    <p:extLst>
      <p:ext uri="{BB962C8B-B14F-4D97-AF65-F5344CB8AC3E}">
        <p14:creationId xmlns:p14="http://schemas.microsoft.com/office/powerpoint/2010/main" val="103762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479C5D3-3DD7-4830-9532-388ED5E0EF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421347"/>
            <a:ext cx="4687757" cy="322099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D06EC5-82DB-422F-8B82-AA8918DF45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6518" y="1267690"/>
            <a:ext cx="5664114" cy="540039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7EE88EE-0219-4821-B66B-94BEC669A830}"/>
              </a:ext>
            </a:extLst>
          </p:cNvPr>
          <p:cNvSpPr txBox="1"/>
          <p:nvPr/>
        </p:nvSpPr>
        <p:spPr>
          <a:xfrm>
            <a:off x="6234546" y="3418609"/>
            <a:ext cx="2899064" cy="738664"/>
          </a:xfrm>
          <a:prstGeom prst="rect">
            <a:avLst/>
          </a:prstGeom>
          <a:solidFill>
            <a:srgbClr val="79B0DF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400" dirty="0"/>
              <a:t>10 verres par semaine maxi</a:t>
            </a:r>
          </a:p>
          <a:p>
            <a:r>
              <a:rPr lang="fr-FR" sz="1400" dirty="0"/>
              <a:t>2 jours sans consommation/ semaine</a:t>
            </a:r>
          </a:p>
          <a:p>
            <a:r>
              <a:rPr lang="fr-FR" sz="1400" dirty="0"/>
              <a:t>Pas plus de 2 verres par jour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4ED0A5-0190-4CA3-AF2D-B731D0A2AB1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2765566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05CF8AC-F76F-40F5-963B-B965B4BA898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248" y="1194625"/>
            <a:ext cx="5741266" cy="492369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036076-41EB-4CB3-B02F-0BE2F78EB2F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994" y="1306217"/>
            <a:ext cx="6333006" cy="38123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DAD283-170C-4759-90CE-105BD46240A3}"/>
              </a:ext>
            </a:extLst>
          </p:cNvPr>
          <p:cNvSpPr/>
          <p:nvPr/>
        </p:nvSpPr>
        <p:spPr>
          <a:xfrm>
            <a:off x="9586742" y="4240845"/>
            <a:ext cx="407505" cy="168966"/>
          </a:xfrm>
          <a:prstGeom prst="rect">
            <a:avLst/>
          </a:prstGeom>
          <a:solidFill>
            <a:srgbClr val="ACCB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E7D05A-05F1-42E3-B1E8-1E17AC3B96BF}"/>
              </a:ext>
            </a:extLst>
          </p:cNvPr>
          <p:cNvSpPr/>
          <p:nvPr/>
        </p:nvSpPr>
        <p:spPr>
          <a:xfrm>
            <a:off x="7006276" y="3840797"/>
            <a:ext cx="407505" cy="168966"/>
          </a:xfrm>
          <a:prstGeom prst="rect">
            <a:avLst/>
          </a:prstGeom>
          <a:solidFill>
            <a:srgbClr val="85B6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69D806-9297-4A3C-B866-B25610DB709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146809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92674B59-F8FA-425B-92AF-58F50A46FE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578" y="1699284"/>
            <a:ext cx="5283048" cy="25975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5BF043-CD90-4F2D-9D33-7AEB291CB2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2202" y="1166666"/>
            <a:ext cx="2740061" cy="567271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669531-0233-4367-BA00-6DAFF05F1F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81530" y="1080655"/>
            <a:ext cx="2889891" cy="59829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A53A40-538E-42D4-9778-CF27DCA136B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Trame d’intervention – ALCOOL RESPADD</a:t>
            </a:r>
          </a:p>
        </p:txBody>
      </p:sp>
    </p:spTree>
    <p:extLst>
      <p:ext uri="{BB962C8B-B14F-4D97-AF65-F5344CB8AC3E}">
        <p14:creationId xmlns:p14="http://schemas.microsoft.com/office/powerpoint/2010/main" val="2740849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97823B2-1672-42F0-BFA9-0F269C580B0E}"/>
              </a:ext>
            </a:extLst>
          </p:cNvPr>
          <p:cNvSpPr txBox="1"/>
          <p:nvPr/>
        </p:nvSpPr>
        <p:spPr>
          <a:xfrm>
            <a:off x="282633" y="590204"/>
            <a:ext cx="5341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  <p:pic>
        <p:nvPicPr>
          <p:cNvPr id="5" name="Espace réservé pour une image  5">
            <a:extLst>
              <a:ext uri="{FF2B5EF4-FFF2-40B4-BE49-F238E27FC236}">
                <a16:creationId xmlns:a16="http://schemas.microsoft.com/office/drawing/2014/main" id="{ED21A3F9-B617-4453-AD94-E80C00E62B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773" y="1649493"/>
            <a:ext cx="8762338" cy="48595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9F64FC-EFE4-4D7A-B3A9-5876E350FD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827" y="348966"/>
            <a:ext cx="6499494" cy="165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4473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4FFF15-F0C6-4F78-9037-B33D8491E6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366" y="917284"/>
            <a:ext cx="8611509" cy="560820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9B5A26B-5630-48CC-A763-2397788910CB}"/>
              </a:ext>
            </a:extLst>
          </p:cNvPr>
          <p:cNvSpPr txBox="1"/>
          <p:nvPr/>
        </p:nvSpPr>
        <p:spPr>
          <a:xfrm>
            <a:off x="448887" y="332509"/>
            <a:ext cx="7855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</p:spTree>
    <p:extLst>
      <p:ext uri="{BB962C8B-B14F-4D97-AF65-F5344CB8AC3E}">
        <p14:creationId xmlns:p14="http://schemas.microsoft.com/office/powerpoint/2010/main" val="715335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0B17E5F-BD44-4C67-B32B-B9A09659F7E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434" y="1472339"/>
            <a:ext cx="9887131" cy="447901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CDA270-D29E-41B3-A527-C8894085462D}"/>
              </a:ext>
            </a:extLst>
          </p:cNvPr>
          <p:cNvSpPr txBox="1"/>
          <p:nvPr/>
        </p:nvSpPr>
        <p:spPr>
          <a:xfrm>
            <a:off x="523702" y="399011"/>
            <a:ext cx="6932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97603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A6AAC07-248A-4499-9D09-CD4C7BB634E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525" y="967160"/>
            <a:ext cx="8906950" cy="53561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38D03A-0C15-410F-88CA-9E89557A62F0}"/>
              </a:ext>
            </a:extLst>
          </p:cNvPr>
          <p:cNvSpPr txBox="1"/>
          <p:nvPr/>
        </p:nvSpPr>
        <p:spPr>
          <a:xfrm>
            <a:off x="648393" y="382385"/>
            <a:ext cx="8497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</p:spTree>
    <p:extLst>
      <p:ext uri="{BB962C8B-B14F-4D97-AF65-F5344CB8AC3E}">
        <p14:creationId xmlns:p14="http://schemas.microsoft.com/office/powerpoint/2010/main" val="3846169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910EC5-6FE4-47CE-BD6D-EF2A479E09B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89" y="1317356"/>
            <a:ext cx="10585422" cy="448025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3817DCD-D7E2-4559-AD43-63A8EF00D7AD}"/>
              </a:ext>
            </a:extLst>
          </p:cNvPr>
          <p:cNvSpPr txBox="1"/>
          <p:nvPr/>
        </p:nvSpPr>
        <p:spPr>
          <a:xfrm>
            <a:off x="565265" y="315884"/>
            <a:ext cx="85808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rgbClr val="7A2553"/>
                </a:solidFill>
              </a:rPr>
              <a:t>Trame d’intervention - HAS</a:t>
            </a:r>
          </a:p>
        </p:txBody>
      </p:sp>
    </p:spTree>
    <p:extLst>
      <p:ext uri="{BB962C8B-B14F-4D97-AF65-F5344CB8AC3E}">
        <p14:creationId xmlns:p14="http://schemas.microsoft.com/office/powerpoint/2010/main" val="195534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Définitions, objectifs, intérêts et applications de l’IB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BD724C5-C951-45B4-82AA-701EA5D1A9D8}"/>
              </a:ext>
            </a:extLst>
          </p:cNvPr>
          <p:cNvSpPr txBox="1"/>
          <p:nvPr/>
        </p:nvSpPr>
        <p:spPr>
          <a:xfrm>
            <a:off x="488272" y="1544715"/>
            <a:ext cx="1124800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0" i="0" dirty="0">
                <a:effectLst/>
              </a:rPr>
              <a:t>« Le repérage précoce - intervention brève constitue une approche efficace pour permettre, en un temps limité, d'évoquer un déterminant de santé avec une personne afin d’encourager un changement de comportement favorable à sa santé ».</a:t>
            </a:r>
          </a:p>
          <a:p>
            <a:pPr algn="l"/>
            <a:endParaRPr lang="fr-FR" dirty="0"/>
          </a:p>
          <a:p>
            <a:pPr algn="l"/>
            <a:r>
              <a:rPr lang="fr-FR" b="0" i="0" dirty="0" err="1">
                <a:effectLst/>
              </a:rPr>
              <a:t>Respadd</a:t>
            </a:r>
            <a:r>
              <a:rPr lang="fr-FR" b="0" i="0" dirty="0">
                <a:effectLst/>
              </a:rPr>
              <a:t> </a:t>
            </a:r>
          </a:p>
          <a:p>
            <a:pPr algn="l"/>
            <a:endParaRPr lang="fr-FR" dirty="0"/>
          </a:p>
          <a:p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C’est un e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ntretien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directif, permettant de donner des conseils (différent de l’Entretien Motivationnel, même s’il possède des valeurs partagées) e</a:t>
            </a:r>
            <a:r>
              <a:rPr lang="fr-FR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fficace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 s’adresse aux patient(e)s/ usager(e)s non dépendant(e)s ou présentant un faible niveau de dépendance. »</a:t>
            </a:r>
          </a:p>
          <a:p>
            <a:endParaRPr lang="fr-FR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L’ Intervention doit être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suffisamment brève pour être systématique et répétée (moins de 10 mn)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simple dans son déroulement</a:t>
            </a:r>
          </a:p>
          <a:p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SRAE 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Addicto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formation de formateur relais</a:t>
            </a:r>
          </a:p>
          <a:p>
            <a:pPr algn="l"/>
            <a:endParaRPr lang="fr-FR" b="0" i="0" dirty="0">
              <a:effectLst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E90D4C-F04B-485A-9EF3-DB7B0637D5A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Définitions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4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08639" y="1694480"/>
            <a:ext cx="10943896" cy="4296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Evaluer les consommations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Provoquer une prise de conscience et une réflexion sur ses consommations et sur leurs conséquences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Voir, si la personne est prête, engager un changement dans ses consommations de SPA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Réduction des risques et des dommages sur la femme, la femme enceinte et son enfant à naitre ainsi que sur son entourage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Conseiller, accompagner, orienter les personnes pour améliorer leur prise en charge</a:t>
            </a:r>
          </a:p>
          <a:p>
            <a:pPr marL="285750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kumimoji="0" lang="fr-FR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Préparer le post partum et o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rganiser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un suivi précoce des enfants</a:t>
            </a:r>
            <a:r>
              <a:rPr kumimoji="0" lang="fr-FR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Objectifs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63158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Intérêts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352D88A-4EC8-48CD-8EE3-C6BB240780E9}"/>
              </a:ext>
            </a:extLst>
          </p:cNvPr>
          <p:cNvSpPr txBox="1"/>
          <p:nvPr/>
        </p:nvSpPr>
        <p:spPr>
          <a:xfrm>
            <a:off x="408638" y="1569675"/>
            <a:ext cx="11570001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16,2%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 femmes enceintes fumaient au 3</a:t>
            </a:r>
            <a:r>
              <a:rPr kumimoji="0" lang="fr-FR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ème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trimestre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10,7%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déclarent avoir consommé de l’alcool depuis qu’elles ont connaissance de leur grossesse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rapport de l’United Nations Office on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D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rugs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Crime(2) « International Standards on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drug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use prevention » promeut les interventions brèves et les entretiens motivationnels qui peuvent réduire de manière significative l’usage de drogues, de l’alcool et du tabac, à court et à long terme.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	</a:t>
            </a:r>
            <a:b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 niveau de preuve est élevé et montre que ces interventions réussissent à réduire l’usage de substance à court terme (immédiatement à la suite des interventions, avec une différence moyenne standardisée 0,79), mais également 1 an plus tard.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prstClr val="black"/>
                </a:solidFill>
                <a:latin typeface="Calibri" panose="020F0502020204030204"/>
              </a:rPr>
              <a:t>HAS/ service des bonnes pratiques professionnelles/ novembre 2014 Mise à jour janvier 2021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234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08640" y="1446948"/>
            <a:ext cx="11070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Qui doit, peut, repérer ? 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Tous les soignants, le premier recours, les paramédicaux, prescripteurs ou non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Mais aussi acteurs du social, de l’éducation….au contact des femmes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Consommateurs et légitimité ???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C3DCC3-830E-450D-B49B-AF01CCFFD95D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Applications de 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1F9799F-C613-4AB0-801D-AC627DC1FC9C}"/>
              </a:ext>
            </a:extLst>
          </p:cNvPr>
          <p:cNvSpPr txBox="1"/>
          <p:nvPr/>
        </p:nvSpPr>
        <p:spPr>
          <a:xfrm>
            <a:off x="408639" y="2773520"/>
            <a:ext cx="11070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Quel public cible ? 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Toutes les femmes de la demande de contraception à un désir de grossesse et en suivi de grossesse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Toutes les patientes ayant un trouble de l’usage simple, modéré / SPA 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Les troubles de l’usage sévères: Porte d’entrée dans le soin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E5B538-A11E-4733-A899-5C3E3A7C16F8}"/>
              </a:ext>
            </a:extLst>
          </p:cNvPr>
          <p:cNvSpPr txBox="1"/>
          <p:nvPr/>
        </p:nvSpPr>
        <p:spPr>
          <a:xfrm>
            <a:off x="408639" y="4100092"/>
            <a:ext cx="110704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A49735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Quand repérer ?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Pour être efficace : Systématiquement ou de manière régulière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 dans des situations à risque :  HTA, perturbations biologiques chez la mère, RCIU, microcéphalie, malformations, troubles du développement inexpliqués chez l’enfant…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Signes d’appel chez la mère le fœtus ou nouveau-né</a:t>
            </a:r>
          </a:p>
          <a:p>
            <a:pPr marL="742950" lvl="1" indent="-285750">
              <a:buFont typeface="Wingdings" panose="05000000000000000000" pitchFamily="2" charset="2"/>
              <a:buChar char="Ø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  lors de situations opportunistes 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(lors de consultations de contraception, de déclaration de grossesse, consultations obstétricales, échographies, de l’entretien </a:t>
            </a:r>
            <a:r>
              <a:rPr lang="fr-FR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prénatal précoce)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2176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AutoShape 2052">
            <a:extLst>
              <a:ext uri="{FF2B5EF4-FFF2-40B4-BE49-F238E27FC236}">
                <a16:creationId xmlns:a16="http://schemas.microsoft.com/office/drawing/2014/main" id="{055940C6-34EF-406E-93A3-74F49B018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4618" y="3273829"/>
            <a:ext cx="3551238" cy="3023062"/>
          </a:xfrm>
          <a:prstGeom prst="flowChartExtra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Gill Sans MT" panose="020B0502020104020203" pitchFamily="34" charset="0"/>
              <a:cs typeface="Arial" panose="020B0604020202020204" pitchFamily="34" charset="0"/>
            </a:endParaRPr>
          </a:p>
        </p:txBody>
      </p:sp>
      <p:sp>
        <p:nvSpPr>
          <p:cNvPr id="45062" name="Text Box 2055">
            <a:extLst>
              <a:ext uri="{FF2B5EF4-FFF2-40B4-BE49-F238E27FC236}">
                <a16:creationId xmlns:a16="http://schemas.microsoft.com/office/drawing/2014/main" id="{6992D606-03F5-4FA7-8F3F-315BE9090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7270" y="3140219"/>
            <a:ext cx="2332911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Dépendants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Conso° problématique</a:t>
            </a:r>
          </a:p>
          <a:p>
            <a:pPr eaLnBrk="1" hangingPunct="1">
              <a:spcBef>
                <a:spcPct val="50000"/>
              </a:spcBef>
            </a:pPr>
            <a:endParaRPr lang="fr-FR" altLang="fr-FR" sz="800" b="1" dirty="0">
              <a:solidFill>
                <a:srgbClr val="9900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6B6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Conso° à risque</a:t>
            </a:r>
            <a:endParaRPr lang="fr-FR" altLang="fr-FR" sz="800" b="1" dirty="0">
              <a:solidFill>
                <a:srgbClr val="6B612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fr-FR" altLang="fr-FR" sz="1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A4973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Conso° à faible risque</a:t>
            </a:r>
          </a:p>
          <a:p>
            <a:pPr eaLnBrk="1" hangingPunct="1">
              <a:spcBef>
                <a:spcPct val="50000"/>
              </a:spcBef>
            </a:pPr>
            <a:r>
              <a:rPr lang="fr-FR" altLang="fr-FR" sz="2000" b="1" dirty="0">
                <a:solidFill>
                  <a:srgbClr val="9495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Abstinents</a:t>
            </a:r>
          </a:p>
        </p:txBody>
      </p:sp>
      <p:sp>
        <p:nvSpPr>
          <p:cNvPr id="45063" name="Line 2056">
            <a:extLst>
              <a:ext uri="{FF2B5EF4-FFF2-40B4-BE49-F238E27FC236}">
                <a16:creationId xmlns:a16="http://schemas.microsoft.com/office/drawing/2014/main" id="{9C66F343-626B-4D5B-920A-8C4658B62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9681" y="5202382"/>
            <a:ext cx="0" cy="10113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45064" name="Line 2057">
            <a:extLst>
              <a:ext uri="{FF2B5EF4-FFF2-40B4-BE49-F238E27FC236}">
                <a16:creationId xmlns:a16="http://schemas.microsoft.com/office/drawing/2014/main" id="{2CD620D1-2D54-4961-AEED-5B808003F1F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39681" y="3754582"/>
            <a:ext cx="0" cy="10307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45065" name="Line 2058">
            <a:extLst>
              <a:ext uri="{FF2B5EF4-FFF2-40B4-BE49-F238E27FC236}">
                <a16:creationId xmlns:a16="http://schemas.microsoft.com/office/drawing/2014/main" id="{DE32BC14-DDA9-4AA0-B75C-F5DF819BB1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01630" y="2995756"/>
            <a:ext cx="1" cy="10307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45066" name="Text Box 2059">
            <a:extLst>
              <a:ext uri="{FF2B5EF4-FFF2-40B4-BE49-F238E27FC236}">
                <a16:creationId xmlns:a16="http://schemas.microsoft.com/office/drawing/2014/main" id="{57939F80-0506-433D-8ECC-DA1C685EC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881" y="5507183"/>
            <a:ext cx="2146300" cy="5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9495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94959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public</a:t>
            </a:r>
          </a:p>
        </p:txBody>
      </p:sp>
      <p:sp>
        <p:nvSpPr>
          <p:cNvPr id="45067" name="Text Box 2060">
            <a:extLst>
              <a:ext uri="{FF2B5EF4-FFF2-40B4-BE49-F238E27FC236}">
                <a16:creationId xmlns:a16="http://schemas.microsoft.com/office/drawing/2014/main" id="{9D55A1A0-4820-491C-A90B-B48B44254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631" y="4059383"/>
            <a:ext cx="1981200" cy="58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6B6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Intervention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fr-FR" altLang="fr-FR" sz="2000" b="1" dirty="0">
                <a:solidFill>
                  <a:srgbClr val="6B6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brève</a:t>
            </a:r>
          </a:p>
        </p:txBody>
      </p:sp>
      <p:sp>
        <p:nvSpPr>
          <p:cNvPr id="45068" name="Text Box 2061">
            <a:extLst>
              <a:ext uri="{FF2B5EF4-FFF2-40B4-BE49-F238E27FC236}">
                <a16:creationId xmlns:a16="http://schemas.microsoft.com/office/drawing/2014/main" id="{DEF691C9-B992-4A7A-9BC9-781AB255C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9318" y="3140220"/>
            <a:ext cx="132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SOIN</a:t>
            </a:r>
          </a:p>
        </p:txBody>
      </p:sp>
      <p:sp>
        <p:nvSpPr>
          <p:cNvPr id="45070" name="Text Box 15">
            <a:extLst>
              <a:ext uri="{FF2B5EF4-FFF2-40B4-BE49-F238E27FC236}">
                <a16:creationId xmlns:a16="http://schemas.microsoft.com/office/drawing/2014/main" id="{D2A282B4-1634-4D43-AC72-5BEB99E30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0118" y="3211658"/>
            <a:ext cx="1092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fr-FR" altLang="fr-FR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10-15%</a:t>
            </a:r>
          </a:p>
        </p:txBody>
      </p:sp>
      <p:sp>
        <p:nvSpPr>
          <p:cNvPr id="45071" name="AutoShape 16">
            <a:extLst>
              <a:ext uri="{FF2B5EF4-FFF2-40B4-BE49-F238E27FC236}">
                <a16:creationId xmlns:a16="http://schemas.microsoft.com/office/drawing/2014/main" id="{62B1DD2B-DFDD-4C20-9423-C24D610380E7}"/>
              </a:ext>
            </a:extLst>
          </p:cNvPr>
          <p:cNvSpPr>
            <a:spLocks/>
          </p:cNvSpPr>
          <p:nvPr/>
        </p:nvSpPr>
        <p:spPr bwMode="auto">
          <a:xfrm>
            <a:off x="3150107" y="2995758"/>
            <a:ext cx="79375" cy="936625"/>
          </a:xfrm>
          <a:prstGeom prst="leftBrace">
            <a:avLst>
              <a:gd name="adj1" fmla="val 10652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9pPr>
          </a:lstStyle>
          <a:p>
            <a:pPr eaLnBrk="1" hangingPunct="1"/>
            <a:endParaRPr lang="fr-FR" altLang="fr-FR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40F30D0-4049-4F63-BE7A-B19A31790C99}"/>
              </a:ext>
            </a:extLst>
          </p:cNvPr>
          <p:cNvSpPr txBox="1"/>
          <p:nvPr/>
        </p:nvSpPr>
        <p:spPr>
          <a:xfrm>
            <a:off x="1515767" y="1359131"/>
            <a:ext cx="9477811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Adapter la qualité de son intervention aux besoins de la personne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Être d‘autant plus bref si le comportement, les consommations ne posent pas de problème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La grossesse est une période privilégiée pour motiver un changement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372F361-94E6-46B0-AB3E-ACB47EBA2F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64" y="1274758"/>
            <a:ext cx="1017003" cy="88697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8ED123F-2736-4C84-A0F5-50A40D77A4B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L’Intervention Brève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D36C5F-DFBC-4E34-AA35-D735C3F303B5}"/>
              </a:ext>
            </a:extLst>
          </p:cNvPr>
          <p:cNvSpPr txBox="1"/>
          <p:nvPr/>
        </p:nvSpPr>
        <p:spPr>
          <a:xfrm>
            <a:off x="5640181" y="5058661"/>
            <a:ext cx="233568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0" i="0" dirty="0">
                <a:solidFill>
                  <a:srgbClr val="666666"/>
                </a:solidFill>
                <a:effectLst/>
              </a:rPr>
              <a:t>La consommation d'alcool ou des ivresses épisodiques tout au long de la gestation nuisent au développement du cerveau de l’enfant</a:t>
            </a:r>
            <a:endParaRPr lang="fr-FR" sz="14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0F1E7B-4B20-403F-A383-17B85DF539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3131" y="3932383"/>
            <a:ext cx="736706" cy="71023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5237E3B-1BED-4236-AA07-5D0C82A14D47}"/>
              </a:ext>
            </a:extLst>
          </p:cNvPr>
          <p:cNvSpPr txBox="1"/>
          <p:nvPr/>
        </p:nvSpPr>
        <p:spPr>
          <a:xfrm>
            <a:off x="399199" y="2983005"/>
            <a:ext cx="1672665" cy="181588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fr-FR" sz="1400" dirty="0"/>
              <a:t>L’IB auprès population dépendante peut participer à la prise de conscience première étape du processus d’entrée en soin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Exemples de trames d’intervention</a:t>
            </a:r>
          </a:p>
        </p:txBody>
      </p:sp>
    </p:spTree>
    <p:extLst>
      <p:ext uri="{BB962C8B-B14F-4D97-AF65-F5344CB8AC3E}">
        <p14:creationId xmlns:p14="http://schemas.microsoft.com/office/powerpoint/2010/main" val="2883828126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19</TotalTime>
  <Words>1291</Words>
  <Application>Microsoft Office PowerPoint</Application>
  <PresentationFormat>Grand écran</PresentationFormat>
  <Paragraphs>164</Paragraphs>
  <Slides>29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Gill Sans MT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291</cp:revision>
  <dcterms:created xsi:type="dcterms:W3CDTF">2019-05-06T07:53:20Z</dcterms:created>
  <dcterms:modified xsi:type="dcterms:W3CDTF">2021-11-18T10:00:15Z</dcterms:modified>
</cp:coreProperties>
</file>