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1"/>
  </p:notesMasterIdLst>
  <p:sldIdLst>
    <p:sldId id="803" r:id="rId2"/>
    <p:sldId id="703" r:id="rId3"/>
    <p:sldId id="925" r:id="rId4"/>
    <p:sldId id="913" r:id="rId5"/>
    <p:sldId id="914" r:id="rId6"/>
    <p:sldId id="918" r:id="rId7"/>
    <p:sldId id="916" r:id="rId8"/>
    <p:sldId id="302" r:id="rId9"/>
    <p:sldId id="926" r:id="rId10"/>
    <p:sldId id="776" r:id="rId11"/>
    <p:sldId id="927" r:id="rId12"/>
    <p:sldId id="699" r:id="rId13"/>
    <p:sldId id="758" r:id="rId14"/>
    <p:sldId id="934" r:id="rId15"/>
    <p:sldId id="933" r:id="rId16"/>
    <p:sldId id="316" r:id="rId17"/>
    <p:sldId id="759" r:id="rId18"/>
    <p:sldId id="318" r:id="rId19"/>
    <p:sldId id="760" r:id="rId20"/>
    <p:sldId id="772" r:id="rId21"/>
    <p:sldId id="841" r:id="rId22"/>
    <p:sldId id="842" r:id="rId23"/>
    <p:sldId id="843" r:id="rId24"/>
    <p:sldId id="844" r:id="rId25"/>
    <p:sldId id="928" r:id="rId26"/>
    <p:sldId id="929" r:id="rId27"/>
    <p:sldId id="931" r:id="rId28"/>
    <p:sldId id="930" r:id="rId29"/>
    <p:sldId id="93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3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Solen Pelé" initials="SP" lastIdx="5" clrIdx="2">
    <p:extLst>
      <p:ext uri="{19B8F6BF-5375-455C-9EA6-DF929625EA0E}">
        <p15:presenceInfo xmlns:p15="http://schemas.microsoft.com/office/powerpoint/2012/main" userId="S::solen.pele@srae-addicto-pdl.fr::fccd0dbb-3f20-411f-b6ce-224677dc41e5" providerId="AD"/>
      </p:ext>
    </p:extLst>
  </p:cmAuthor>
  <p:cmAuthor id="4" name="Pascale Chauvin-Grelier" initials="PC" lastIdx="2" clrIdx="3">
    <p:extLst>
      <p:ext uri="{19B8F6BF-5375-455C-9EA6-DF929625EA0E}">
        <p15:presenceInfo xmlns:p15="http://schemas.microsoft.com/office/powerpoint/2012/main" userId="S::pascale.chauvin-grelier@srae-addicto-pdl.fr::db50cf69-935c-4962-9228-212f94f534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735"/>
    <a:srgbClr val="7A2553"/>
    <a:srgbClr val="ACCBEA"/>
    <a:srgbClr val="85B6E1"/>
    <a:srgbClr val="79B0DF"/>
    <a:srgbClr val="6B6123"/>
    <a:srgbClr val="949594"/>
    <a:srgbClr val="665F2D"/>
    <a:srgbClr val="7C7775"/>
    <a:srgbClr val="CE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0717" autoAdjust="0"/>
  </p:normalViewPr>
  <p:slideViewPr>
    <p:cSldViewPr snapToGrid="0">
      <p:cViewPr varScale="1">
        <p:scale>
          <a:sx n="92" d="100"/>
          <a:sy n="92" d="100"/>
        </p:scale>
        <p:origin x="2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1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05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615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711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308610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2037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385820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7EA02521-5777-4080-A5E9-8914E84E6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570EDEA7-2C68-4E14-88B2-FF77C01F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ABFFB885-6F82-4A11-95D4-00D425100097}"/>
              </a:ext>
            </a:extLst>
          </p:cNvPr>
          <p:cNvSpPr txBox="1">
            <a:spLocks noGrp="1"/>
          </p:cNvSpPr>
          <p:nvPr/>
        </p:nvSpPr>
        <p:spPr bwMode="auto">
          <a:xfrm>
            <a:off x="4014788" y="9707563"/>
            <a:ext cx="3071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02" tIns="49451" rIns="98902" bIns="49451" anchor="b"/>
          <a:lstStyle>
            <a:lvl1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SzTx/>
            </a:pPr>
            <a:fld id="{F3AE107F-51DB-4968-9075-03A8590F283B}" type="slidenum">
              <a:rPr lang="fr-FR" altLang="fr-FR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ClrTx/>
                <a:buSzTx/>
              </a:pPr>
              <a:t>8</a:t>
            </a:fld>
            <a:endParaRPr lang="fr-FR" altLang="fr-FR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8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3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585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5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CA161C2-0A17-4780-A724-7613785BFEC2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39497A-564C-4763-9078-1196ECEEBC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2073875-7305-43AE-8D86-93E2D6CEEF49}"/>
              </a:ext>
            </a:extLst>
          </p:cNvPr>
          <p:cNvSpPr txBox="1">
            <a:spLocks/>
          </p:cNvSpPr>
          <p:nvPr userDrawn="1"/>
        </p:nvSpPr>
        <p:spPr>
          <a:xfrm>
            <a:off x="10399222" y="6587836"/>
            <a:ext cx="1792777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Septembre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C:\Users\f.you\Downloads\154364_1310-3g%20(1).pdf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</a:t>
            </a:r>
          </a:p>
          <a:p>
            <a:pPr algn="ctr"/>
            <a:r>
              <a:rPr lang="fr-FR" sz="3200" b="1" cap="small" dirty="0">
                <a:latin typeface="+mn-lt"/>
              </a:rPr>
              <a:t>Périnatalité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6806F8-4F7E-4D7E-9A6C-548DD228EC6A}"/>
              </a:ext>
            </a:extLst>
          </p:cNvPr>
          <p:cNvSpPr txBox="1"/>
          <p:nvPr/>
        </p:nvSpPr>
        <p:spPr>
          <a:xfrm>
            <a:off x="408639" y="1602544"/>
            <a:ext cx="10733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FRAMES,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RESPADD/ AFIT&amp;A,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HAS.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  <a:p>
            <a:r>
              <a:rPr lang="fr-FR" b="1" dirty="0">
                <a:ea typeface="+mj-ea"/>
                <a:cs typeface="+mj-cs"/>
              </a:rPr>
              <a:t>Modèles non spécifiques pour les femmes enceintes</a:t>
            </a:r>
          </a:p>
          <a:p>
            <a:r>
              <a:rPr lang="fr-FR" b="1" dirty="0">
                <a:ea typeface="+mj-ea"/>
                <a:cs typeface="+mj-cs"/>
              </a:rPr>
              <a:t>Ces outils sont à adapter selon les situations et les produits consommés</a:t>
            </a:r>
          </a:p>
          <a:p>
            <a:r>
              <a:rPr lang="fr-FR" b="1" dirty="0">
                <a:ea typeface="+mj-ea"/>
                <a:cs typeface="+mj-cs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C7555-B92C-4DB6-8EAF-E1EC99D54CA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Débat et échanges sur les outils existants IB tabac/ Alcool</a:t>
            </a:r>
          </a:p>
        </p:txBody>
      </p:sp>
    </p:spTree>
    <p:extLst>
      <p:ext uri="{BB962C8B-B14F-4D97-AF65-F5344CB8AC3E}">
        <p14:creationId xmlns:p14="http://schemas.microsoft.com/office/powerpoint/2010/main" val="16744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CC7555-B92C-4DB6-8EAF-E1EC99D54CA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Débat et échanges sur les outils existants IB tabac/ Alcool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51E85D-78B2-4BF2-AB02-AD58304AE2BE}"/>
              </a:ext>
            </a:extLst>
          </p:cNvPr>
          <p:cNvSpPr txBox="1"/>
          <p:nvPr/>
        </p:nvSpPr>
        <p:spPr>
          <a:xfrm>
            <a:off x="408639" y="1565409"/>
            <a:ext cx="10967649" cy="388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b="1" dirty="0">
                <a:ea typeface="+mj-ea"/>
                <a:cs typeface="+mj-cs"/>
              </a:rPr>
              <a:t>Les trames sont des outils,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des bases à s’approprier</a:t>
            </a:r>
            <a:r>
              <a:rPr lang="fr-FR" b="1" dirty="0">
                <a:ea typeface="+mj-ea"/>
                <a:cs typeface="+mj-cs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b="1" dirty="0">
                <a:ea typeface="+mj-ea"/>
                <a:cs typeface="+mj-cs"/>
              </a:rPr>
              <a:t>Commencer par interroger les consommations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avant la grossesse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b="1" dirty="0">
                <a:ea typeface="+mj-ea"/>
                <a:cs typeface="+mj-cs"/>
              </a:rPr>
              <a:t>Il est important de toujours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partir des préoccupations de la personne interrogée, de</a:t>
            </a:r>
            <a:r>
              <a:rPr lang="fr-FR" b="1" dirty="0">
                <a:ea typeface="+mj-ea"/>
                <a:cs typeface="+mj-cs"/>
              </a:rPr>
              <a:t>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ses connaissances du sujet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b="1" dirty="0">
                <a:ea typeface="+mj-ea"/>
                <a:cs typeface="+mj-cs"/>
              </a:rPr>
              <a:t> Proposer de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compléter</a:t>
            </a:r>
            <a:r>
              <a:rPr lang="fr-FR" b="1" dirty="0">
                <a:ea typeface="+mj-ea"/>
                <a:cs typeface="+mj-cs"/>
              </a:rPr>
              <a:t>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par des informations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Veiller à </a:t>
            </a: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adapter la qualité de son intervention aux besoins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personne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Eviter d’être contre-productif : </a:t>
            </a: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Prodiguer un conseil minimum si besoin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d’autant plus bref si le comportement, les consommations ne posent pas de problème.</a:t>
            </a:r>
            <a:endParaRPr lang="fr-FR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11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068" y="1368621"/>
            <a:ext cx="11315700" cy="5262563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F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eed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–back (rétroaction)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Information claire et objective sur sa consommation peut 					engendrer une modification de son comportement. 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R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esponsability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Décision personnelle. 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A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dvice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(conseil)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Avec l’accord du patient préciser que vous pouvez lui donner 					quelques conseils.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M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enu (stratégies)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Lorsque le patient se sent prêt à modifier sa consommation vous 				étudierez ensemble différentes stratégies (partir des ressources 					et capacités du patient, de ses souhaits).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E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mpathie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	Approche bienveillante et chaleureuse, sans jugement, sans 					confrontation d’idées : écoute active.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S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elf 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Efficacity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: 	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Renforcer le sentiment d’efficacité personnelle, encourager et 					valoriser le processus.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ED6A7C-9694-490D-820F-455D33FC02B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FRAMES</a:t>
            </a:r>
          </a:p>
        </p:txBody>
      </p:sp>
    </p:spTree>
    <p:extLst>
      <p:ext uri="{BB962C8B-B14F-4D97-AF65-F5344CB8AC3E}">
        <p14:creationId xmlns:p14="http://schemas.microsoft.com/office/powerpoint/2010/main" val="41306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78FC85C-7AC2-4DE1-9508-ACE19082DCE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1DEAFF-EC24-4D79-BFBA-64B888BC3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143" y="1124509"/>
            <a:ext cx="7952808" cy="35200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6B7639-8002-4A81-8086-EF385C84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143" y="4644570"/>
            <a:ext cx="7703437" cy="17272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78FC85C-7AC2-4DE1-9508-ACE19082DCE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63F70C-5A78-4D2B-850F-1DFCC2DE1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87" y="1166666"/>
            <a:ext cx="7806613" cy="32640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8AE1CE-AD44-4445-BD17-3DA89C50A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87" y="4430734"/>
            <a:ext cx="7736761" cy="16764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BE448A-4A7F-4593-8974-BE518F45D556}"/>
              </a:ext>
            </a:extLst>
          </p:cNvPr>
          <p:cNvSpPr txBox="1"/>
          <p:nvPr/>
        </p:nvSpPr>
        <p:spPr>
          <a:xfrm>
            <a:off x="408639" y="1511559"/>
            <a:ext cx="3295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Grossesse et accueil de l’enfant- La consommation de substances psychoactives Fiche Action N°7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F87A19-A05D-46D4-A656-3E1AC6E9EBA3}"/>
              </a:ext>
            </a:extLst>
          </p:cNvPr>
          <p:cNvSpPr txBox="1"/>
          <p:nvPr/>
        </p:nvSpPr>
        <p:spPr>
          <a:xfrm rot="10800000" flipV="1">
            <a:off x="69852" y="4906505"/>
            <a:ext cx="6026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hlinkClick r:id="rId5" action="ppaction://hlinkfile"/>
            </a:endParaRPr>
          </a:p>
          <a:p>
            <a:endParaRPr lang="en-US" dirty="0">
              <a:hlinkClick r:id="rId5" action="ppaction://hlinkfile"/>
            </a:endParaRPr>
          </a:p>
          <a:p>
            <a:endParaRPr lang="en-US" dirty="0">
              <a:hlinkClick r:id="rId5" action="ppaction://hlinkfile"/>
            </a:endParaRPr>
          </a:p>
          <a:p>
            <a:r>
              <a:rPr lang="en-US" dirty="0">
                <a:hlinkClick r:id="rId5" action="ppaction://hlinkfile"/>
              </a:rPr>
              <a:t>file:///C:/Users/f.you/Downloads/154364_1310-3g%20(1).pdf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9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A67B587E-F4ED-4BE4-B4A0-26C47A167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3580" y="1083416"/>
            <a:ext cx="7404839" cy="54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78FC85C-7AC2-4DE1-9508-ACE19082DCE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92842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639734A-03BB-4571-BC21-A630C753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830" y="1053587"/>
            <a:ext cx="6866339" cy="54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89F352-6E43-40CB-B66B-51BA70FA765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46791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9F609E3-B878-4001-9505-8D6D48E0E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6261" y="999041"/>
            <a:ext cx="6279477" cy="56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4CD85D-12C4-45DD-AAE3-2D7580E46B5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25831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C0D07E3-E47E-40E9-BE66-994560DE6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8189" y="1239468"/>
            <a:ext cx="6495622" cy="53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AB4BD6-90A0-4CD0-B90B-477131C538B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132253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639" y="1305393"/>
            <a:ext cx="11312525" cy="48244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Restituer le score du test de repérage,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Expliquer la dépendance,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Faire le lien avec les difficultés ou signes cliniques du patient,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Parler de la consommation, intérêt du changement/point de vue du patient (recherche de bénéfices),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Proposer des objectifs, laisser le choix,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Accordez-vous sur un plan de changement,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Proposer des stratégies, méthodes utilisables et traitement pour réduire ou arrêter sa consommation,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Remettre le livret,</a:t>
            </a: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solidFill>
                  <a:prstClr val="black"/>
                </a:solidFill>
                <a:ea typeface="MS PGothic" pitchFamily="34" charset="-128"/>
                <a:cs typeface="Calibri Light" panose="020F0302020204030204" pitchFamily="34" charset="0"/>
              </a:rPr>
              <a:t>Donner la possibilité de réévaluer dans une autre consultation ou informer des moyens d’accompagnement.</a:t>
            </a: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endParaRPr lang="fr-FR" altLang="fr-FR" sz="2200" dirty="0"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4014A8-13D5-404F-9F01-E8DDCF1A4C65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395166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87861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6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Mener une intervention brève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Définitions, objectifs, intérêts et applications de l’IB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Exemples de trames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639" y="1338072"/>
            <a:ext cx="11066462" cy="38671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Posez la question  des consommations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Proposez une évaluation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Restituer le score du test de repérage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Expliquer les risques, les repères ( verres standards si besoin)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Parler de la consommation, intérêt réduction ou de l’arrêt/point de vue du patient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Exposer des méthodes utilisables pour réduire ou arrêter sa consommation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Proposer des objectifs, laisser le choix </a:t>
            </a: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Donner la possibilité de réévaluer dans une autre consultation ou informer de moyens d’accompagnement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Remettre un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D0FA4C-951F-4E40-9DE7-0A90E6DC428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402585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2FF48EA-B754-431B-921F-FFE60BE30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0"/>
          <a:stretch/>
        </p:blipFill>
        <p:spPr>
          <a:xfrm>
            <a:off x="2766532" y="1166666"/>
            <a:ext cx="5158349" cy="54149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997977-BC79-4DD9-A352-EC10DE354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504" y="3267167"/>
            <a:ext cx="1981372" cy="7163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120105-5ECD-4070-BEFD-42559BFA5D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780" y="2197292"/>
            <a:ext cx="2027096" cy="7849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C1604E-25A4-4424-B6B3-9B76AAD43804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103762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79C5D3-3DD7-4830-9532-388ED5E0E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21347"/>
            <a:ext cx="4687757" cy="32209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D06EC5-82DB-422F-8B82-AA8918DF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518" y="1267690"/>
            <a:ext cx="5664114" cy="54003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EE88EE-0219-4821-B66B-94BEC669A830}"/>
              </a:ext>
            </a:extLst>
          </p:cNvPr>
          <p:cNvSpPr txBox="1"/>
          <p:nvPr/>
        </p:nvSpPr>
        <p:spPr>
          <a:xfrm>
            <a:off x="6234546" y="3418609"/>
            <a:ext cx="2899064" cy="738664"/>
          </a:xfrm>
          <a:prstGeom prst="rect">
            <a:avLst/>
          </a:prstGeom>
          <a:solidFill>
            <a:srgbClr val="79B0D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10 verres par semaine maxi</a:t>
            </a:r>
          </a:p>
          <a:p>
            <a:r>
              <a:rPr lang="fr-FR" sz="1400" dirty="0"/>
              <a:t>2 jours sans consommation/ semaine</a:t>
            </a:r>
          </a:p>
          <a:p>
            <a:r>
              <a:rPr lang="fr-FR" sz="1400" dirty="0"/>
              <a:t>Pas plus de 2 verres par jour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4ED0A5-0190-4CA3-AF2D-B731D0A2AB1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276556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5CF8AC-F76F-40F5-963B-B965B4BA8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48" y="1194625"/>
            <a:ext cx="5741266" cy="4923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036076-41EB-4CB3-B02F-0BE2F78E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94" y="1306217"/>
            <a:ext cx="6333006" cy="3812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DAD283-170C-4759-90CE-105BD46240A3}"/>
              </a:ext>
            </a:extLst>
          </p:cNvPr>
          <p:cNvSpPr/>
          <p:nvPr/>
        </p:nvSpPr>
        <p:spPr>
          <a:xfrm>
            <a:off x="9586742" y="4240845"/>
            <a:ext cx="407505" cy="168966"/>
          </a:xfrm>
          <a:prstGeom prst="rect">
            <a:avLst/>
          </a:prstGeom>
          <a:solidFill>
            <a:srgbClr val="ACC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E7D05A-05F1-42E3-B1E8-1E17AC3B96BF}"/>
              </a:ext>
            </a:extLst>
          </p:cNvPr>
          <p:cNvSpPr/>
          <p:nvPr/>
        </p:nvSpPr>
        <p:spPr>
          <a:xfrm>
            <a:off x="7006276" y="3840797"/>
            <a:ext cx="407505" cy="168966"/>
          </a:xfrm>
          <a:prstGeom prst="rect">
            <a:avLst/>
          </a:prstGeom>
          <a:solidFill>
            <a:srgbClr val="85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69D806-9297-4A3C-B866-B25610DB709E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146809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674B59-F8FA-425B-92AF-58F50A46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78" y="1699284"/>
            <a:ext cx="5283048" cy="25975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5BF043-CD90-4F2D-9D33-7AEB291CB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2202" y="1166666"/>
            <a:ext cx="2740061" cy="56727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669531-0233-4367-BA00-6DAFF05F1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530" y="1080655"/>
            <a:ext cx="2889891" cy="59829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A53A40-538E-42D4-9778-CF27DCA136B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274084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7823B2-1672-42F0-BFA9-0F269C580B0E}"/>
              </a:ext>
            </a:extLst>
          </p:cNvPr>
          <p:cNvSpPr txBox="1"/>
          <p:nvPr/>
        </p:nvSpPr>
        <p:spPr>
          <a:xfrm>
            <a:off x="282633" y="590204"/>
            <a:ext cx="534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id="{ED21A3F9-B617-4453-AD94-E80C00E6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773" y="1649493"/>
            <a:ext cx="8762338" cy="48595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F64FC-EFE4-4D7A-B3A9-5876E350F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27" y="348966"/>
            <a:ext cx="6499494" cy="16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4FFF15-F0C6-4F78-9037-B33D8491E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66" y="917284"/>
            <a:ext cx="8611509" cy="56082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B5A26B-5630-48CC-A763-2397788910CB}"/>
              </a:ext>
            </a:extLst>
          </p:cNvPr>
          <p:cNvSpPr txBox="1"/>
          <p:nvPr/>
        </p:nvSpPr>
        <p:spPr>
          <a:xfrm>
            <a:off x="448887" y="332509"/>
            <a:ext cx="785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71533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B17E5F-BD44-4C67-B32B-B9A09659F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34" y="1472339"/>
            <a:ext cx="9887131" cy="44790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CDA270-D29E-41B3-A527-C8894085462D}"/>
              </a:ext>
            </a:extLst>
          </p:cNvPr>
          <p:cNvSpPr txBox="1"/>
          <p:nvPr/>
        </p:nvSpPr>
        <p:spPr>
          <a:xfrm>
            <a:off x="523702" y="399011"/>
            <a:ext cx="6932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76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6AAC07-248A-4499-9D09-CD4C7BB63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525" y="967160"/>
            <a:ext cx="8906950" cy="53561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38D03A-0C15-410F-88CA-9E89557A62F0}"/>
              </a:ext>
            </a:extLst>
          </p:cNvPr>
          <p:cNvSpPr txBox="1"/>
          <p:nvPr/>
        </p:nvSpPr>
        <p:spPr>
          <a:xfrm>
            <a:off x="648393" y="382385"/>
            <a:ext cx="8497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3846169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910EC5-6FE4-47CE-BD6D-EF2A479E09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9" y="1317356"/>
            <a:ext cx="10585422" cy="44802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817DCD-D7E2-4559-AD43-63A8EF00D7AD}"/>
              </a:ext>
            </a:extLst>
          </p:cNvPr>
          <p:cNvSpPr txBox="1"/>
          <p:nvPr/>
        </p:nvSpPr>
        <p:spPr>
          <a:xfrm>
            <a:off x="565265" y="315884"/>
            <a:ext cx="858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19553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Définitions, objectifs, intérêts et applications de l’IB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D724C5-C951-45B4-82AA-701EA5D1A9D8}"/>
              </a:ext>
            </a:extLst>
          </p:cNvPr>
          <p:cNvSpPr txBox="1"/>
          <p:nvPr/>
        </p:nvSpPr>
        <p:spPr>
          <a:xfrm>
            <a:off x="488272" y="1544715"/>
            <a:ext cx="112480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effectLst/>
              </a:rPr>
              <a:t>« Le repérage précoce - intervention brève constitue une approche efficace pour permettre, en un temps limité, d'évoquer un déterminant de santé avec une personne afin d’encourager un changement de comportement favorable à sa santé ».</a:t>
            </a:r>
          </a:p>
          <a:p>
            <a:pPr algn="l"/>
            <a:endParaRPr lang="fr-FR" dirty="0"/>
          </a:p>
          <a:p>
            <a:pPr algn="l"/>
            <a:r>
              <a:rPr lang="fr-FR" b="0" i="0" dirty="0" err="1">
                <a:effectLst/>
              </a:rPr>
              <a:t>Respadd</a:t>
            </a:r>
            <a:r>
              <a:rPr lang="fr-FR" b="0" i="0" dirty="0">
                <a:effectLst/>
              </a:rPr>
              <a:t> </a:t>
            </a:r>
          </a:p>
          <a:p>
            <a:pPr algn="l"/>
            <a:endParaRPr lang="fr-FR" dirty="0"/>
          </a:p>
          <a:p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C’est un e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ntretien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directif, permettant de donner des conseils (différent de l’Entretien Motivationnel, même s’il possède des valeurs partagées) e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fficace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s’adresse aux patient(e)s/ usager(e)s non dépendant(e)s ou présentant un faible niveau de dépendance. »</a:t>
            </a:r>
          </a:p>
          <a:p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 Intervention doit être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suffisamment brève pour être systématique et répétée (moins de 10 mn)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simple dans son déroulement</a:t>
            </a:r>
          </a:p>
          <a:p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SRAE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Addicto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formation de formateur relais</a:t>
            </a:r>
          </a:p>
          <a:p>
            <a:pPr algn="l"/>
            <a:endParaRPr lang="fr-FR" b="0" i="0" dirty="0"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E90D4C-F04B-485A-9EF3-DB7B0637D5A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Définitions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39" y="1694480"/>
            <a:ext cx="10943896" cy="429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Evaluer les consommations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Provoquer une prise de conscience et une réflexion sur ses consommations et sur leurs conséquences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Voir, si la personne est prête, engager un changement dans ses consommations de SPA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Réduction des risques et des dommages sur la femme, la femme enceinte et son enfant à naitre ainsi que sur son entourage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Conseiller, accompagner, orienter les personnes pour améliorer leur prise en charge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Préparer le post partum et o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rganiser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un suivi précoce des enfants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Objectifs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315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Intérêts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52D88A-4EC8-48CD-8EE3-C6BB240780E9}"/>
              </a:ext>
            </a:extLst>
          </p:cNvPr>
          <p:cNvSpPr txBox="1"/>
          <p:nvPr/>
        </p:nvSpPr>
        <p:spPr>
          <a:xfrm>
            <a:off x="408638" y="1569675"/>
            <a:ext cx="115700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16,2%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femmes enceintes fumaient au 3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trimestre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10,7%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déclarent avoir consommé de l’alcool depuis qu’elles ont connaissance de leur grossesse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rapport de l’United Nations Office on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Crime(2) « International Standards 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prevention » promeut les interventions brèves et les entretiens motivationnels qui peuvent réduire de manière significative l’usage de drogues, de l’alcool et du tabac, à court et à long terme.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	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niveau de preuve est élevé et montre que ces interventions réussissent à réduire l’usage de substance à court terme (immédiatement à la suite des interventions, avec une différence moyenne standardisée 0,79), mais également 1 an plus tard.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" panose="020F0502020204030204"/>
              </a:rPr>
              <a:t>HAS/ service des bonnes pratiques professionnelles/ novembre 2014 Mise à jour janvier 2021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234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40" y="1446948"/>
            <a:ext cx="1107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Qui doit, peut, repérer ?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Tous les soignants, le premier recours, les paramédicaux, prescripteurs ou non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Mais aussi acteurs du social, de l’éducation….au contact des femmes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Consommateurs et légitimité ???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Applications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F9799F-C613-4AB0-801D-AC627DC1FC9C}"/>
              </a:ext>
            </a:extLst>
          </p:cNvPr>
          <p:cNvSpPr txBox="1"/>
          <p:nvPr/>
        </p:nvSpPr>
        <p:spPr>
          <a:xfrm>
            <a:off x="408639" y="2773520"/>
            <a:ext cx="1107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Quel public cible ?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Toutes les femmes de la demande de contraception à un désir de grossesse et en suivi de grossesse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Toutes les patientes ayant un trouble de l’usage simple, modéré / SPA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Les troubles de l’usage sévères: Porte d’entrée dans le soin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E5B538-A11E-4733-A899-5C3E3A7C16F8}"/>
              </a:ext>
            </a:extLst>
          </p:cNvPr>
          <p:cNvSpPr txBox="1"/>
          <p:nvPr/>
        </p:nvSpPr>
        <p:spPr>
          <a:xfrm>
            <a:off x="408639" y="4100092"/>
            <a:ext cx="11070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Quand repérer ?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Pour être efficace : Systématiquement ou de manière régulière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 dans des situations à risque :  HTA, perturbations biologiques chez la mère, RCIU, microcéphalie, malformations, troubles du développement inexpliqués chez l’enfant…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Signes d’appel chez la mère le fœtus ou nouveau-né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  lors de situations opportunistes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(lors de consultations de contraception, de déclaration de grossesse, consultations obstétricales, échographies, de l’entretien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prénatal précoce)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217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2052">
            <a:extLst>
              <a:ext uri="{FF2B5EF4-FFF2-40B4-BE49-F238E27FC236}">
                <a16:creationId xmlns:a16="http://schemas.microsoft.com/office/drawing/2014/main" id="{055940C6-34EF-406E-93A3-74F49B018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618" y="3273829"/>
            <a:ext cx="3551238" cy="3023062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5062" name="Text Box 2055">
            <a:extLst>
              <a:ext uri="{FF2B5EF4-FFF2-40B4-BE49-F238E27FC236}">
                <a16:creationId xmlns:a16="http://schemas.microsoft.com/office/drawing/2014/main" id="{6992D606-03F5-4FA7-8F3F-315BE909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270" y="3140219"/>
            <a:ext cx="233291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Dépendants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problématique</a:t>
            </a:r>
          </a:p>
          <a:p>
            <a:pPr eaLnBrk="1" hangingPunct="1">
              <a:spcBef>
                <a:spcPct val="50000"/>
              </a:spcBef>
            </a:pPr>
            <a:endParaRPr lang="fr-FR" altLang="fr-FR" sz="8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à risque</a:t>
            </a:r>
            <a:endParaRPr lang="fr-FR" altLang="fr-FR" sz="800" b="1" dirty="0">
              <a:solidFill>
                <a:srgbClr val="6B6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A497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à faible risque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Abstinents</a:t>
            </a:r>
          </a:p>
        </p:txBody>
      </p:sp>
      <p:sp>
        <p:nvSpPr>
          <p:cNvPr id="45063" name="Line 2056">
            <a:extLst>
              <a:ext uri="{FF2B5EF4-FFF2-40B4-BE49-F238E27FC236}">
                <a16:creationId xmlns:a16="http://schemas.microsoft.com/office/drawing/2014/main" id="{9C66F343-626B-4D5B-920A-8C4658B62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9681" y="5202382"/>
            <a:ext cx="0" cy="101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4" name="Line 2057">
            <a:extLst>
              <a:ext uri="{FF2B5EF4-FFF2-40B4-BE49-F238E27FC236}">
                <a16:creationId xmlns:a16="http://schemas.microsoft.com/office/drawing/2014/main" id="{2CD620D1-2D54-4961-AEED-5B808003F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9681" y="3754582"/>
            <a:ext cx="0" cy="10307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5" name="Line 2058">
            <a:extLst>
              <a:ext uri="{FF2B5EF4-FFF2-40B4-BE49-F238E27FC236}">
                <a16:creationId xmlns:a16="http://schemas.microsoft.com/office/drawing/2014/main" id="{DE32BC14-DDA9-4AA0-B75C-F5DF819BB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630" y="2995756"/>
            <a:ext cx="1" cy="1030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6" name="Text Box 2059">
            <a:extLst>
              <a:ext uri="{FF2B5EF4-FFF2-40B4-BE49-F238E27FC236}">
                <a16:creationId xmlns:a16="http://schemas.microsoft.com/office/drawing/2014/main" id="{57939F80-0506-433D-8ECC-DA1C685E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881" y="5507183"/>
            <a:ext cx="214630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45067" name="Text Box 2060">
            <a:extLst>
              <a:ext uri="{FF2B5EF4-FFF2-40B4-BE49-F238E27FC236}">
                <a16:creationId xmlns:a16="http://schemas.microsoft.com/office/drawing/2014/main" id="{9D55A1A0-4820-491C-A90B-B48B4425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631" y="4059383"/>
            <a:ext cx="198120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brève</a:t>
            </a:r>
          </a:p>
        </p:txBody>
      </p:sp>
      <p:sp>
        <p:nvSpPr>
          <p:cNvPr id="45068" name="Text Box 2061">
            <a:extLst>
              <a:ext uri="{FF2B5EF4-FFF2-40B4-BE49-F238E27FC236}">
                <a16:creationId xmlns:a16="http://schemas.microsoft.com/office/drawing/2014/main" id="{DEF691C9-B992-4A7A-9BC9-781AB255C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318" y="314022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</a:p>
        </p:txBody>
      </p:sp>
      <p:sp>
        <p:nvSpPr>
          <p:cNvPr id="45070" name="Text Box 15">
            <a:extLst>
              <a:ext uri="{FF2B5EF4-FFF2-40B4-BE49-F238E27FC236}">
                <a16:creationId xmlns:a16="http://schemas.microsoft.com/office/drawing/2014/main" id="{D2A282B4-1634-4D43-AC72-5BEB99E3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118" y="3211658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</a:p>
        </p:txBody>
      </p:sp>
      <p:sp>
        <p:nvSpPr>
          <p:cNvPr id="45071" name="AutoShape 16">
            <a:extLst>
              <a:ext uri="{FF2B5EF4-FFF2-40B4-BE49-F238E27FC236}">
                <a16:creationId xmlns:a16="http://schemas.microsoft.com/office/drawing/2014/main" id="{62B1DD2B-DFDD-4C20-9423-C24D610380E7}"/>
              </a:ext>
            </a:extLst>
          </p:cNvPr>
          <p:cNvSpPr>
            <a:spLocks/>
          </p:cNvSpPr>
          <p:nvPr/>
        </p:nvSpPr>
        <p:spPr bwMode="auto">
          <a:xfrm>
            <a:off x="3150107" y="2995758"/>
            <a:ext cx="79375" cy="936625"/>
          </a:xfrm>
          <a:prstGeom prst="leftBrace">
            <a:avLst>
              <a:gd name="adj1" fmla="val 1065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F30D0-4049-4F63-BE7A-B19A31790C99}"/>
              </a:ext>
            </a:extLst>
          </p:cNvPr>
          <p:cNvSpPr txBox="1"/>
          <p:nvPr/>
        </p:nvSpPr>
        <p:spPr>
          <a:xfrm>
            <a:off x="1515767" y="1359131"/>
            <a:ext cx="947781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Adapter la qualité de son intervention aux besoins de la personne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Être d‘autant plus bref si le comportement, les consommations ne posent pas de problème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La grossesse est une période privilégiée pour motiver un changement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72F361-94E6-46B0-AB3E-ACB47EBA2F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1274758"/>
            <a:ext cx="1017003" cy="8869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8ED123F-2736-4C84-A0F5-50A40D77A4B9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D36C5F-DFBC-4E34-AA35-D735C3F303B5}"/>
              </a:ext>
            </a:extLst>
          </p:cNvPr>
          <p:cNvSpPr txBox="1"/>
          <p:nvPr/>
        </p:nvSpPr>
        <p:spPr>
          <a:xfrm>
            <a:off x="5640181" y="5058661"/>
            <a:ext cx="23356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>
                <a:solidFill>
                  <a:srgbClr val="666666"/>
                </a:solidFill>
                <a:effectLst/>
              </a:rPr>
              <a:t>La consommation d'alcool ou des ivresses épisodiques tout au long de la gestation nuisent au développement du cerveau de l’enfant</a:t>
            </a: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0F1E7B-4B20-403F-A383-17B85DF539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131" y="3932383"/>
            <a:ext cx="736706" cy="710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237E3B-1BED-4236-AA07-5D0C82A14D47}"/>
              </a:ext>
            </a:extLst>
          </p:cNvPr>
          <p:cNvSpPr txBox="1"/>
          <p:nvPr/>
        </p:nvSpPr>
        <p:spPr>
          <a:xfrm>
            <a:off x="399199" y="2983005"/>
            <a:ext cx="167266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L’IB auprès population dépendante peut participer à la prise de conscience première étape du processus d’entrée en soin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b) Exemples de trames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2883828126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19</TotalTime>
  <Words>1291</Words>
  <Application>Microsoft Office PowerPoint</Application>
  <PresentationFormat>Grand écran</PresentationFormat>
  <Paragraphs>164</Paragraphs>
  <Slides>29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Times New Roman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291</cp:revision>
  <dcterms:created xsi:type="dcterms:W3CDTF">2019-05-06T07:53:20Z</dcterms:created>
  <dcterms:modified xsi:type="dcterms:W3CDTF">2021-11-18T10:00:15Z</dcterms:modified>
</cp:coreProperties>
</file>