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0"/>
  </p:notesMasterIdLst>
  <p:sldIdLst>
    <p:sldId id="803" r:id="rId2"/>
    <p:sldId id="703" r:id="rId3"/>
    <p:sldId id="925" r:id="rId4"/>
    <p:sldId id="927" r:id="rId5"/>
    <p:sldId id="913" r:id="rId6"/>
    <p:sldId id="928" r:id="rId7"/>
    <p:sldId id="929" r:id="rId8"/>
    <p:sldId id="915" r:id="rId9"/>
    <p:sldId id="919" r:id="rId10"/>
    <p:sldId id="714" r:id="rId11"/>
    <p:sldId id="917" r:id="rId12"/>
    <p:sldId id="702" r:id="rId13"/>
    <p:sldId id="299" r:id="rId14"/>
    <p:sldId id="713" r:id="rId15"/>
    <p:sldId id="279" r:id="rId16"/>
    <p:sldId id="280" r:id="rId17"/>
    <p:sldId id="916" r:id="rId18"/>
    <p:sldId id="71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ne You" initials="FY" lastIdx="15" clrIdx="0">
    <p:extLst>
      <p:ext uri="{19B8F6BF-5375-455C-9EA6-DF929625EA0E}">
        <p15:presenceInfo xmlns:p15="http://schemas.microsoft.com/office/powerpoint/2012/main" userId="Fabienne You" providerId="None"/>
      </p:ext>
    </p:extLst>
  </p:cmAuthor>
  <p:cmAuthor id="2" name="Fabienne You" initials="FY [2]" lastIdx="5" clrIdx="1">
    <p:extLst>
      <p:ext uri="{19B8F6BF-5375-455C-9EA6-DF929625EA0E}">
        <p15:presenceInfo xmlns:p15="http://schemas.microsoft.com/office/powerpoint/2012/main" userId="S::fabienne.you@srae-addicto-pdl.fr::33802db6-30c6-4786-ac39-6d43bff1652a" providerId="AD"/>
      </p:ext>
    </p:extLst>
  </p:cmAuthor>
  <p:cmAuthor id="3" name="Solen Pelé" initials="SP" lastIdx="2" clrIdx="2">
    <p:extLst>
      <p:ext uri="{19B8F6BF-5375-455C-9EA6-DF929625EA0E}">
        <p15:presenceInfo xmlns:p15="http://schemas.microsoft.com/office/powerpoint/2012/main" userId="a93982b8b6fe0ebd" providerId="Windows Live"/>
      </p:ext>
    </p:extLst>
  </p:cmAuthor>
  <p:cmAuthor id="4" name="Emmanuelle Le Borgne" initials="ELB" lastIdx="1" clrIdx="3">
    <p:extLst>
      <p:ext uri="{19B8F6BF-5375-455C-9EA6-DF929625EA0E}">
        <p15:presenceInfo xmlns:p15="http://schemas.microsoft.com/office/powerpoint/2012/main" userId="S::emmanuelle.leborgne@srae-addicto-pdl.fr::ecfe4deb-88ec-4c68-ad8f-953a334d0b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553"/>
    <a:srgbClr val="6B6123"/>
    <a:srgbClr val="D7D8D7"/>
    <a:srgbClr val="665F2D"/>
    <a:srgbClr val="7C7775"/>
    <a:srgbClr val="A49735"/>
    <a:srgbClr val="CECBC9"/>
    <a:srgbClr val="CEC794"/>
    <a:srgbClr val="949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0717" autoAdjust="0"/>
  </p:normalViewPr>
  <p:slideViewPr>
    <p:cSldViewPr snapToGrid="0">
      <p:cViewPr varScale="1">
        <p:scale>
          <a:sx n="102" d="100"/>
          <a:sy n="102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9" d="100"/>
        <a:sy n="159" d="100"/>
      </p:scale>
      <p:origin x="0" y="-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04D5-3A39-4672-BCE6-A2DAA8383C5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6041-7AB3-45EA-9A11-E8D7CE559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0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8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784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6397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7F57A-4D3A-432C-AE87-311321C3766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871538"/>
            <a:ext cx="6165850" cy="3468687"/>
          </a:xfrm>
          <a:ln cap="flat"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702175"/>
            <a:ext cx="4902200" cy="4483100"/>
          </a:xfrm>
          <a:noFill/>
        </p:spPr>
        <p:txBody>
          <a:bodyPr lIns="184150" tIns="74612" rIns="184150" bIns="74612"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6202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109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19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453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745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4589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738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7845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34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007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1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3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31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- Textes - Gri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1F276-B75D-5345-AFF9-16DEE691C8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5200" y="998544"/>
            <a:ext cx="9918000" cy="558799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5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la partie principale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6FB0E1-9AA5-F34C-9674-AFBE9752E9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5200" y="1698486"/>
            <a:ext cx="9918000" cy="46282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niveau 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B983E4-D510-7E4F-B7BA-4BE9EE1F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17/09/2021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7452B5-70D3-7C47-907D-F965981A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Prescription des Traitements de Substitution Nicotinique - C3SI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BAE5A9-D6C9-1644-9786-F9D561A8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F0CA-4DB1-3547-92CA-B81B9E81882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536C537-7F98-5643-86D3-1003B360D2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5200" y="2299286"/>
            <a:ext cx="9918000" cy="2868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 cap="all" spc="6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1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1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1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1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Titre de niveau 3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1CB203A-399A-5A44-9220-28F599C6D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5200" y="2788807"/>
            <a:ext cx="9918000" cy="1945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500" b="0" i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500" b="0" i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500" b="0" i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500" b="0" i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Titre de niveau 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9DC61C7-88BC-E648-989C-90FDA13D63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5200" y="3145699"/>
            <a:ext cx="9918000" cy="281348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fr-FR" dirty="0"/>
              <a:t>Corps de texte - </a:t>
            </a:r>
            <a:r>
              <a:rPr lang="fr-FR" dirty="0" err="1">
                <a:effectLst/>
                <a:latin typeface="Calibri" panose="020F0502020204030204" pitchFamily="34" charset="0"/>
              </a:rPr>
              <a:t>Borepudit</a:t>
            </a:r>
            <a:r>
              <a:rPr lang="fr-FR" dirty="0">
                <a:effectLst/>
                <a:latin typeface="Calibri" panose="020F0502020204030204" pitchFamily="34" charset="0"/>
              </a:rPr>
              <a:t> as </a:t>
            </a:r>
            <a:r>
              <a:rPr lang="fr-FR" dirty="0" err="1">
                <a:effectLst/>
                <a:latin typeface="Calibri" panose="020F0502020204030204" pitchFamily="34" charset="0"/>
              </a:rPr>
              <a:t>isit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utem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nitat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veliandi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dolum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erferum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deriatem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rentias</a:t>
            </a:r>
            <a:r>
              <a:rPr lang="fr-FR" dirty="0">
                <a:effectLst/>
                <a:latin typeface="Calibri" panose="020F0502020204030204" pitchFamily="34" charset="0"/>
              </a:rPr>
              <a:t> volo </a:t>
            </a:r>
            <a:r>
              <a:rPr lang="fr-FR" dirty="0" err="1">
                <a:effectLst/>
                <a:latin typeface="Calibri" panose="020F0502020204030204" pitchFamily="34" charset="0"/>
              </a:rPr>
              <a:t>im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consedi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tibus</a:t>
            </a:r>
            <a:r>
              <a:rPr lang="fr-FR" dirty="0">
                <a:effectLst/>
                <a:latin typeface="Calibri" panose="020F0502020204030204" pitchFamily="34" charset="0"/>
              </a:rPr>
              <a:t>, que </a:t>
            </a:r>
            <a:r>
              <a:rPr lang="fr-FR" dirty="0" err="1">
                <a:effectLst/>
                <a:latin typeface="Calibri" panose="020F0502020204030204" pitchFamily="34" charset="0"/>
              </a:rPr>
              <a:t>event</a:t>
            </a:r>
            <a:r>
              <a:rPr lang="fr-FR" dirty="0">
                <a:effectLst/>
                <a:latin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</a:rPr>
              <a:t>simendae</a:t>
            </a:r>
            <a:r>
              <a:rPr lang="fr-FR" dirty="0">
                <a:effectLst/>
                <a:latin typeface="Calibri" panose="020F0502020204030204" pitchFamily="34" charset="0"/>
              </a:rPr>
              <a:t> con </a:t>
            </a:r>
            <a:r>
              <a:rPr lang="fr-FR" dirty="0" err="1">
                <a:effectLst/>
                <a:latin typeface="Calibri" panose="020F0502020204030204" pitchFamily="34" charset="0"/>
              </a:rPr>
              <a:t>comnim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ducia</a:t>
            </a:r>
            <a:r>
              <a:rPr lang="fr-FR" dirty="0">
                <a:effectLst/>
                <a:latin typeface="Calibri" panose="020F0502020204030204" pitchFamily="34" charset="0"/>
              </a:rPr>
              <a:t> quid que </a:t>
            </a:r>
            <a:r>
              <a:rPr lang="fr-FR" dirty="0" err="1">
                <a:effectLst/>
                <a:latin typeface="Calibri" panose="020F0502020204030204" pitchFamily="34" charset="0"/>
              </a:rPr>
              <a:t>sequam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fuga</a:t>
            </a:r>
            <a:r>
              <a:rPr lang="fr-FR" dirty="0">
                <a:effectLst/>
                <a:latin typeface="Calibri" panose="020F0502020204030204" pitchFamily="34" charset="0"/>
              </a:rPr>
              <a:t>. </a:t>
            </a:r>
            <a:r>
              <a:rPr lang="fr-FR" dirty="0" err="1">
                <a:effectLst/>
                <a:latin typeface="Calibri" panose="020F0502020204030204" pitchFamily="34" charset="0"/>
              </a:rPr>
              <a:t>Ent</a:t>
            </a:r>
            <a:r>
              <a:rPr lang="fr-FR" dirty="0">
                <a:effectLst/>
                <a:latin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</a:rPr>
              <a:t>simposae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sit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alique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venihic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ienduntusae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rerio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volor</a:t>
            </a:r>
            <a:r>
              <a:rPr lang="fr-FR" dirty="0">
                <a:effectLst/>
                <a:latin typeface="Calibri" panose="020F0502020204030204" pitchFamily="34" charset="0"/>
              </a:rPr>
              <a:t> arum </a:t>
            </a:r>
            <a:r>
              <a:rPr lang="fr-FR" dirty="0" err="1">
                <a:effectLst/>
                <a:latin typeface="Calibri" panose="020F0502020204030204" pitchFamily="34" charset="0"/>
              </a:rPr>
              <a:t>quidus</a:t>
            </a:r>
            <a:r>
              <a:rPr lang="fr-FR" dirty="0">
                <a:effectLst/>
                <a:latin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</a:rPr>
              <a:t>voloritione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voluptur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maximaximus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eate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magnis</a:t>
            </a:r>
            <a:r>
              <a:rPr lang="fr-FR" dirty="0">
                <a:effectLst/>
                <a:latin typeface="Calibri" panose="020F0502020204030204" pitchFamily="34" charset="0"/>
              </a:rPr>
              <a:t> rate </a:t>
            </a:r>
            <a:r>
              <a:rPr lang="fr-FR" dirty="0" err="1">
                <a:effectLst/>
                <a:latin typeface="Calibri" panose="020F0502020204030204" pitchFamily="34" charset="0"/>
              </a:rPr>
              <a:t>volut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re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volorest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aut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rae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quam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quati</a:t>
            </a:r>
            <a:r>
              <a:rPr lang="fr-FR" dirty="0">
                <a:effectLst/>
                <a:latin typeface="Calibri" panose="020F0502020204030204" pitchFamily="34" charset="0"/>
              </a:rPr>
              <a:t> ut </a:t>
            </a:r>
            <a:r>
              <a:rPr lang="fr-FR" dirty="0" err="1">
                <a:effectLst/>
                <a:latin typeface="Calibri" panose="020F0502020204030204" pitchFamily="34" charset="0"/>
              </a:rPr>
              <a:t>haribuscim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soluptaquam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audae</a:t>
            </a:r>
            <a:r>
              <a:rPr lang="fr-FR" dirty="0">
                <a:effectLst/>
                <a:latin typeface="Calibri" panose="020F0502020204030204" pitchFamily="34" charset="0"/>
              </a:rPr>
              <a:t>. </a:t>
            </a:r>
          </a:p>
          <a:p>
            <a:r>
              <a:rPr lang="fr-FR" dirty="0" err="1">
                <a:effectLst/>
                <a:latin typeface="Calibri" panose="020F0502020204030204" pitchFamily="34" charset="0"/>
              </a:rPr>
              <a:t>Osam</a:t>
            </a:r>
            <a:r>
              <a:rPr lang="fr-FR" dirty="0">
                <a:effectLst/>
                <a:latin typeface="Calibri" panose="020F0502020204030204" pitchFamily="34" charset="0"/>
              </a:rPr>
              <a:t> que </a:t>
            </a:r>
            <a:r>
              <a:rPr lang="fr-FR" dirty="0" err="1">
                <a:effectLst/>
                <a:latin typeface="Calibri" panose="020F0502020204030204" pitchFamily="34" charset="0"/>
              </a:rPr>
              <a:t>prorit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rero</a:t>
            </a:r>
            <a:r>
              <a:rPr lang="fr-FR" dirty="0">
                <a:effectLst/>
                <a:latin typeface="Calibri" panose="020F0502020204030204" pitchFamily="34" charset="0"/>
              </a:rPr>
              <a:t> et </a:t>
            </a:r>
            <a:r>
              <a:rPr lang="fr-FR" dirty="0" err="1">
                <a:effectLst/>
                <a:latin typeface="Calibri" panose="020F0502020204030204" pitchFamily="34" charset="0"/>
              </a:rPr>
              <a:t>aute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offictur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aut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porruptatur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abore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volut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quae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simaxim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aximaximpore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magnatur</a:t>
            </a:r>
            <a:r>
              <a:rPr lang="fr-FR" dirty="0">
                <a:effectLst/>
                <a:latin typeface="Calibri" panose="020F0502020204030204" pitchFamily="34" charset="0"/>
              </a:rPr>
              <a:t> si </a:t>
            </a:r>
            <a:r>
              <a:rPr lang="fr-FR" dirty="0" err="1">
                <a:effectLst/>
                <a:latin typeface="Calibri" panose="020F0502020204030204" pitchFamily="34" charset="0"/>
              </a:rPr>
              <a:t>odigeni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hitatur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re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omnimagnam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apedic</a:t>
            </a:r>
            <a:r>
              <a:rPr lang="fr-FR" dirty="0">
                <a:effectLst/>
                <a:latin typeface="Calibri" panose="020F0502020204030204" pitchFamily="34" charset="0"/>
              </a:rPr>
              <a:t> to </a:t>
            </a:r>
            <a:r>
              <a:rPr lang="fr-FR" dirty="0" err="1">
                <a:effectLst/>
                <a:latin typeface="Calibri" panose="020F0502020204030204" pitchFamily="34" charset="0"/>
              </a:rPr>
              <a:t>officimus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dundebis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endae</a:t>
            </a:r>
            <a:r>
              <a:rPr lang="fr-FR" dirty="0">
                <a:effectLst/>
                <a:latin typeface="Calibri" panose="020F0502020204030204" pitchFamily="34" charset="0"/>
              </a:rPr>
              <a:t> es </a:t>
            </a:r>
            <a:r>
              <a:rPr lang="fr-FR" dirty="0" err="1">
                <a:effectLst/>
                <a:latin typeface="Calibri" panose="020F0502020204030204" pitchFamily="34" charset="0"/>
              </a:rPr>
              <a:t>apiciis</a:t>
            </a:r>
            <a:r>
              <a:rPr lang="fr-FR" dirty="0">
                <a:effectLst/>
                <a:latin typeface="Calibri" panose="020F0502020204030204" pitchFamily="34" charset="0"/>
              </a:rPr>
              <a:t> es </a:t>
            </a:r>
            <a:r>
              <a:rPr lang="fr-FR" dirty="0" err="1">
                <a:effectLst/>
                <a:latin typeface="Calibri" panose="020F0502020204030204" pitchFamily="34" charset="0"/>
              </a:rPr>
              <a:t>doluptae</a:t>
            </a:r>
            <a:r>
              <a:rPr lang="fr-FR" dirty="0">
                <a:effectLst/>
                <a:latin typeface="Calibri" panose="020F0502020204030204" pitchFamily="34" charset="0"/>
              </a:rPr>
              <a:t> nus, </a:t>
            </a:r>
            <a:r>
              <a:rPr lang="fr-FR" dirty="0" err="1">
                <a:effectLst/>
                <a:latin typeface="Calibri" panose="020F0502020204030204" pitchFamily="34" charset="0"/>
              </a:rPr>
              <a:t>comnimus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moluptatas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atiorestis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dollant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quibus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ipsamus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alic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toreped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quianducia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conecep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udament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eostem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quodiam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voluptaspit</a:t>
            </a:r>
            <a:r>
              <a:rPr lang="fr-FR" dirty="0">
                <a:effectLst/>
                <a:latin typeface="Calibri" panose="020F0502020204030204" pitchFamily="34" charset="0"/>
              </a:rPr>
              <a:t> in </a:t>
            </a:r>
            <a:r>
              <a:rPr lang="fr-FR" dirty="0" err="1">
                <a:effectLst/>
                <a:latin typeface="Calibri" panose="020F0502020204030204" pitchFamily="34" charset="0"/>
              </a:rPr>
              <a:t>endant</a:t>
            </a:r>
            <a:r>
              <a:rPr lang="fr-FR" dirty="0">
                <a:effectLst/>
                <a:latin typeface="Calibri" panose="020F0502020204030204" pitchFamily="34" charset="0"/>
              </a:rPr>
              <a:t>.</a:t>
            </a:r>
          </a:p>
          <a:p>
            <a:r>
              <a:rPr lang="fr-FR" dirty="0">
                <a:effectLst/>
                <a:latin typeface="Calibri" panose="020F0502020204030204" pitchFamily="34" charset="0"/>
              </a:rPr>
              <a:t>On es </a:t>
            </a:r>
            <a:r>
              <a:rPr lang="fr-FR" dirty="0" err="1">
                <a:effectLst/>
                <a:latin typeface="Calibri" panose="020F0502020204030204" pitchFamily="34" charset="0"/>
              </a:rPr>
              <a:t>plandant</a:t>
            </a:r>
            <a:r>
              <a:rPr lang="fr-FR" dirty="0">
                <a:effectLst/>
                <a:latin typeface="Calibri" panose="020F0502020204030204" pitchFamily="34" charset="0"/>
              </a:rPr>
              <a:t> vit </a:t>
            </a:r>
            <a:r>
              <a:rPr lang="fr-FR" dirty="0" err="1">
                <a:effectLst/>
                <a:latin typeface="Calibri" panose="020F0502020204030204" pitchFamily="34" charset="0"/>
              </a:rPr>
              <a:t>andaniasi</a:t>
            </a:r>
            <a:r>
              <a:rPr lang="fr-FR" dirty="0">
                <a:effectLst/>
                <a:latin typeface="Calibri" panose="020F0502020204030204" pitchFamily="34" charset="0"/>
              </a:rPr>
              <a:t> qui </a:t>
            </a:r>
            <a:r>
              <a:rPr lang="fr-FR" dirty="0" err="1">
                <a:effectLst/>
                <a:latin typeface="Calibri" panose="020F0502020204030204" pitchFamily="34" charset="0"/>
              </a:rPr>
              <a:t>omnim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hil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eosam</a:t>
            </a:r>
            <a:r>
              <a:rPr lang="fr-FR" dirty="0">
                <a:effectLst/>
                <a:latin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</a:rPr>
              <a:t>sitius</a:t>
            </a:r>
            <a:r>
              <a:rPr lang="fr-FR" dirty="0">
                <a:effectLst/>
                <a:latin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</a:rPr>
              <a:t>samus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doluptatem</a:t>
            </a:r>
            <a:r>
              <a:rPr lang="fr-FR" dirty="0">
                <a:effectLst/>
                <a:latin typeface="Calibri" panose="020F0502020204030204" pitchFamily="34" charset="0"/>
              </a:rPr>
              <a:t> id </a:t>
            </a:r>
            <a:r>
              <a:rPr lang="fr-FR" dirty="0" err="1">
                <a:effectLst/>
                <a:latin typeface="Calibri" panose="020F0502020204030204" pitchFamily="34" charset="0"/>
              </a:rPr>
              <a:t>magnim</a:t>
            </a:r>
            <a:r>
              <a:rPr lang="fr-FR" dirty="0">
                <a:effectLst/>
                <a:latin typeface="Calibri" panose="020F0502020204030204" pitchFamily="34" charset="0"/>
              </a:rPr>
              <a:t> et </a:t>
            </a:r>
            <a:r>
              <a:rPr lang="fr-FR" dirty="0" err="1">
                <a:effectLst/>
                <a:latin typeface="Calibri" panose="020F0502020204030204" pitchFamily="34" charset="0"/>
              </a:rPr>
              <a:t>eos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maio</a:t>
            </a:r>
            <a:r>
              <a:rPr lang="fr-FR" dirty="0">
                <a:effectLst/>
                <a:latin typeface="Calibri" panose="020F0502020204030204" pitchFamily="34" charset="0"/>
              </a:rPr>
              <a:t> et, </a:t>
            </a:r>
            <a:r>
              <a:rPr lang="fr-FR" dirty="0" err="1">
                <a:effectLst/>
                <a:latin typeface="Calibri" panose="020F0502020204030204" pitchFamily="34" charset="0"/>
              </a:rPr>
              <a:t>vention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perae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natemposam</a:t>
            </a:r>
            <a:r>
              <a:rPr lang="fr-FR" dirty="0">
                <a:effectLst/>
                <a:latin typeface="Calibri" panose="020F0502020204030204" pitchFamily="34" charset="0"/>
              </a:rPr>
              <a:t> ra </a:t>
            </a:r>
            <a:r>
              <a:rPr lang="fr-FR" dirty="0" err="1">
                <a:effectLst/>
                <a:latin typeface="Calibri" panose="020F0502020204030204" pitchFamily="34" charset="0"/>
              </a:rPr>
              <a:t>dunt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dolut</a:t>
            </a:r>
            <a:r>
              <a:rPr lang="fr-FR" dirty="0">
                <a:effectLst/>
                <a:latin typeface="Calibri" panose="020F0502020204030204" pitchFamily="34" charset="0"/>
              </a:rPr>
              <a:t> qui </a:t>
            </a:r>
            <a:r>
              <a:rPr lang="fr-FR" dirty="0" err="1">
                <a:effectLst/>
                <a:latin typeface="Calibri" panose="020F0502020204030204" pitchFamily="34" charset="0"/>
              </a:rPr>
              <a:t>aliqui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comnis</a:t>
            </a:r>
            <a:r>
              <a:rPr lang="fr-FR" dirty="0">
                <a:effectLst/>
                <a:latin typeface="Calibri" panose="020F0502020204030204" pitchFamily="34" charset="0"/>
              </a:rPr>
              <a:t> et que </a:t>
            </a:r>
            <a:r>
              <a:rPr lang="fr-FR" dirty="0" err="1">
                <a:effectLst/>
                <a:latin typeface="Calibri" panose="020F0502020204030204" pitchFamily="34" charset="0"/>
              </a:rPr>
              <a:t>reic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tempor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aut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lam</a:t>
            </a:r>
            <a:r>
              <a:rPr lang="fr-FR" dirty="0">
                <a:effectLst/>
                <a:latin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</a:rPr>
              <a:t>vel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eossundebit</a:t>
            </a:r>
            <a:r>
              <a:rPr lang="fr-FR" dirty="0">
                <a:effectLst/>
                <a:latin typeface="Calibri" panose="020F0502020204030204" pitchFamily="34" charset="0"/>
              </a:rPr>
              <a:t> quia </a:t>
            </a:r>
            <a:r>
              <a:rPr lang="fr-FR" dirty="0" err="1">
                <a:effectLst/>
                <a:latin typeface="Calibri" panose="020F0502020204030204" pitchFamily="34" charset="0"/>
              </a:rPr>
              <a:t>nonsequi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quamus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aut</a:t>
            </a:r>
            <a:r>
              <a:rPr lang="fr-FR" dirty="0">
                <a:effectLst/>
                <a:latin typeface="Calibri" panose="020F0502020204030204" pitchFamily="34" charset="0"/>
              </a:rPr>
              <a:t> dis es que que </a:t>
            </a:r>
            <a:r>
              <a:rPr lang="fr-FR" dirty="0" err="1">
                <a:effectLst/>
                <a:latin typeface="Calibri" panose="020F0502020204030204" pitchFamily="34" charset="0"/>
              </a:rPr>
              <a:t>optatibusda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conse</a:t>
            </a:r>
            <a:r>
              <a:rPr lang="fr-FR" dirty="0">
                <a:effectLst/>
                <a:latin typeface="Calibri" panose="020F0502020204030204" pitchFamily="34" charset="0"/>
              </a:rPr>
              <a:t> la </a:t>
            </a:r>
            <a:r>
              <a:rPr lang="fr-FR" dirty="0" err="1">
                <a:effectLst/>
                <a:latin typeface="Calibri" panose="020F0502020204030204" pitchFamily="34" charset="0"/>
              </a:rPr>
              <a:t>volor</a:t>
            </a:r>
            <a:r>
              <a:rPr lang="fr-FR" dirty="0">
                <a:effectLst/>
                <a:latin typeface="Calibri" panose="020F0502020204030204" pitchFamily="34" charset="0"/>
              </a:rPr>
              <a:t> si ut </a:t>
            </a:r>
            <a:r>
              <a:rPr lang="fr-FR" dirty="0" err="1">
                <a:effectLst/>
                <a:latin typeface="Calibri" panose="020F0502020204030204" pitchFamily="34" charset="0"/>
              </a:rPr>
              <a:t>exere</a:t>
            </a:r>
            <a:r>
              <a:rPr lang="fr-FR" dirty="0">
                <a:effectLst/>
                <a:latin typeface="Calibri" panose="020F0502020204030204" pitchFamily="34" charset="0"/>
              </a:rPr>
              <a:t> nem quia </a:t>
            </a:r>
            <a:r>
              <a:rPr lang="fr-FR" dirty="0" err="1">
                <a:effectLst/>
                <a:latin typeface="Calibri" panose="020F0502020204030204" pitchFamily="34" charset="0"/>
              </a:rPr>
              <a:t>velest</a:t>
            </a:r>
            <a:r>
              <a:rPr lang="fr-FR" dirty="0">
                <a:effectLst/>
                <a:latin typeface="Calibri" panose="020F0502020204030204" pitchFamily="34" charset="0"/>
              </a:rPr>
              <a:t>, et </a:t>
            </a:r>
            <a:r>
              <a:rPr lang="fr-FR" dirty="0" err="1">
                <a:effectLst/>
                <a:latin typeface="Calibri" panose="020F0502020204030204" pitchFamily="34" charset="0"/>
              </a:rPr>
              <a:t>velitiis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ea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nis</a:t>
            </a:r>
            <a:r>
              <a:rPr lang="fr-FR" dirty="0">
                <a:effectLst/>
                <a:latin typeface="Calibri" panose="020F0502020204030204" pitchFamily="34" charset="0"/>
              </a:rPr>
              <a:t> non </a:t>
            </a:r>
            <a:r>
              <a:rPr lang="fr-FR" dirty="0" err="1">
                <a:effectLst/>
                <a:latin typeface="Calibri" panose="020F0502020204030204" pitchFamily="34" charset="0"/>
              </a:rPr>
              <a:t>rerfere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puditibus</a:t>
            </a:r>
            <a:r>
              <a:rPr lang="fr-FR" dirty="0">
                <a:effectLst/>
                <a:latin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</a:rPr>
              <a:t>simolestibus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dolecep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udanda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ium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conseque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sim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fugitec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temperatur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am</a:t>
            </a:r>
            <a:r>
              <a:rPr lang="fr-FR" dirty="0">
                <a:effectLst/>
                <a:latin typeface="Calibri" panose="020F0502020204030204" pitchFamily="34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</a:rPr>
              <a:t>inum</a:t>
            </a:r>
            <a:r>
              <a:rPr lang="fr-FR" dirty="0">
                <a:effectLst/>
                <a:latin typeface="Calibri" panose="020F0502020204030204" pitchFamily="34" charset="0"/>
              </a:rPr>
              <a:t> que </a:t>
            </a:r>
            <a:r>
              <a:rPr lang="fr-FR" dirty="0" err="1">
                <a:effectLst/>
                <a:latin typeface="Calibri" panose="020F0502020204030204" pitchFamily="34" charset="0"/>
              </a:rPr>
              <a:t>pra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suntotat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lant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omnitia</a:t>
            </a:r>
            <a:r>
              <a:rPr lang="fr-FR" dirty="0">
                <a:effectLst/>
                <a:latin typeface="Calibri" panose="020F0502020204030204" pitchFamily="34" charset="0"/>
              </a:rPr>
              <a:t> net </a:t>
            </a:r>
            <a:r>
              <a:rPr lang="fr-FR" dirty="0" err="1">
                <a:effectLst/>
                <a:latin typeface="Calibri" panose="020F0502020204030204" pitchFamily="34" charset="0"/>
              </a:rPr>
              <a:t>re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voloren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deliquam</a:t>
            </a:r>
            <a:r>
              <a:rPr lang="fr-FR" dirty="0">
                <a:effectLst/>
                <a:latin typeface="Calibri" panose="020F0502020204030204" pitchFamily="34" charset="0"/>
              </a:rPr>
              <a:t>, tem. </a:t>
            </a:r>
            <a:r>
              <a:rPr lang="fr-FR" dirty="0" err="1">
                <a:effectLst/>
                <a:latin typeface="Calibri" panose="020F0502020204030204" pitchFamily="34" charset="0"/>
              </a:rPr>
              <a:t>Pel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im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quasperem</a:t>
            </a:r>
            <a:r>
              <a:rPr lang="fr-FR" dirty="0">
                <a:effectLst/>
                <a:latin typeface="Calibri" panose="020F0502020204030204" pitchFamily="34" charset="0"/>
              </a:rPr>
              <a:t>. </a:t>
            </a:r>
            <a:r>
              <a:rPr lang="fr-FR" dirty="0" err="1">
                <a:effectLst/>
                <a:latin typeface="Calibri" panose="020F0502020204030204" pitchFamily="34" charset="0"/>
              </a:rPr>
              <a:t>Itatempor</a:t>
            </a:r>
            <a:r>
              <a:rPr lang="fr-FR" dirty="0">
                <a:effectLst/>
                <a:latin typeface="Calibri" panose="020F0502020204030204" pitchFamily="34" charset="0"/>
              </a:rPr>
              <a:t> recta </a:t>
            </a:r>
            <a:r>
              <a:rPr lang="fr-FR" dirty="0" err="1">
                <a:effectLst/>
                <a:latin typeface="Calibri" panose="020F0502020204030204" pitchFamily="34" charset="0"/>
              </a:rPr>
              <a:t>sum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reperunt</a:t>
            </a:r>
            <a:r>
              <a:rPr lang="fr-FR" dirty="0">
                <a:effectLst/>
                <a:latin typeface="Calibri" panose="020F0502020204030204" pitchFamily="34" charset="0"/>
              </a:rPr>
              <a:t> es </a:t>
            </a:r>
            <a:r>
              <a:rPr lang="fr-FR" dirty="0" err="1">
                <a:effectLst/>
                <a:latin typeface="Calibri" panose="020F0502020204030204" pitchFamily="34" charset="0"/>
              </a:rPr>
              <a:t>aut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latque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nobis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asi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</a:rPr>
              <a:t>accuscia</a:t>
            </a:r>
            <a:r>
              <a:rPr lang="fr-FR" dirty="0">
                <a:effectLst/>
                <a:latin typeface="Calibri" panose="020F0502020204030204" pitchFamily="34" charset="0"/>
              </a:rPr>
              <a:t> a </a:t>
            </a:r>
            <a:r>
              <a:rPr lang="fr-FR" dirty="0" err="1">
                <a:effectLst/>
                <a:latin typeface="Calibri" panose="020F0502020204030204" pitchFamily="34" charset="0"/>
              </a:rPr>
              <a:t>adi</a:t>
            </a:r>
            <a:r>
              <a:rPr lang="fr-FR" dirty="0">
                <a:effectLst/>
                <a:latin typeface="Calibri" panose="020F0502020204030204" pitchFamily="34" charset="0"/>
              </a:rPr>
              <a:t> cum </a:t>
            </a:r>
            <a:r>
              <a:rPr lang="fr-FR" dirty="0" err="1">
                <a:effectLst/>
                <a:latin typeface="Calibri" panose="020F0502020204030204" pitchFamily="34" charset="0"/>
              </a:rPr>
              <a:t>volupta</a:t>
            </a:r>
            <a:r>
              <a:rPr lang="fr-FR" dirty="0">
                <a:effectLst/>
                <a:latin typeface="Calibri" panose="020F0502020204030204" pitchFamily="34" charset="0"/>
              </a:rPr>
              <a:t> quo </a:t>
            </a:r>
            <a:r>
              <a:rPr lang="fr-FR" dirty="0" err="1">
                <a:effectLst/>
                <a:latin typeface="Calibri" panose="020F0502020204030204" pitchFamily="34" charset="0"/>
              </a:rPr>
              <a:t>occat</a:t>
            </a:r>
            <a:r>
              <a:rPr lang="fr-FR" dirty="0">
                <a:effectLst/>
                <a:latin typeface="Calibri" panose="020F0502020204030204" pitchFamily="34" charset="0"/>
              </a:rPr>
              <a:t> ut </a:t>
            </a:r>
            <a:r>
              <a:rPr lang="fr-FR" dirty="0" err="1">
                <a:effectLst/>
                <a:latin typeface="Calibri" panose="020F0502020204030204" pitchFamily="34" charset="0"/>
              </a:rPr>
              <a:t>fugia</a:t>
            </a:r>
            <a:r>
              <a:rPr lang="fr-FR" dirty="0"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A554ED0-D022-0545-97F1-B5F59946F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24400"/>
            <a:ext cx="812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75EEE2F-92E0-4EB7-9AB4-6679359C7E1D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Travail collaboratif issu du groupe régional formation coordonné par la SRAE addictologie des Pays de la Loire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FBFCA9-0829-42DF-BE4B-87D8F698E6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7E00FF7-9C9B-4CD2-9023-96F2ECDEE38D}"/>
              </a:ext>
            </a:extLst>
          </p:cNvPr>
          <p:cNvSpPr txBox="1">
            <a:spLocks/>
          </p:cNvSpPr>
          <p:nvPr userDrawn="1"/>
        </p:nvSpPr>
        <p:spPr>
          <a:xfrm>
            <a:off x="10532533" y="6587836"/>
            <a:ext cx="1659466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Septembre 2021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9" r:id="rId3"/>
    <p:sldLayoutId id="2147483700" r:id="rId4"/>
    <p:sldLayoutId id="21474837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ousante.com/aptitude-inaptitude/aptitude-travail-pathologie/alcoolisme/trois-questionnaires-standardises-reperage-consomation-alcoo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6491431-74C4-47D3-A99D-F2A92DAC44D9}"/>
              </a:ext>
            </a:extLst>
          </p:cNvPr>
          <p:cNvSpPr txBox="1">
            <a:spLocks/>
          </p:cNvSpPr>
          <p:nvPr/>
        </p:nvSpPr>
        <p:spPr>
          <a:xfrm>
            <a:off x="340248" y="1178511"/>
            <a:ext cx="11511504" cy="4500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cap="small" dirty="0">
              <a:latin typeface="+mn-lt"/>
            </a:endParaRPr>
          </a:p>
          <a:p>
            <a:pPr algn="ctr"/>
            <a:r>
              <a:rPr lang="fr-FR" b="1" cap="small" dirty="0">
                <a:latin typeface="+mn-lt"/>
              </a:rPr>
              <a:t>Support de Formation</a:t>
            </a:r>
          </a:p>
          <a:p>
            <a:pPr algn="ctr"/>
            <a:r>
              <a:rPr lang="fr-FR" b="1" cap="small" dirty="0">
                <a:latin typeface="+mn-lt"/>
              </a:rPr>
              <a:t> </a:t>
            </a:r>
            <a:br>
              <a:rPr lang="fr-FR" b="1" cap="small" dirty="0">
                <a:latin typeface="+mn-lt"/>
              </a:rPr>
            </a:br>
            <a:r>
              <a:rPr lang="fr-FR" sz="3200" b="1" cap="small" dirty="0">
                <a:latin typeface="+mn-lt"/>
              </a:rPr>
              <a:t>Le repérage précoce et l’intervention brève</a:t>
            </a:r>
          </a:p>
          <a:p>
            <a:pPr algn="ctr"/>
            <a:r>
              <a:rPr lang="fr-FR" sz="3200" b="1" cap="small" dirty="0">
                <a:latin typeface="+mn-lt"/>
              </a:rPr>
              <a:t> Alcool-tabac-cannabis</a:t>
            </a:r>
          </a:p>
          <a:p>
            <a:pPr algn="ctr"/>
            <a:r>
              <a:rPr lang="fr-FR" sz="3200" b="1" cap="small" dirty="0">
                <a:latin typeface="+mn-lt"/>
              </a:rPr>
              <a:t>Périnatalité</a:t>
            </a: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01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2D64EF-2035-4740-8032-2713885F7EAA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Tests AUDIT et AUDIT-C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F7F678-FBE9-4591-BB39-752BEBC49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6" y="1195243"/>
            <a:ext cx="3754589" cy="53339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C97646A-9E61-4DAF-8641-C20D980F35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3" y="1138089"/>
            <a:ext cx="3739359" cy="5391100"/>
          </a:xfrm>
          <a:prstGeom prst="rect">
            <a:avLst/>
          </a:prstGeom>
        </p:spPr>
      </p:pic>
      <p:pic>
        <p:nvPicPr>
          <p:cNvPr id="7" name="Espace réservé pour une image  5" descr="Window">
            <a:extLst>
              <a:ext uri="{FF2B5EF4-FFF2-40B4-BE49-F238E27FC236}">
                <a16:creationId xmlns:a16="http://schemas.microsoft.com/office/drawing/2014/main" id="{48676C86-21C1-4B98-B74D-AA742939BC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420" y="1138089"/>
            <a:ext cx="3739359" cy="54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549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87BDDC-E324-4CA3-8A2A-A48C11A6D06A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Tests DETA et FACE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126551-3C7B-4426-BDFB-D83A182673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07" y="1014789"/>
            <a:ext cx="3801174" cy="54211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D9B080-CE16-4F7D-A2E6-B34EF70795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014789"/>
            <a:ext cx="3781532" cy="54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903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408639" y="1563655"/>
            <a:ext cx="11647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Questionnaires d’auto-évaluation les plus utilisés auprès des adultes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b="1" dirty="0">
                <a:solidFill>
                  <a:srgbClr val="7A2553"/>
                </a:solidFill>
              </a:rPr>
              <a:t>Fagerström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Existe en deux versions 6 ou 2 questions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Ne prend en compte qu’une seule dimension de la dépendance : la dépendance physique.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Rapide mais restrictif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b="1" dirty="0">
                <a:solidFill>
                  <a:srgbClr val="7A2553"/>
                </a:solidFill>
              </a:rPr>
              <a:t>Cigarette Dépendance </a:t>
            </a:r>
            <a:r>
              <a:rPr lang="fr-FR" b="1" dirty="0" err="1">
                <a:solidFill>
                  <a:srgbClr val="7A2553"/>
                </a:solidFill>
              </a:rPr>
              <a:t>Scale</a:t>
            </a:r>
            <a:endParaRPr lang="fr-FR" b="1" dirty="0">
              <a:solidFill>
                <a:srgbClr val="7A2553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Existe en deux versions 12 ou 5 questions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Prend en compte les éléments du test de fagerström  et les critères de dépendance des DSM V et CIM-10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Plus long à réaliser et à décrypter ; il serait intéressant dans le cadre d’une consultation dédiée</a:t>
            </a:r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7A2553"/>
                </a:solidFill>
              </a:rPr>
              <a:t>Le Testeur CO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Outil visuel : un moyen de connaitre le niveau d’intoxication au monoxyde de carbone et peut être un outil d’éducation thérapeutique et de motivation.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5215BC-A5A4-4CDF-8D35-57E976E8EDE0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: RPIB Tabac</a:t>
            </a:r>
          </a:p>
        </p:txBody>
      </p:sp>
    </p:spTree>
    <p:extLst>
      <p:ext uri="{BB962C8B-B14F-4D97-AF65-F5344CB8AC3E}">
        <p14:creationId xmlns:p14="http://schemas.microsoft.com/office/powerpoint/2010/main" val="39709783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Line 4">
            <a:extLst>
              <a:ext uri="{FF2B5EF4-FFF2-40B4-BE49-F238E27FC236}">
                <a16:creationId xmlns:a16="http://schemas.microsoft.com/office/drawing/2014/main" id="{CE91141F-CC2F-45C4-8B2E-90B8F3E2E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1530" y="1788974"/>
            <a:ext cx="268288" cy="0"/>
          </a:xfrm>
          <a:prstGeom prst="line">
            <a:avLst/>
          </a:prstGeom>
          <a:noFill/>
          <a:ln w="38100">
            <a:solidFill>
              <a:srgbClr val="7A25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Line 5">
            <a:extLst>
              <a:ext uri="{FF2B5EF4-FFF2-40B4-BE49-F238E27FC236}">
                <a16:creationId xmlns:a16="http://schemas.microsoft.com/office/drawing/2014/main" id="{EB2ECE31-8DC9-4DBB-8E0B-CEC7B05E0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1727" y="5959206"/>
            <a:ext cx="268288" cy="0"/>
          </a:xfrm>
          <a:prstGeom prst="line">
            <a:avLst/>
          </a:prstGeom>
          <a:noFill/>
          <a:ln w="38100">
            <a:solidFill>
              <a:srgbClr val="7A25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4" name="Line 6">
            <a:extLst>
              <a:ext uri="{FF2B5EF4-FFF2-40B4-BE49-F238E27FC236}">
                <a16:creationId xmlns:a16="http://schemas.microsoft.com/office/drawing/2014/main" id="{0EA2CC59-489A-4F3C-A45F-B19819A3A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1530" y="4875785"/>
            <a:ext cx="268288" cy="0"/>
          </a:xfrm>
          <a:prstGeom prst="line">
            <a:avLst/>
          </a:prstGeom>
          <a:noFill/>
          <a:ln w="38100">
            <a:solidFill>
              <a:srgbClr val="7A25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6" name="Line 8">
            <a:extLst>
              <a:ext uri="{FF2B5EF4-FFF2-40B4-BE49-F238E27FC236}">
                <a16:creationId xmlns:a16="http://schemas.microsoft.com/office/drawing/2014/main" id="{0C6AC38D-FAC3-4FCB-83F3-AD0A683DA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1530" y="2926750"/>
            <a:ext cx="268288" cy="0"/>
          </a:xfrm>
          <a:prstGeom prst="line">
            <a:avLst/>
          </a:prstGeom>
          <a:noFill/>
          <a:ln w="38100">
            <a:solidFill>
              <a:srgbClr val="7A25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8" name="Rectangle 10">
            <a:extLst>
              <a:ext uri="{FF2B5EF4-FFF2-40B4-BE49-F238E27FC236}">
                <a16:creationId xmlns:a16="http://schemas.microsoft.com/office/drawing/2014/main" id="{1B43F8CC-D736-47BC-9A91-76F8C27C7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691" y="5566121"/>
            <a:ext cx="1639642" cy="801124"/>
          </a:xfrm>
          <a:prstGeom prst="rect">
            <a:avLst/>
          </a:prstGeom>
          <a:gradFill rotWithShape="0">
            <a:gsLst>
              <a:gs pos="0">
                <a:srgbClr val="106806"/>
              </a:gs>
              <a:gs pos="50000">
                <a:srgbClr val="1FCC0C"/>
              </a:gs>
              <a:gs pos="100000">
                <a:srgbClr val="10680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04" tIns="51582" rIns="106204" bIns="51582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500">
                <a:solidFill>
                  <a:srgbClr val="FFFFFF"/>
                </a:solidFill>
              </a:rPr>
              <a:t>5 ppm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500">
                <a:solidFill>
                  <a:srgbClr val="FFFFFF"/>
                </a:solidFill>
              </a:rPr>
              <a:t>0 ppm</a:t>
            </a:r>
          </a:p>
        </p:txBody>
      </p:sp>
      <p:sp>
        <p:nvSpPr>
          <p:cNvPr id="63499" name="Rectangle 11">
            <a:extLst>
              <a:ext uri="{FF2B5EF4-FFF2-40B4-BE49-F238E27FC236}">
                <a16:creationId xmlns:a16="http://schemas.microsoft.com/office/drawing/2014/main" id="{43580AE2-B150-440C-80B6-5A923A66F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517" y="1621030"/>
            <a:ext cx="1639642" cy="2579288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5098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980"/>
                  <a:invGamma/>
                </a:schemeClr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lIns="106204" tIns="51582" rIns="106204" bIns="5158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500" dirty="0">
                <a:solidFill>
                  <a:srgbClr val="000000"/>
                </a:solidFill>
                <a:latin typeface="Arial" charset="0"/>
                <a:cs typeface="Arial" charset="0"/>
              </a:rPr>
              <a:t>80 ppm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5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500" dirty="0">
                <a:solidFill>
                  <a:srgbClr val="000000"/>
                </a:solidFill>
                <a:latin typeface="Arial" charset="0"/>
                <a:cs typeface="Arial" charset="0"/>
              </a:rPr>
              <a:t>50 ppm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500" dirty="0">
                <a:solidFill>
                  <a:srgbClr val="000000"/>
                </a:solidFill>
                <a:latin typeface="Arial" charset="0"/>
                <a:cs typeface="Arial" charset="0"/>
              </a:rPr>
              <a:t>35 ppm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500" name="Rectangle 12">
            <a:extLst>
              <a:ext uri="{FF2B5EF4-FFF2-40B4-BE49-F238E27FC236}">
                <a16:creationId xmlns:a16="http://schemas.microsoft.com/office/drawing/2014/main" id="{76D75ACC-2451-4614-A21E-9347DB4F9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691" y="4200318"/>
            <a:ext cx="1639642" cy="1365803"/>
          </a:xfrm>
          <a:prstGeom prst="rect">
            <a:avLst/>
          </a:prstGeom>
          <a:gradFill rotWithShape="0">
            <a:gsLst>
              <a:gs pos="0">
                <a:srgbClr val="8E7200"/>
              </a:gs>
              <a:gs pos="50000">
                <a:srgbClr val="FFCC00"/>
              </a:gs>
              <a:gs pos="100000">
                <a:srgbClr val="8E72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04" tIns="51582" rIns="106204" bIns="51582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500" dirty="0">
                <a:solidFill>
                  <a:srgbClr val="000000"/>
                </a:solidFill>
              </a:rPr>
              <a:t>10 ppm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500" dirty="0">
                <a:solidFill>
                  <a:srgbClr val="000000"/>
                </a:solidFill>
              </a:rPr>
              <a:t>8,5 ppm</a:t>
            </a:r>
          </a:p>
        </p:txBody>
      </p:sp>
      <p:sp>
        <p:nvSpPr>
          <p:cNvPr id="43021" name="Rectangle 13">
            <a:extLst>
              <a:ext uri="{FF2B5EF4-FFF2-40B4-BE49-F238E27FC236}">
                <a16:creationId xmlns:a16="http://schemas.microsoft.com/office/drawing/2014/main" id="{7ECE7EDB-4D7F-4E8C-A8FB-7E81650C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430" y="1605305"/>
            <a:ext cx="368917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+mn-lt"/>
              </a:rPr>
              <a:t>Troubles neurologiques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1800" dirty="0">
              <a:solidFill>
                <a:srgbClr val="00000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1800" dirty="0">
              <a:solidFill>
                <a:srgbClr val="00000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1800" dirty="0">
              <a:solidFill>
                <a:srgbClr val="00000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+mn-lt"/>
              </a:rPr>
              <a:t>Valeur limite lieu de travail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+mn-lt"/>
              </a:rPr>
              <a:t>Déclenchement alerte des parkings</a:t>
            </a:r>
          </a:p>
        </p:txBody>
      </p:sp>
      <p:sp>
        <p:nvSpPr>
          <p:cNvPr id="43022" name="Rectangle 14">
            <a:extLst>
              <a:ext uri="{FF2B5EF4-FFF2-40B4-BE49-F238E27FC236}">
                <a16:creationId xmlns:a16="http://schemas.microsoft.com/office/drawing/2014/main" id="{76CB201B-ACA3-428F-AFAA-0C27D1B19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669" y="4604397"/>
            <a:ext cx="24092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+mn-lt"/>
              </a:rPr>
              <a:t>Limite non-fumeur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+mn-lt"/>
              </a:rPr>
              <a:t>Limite pollution villes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1800" dirty="0">
              <a:solidFill>
                <a:srgbClr val="00000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1800" dirty="0">
              <a:solidFill>
                <a:srgbClr val="00000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+mn-lt"/>
              </a:rPr>
              <a:t>Campagne non-fumeur</a:t>
            </a:r>
          </a:p>
        </p:txBody>
      </p:sp>
      <p:sp>
        <p:nvSpPr>
          <p:cNvPr id="43023" name="Rectangle 15">
            <a:extLst>
              <a:ext uri="{FF2B5EF4-FFF2-40B4-BE49-F238E27FC236}">
                <a16:creationId xmlns:a16="http://schemas.microsoft.com/office/drawing/2014/main" id="{435A7C7A-8F72-440F-ABAB-57FFA166C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38" y="115889"/>
            <a:ext cx="97568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b="1" dirty="0">
                <a:solidFill>
                  <a:srgbClr val="7A2553"/>
                </a:solidFill>
                <a:latin typeface="+mn-lt"/>
              </a:rPr>
              <a:t>Niveaux d’exposition au monoxyde de carbone </a:t>
            </a:r>
            <a:br>
              <a:rPr lang="fr-FR" altLang="fr-FR" dirty="0">
                <a:solidFill>
                  <a:srgbClr val="7A2553"/>
                </a:solidFill>
                <a:latin typeface="+mn-lt"/>
              </a:rPr>
            </a:br>
            <a:r>
              <a:rPr lang="fr-FR" altLang="fr-FR" sz="2800" dirty="0">
                <a:solidFill>
                  <a:srgbClr val="7A2553"/>
                </a:solidFill>
                <a:latin typeface="+mn-lt"/>
              </a:rPr>
              <a:t>(concentration en ppm (parties par million))</a:t>
            </a:r>
          </a:p>
        </p:txBody>
      </p:sp>
      <p:sp>
        <p:nvSpPr>
          <p:cNvPr id="43024" name="Rectangle 16">
            <a:extLst>
              <a:ext uri="{FF2B5EF4-FFF2-40B4-BE49-F238E27FC236}">
                <a16:creationId xmlns:a16="http://schemas.microsoft.com/office/drawing/2014/main" id="{4B6AFE8F-6D90-40AF-B238-0DCD030C3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02" y="1595934"/>
            <a:ext cx="179670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000" dirty="0">
                <a:solidFill>
                  <a:srgbClr val="6B6123"/>
                </a:solidFill>
                <a:latin typeface="+mn-lt"/>
              </a:rPr>
              <a:t>Gros Cigares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2000" dirty="0">
              <a:solidFill>
                <a:srgbClr val="6B6123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2000" dirty="0">
              <a:solidFill>
                <a:srgbClr val="6B6123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000" dirty="0">
                <a:solidFill>
                  <a:srgbClr val="6B6123"/>
                </a:solidFill>
                <a:latin typeface="+mn-lt"/>
              </a:rPr>
              <a:t>60 cigarettes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2000" dirty="0">
              <a:solidFill>
                <a:srgbClr val="6B6123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000" dirty="0">
                <a:solidFill>
                  <a:srgbClr val="6B6123"/>
                </a:solidFill>
                <a:latin typeface="+mn-lt"/>
              </a:rPr>
              <a:t>1 paquet cigarettes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2000" dirty="0">
              <a:solidFill>
                <a:srgbClr val="6B6123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2000" dirty="0">
              <a:solidFill>
                <a:srgbClr val="6B6123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000" dirty="0" err="1">
                <a:solidFill>
                  <a:srgbClr val="6B6123"/>
                </a:solidFill>
                <a:latin typeface="+mn-lt"/>
              </a:rPr>
              <a:t>Fum</a:t>
            </a:r>
            <a:r>
              <a:rPr lang="fr-FR" altLang="fr-FR" sz="2000" dirty="0">
                <a:solidFill>
                  <a:srgbClr val="6B6123"/>
                </a:solidFill>
                <a:latin typeface="+mn-lt"/>
              </a:rPr>
              <a:t>. Passif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2000" dirty="0">
              <a:solidFill>
                <a:srgbClr val="6B6123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2000" dirty="0">
              <a:solidFill>
                <a:srgbClr val="6B6123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2000" dirty="0">
              <a:solidFill>
                <a:srgbClr val="6B6123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2000" dirty="0">
              <a:solidFill>
                <a:srgbClr val="6B6123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000" dirty="0">
                <a:solidFill>
                  <a:srgbClr val="6B6123"/>
                </a:solidFill>
                <a:latin typeface="+mn-lt"/>
              </a:rPr>
              <a:t>Non fumeur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2A1ABE9-B3E1-47C0-BEDB-B7F72F7FA499}"/>
              </a:ext>
            </a:extLst>
          </p:cNvPr>
          <p:cNvSpPr txBox="1"/>
          <p:nvPr/>
        </p:nvSpPr>
        <p:spPr>
          <a:xfrm>
            <a:off x="7875593" y="2664010"/>
            <a:ext cx="431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fr-FR" dirty="0"/>
            </a:b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5A864C-F3E3-4EFC-8795-CE8E10A740C1}"/>
              </a:ext>
            </a:extLst>
          </p:cNvPr>
          <p:cNvSpPr/>
          <p:nvPr/>
        </p:nvSpPr>
        <p:spPr>
          <a:xfrm>
            <a:off x="7869419" y="3950424"/>
            <a:ext cx="4095498" cy="1307946"/>
          </a:xfrm>
          <a:prstGeom prst="rect">
            <a:avLst/>
          </a:prstGeom>
          <a:solidFill>
            <a:srgbClr val="D7D8D7"/>
          </a:solidFill>
          <a:ln>
            <a:solidFill>
              <a:srgbClr val="7A25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7A2553"/>
                </a:solidFill>
              </a:ln>
              <a:solidFill>
                <a:srgbClr val="7A2553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B30013-4281-4ADA-9F81-98CD86229258}"/>
              </a:ext>
            </a:extLst>
          </p:cNvPr>
          <p:cNvSpPr txBox="1"/>
          <p:nvPr/>
        </p:nvSpPr>
        <p:spPr>
          <a:xfrm>
            <a:off x="7953849" y="4058041"/>
            <a:ext cx="392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>
                <a:solidFill>
                  <a:srgbClr val="7A2553"/>
                </a:solidFill>
                <a:latin typeface="Arial" panose="020B0604020202020204" pitchFamily="34" charset="0"/>
              </a:rPr>
              <a:t>L</a:t>
            </a:r>
            <a:r>
              <a:rPr lang="fr-FR" b="0" i="0">
                <a:solidFill>
                  <a:srgbClr val="7A2553"/>
                </a:solidFill>
                <a:effectLst/>
              </a:rPr>
              <a:t>e tabagisme des femmes enceintes, tout comme leur exposition passive au tabac, exercent des effets particulièrement toxiques sur le bébé</a:t>
            </a:r>
            <a:r>
              <a:rPr lang="fr-FR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fr-F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 autoUpdateAnimBg="0"/>
      <p:bldP spid="63499" grpId="0" animBg="1" autoUpdateAnimBg="0"/>
      <p:bldP spid="6350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1B7FA77-DE07-48DE-BB65-D56E16D6379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 err="1">
                <a:solidFill>
                  <a:srgbClr val="7A2553"/>
                </a:solidFill>
              </a:rPr>
              <a:t>Fagerström</a:t>
            </a:r>
            <a:endParaRPr lang="fr-FR" sz="3200" b="1" dirty="0">
              <a:solidFill>
                <a:srgbClr val="7A255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7B488A-04F5-47F7-BE24-89FE65D59FFA}"/>
              </a:ext>
            </a:extLst>
          </p:cNvPr>
          <p:cNvSpPr txBox="1"/>
          <p:nvPr/>
        </p:nvSpPr>
        <p:spPr>
          <a:xfrm>
            <a:off x="408639" y="1610687"/>
            <a:ext cx="4822118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alt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fr-FR" alt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les tests de fagerström et de fagerström simplifié : Tenir compte des « équivalences » </a:t>
            </a:r>
            <a:r>
              <a:rPr lang="fr-FR" alt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l’interprétation des résultats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cigarette roulée = 2 cigarettes industrielles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</a:t>
            </a:r>
            <a:r>
              <a:rPr kumimoji="0" lang="fr-FR" alt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igare</a:t>
            </a:r>
            <a:r>
              <a: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1 cigarillo = ± 4 cigarettes industrielles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9DE9F1-923C-4925-A0A2-F80BF8956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04" y="581891"/>
            <a:ext cx="4172164" cy="59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229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1231287" y="3759297"/>
            <a:ext cx="3774349" cy="11632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5959" tIns="27384" rIns="55959" bIns="27384">
            <a:spAutoFit/>
          </a:bodyPr>
          <a:lstStyle/>
          <a:p>
            <a:pPr defTabSz="556022" eaLnBrk="0" hangingPunct="0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5 minutes	 	  3 </a:t>
            </a:r>
          </a:p>
          <a:p>
            <a:pPr defTabSz="556022" eaLnBrk="0" hangingPunct="0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6-30 minutes	 	 	  2</a:t>
            </a:r>
          </a:p>
          <a:p>
            <a:pPr defTabSz="556022" eaLnBrk="0" hangingPunct="0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31-60 minutes		 	  1</a:t>
            </a:r>
          </a:p>
          <a:p>
            <a:pPr defTabSz="556022" eaLnBrk="0" hangingPunct="0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de 60 minutes	 	  0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43667" y="5097004"/>
            <a:ext cx="4304665" cy="1421544"/>
          </a:xfrm>
          <a:prstGeom prst="rect">
            <a:avLst/>
          </a:prstGeom>
          <a:solidFill>
            <a:srgbClr val="7C7775"/>
          </a:solidFill>
          <a:ln w="12700">
            <a:solidFill>
              <a:srgbClr val="665F2D"/>
            </a:solidFill>
            <a:miter lim="800000"/>
            <a:headEnd/>
            <a:tailEnd/>
          </a:ln>
        </p:spPr>
        <p:txBody>
          <a:bodyPr wrap="square" lIns="67865" tIns="33338" rIns="67865" bIns="333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Interprétation du score total :</a:t>
            </a:r>
          </a:p>
          <a:p>
            <a:pPr eaLnBrk="0" fontAlgn="base" hangingPunct="0">
              <a:spcAft>
                <a:spcPct val="0"/>
              </a:spcAft>
            </a:pPr>
            <a:r>
              <a:rPr lang="fr-F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0-2 non ou peu dépendant</a:t>
            </a:r>
          </a:p>
          <a:p>
            <a:pPr eaLnBrk="0" fontAlgn="base" hangingPunct="0">
              <a:spcAft>
                <a:spcPct val="0"/>
              </a:spcAft>
            </a:pPr>
            <a:r>
              <a:rPr lang="fr-F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3-4 dépendant</a:t>
            </a:r>
          </a:p>
          <a:p>
            <a:pPr eaLnBrk="0" fontAlgn="base" hangingPunct="0">
              <a:spcAft>
                <a:spcPct val="0"/>
              </a:spcAft>
            </a:pPr>
            <a:r>
              <a:rPr lang="fr-F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5-6 très dépendant</a:t>
            </a:r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2103120" y="1578807"/>
            <a:ext cx="8961120" cy="5597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865" tIns="33338" rIns="67865" bIns="333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600" b="1" i="1" dirty="0">
                <a:solidFill>
                  <a:srgbClr val="000000"/>
                </a:solidFill>
                <a:cs typeface="Arial"/>
              </a:rPr>
              <a:t>Ces 2 questions sont les plus importantes du questionnaire de dépendance à la nicotine de </a:t>
            </a:r>
            <a:r>
              <a:rPr lang="fr-FR" sz="1600" b="1" i="1" dirty="0" err="1">
                <a:solidFill>
                  <a:srgbClr val="000000"/>
                </a:solidFill>
                <a:cs typeface="Arial"/>
              </a:rPr>
              <a:t>Fagerström</a:t>
            </a:r>
            <a:r>
              <a:rPr lang="fr-FR" sz="1600" b="1" i="1" dirty="0">
                <a:solidFill>
                  <a:srgbClr val="000000"/>
                </a:solidFill>
                <a:cs typeface="Arial"/>
              </a:rPr>
              <a:t> dont elles constituent 60% du score.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055587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 simplifié de dépendance</a:t>
            </a: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71814EC7-293F-41C8-81D1-15746BD0FCD9}"/>
              </a:ext>
            </a:extLst>
          </p:cNvPr>
          <p:cNvSpPr/>
          <p:nvPr/>
        </p:nvSpPr>
        <p:spPr>
          <a:xfrm rot="5400000">
            <a:off x="2834517" y="758813"/>
            <a:ext cx="1254190" cy="4460650"/>
          </a:xfrm>
          <a:prstGeom prst="homePlate">
            <a:avLst/>
          </a:prstGeom>
          <a:solidFill>
            <a:srgbClr val="A49735"/>
          </a:solidFill>
          <a:ln>
            <a:solidFill>
              <a:srgbClr val="A49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fr-FR" dirty="0"/>
              <a:t>Le matin, combien de temps après vous être réveillé fumez-vous votre première cigarette ?</a:t>
            </a: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A94E63F4-A4AA-4891-8EB4-154758F8434C}"/>
              </a:ext>
            </a:extLst>
          </p:cNvPr>
          <p:cNvSpPr/>
          <p:nvPr/>
        </p:nvSpPr>
        <p:spPr>
          <a:xfrm rot="5400000">
            <a:off x="8524729" y="889083"/>
            <a:ext cx="1254191" cy="4099970"/>
          </a:xfrm>
          <a:prstGeom prst="homePlate">
            <a:avLst/>
          </a:prstGeom>
          <a:solidFill>
            <a:srgbClr val="7A2553"/>
          </a:solidFill>
          <a:ln>
            <a:solidFill>
              <a:srgbClr val="7A25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fr-FR"/>
              <a:t>Combien de cigarettes fumez-vous par jour, en moyenne ?	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468CD9A-FAB6-41E9-A9D5-1DA7BBAF8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839" y="3769554"/>
            <a:ext cx="3962401" cy="11632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5959" tIns="27384" rIns="55959" bIns="27384">
            <a:spAutoFit/>
          </a:bodyPr>
          <a:lstStyle/>
          <a:p>
            <a:pPr marL="28575" indent="-57150" defTabSz="556022" eaLnBrk="0" hangingPunct="0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ou moins			0</a:t>
            </a:r>
          </a:p>
          <a:p>
            <a:pPr marL="28575" indent="-57150" defTabSz="556022" eaLnBrk="0" hangingPunct="0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11-20				 	1</a:t>
            </a:r>
          </a:p>
          <a:p>
            <a:pPr marL="28575" indent="-57150" defTabSz="556022" eaLnBrk="0" hangingPunct="0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21-30		 		  	2</a:t>
            </a:r>
          </a:p>
          <a:p>
            <a:pPr marL="28575" indent="-57150" defTabSz="556022" eaLnBrk="0" hangingPunct="0">
              <a:defRPr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ou plus		 	  	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4D4279-4A57-4856-9FEE-66474800AE27}"/>
              </a:ext>
            </a:extLst>
          </p:cNvPr>
          <p:cNvSpPr txBox="1"/>
          <p:nvPr/>
        </p:nvSpPr>
        <p:spPr>
          <a:xfrm>
            <a:off x="8930640" y="1871629"/>
            <a:ext cx="92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rgbClr val="665F2D"/>
                </a:solidFill>
                <a:sym typeface="Wingdings" panose="05000000000000000000" pitchFamily="2" charset="2"/>
              </a:rPr>
              <a:t></a:t>
            </a:r>
            <a:endParaRPr lang="fr-FR" sz="3200">
              <a:solidFill>
                <a:srgbClr val="665F2D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6FE87E-1E0D-4197-96DE-ACCEF9ADD0B0}"/>
              </a:ext>
            </a:extLst>
          </p:cNvPr>
          <p:cNvSpPr txBox="1"/>
          <p:nvPr/>
        </p:nvSpPr>
        <p:spPr>
          <a:xfrm>
            <a:off x="3118461" y="1871629"/>
            <a:ext cx="92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rgbClr val="665F2D"/>
                </a:solidFill>
                <a:sym typeface="Wingdings" panose="05000000000000000000" pitchFamily="2" charset="2"/>
              </a:rPr>
              <a:t></a:t>
            </a:r>
            <a:endParaRPr lang="fr-FR" sz="3600">
              <a:solidFill>
                <a:srgbClr val="665F2D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ECBDAB-4691-450E-BBD3-460B2C4DBF83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Fagerström simplifié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F7E70B0-21FC-4447-82E3-41017D7983E9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Cigarette Dépendance </a:t>
            </a:r>
            <a:r>
              <a:rPr lang="fr-FR" sz="3200" b="1" dirty="0" err="1">
                <a:solidFill>
                  <a:srgbClr val="7A2553"/>
                </a:solidFill>
              </a:rPr>
              <a:t>Scale</a:t>
            </a:r>
            <a:endParaRPr lang="fr-FR" sz="3200" b="1" dirty="0">
              <a:solidFill>
                <a:srgbClr val="7A255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ADD90B-6C7C-42A3-A2C3-7A13E5312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86" y="1166666"/>
            <a:ext cx="3627014" cy="52628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E0097D-A52E-47EC-A31A-83B31F721B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09" y="1166666"/>
            <a:ext cx="3748102" cy="53903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79463"/>
            <a:ext cx="10275888" cy="485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408639" y="1508171"/>
            <a:ext cx="112330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Test d’auto-évaluation de la consommation de cannabis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A2553"/>
                </a:solidFill>
              </a:rPr>
              <a:t>CAST : Cannabis Abuse Screening Test : outil d’aide au RPIB /HAS novembre 2014 MAJ janvier 2021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6 questions, Score total de 0 à 6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Interprétation : 2 réponses positives au test doivent amener à s’interroger sérieusement sur les conséquences de la consommation.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2 ou 3 = risque élevé d’usage problématique ≥ 4 = risque très élevé d’usage problématique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A2553"/>
                </a:solidFill>
              </a:rPr>
              <a:t> ALAC : </a:t>
            </a:r>
            <a:r>
              <a:rPr lang="fr-FR" b="1" dirty="0" err="1">
                <a:solidFill>
                  <a:srgbClr val="7A2553"/>
                </a:solidFill>
              </a:rPr>
              <a:t>ALcohol</a:t>
            </a:r>
            <a:r>
              <a:rPr lang="fr-FR" b="1" dirty="0">
                <a:solidFill>
                  <a:srgbClr val="7A2553"/>
                </a:solidFill>
              </a:rPr>
              <a:t> Advisory Council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11 questions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Interprétation :  3 réponses affirmatives indiquent un usage problématique de cannabis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DAF6CA-9243-48BA-A89C-A637C0D7BBF7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: RPIB Cannabis</a:t>
            </a:r>
          </a:p>
        </p:txBody>
      </p:sp>
    </p:spTree>
    <p:extLst>
      <p:ext uri="{BB962C8B-B14F-4D97-AF65-F5344CB8AC3E}">
        <p14:creationId xmlns:p14="http://schemas.microsoft.com/office/powerpoint/2010/main" val="35484557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79463"/>
            <a:ext cx="10275888" cy="485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206F80-A6E6-42ED-8047-4E7A9E72FCC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Tests CAST et ALAC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F3359B-30FD-4DD6-83C5-6CE039FEF0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58" y="1092199"/>
            <a:ext cx="3759449" cy="54124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45159B0-6433-4F1B-BB22-12E91294D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49" y="1092199"/>
            <a:ext cx="3757615" cy="54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759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11078-C7F7-4BCF-B212-87249B6A1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19C75-642C-4C24-9499-F5C1B8E8CB2E}"/>
              </a:ext>
            </a:extLst>
          </p:cNvPr>
          <p:cNvSpPr txBox="1"/>
          <p:nvPr/>
        </p:nvSpPr>
        <p:spPr>
          <a:xfrm>
            <a:off x="408639" y="581891"/>
            <a:ext cx="1178336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Module 5 :</a:t>
            </a:r>
          </a:p>
          <a:p>
            <a:pPr lvl="1">
              <a:spcAft>
                <a:spcPts val="1800"/>
              </a:spcAft>
              <a:tabLst>
                <a:tab pos="446088" algn="l"/>
              </a:tabLst>
            </a:pPr>
            <a:r>
              <a:rPr lang="fr-FR" sz="3200" b="1" dirty="0"/>
              <a:t>Repérer les consommations de produits addictifs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Les tests validés de repérage</a:t>
            </a:r>
          </a:p>
          <a:p>
            <a:pPr lvl="1">
              <a:tabLst>
                <a:tab pos="446088" algn="l"/>
              </a:tabLst>
            </a:pPr>
            <a:r>
              <a:rPr lang="fr-FR" sz="3200" b="1" dirty="0"/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421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buFont typeface="+mj-lt"/>
              <a:buAutoNum type="alphaLcParenR"/>
            </a:pPr>
            <a:r>
              <a:rPr lang="fr-FR" sz="3200" b="1" dirty="0"/>
              <a:t>Les tests validés de repérage</a:t>
            </a:r>
          </a:p>
        </p:txBody>
      </p:sp>
    </p:spTree>
    <p:extLst>
      <p:ext uri="{BB962C8B-B14F-4D97-AF65-F5344CB8AC3E}">
        <p14:creationId xmlns:p14="http://schemas.microsoft.com/office/powerpoint/2010/main" val="373413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408639" y="1483484"/>
            <a:ext cx="115208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Pour être efficace, il doit être fait 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S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ystématiquement</a:t>
            </a:r>
            <a:endParaRPr lang="fr-FR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Ou de manière régulière pour susciter la réflexion et le changement de comportement chez l’usagère / patiente</a:t>
            </a: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r-FR" dirty="0">
                <a:solidFill>
                  <a:prstClr val="black"/>
                </a:solidFill>
              </a:rPr>
              <a:t>L’ </a:t>
            </a:r>
            <a:r>
              <a:rPr lang="fr-FR" b="1" dirty="0">
                <a:solidFill>
                  <a:prstClr val="black"/>
                </a:solidFill>
              </a:rPr>
              <a:t>IB s’appuie sur un repérage préalable au moyen de tests validés :</a:t>
            </a:r>
            <a:endParaRPr lang="fr-FR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Servent à ouvrir le dialogue,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Ne doivent pas être l’objet d’une confrontation</a:t>
            </a: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r-FR" b="1" dirty="0">
                <a:solidFill>
                  <a:prstClr val="black"/>
                </a:solidFill>
              </a:rPr>
              <a:t>Le choix des tests est à adapter </a:t>
            </a:r>
            <a:r>
              <a:rPr lang="fr-FR" dirty="0">
                <a:solidFill>
                  <a:prstClr val="black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Aux conditions d’accueil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Au temps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Au professionnel qui engage le dialogue</a:t>
            </a: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  <a:p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48560E9-7767-46F2-A7F5-2F2ADC8B7BF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 repérage des consommations de SPA</a:t>
            </a:r>
          </a:p>
        </p:txBody>
      </p:sp>
    </p:spTree>
    <p:extLst>
      <p:ext uri="{BB962C8B-B14F-4D97-AF65-F5344CB8AC3E}">
        <p14:creationId xmlns:p14="http://schemas.microsoft.com/office/powerpoint/2010/main" val="2393853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8560E9-7767-46F2-A7F5-2F2ADC8B7BF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Repérage des consommations de SPA et facteurs de vulnérabilité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1D87AE-B608-492B-830B-9B15ADD10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40" y="2199199"/>
            <a:ext cx="7071920" cy="40769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0C4965-6746-4B1B-8B20-2C47C99EDD63}"/>
              </a:ext>
            </a:extLst>
          </p:cNvPr>
          <p:cNvSpPr txBox="1"/>
          <p:nvPr/>
        </p:nvSpPr>
        <p:spPr>
          <a:xfrm>
            <a:off x="448188" y="1445664"/>
            <a:ext cx="1174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Un auto-questionnaire élaboré par le Groupe d’Etude Grossesse &amp; Addiction et diffusé par le Réseau Sécurité Naissance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L’auto-questionnaire rempli par la patiente  se doit d’être repris par le professionnel en consultation </a:t>
            </a:r>
          </a:p>
        </p:txBody>
      </p:sp>
    </p:spTree>
    <p:extLst>
      <p:ext uri="{BB962C8B-B14F-4D97-AF65-F5344CB8AC3E}">
        <p14:creationId xmlns:p14="http://schemas.microsoft.com/office/powerpoint/2010/main" val="8574671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8560E9-7767-46F2-A7F5-2F2ADC8B7BF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Repérage des consommations de SPA et facteurs de vulnérabilité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74D671-45C3-4CAA-91AE-2244B8BE5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83" y="1593821"/>
            <a:ext cx="7219610" cy="42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690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8560E9-7767-46F2-A7F5-2F2ADC8B7BF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Repérage des consommations de SPA et facteurs de vulnérabilité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C9D8CA-82EA-4AFE-BB5B-24D3C7DFA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64" y="1981638"/>
            <a:ext cx="7835671" cy="23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54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79463"/>
            <a:ext cx="10275888" cy="485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433105" y="1426488"/>
            <a:ext cx="115641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Questionnaires d’auto-évaluation les plus utilisés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b="1" dirty="0">
                <a:solidFill>
                  <a:srgbClr val="7A2553"/>
                </a:solidFill>
              </a:rPr>
              <a:t>DETA : Diminuer Entourage Trop Alcool forme française du CAGE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4 questions : simple et rapide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u="sng" dirty="0"/>
              <a:t>i</a:t>
            </a:r>
            <a:r>
              <a:rPr lang="fr-FR" b="0" i="0" u="sng" dirty="0">
                <a:effectLst/>
                <a:cs typeface="Calibri" panose="020F0502020204030204" pitchFamily="34" charset="0"/>
              </a:rPr>
              <a:t>nterprétation du test DETA </a:t>
            </a:r>
            <a:r>
              <a:rPr lang="fr-FR" b="0" i="0" dirty="0">
                <a:effectLst/>
                <a:cs typeface="Calibri" panose="020F0502020204030204" pitchFamily="34" charset="0"/>
              </a:rPr>
              <a:t>: à partir de 2 réponses positives, probabilité très élevée de consommation excessive d’alcool ou d’alcoolo-dépendance.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0" i="0" dirty="0">
                <a:effectLst/>
                <a:cs typeface="Calibri" panose="020F0502020204030204" pitchFamily="34" charset="0"/>
              </a:rPr>
              <a:t>La limite de ce test tient à la période de référence : les réponses concernent la</a:t>
            </a:r>
            <a:r>
              <a:rPr lang="fr-FR" b="1" i="0" dirty="0">
                <a:effectLst/>
                <a:cs typeface="Calibri" panose="020F0502020204030204" pitchFamily="34" charset="0"/>
              </a:rPr>
              <a:t> vie entière de la personne</a:t>
            </a:r>
            <a:r>
              <a:rPr lang="fr-FR" b="0" i="0" dirty="0">
                <a:effectLst/>
                <a:cs typeface="Calibri" panose="020F0502020204030204" pitchFamily="34" charset="0"/>
              </a:rPr>
              <a:t>, les réponses font plutôt référence à un </a:t>
            </a:r>
            <a:r>
              <a:rPr lang="fr-FR" b="1" i="0" dirty="0">
                <a:effectLst/>
                <a:cs typeface="Calibri" panose="020F0502020204030204" pitchFamily="34" charset="0"/>
              </a:rPr>
              <a:t>ressenti</a:t>
            </a:r>
            <a:r>
              <a:rPr lang="fr-FR" b="0" i="0" dirty="0">
                <a:effectLst/>
                <a:cs typeface="Calibri" panose="020F0502020204030204" pitchFamily="34" charset="0"/>
              </a:rPr>
              <a:t> qu’à des éléments chiffrables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A2553"/>
                </a:solidFill>
              </a:rPr>
              <a:t>AUDIT (recommandé par l’OMS)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10 questions : fiable mais long à remplir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0" i="0" dirty="0">
                <a:effectLst/>
              </a:rPr>
              <a:t>AUDIT-C est une version abrégée </a:t>
            </a:r>
            <a:r>
              <a:rPr lang="fr-FR" i="0" dirty="0">
                <a:effectLst/>
              </a:rPr>
              <a:t>(</a:t>
            </a:r>
            <a:r>
              <a:rPr lang="fr-FR" b="0" i="0" dirty="0">
                <a:effectLst/>
              </a:rPr>
              <a:t>évalué au début des années 2000 en médecine générale : son efficacité est proche de celle du questionnaire AUDIT, dont il reprend seulement 3 questions 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u="sng" dirty="0"/>
              <a:t>I</a:t>
            </a:r>
            <a:r>
              <a:rPr lang="fr-FR" b="0" i="0" u="sng" dirty="0">
                <a:effectLst/>
              </a:rPr>
              <a:t>nterprétation du test AUDIT C  : </a:t>
            </a:r>
            <a:r>
              <a:rPr lang="fr-FR" b="0" i="0" dirty="0">
                <a:effectLst/>
              </a:rPr>
              <a:t>Un score supérieur ou égal à 4 chez l’homme, 3 chez la femme signe une consommation d’alcool à risque pour la santé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0" i="0" dirty="0">
                <a:effectLst/>
              </a:rPr>
              <a:t>Un score supérieur ou égal à 5 chez l’homme, 4 chez la femme signe une alcoolodépendance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4A86DEB-5DA2-4399-94E9-08096DAAEA41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: RPIB Alcool</a:t>
            </a:r>
          </a:p>
        </p:txBody>
      </p:sp>
    </p:spTree>
    <p:extLst>
      <p:ext uri="{BB962C8B-B14F-4D97-AF65-F5344CB8AC3E}">
        <p14:creationId xmlns:p14="http://schemas.microsoft.com/office/powerpoint/2010/main" val="15322079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79463"/>
            <a:ext cx="10275888" cy="485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408639" y="1454327"/>
            <a:ext cx="1162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A2553"/>
                </a:solidFill>
              </a:rPr>
              <a:t>FACE : outil d’aide au RPIB /HAS novembre 2014 MAJ janvier 2021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En France a été retenu dans le cadre du RPIB en alcoologie,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Les deux premières questions portent sur la fréquence des consommations et des quantités,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5 questions. Ce test repose sur la question des consommations d’alcool durant les 12 derniers mois.</a:t>
            </a:r>
          </a:p>
          <a:p>
            <a:endParaRPr lang="fr-FR" dirty="0"/>
          </a:p>
          <a:p>
            <a:pPr algn="l"/>
            <a:r>
              <a:rPr lang="fr-FR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Interprétation du test FACE</a:t>
            </a:r>
          </a:p>
          <a:p>
            <a:pPr algn="l"/>
            <a:br>
              <a:rPr lang="fr-FR" b="0" i="0" dirty="0">
                <a:solidFill>
                  <a:srgbClr val="4141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b="0" i="0" dirty="0">
              <a:solidFill>
                <a:srgbClr val="41414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dirty="0">
              <a:solidFill>
                <a:srgbClr val="414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dirty="0">
              <a:solidFill>
                <a:srgbClr val="414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dirty="0">
              <a:solidFill>
                <a:srgbClr val="414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dirty="0"/>
          </a:p>
          <a:p>
            <a:endParaRPr lang="fr-FR" dirty="0"/>
          </a:p>
          <a:p>
            <a:r>
              <a:rPr lang="fr-FR" dirty="0">
                <a:hlinkClick r:id="rId3"/>
              </a:rPr>
              <a:t>https://www.atousante.com/aptitude-inaptitude/aptitude-travail-pathologie/alcoolisme/trois-questionnaires-standardises-reperage-consomation-alcool/</a:t>
            </a:r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7047DC-18C5-4130-A030-DCBECFBEE80B}"/>
              </a:ext>
            </a:extLst>
          </p:cNvPr>
          <p:cNvSpPr txBox="1"/>
          <p:nvPr/>
        </p:nvSpPr>
        <p:spPr>
          <a:xfrm>
            <a:off x="474133" y="3354254"/>
            <a:ext cx="1017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Pour les femmes :</a:t>
            </a:r>
            <a:endParaRPr lang="fr-FR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score </a:t>
            </a:r>
            <a:r>
              <a:rPr lang="fr-FR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&lt; 4 </a:t>
            </a:r>
            <a:r>
              <a:rPr lang="fr-F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risque faible ou nul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score de </a:t>
            </a:r>
            <a:r>
              <a:rPr lang="fr-FR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à 8 </a:t>
            </a:r>
            <a:r>
              <a:rPr lang="fr-F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consommation excessive probable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score </a:t>
            </a:r>
            <a:r>
              <a:rPr lang="fr-FR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 8 </a:t>
            </a:r>
            <a:r>
              <a:rPr lang="fr-F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dépendance probable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D49AE9-E411-4CC7-B070-89B908B8B250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: RPIB Alcool</a:t>
            </a:r>
          </a:p>
        </p:txBody>
      </p:sp>
    </p:spTree>
    <p:extLst>
      <p:ext uri="{BB962C8B-B14F-4D97-AF65-F5344CB8AC3E}">
        <p14:creationId xmlns:p14="http://schemas.microsoft.com/office/powerpoint/2010/main" val="38681867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ulsio" id="{49A0550A-1D18-4F2A-894E-EA15BE535624}" vid="{CC5BB21E-9BF2-4058-A1D5-082FF41251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PPT_pulsio</Template>
  <TotalTime>10</TotalTime>
  <Words>980</Words>
  <Application>Microsoft Office PowerPoint</Application>
  <PresentationFormat>Grand écran</PresentationFormat>
  <Paragraphs>328</Paragraphs>
  <Slides>18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</dc:creator>
  <cp:lastModifiedBy>Fabienne You</cp:lastModifiedBy>
  <cp:revision>285</cp:revision>
  <dcterms:created xsi:type="dcterms:W3CDTF">2019-05-06T07:53:20Z</dcterms:created>
  <dcterms:modified xsi:type="dcterms:W3CDTF">2021-11-18T10:02:26Z</dcterms:modified>
</cp:coreProperties>
</file>