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6"/>
  </p:notesMasterIdLst>
  <p:sldIdLst>
    <p:sldId id="803" r:id="rId2"/>
    <p:sldId id="703" r:id="rId3"/>
    <p:sldId id="925" r:id="rId4"/>
    <p:sldId id="916" r:id="rId5"/>
    <p:sldId id="936" r:id="rId6"/>
    <p:sldId id="913" r:id="rId7"/>
    <p:sldId id="937" r:id="rId8"/>
    <p:sldId id="930" r:id="rId9"/>
    <p:sldId id="322" r:id="rId10"/>
    <p:sldId id="939" r:id="rId11"/>
    <p:sldId id="374" r:id="rId12"/>
    <p:sldId id="938" r:id="rId13"/>
    <p:sldId id="931" r:id="rId14"/>
    <p:sldId id="843" r:id="rId15"/>
    <p:sldId id="934" r:id="rId16"/>
    <p:sldId id="845" r:id="rId17"/>
    <p:sldId id="932" r:id="rId18"/>
    <p:sldId id="808" r:id="rId19"/>
    <p:sldId id="933" r:id="rId20"/>
    <p:sldId id="846" r:id="rId21"/>
    <p:sldId id="320" r:id="rId22"/>
    <p:sldId id="935" r:id="rId23"/>
    <p:sldId id="861" r:id="rId24"/>
    <p:sldId id="863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6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Pascale Chauvin-Grelier" initials="PC" lastIdx="5" clrIdx="1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  <p:cmAuthor id="3" name="Fabienne You" initials="FY [2]" lastIdx="5" clrIdx="2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4" name="Solen Pelé" initials="SP" lastIdx="3" clrIdx="3">
    <p:extLst>
      <p:ext uri="{19B8F6BF-5375-455C-9EA6-DF929625EA0E}">
        <p15:presenceInfo xmlns:p15="http://schemas.microsoft.com/office/powerpoint/2012/main" userId="S::solen.pele@srae-addicto-pdl.fr::fccd0dbb-3f20-411f-b6ce-224677dc41e5" providerId="AD"/>
      </p:ext>
    </p:extLst>
  </p:cmAuthor>
  <p:cmAuthor id="5" name="Solen Pelé" initials="SP [2]" lastIdx="2" clrIdx="4">
    <p:extLst>
      <p:ext uri="{19B8F6BF-5375-455C-9EA6-DF929625EA0E}">
        <p15:presenceInfo xmlns:p15="http://schemas.microsoft.com/office/powerpoint/2012/main" userId="a93982b8b6fe0e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2553"/>
    <a:srgbClr val="D7D8D7"/>
    <a:srgbClr val="CECBC9"/>
    <a:srgbClr val="A49735"/>
    <a:srgbClr val="6B6123"/>
    <a:srgbClr val="665F2D"/>
    <a:srgbClr val="7C7775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975" autoAdjust="0"/>
  </p:normalViewPr>
  <p:slideViewPr>
    <p:cSldViewPr snapToGrid="0">
      <p:cViewPr varScale="1">
        <p:scale>
          <a:sx n="57" d="100"/>
          <a:sy n="57" d="100"/>
        </p:scale>
        <p:origin x="102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-187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B0476-0794-4057-9B9F-AEB03BF74EAE}" type="doc">
      <dgm:prSet loTypeId="urn:microsoft.com/office/officeart/2005/8/layout/cycle5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6C4C798F-79CF-43DE-A638-C8262A337225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prononce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</a:t>
          </a:r>
          <a:endParaRPr lang="fr-FR" sz="1800" dirty="0"/>
        </a:p>
      </dgm:t>
    </dgm:pt>
    <dgm:pt modelId="{6E8F5A8B-3418-4720-81EB-E434BC679F14}" type="parTrans" cxnId="{8CAAEA18-4CEA-4EC7-9671-72DD810181DA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FC298C17-93FF-4A37-8C7A-1C58296644D9}" type="sibTrans" cxnId="{8CAAEA18-4CEA-4EC7-9671-72DD810181DA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solidFill>
          <a:srgbClr val="7A2553"/>
        </a:solidFill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FBCB3C9-CC40-4B60-B017-8DAA4586FE64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qu’entend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soignant</a:t>
          </a:r>
          <a:endParaRPr lang="fr-FR" sz="1800" dirty="0"/>
        </a:p>
      </dgm:t>
    </dgm:pt>
    <dgm:pt modelId="{49D3F2E0-15CA-4044-B9D9-3ABDA1948FC4}" type="parTrans" cxnId="{B728A45D-1B34-4022-BA62-42E02C775112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773375-CE9C-495F-A0C9-39FD72A79590}" type="sibTrans" cxnId="{B728A45D-1B34-4022-BA62-42E02C775112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069C1100-4D55-4C5B-9F87-4B24E90835DD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soignant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 a voulu dire</a:t>
          </a:r>
          <a:endParaRPr lang="fr-FR" sz="1800" dirty="0"/>
        </a:p>
      </dgm:t>
    </dgm:pt>
    <dgm:pt modelId="{6333F0DF-2916-4E4A-964C-5C71C9AFBD93}" type="parTrans" cxnId="{692EC12A-CED2-42DA-8074-84B52F45F26B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C2BE0C2-1C64-45A3-B955-2D18A17E6185}" type="sibTrans" cxnId="{692EC12A-CED2-42DA-8074-84B52F45F26B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A4B0A8B-B258-4B20-8B4C-7104954FECA4}">
      <dgm:prSet phldrT="[Texte]" custT="1"/>
      <dgm:spPr>
        <a:solidFill>
          <a:srgbClr val="A49735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patient </a:t>
          </a:r>
        </a:p>
        <a:p>
          <a:pPr>
            <a:buClrTx/>
            <a:buSzTx/>
            <a:buFontTx/>
            <a:buNone/>
          </a:pPr>
          <a:r>
            <a:rPr kumimoji="0" lang="fr-FR" altLang="fr-FR" sz="1800" b="1" i="0" u="none" strike="noStrike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1800" dirty="0"/>
        </a:p>
      </dgm:t>
    </dgm:pt>
    <dgm:pt modelId="{C6989733-BA09-479F-82EC-057A5AD0890A}" type="parTrans" cxnId="{DE604859-66BB-461A-ACE1-6423DD4A0E8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5846B1E-EA92-40B0-9061-DBEA1080DD48}" type="sibTrans" cxnId="{DE604859-66BB-461A-ACE1-6423DD4A0E84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>
        <a:ln w="38100">
          <a:solidFill>
            <a:srgbClr val="7A2553"/>
          </a:solidFill>
        </a:ln>
      </dgm:spPr>
      <dgm:t>
        <a:bodyPr/>
        <a:lstStyle/>
        <a:p>
          <a:endParaRPr lang="fr-FR">
            <a:ln>
              <a:solidFill>
                <a:srgbClr val="A49735"/>
              </a:solidFill>
            </a:ln>
            <a:solidFill>
              <a:srgbClr val="A49735"/>
            </a:solidFill>
          </a:endParaRPr>
        </a:p>
      </dgm:t>
    </dgm:pt>
    <dgm:pt modelId="{07089BA3-3E53-4F37-BF19-74A864414822}" type="pres">
      <dgm:prSet presAssocID="{EC4B0476-0794-4057-9B9F-AEB03BF74EAE}" presName="cycle" presStyleCnt="0">
        <dgm:presLayoutVars>
          <dgm:dir/>
          <dgm:resizeHandles val="exact"/>
        </dgm:presLayoutVars>
      </dgm:prSet>
      <dgm:spPr/>
    </dgm:pt>
    <dgm:pt modelId="{65C9A1D6-B840-4036-AD0A-117C3AD1B0A4}" type="pres">
      <dgm:prSet presAssocID="{6C4C798F-79CF-43DE-A638-C8262A337225}" presName="node" presStyleLbl="node1" presStyleIdx="0" presStyleCnt="4">
        <dgm:presLayoutVars>
          <dgm:bulletEnabled val="1"/>
        </dgm:presLayoutVars>
      </dgm:prSet>
      <dgm:spPr/>
    </dgm:pt>
    <dgm:pt modelId="{0742B953-95CF-4383-B100-0D7D46AE1697}" type="pres">
      <dgm:prSet presAssocID="{6C4C798F-79CF-43DE-A638-C8262A337225}" presName="spNode" presStyleCnt="0"/>
      <dgm:spPr/>
    </dgm:pt>
    <dgm:pt modelId="{20A86101-A9D3-42A5-8414-980E0EF08F52}" type="pres">
      <dgm:prSet presAssocID="{FC298C17-93FF-4A37-8C7A-1C58296644D9}" presName="sibTrans" presStyleLbl="sibTrans1D1" presStyleIdx="0" presStyleCnt="4"/>
      <dgm:spPr/>
    </dgm:pt>
    <dgm:pt modelId="{3E37D77D-57AF-4D94-A259-15C59CFA68F0}" type="pres">
      <dgm:prSet presAssocID="{5FBCB3C9-CC40-4B60-B017-8DAA4586FE64}" presName="node" presStyleLbl="node1" presStyleIdx="1" presStyleCnt="4">
        <dgm:presLayoutVars>
          <dgm:bulletEnabled val="1"/>
        </dgm:presLayoutVars>
      </dgm:prSet>
      <dgm:spPr/>
    </dgm:pt>
    <dgm:pt modelId="{55141EBA-2E16-43A5-A6D6-31F100EFEA20}" type="pres">
      <dgm:prSet presAssocID="{5FBCB3C9-CC40-4B60-B017-8DAA4586FE64}" presName="spNode" presStyleCnt="0"/>
      <dgm:spPr/>
    </dgm:pt>
    <dgm:pt modelId="{4F98280F-84A3-44BB-8D4B-0FB9E16B15DF}" type="pres">
      <dgm:prSet presAssocID="{54773375-CE9C-495F-A0C9-39FD72A79590}" presName="sibTrans" presStyleLbl="sibTrans1D1" presStyleIdx="1" presStyleCnt="4"/>
      <dgm:spPr/>
    </dgm:pt>
    <dgm:pt modelId="{24E4EDB3-7D86-4329-AFE2-2F4D7AE99357}" type="pres">
      <dgm:prSet presAssocID="{069C1100-4D55-4C5B-9F87-4B24E90835DD}" presName="node" presStyleLbl="node1" presStyleIdx="2" presStyleCnt="4" custScaleX="126352">
        <dgm:presLayoutVars>
          <dgm:bulletEnabled val="1"/>
        </dgm:presLayoutVars>
      </dgm:prSet>
      <dgm:spPr/>
    </dgm:pt>
    <dgm:pt modelId="{B0CA5A35-12F8-4A82-BF00-C00D297DF3D3}" type="pres">
      <dgm:prSet presAssocID="{069C1100-4D55-4C5B-9F87-4B24E90835DD}" presName="spNode" presStyleCnt="0"/>
      <dgm:spPr/>
    </dgm:pt>
    <dgm:pt modelId="{FFA0F806-AE5D-4E7B-A8D0-2C477CBC637F}" type="pres">
      <dgm:prSet presAssocID="{1C2BE0C2-1C64-45A3-B955-2D18A17E6185}" presName="sibTrans" presStyleLbl="sibTrans1D1" presStyleIdx="2" presStyleCnt="4"/>
      <dgm:spPr/>
    </dgm:pt>
    <dgm:pt modelId="{19E6687E-7BDC-4B31-856E-BE71280812E1}" type="pres">
      <dgm:prSet presAssocID="{3A4B0A8B-B258-4B20-8B4C-7104954FECA4}" presName="node" presStyleLbl="node1" presStyleIdx="3" presStyleCnt="4">
        <dgm:presLayoutVars>
          <dgm:bulletEnabled val="1"/>
        </dgm:presLayoutVars>
      </dgm:prSet>
      <dgm:spPr/>
    </dgm:pt>
    <dgm:pt modelId="{6FA32780-0472-4EAC-8722-9DCB86FB543B}" type="pres">
      <dgm:prSet presAssocID="{3A4B0A8B-B258-4B20-8B4C-7104954FECA4}" presName="spNode" presStyleCnt="0"/>
      <dgm:spPr/>
    </dgm:pt>
    <dgm:pt modelId="{4E86B757-7C9C-4264-95C4-655C00B3C5D7}" type="pres">
      <dgm:prSet presAssocID="{E5846B1E-EA92-40B0-9061-DBEA1080DD48}" presName="sibTrans" presStyleLbl="sibTrans1D1" presStyleIdx="3" presStyleCnt="4"/>
      <dgm:spPr/>
    </dgm:pt>
  </dgm:ptLst>
  <dgm:cxnLst>
    <dgm:cxn modelId="{8CAAEA18-4CEA-4EC7-9671-72DD810181DA}" srcId="{EC4B0476-0794-4057-9B9F-AEB03BF74EAE}" destId="{6C4C798F-79CF-43DE-A638-C8262A337225}" srcOrd="0" destOrd="0" parTransId="{6E8F5A8B-3418-4720-81EB-E434BC679F14}" sibTransId="{FC298C17-93FF-4A37-8C7A-1C58296644D9}"/>
    <dgm:cxn modelId="{06958A1D-6211-4A13-9490-A9F593EFB50A}" type="presOf" srcId="{1C2BE0C2-1C64-45A3-B955-2D18A17E6185}" destId="{FFA0F806-AE5D-4E7B-A8D0-2C477CBC637F}" srcOrd="0" destOrd="0" presId="urn:microsoft.com/office/officeart/2005/8/layout/cycle5"/>
    <dgm:cxn modelId="{F47FE11F-8696-42C5-A43A-4522CE65B67F}" type="presOf" srcId="{FC298C17-93FF-4A37-8C7A-1C58296644D9}" destId="{20A86101-A9D3-42A5-8414-980E0EF08F52}" srcOrd="0" destOrd="0" presId="urn:microsoft.com/office/officeart/2005/8/layout/cycle5"/>
    <dgm:cxn modelId="{692EC12A-CED2-42DA-8074-84B52F45F26B}" srcId="{EC4B0476-0794-4057-9B9F-AEB03BF74EAE}" destId="{069C1100-4D55-4C5B-9F87-4B24E90835DD}" srcOrd="2" destOrd="0" parTransId="{6333F0DF-2916-4E4A-964C-5C71C9AFBD93}" sibTransId="{1C2BE0C2-1C64-45A3-B955-2D18A17E6185}"/>
    <dgm:cxn modelId="{990E3A32-92A5-491C-B4F6-C53CF06047DF}" type="presOf" srcId="{069C1100-4D55-4C5B-9F87-4B24E90835DD}" destId="{24E4EDB3-7D86-4329-AFE2-2F4D7AE99357}" srcOrd="0" destOrd="0" presId="urn:microsoft.com/office/officeart/2005/8/layout/cycle5"/>
    <dgm:cxn modelId="{EB98843D-72AE-4F82-B098-8F9CD2CF2955}" type="presOf" srcId="{54773375-CE9C-495F-A0C9-39FD72A79590}" destId="{4F98280F-84A3-44BB-8D4B-0FB9E16B15DF}" srcOrd="0" destOrd="0" presId="urn:microsoft.com/office/officeart/2005/8/layout/cycle5"/>
    <dgm:cxn modelId="{B728A45D-1B34-4022-BA62-42E02C775112}" srcId="{EC4B0476-0794-4057-9B9F-AEB03BF74EAE}" destId="{5FBCB3C9-CC40-4B60-B017-8DAA4586FE64}" srcOrd="1" destOrd="0" parTransId="{49D3F2E0-15CA-4044-B9D9-3ABDA1948FC4}" sibTransId="{54773375-CE9C-495F-A0C9-39FD72A79590}"/>
    <dgm:cxn modelId="{E5C94C5F-FE5B-468D-B0BF-531247C17EEE}" type="presOf" srcId="{3A4B0A8B-B258-4B20-8B4C-7104954FECA4}" destId="{19E6687E-7BDC-4B31-856E-BE71280812E1}" srcOrd="0" destOrd="0" presId="urn:microsoft.com/office/officeart/2005/8/layout/cycle5"/>
    <dgm:cxn modelId="{DE604859-66BB-461A-ACE1-6423DD4A0E84}" srcId="{EC4B0476-0794-4057-9B9F-AEB03BF74EAE}" destId="{3A4B0A8B-B258-4B20-8B4C-7104954FECA4}" srcOrd="3" destOrd="0" parTransId="{C6989733-BA09-479F-82EC-057A5AD0890A}" sibTransId="{E5846B1E-EA92-40B0-9061-DBEA1080DD48}"/>
    <dgm:cxn modelId="{1DAEE98A-C3B4-4CD6-B8FC-DF8A4B4A9D61}" type="presOf" srcId="{E5846B1E-EA92-40B0-9061-DBEA1080DD48}" destId="{4E86B757-7C9C-4264-95C4-655C00B3C5D7}" srcOrd="0" destOrd="0" presId="urn:microsoft.com/office/officeart/2005/8/layout/cycle5"/>
    <dgm:cxn modelId="{7918E9A1-A9C4-41FC-86CC-353B4D657BDE}" type="presOf" srcId="{6C4C798F-79CF-43DE-A638-C8262A337225}" destId="{65C9A1D6-B840-4036-AD0A-117C3AD1B0A4}" srcOrd="0" destOrd="0" presId="urn:microsoft.com/office/officeart/2005/8/layout/cycle5"/>
    <dgm:cxn modelId="{BFD8B1D2-75C5-4B5A-AE8C-7092140DAF0B}" type="presOf" srcId="{5FBCB3C9-CC40-4B60-B017-8DAA4586FE64}" destId="{3E37D77D-57AF-4D94-A259-15C59CFA68F0}" srcOrd="0" destOrd="0" presId="urn:microsoft.com/office/officeart/2005/8/layout/cycle5"/>
    <dgm:cxn modelId="{D5C317FE-DE06-4488-BBF2-EFADFD166F7F}" type="presOf" srcId="{EC4B0476-0794-4057-9B9F-AEB03BF74EAE}" destId="{07089BA3-3E53-4F37-BF19-74A864414822}" srcOrd="0" destOrd="0" presId="urn:microsoft.com/office/officeart/2005/8/layout/cycle5"/>
    <dgm:cxn modelId="{E3B59F38-5009-40C3-B648-02215774DECD}" type="presParOf" srcId="{07089BA3-3E53-4F37-BF19-74A864414822}" destId="{65C9A1D6-B840-4036-AD0A-117C3AD1B0A4}" srcOrd="0" destOrd="0" presId="urn:microsoft.com/office/officeart/2005/8/layout/cycle5"/>
    <dgm:cxn modelId="{EF048120-B81B-469B-BA48-62C68B08D049}" type="presParOf" srcId="{07089BA3-3E53-4F37-BF19-74A864414822}" destId="{0742B953-95CF-4383-B100-0D7D46AE1697}" srcOrd="1" destOrd="0" presId="urn:microsoft.com/office/officeart/2005/8/layout/cycle5"/>
    <dgm:cxn modelId="{C21C4ED1-4228-4A21-91EB-1390721B1313}" type="presParOf" srcId="{07089BA3-3E53-4F37-BF19-74A864414822}" destId="{20A86101-A9D3-42A5-8414-980E0EF08F52}" srcOrd="2" destOrd="0" presId="urn:microsoft.com/office/officeart/2005/8/layout/cycle5"/>
    <dgm:cxn modelId="{7830A85D-8D6F-4D15-B606-95F11A622107}" type="presParOf" srcId="{07089BA3-3E53-4F37-BF19-74A864414822}" destId="{3E37D77D-57AF-4D94-A259-15C59CFA68F0}" srcOrd="3" destOrd="0" presId="urn:microsoft.com/office/officeart/2005/8/layout/cycle5"/>
    <dgm:cxn modelId="{28D850F5-01C1-4EA8-8353-F6EE45535E1E}" type="presParOf" srcId="{07089BA3-3E53-4F37-BF19-74A864414822}" destId="{55141EBA-2E16-43A5-A6D6-31F100EFEA20}" srcOrd="4" destOrd="0" presId="urn:microsoft.com/office/officeart/2005/8/layout/cycle5"/>
    <dgm:cxn modelId="{88B7B61A-E730-4AD5-B3CE-F40DE2CA7663}" type="presParOf" srcId="{07089BA3-3E53-4F37-BF19-74A864414822}" destId="{4F98280F-84A3-44BB-8D4B-0FB9E16B15DF}" srcOrd="5" destOrd="0" presId="urn:microsoft.com/office/officeart/2005/8/layout/cycle5"/>
    <dgm:cxn modelId="{4B7AFF6D-FE48-4970-AF74-B0FFFAF625A2}" type="presParOf" srcId="{07089BA3-3E53-4F37-BF19-74A864414822}" destId="{24E4EDB3-7D86-4329-AFE2-2F4D7AE99357}" srcOrd="6" destOrd="0" presId="urn:microsoft.com/office/officeart/2005/8/layout/cycle5"/>
    <dgm:cxn modelId="{EE4A8627-BAE9-4A38-9D8A-F230E6AD254A}" type="presParOf" srcId="{07089BA3-3E53-4F37-BF19-74A864414822}" destId="{B0CA5A35-12F8-4A82-BF00-C00D297DF3D3}" srcOrd="7" destOrd="0" presId="urn:microsoft.com/office/officeart/2005/8/layout/cycle5"/>
    <dgm:cxn modelId="{B84F23BA-9628-4B02-A101-DDEBE914738D}" type="presParOf" srcId="{07089BA3-3E53-4F37-BF19-74A864414822}" destId="{FFA0F806-AE5D-4E7B-A8D0-2C477CBC637F}" srcOrd="8" destOrd="0" presId="urn:microsoft.com/office/officeart/2005/8/layout/cycle5"/>
    <dgm:cxn modelId="{C1A88A45-2704-4522-8D78-FE76C9A101C7}" type="presParOf" srcId="{07089BA3-3E53-4F37-BF19-74A864414822}" destId="{19E6687E-7BDC-4B31-856E-BE71280812E1}" srcOrd="9" destOrd="0" presId="urn:microsoft.com/office/officeart/2005/8/layout/cycle5"/>
    <dgm:cxn modelId="{3B5865E0-B890-4ED8-9513-C33ED4FC7D5C}" type="presParOf" srcId="{07089BA3-3E53-4F37-BF19-74A864414822}" destId="{6FA32780-0472-4EAC-8722-9DCB86FB543B}" srcOrd="10" destOrd="0" presId="urn:microsoft.com/office/officeart/2005/8/layout/cycle5"/>
    <dgm:cxn modelId="{638316F5-F03D-4AF9-8F77-AE0E29861EA6}" type="presParOf" srcId="{07089BA3-3E53-4F37-BF19-74A864414822}" destId="{4E86B757-7C9C-4264-95C4-655C00B3C5D7}" srcOrd="11" destOrd="0" presId="urn:microsoft.com/office/officeart/2005/8/layout/cycle5"/>
  </dgm:cxnLst>
  <dgm:bg/>
  <dgm:whole>
    <a:ln w="381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9A1D6-B840-4036-AD0A-117C3AD1B0A4}">
      <dsp:nvSpPr>
        <dsp:cNvPr id="0" name=""/>
        <dsp:cNvSpPr/>
      </dsp:nvSpPr>
      <dsp:spPr>
        <a:xfrm>
          <a:off x="3095624" y="232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que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prononce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</a:t>
          </a:r>
          <a:endParaRPr lang="fr-FR" sz="1800" kern="1200" dirty="0"/>
        </a:p>
      </dsp:txBody>
      <dsp:txXfrm>
        <a:off x="3157078" y="61686"/>
        <a:ext cx="1813842" cy="1135979"/>
      </dsp:txXfrm>
    </dsp:sp>
    <dsp:sp modelId="{20A86101-A9D3-42A5-8414-980E0EF08F52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315338" y="406915"/>
              </a:moveTo>
              <a:arcTo wR="2079657" hR="2079657" stAng="18387232" swAng="1633569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E37D77D-57AF-4D94-A259-15C59CFA68F0}">
      <dsp:nvSpPr>
        <dsp:cNvPr id="0" name=""/>
        <dsp:cNvSpPr/>
      </dsp:nvSpPr>
      <dsp:spPr>
        <a:xfrm>
          <a:off x="5175282" y="2079889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Les mots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qu’entend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soignant</a:t>
          </a:r>
          <a:endParaRPr lang="fr-FR" sz="1800" kern="1200" dirty="0"/>
        </a:p>
      </dsp:txBody>
      <dsp:txXfrm>
        <a:off x="5236736" y="2141343"/>
        <a:ext cx="1813842" cy="1135979"/>
      </dsp:txXfrm>
    </dsp:sp>
    <dsp:sp modelId="{4F98280F-84A3-44BB-8D4B-0FB9E16B15DF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968054" y="2950823"/>
              </a:moveTo>
              <a:arcTo wR="2079657" hR="2079657" stAng="1485905" swAng="1322871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24E4EDB3-7D86-4329-AFE2-2F4D7AE99357}">
      <dsp:nvSpPr>
        <dsp:cNvPr id="0" name=""/>
        <dsp:cNvSpPr/>
      </dsp:nvSpPr>
      <dsp:spPr>
        <a:xfrm>
          <a:off x="2840438" y="4159546"/>
          <a:ext cx="2447122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soignant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pense que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le patient a voulu dire</a:t>
          </a:r>
          <a:endParaRPr lang="fr-FR" sz="1800" kern="1200" dirty="0"/>
        </a:p>
      </dsp:txBody>
      <dsp:txXfrm>
        <a:off x="2901892" y="4221000"/>
        <a:ext cx="2324214" cy="1135979"/>
      </dsp:txXfrm>
    </dsp:sp>
    <dsp:sp modelId="{FFA0F806-AE5D-4E7B-A8D0-2C477CBC637F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656376" y="3595983"/>
              </a:moveTo>
              <a:arcTo wR="2079657" hR="2079657" stAng="7991223" swAng="1322871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19E6687E-7BDC-4B31-856E-BE71280812E1}">
      <dsp:nvSpPr>
        <dsp:cNvPr id="0" name=""/>
        <dsp:cNvSpPr/>
      </dsp:nvSpPr>
      <dsp:spPr>
        <a:xfrm>
          <a:off x="1015967" y="2079889"/>
          <a:ext cx="1936750" cy="1258887"/>
        </a:xfrm>
        <a:prstGeom prst="roundRect">
          <a:avLst/>
        </a:prstGeom>
        <a:solidFill>
          <a:srgbClr val="A49735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Ce que le patient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fr-FR" altLang="fr-FR" sz="1800" b="1" i="0" u="none" strike="noStrike" kern="1200" cap="none" normalizeH="0" baseline="0" dirty="0">
              <a:ln/>
              <a:effectLst/>
              <a:latin typeface="Calibri" panose="020F0502020204030204" pitchFamily="34" charset="0"/>
              <a:cs typeface="Calibri" panose="020F0502020204030204" pitchFamily="34" charset="0"/>
            </a:rPr>
            <a:t>veut dire</a:t>
          </a:r>
          <a:endParaRPr lang="fr-FR" sz="1800" kern="1200" dirty="0"/>
        </a:p>
      </dsp:txBody>
      <dsp:txXfrm>
        <a:off x="1077421" y="2141343"/>
        <a:ext cx="1813842" cy="1135979"/>
      </dsp:txXfrm>
    </dsp:sp>
    <dsp:sp modelId="{4E86B757-7C9C-4264-95C4-655C00B3C5D7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215594" y="1157570"/>
              </a:moveTo>
              <a:arcTo wR="2079657" hR="2079657" stAng="12379199" swAng="1633569"/>
            </a:path>
          </a:pathLst>
        </a:custGeom>
        <a:noFill/>
        <a:ln w="38100" cap="flat" cmpd="sng" algn="ctr">
          <a:solidFill>
            <a:srgbClr val="7A2553"/>
          </a:solidFill>
          <a:prstDash val="solid"/>
          <a:miter lim="800000"/>
          <a:tailEnd type="arrow"/>
        </a:ln>
        <a:effectLst/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15/11/2021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763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CC01C49-EA02-4CDE-9CAB-00E005B12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669D95-99BB-4336-903E-B05C10AC7BA2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330864E-C8D4-4997-80A2-F4C74FB07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2B107C-F832-4D95-A2CE-D14BF60A9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9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CC01C49-EA02-4CDE-9CAB-00E005B12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669D95-99BB-4336-903E-B05C10AC7BA2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330864E-C8D4-4997-80A2-F4C74FB07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2B107C-F832-4D95-A2CE-D14BF60A9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881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FB0387-9B08-854D-B76F-674535EB2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013657-FDA2-AB4C-BF0D-EB748289D182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842D99ED-427D-B640-91CE-9A0BF863A6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63588"/>
            <a:ext cx="6621462" cy="3725862"/>
          </a:xfrm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8372ED68-D53E-C64D-8D92-EB8884E8C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6159" y="4719994"/>
            <a:ext cx="4985473" cy="4492688"/>
          </a:xfrm>
        </p:spPr>
        <p:txBody>
          <a:bodyPr/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r>
              <a:rPr lang="fr-FR" altLang="fr-FR" dirty="0"/>
              <a:t>: les 6 étapes d’un changement de comportement.</a:t>
            </a:r>
          </a:p>
          <a:p>
            <a:r>
              <a:rPr lang="fr-FR" altLang="fr-FR" b="1" dirty="0"/>
              <a:t>Au stade de contemplation</a:t>
            </a:r>
            <a:r>
              <a:rPr lang="fr-FR" altLang="fr-FR" dirty="0"/>
              <a:t>, la personne n’envisage pas de changer son comportement dans les 6 prochaines mois: « je consomme de l’alcool et je n’ai pas l’intention d’arrêter. Je suis très bien comme ça. »</a:t>
            </a:r>
          </a:p>
          <a:p>
            <a:r>
              <a:rPr lang="fr-FR" altLang="fr-FR" b="1" dirty="0"/>
              <a:t>Au stade d’intention</a:t>
            </a:r>
            <a:r>
              <a:rPr lang="fr-FR" altLang="fr-FR" dirty="0"/>
              <a:t>, le sujet envisage de changer ses habitudes dans un avenir relativement proche. Il pèse le pour et le contre: « je consomme de l’alcool, mais j’ai l’intention d’arrêter (ou de changer) bientôt. »</a:t>
            </a:r>
          </a:p>
          <a:p>
            <a:r>
              <a:rPr lang="fr-FR" altLang="fr-FR" b="1" dirty="0"/>
              <a:t>Au stade de préparation, </a:t>
            </a:r>
            <a:r>
              <a:rPr lang="fr-FR" altLang="fr-FR" dirty="0"/>
              <a:t>la décision est prise et la personne se prépare au changement. Elle demande conseil, recherche des informations: « je consomme, mais j’ai décidé d’arrêter ou de modifier sérieusement ma consommation dans le mois qui vient. »</a:t>
            </a:r>
          </a:p>
          <a:p>
            <a:r>
              <a:rPr lang="fr-FR" altLang="fr-FR" b="1" dirty="0"/>
              <a:t>Au stade d’action,</a:t>
            </a:r>
            <a:r>
              <a:rPr lang="fr-FR" altLang="fr-FR" dirty="0"/>
              <a:t> la personne modifie ses habitudes. Cela lui demande beaucoup d’attention et d’énergie au quotidien: « je suis en train de modifier ma consommation. »</a:t>
            </a:r>
          </a:p>
          <a:p>
            <a:r>
              <a:rPr lang="fr-FR" altLang="fr-FR" b="1" dirty="0"/>
              <a:t>Au stade de maintien, </a:t>
            </a:r>
            <a:r>
              <a:rPr lang="fr-FR" altLang="fr-FR" dirty="0"/>
              <a:t>la personne évite de revenir au comportement antérieur: « j’ai modifié ma consommation depuis moins de 6 mois ».</a:t>
            </a:r>
          </a:p>
          <a:p>
            <a:endParaRPr lang="fr-FR" altLang="fr-FR" b="1" dirty="0"/>
          </a:p>
        </p:txBody>
      </p:sp>
    </p:spTree>
    <p:extLst>
      <p:ext uri="{BB962C8B-B14F-4D97-AF65-F5344CB8AC3E}">
        <p14:creationId xmlns:p14="http://schemas.microsoft.com/office/powerpoint/2010/main" val="125231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863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>
            <a:extLst>
              <a:ext uri="{FF2B5EF4-FFF2-40B4-BE49-F238E27FC236}">
                <a16:creationId xmlns:a16="http://schemas.microsoft.com/office/drawing/2014/main" id="{D1C7EA5A-5512-4D23-A67E-743A70BD54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Espace réservé des commentaires 2">
            <a:extLst>
              <a:ext uri="{FF2B5EF4-FFF2-40B4-BE49-F238E27FC236}">
                <a16:creationId xmlns:a16="http://schemas.microsoft.com/office/drawing/2014/main" id="{570289AB-97B2-46F5-8DCB-38E11902E4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82948" name="Espace réservé du numéro de diapositive 3">
            <a:extLst>
              <a:ext uri="{FF2B5EF4-FFF2-40B4-BE49-F238E27FC236}">
                <a16:creationId xmlns:a16="http://schemas.microsoft.com/office/drawing/2014/main" id="{EB1E0D5F-DC70-4E01-B30B-E5FE7502A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27E277-7934-45E0-BC85-E0BB452A3605}" type="slidenum">
              <a:rPr lang="fr-FR" altLang="fr-FR"/>
              <a:pPr>
                <a:spcBef>
                  <a:spcPct val="0"/>
                </a:spcBef>
              </a:pPr>
              <a:t>21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770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99E52D-833C-4C06-9CA1-BF8B429B6BC1}" type="slidenum">
              <a:rPr lang="fr-FR" altLang="fr-FR" smtClean="0"/>
              <a:pPr>
                <a:defRPr/>
              </a:pPr>
              <a:t>23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40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86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9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5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360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2AF1ABC-5A40-4496-94D2-B1DF3E1A7A99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4DE74B2-715D-4660-A867-7A8FA75C1C5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C1ADC54A-7371-4A93-938A-7593C87C0BF6}"/>
              </a:ext>
            </a:extLst>
          </p:cNvPr>
          <p:cNvSpPr txBox="1">
            <a:spLocks/>
          </p:cNvSpPr>
          <p:nvPr userDrawn="1"/>
        </p:nvSpPr>
        <p:spPr>
          <a:xfrm>
            <a:off x="10744200" y="6587836"/>
            <a:ext cx="1447799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Septembre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9" r:id="rId2"/>
    <p:sldLayoutId id="2147483707" r:id="rId3"/>
    <p:sldLayoutId id="2147483708" r:id="rId4"/>
    <p:sldLayoutId id="2147483709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ntervenir-addictions.fr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</a:t>
            </a:r>
          </a:p>
          <a:p>
            <a:pPr algn="ctr"/>
            <a:r>
              <a:rPr lang="fr-FR" sz="3200" b="1" cap="small" dirty="0">
                <a:latin typeface="+mn-lt"/>
              </a:rPr>
              <a:t>périnatalité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E182C984-AB78-4796-8275-4A199B52F1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587375"/>
            <a:ext cx="9888538" cy="574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endParaRPr lang="fr-FR" altLang="fr-FR" b="1" dirty="0"/>
          </a:p>
          <a:p>
            <a:endParaRPr lang="fr-FR" altLang="fr-FR" b="1" dirty="0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3FD0D59-0F27-4481-95D9-5B3A734C7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697" y="1577551"/>
            <a:ext cx="2555728" cy="1097242"/>
          </a:xfrm>
          <a:prstGeom prst="roundRect">
            <a:avLst/>
          </a:prstGeom>
          <a:solidFill>
            <a:srgbClr val="6B612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2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Confiance en sa capacité à changer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C750D19-B8C5-4098-BE3D-CDF3B0A32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8125" y="4298128"/>
            <a:ext cx="3590925" cy="1107347"/>
          </a:xfrm>
          <a:prstGeom prst="roundRect">
            <a:avLst/>
          </a:prstGeom>
          <a:solidFill>
            <a:srgbClr val="6B6123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chemeClr val="accent2"/>
              </a:buClr>
              <a:defRPr/>
            </a:pPr>
            <a:r>
              <a:rPr lang="fr-FR" altLang="fr-F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    </a:t>
            </a:r>
          </a:p>
          <a:p>
            <a:pPr algn="ctr">
              <a:buClr>
                <a:schemeClr val="accent2"/>
              </a:buClr>
              <a:defRPr/>
            </a:pPr>
            <a:r>
              <a:rPr lang="fr-FR" altLang="fr-FR" sz="2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Motivation </a:t>
            </a:r>
          </a:p>
          <a:p>
            <a:pPr algn="ctr">
              <a:buClr>
                <a:schemeClr val="accent2"/>
              </a:buClr>
              <a:defRPr/>
            </a:pPr>
            <a:r>
              <a:rPr lang="fr-FR" altLang="fr-FR" sz="2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 changement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9B2E0B6-13A7-4065-9035-6A20564F7B3D}"/>
              </a:ext>
            </a:extLst>
          </p:cNvPr>
          <p:cNvSpPr/>
          <p:nvPr/>
        </p:nvSpPr>
        <p:spPr>
          <a:xfrm>
            <a:off x="2615675" y="1532172"/>
            <a:ext cx="2555728" cy="1188000"/>
          </a:xfrm>
          <a:prstGeom prst="roundRect">
            <a:avLst/>
          </a:prstGeom>
          <a:solidFill>
            <a:srgbClr val="6B6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latin typeface="+mj-lt"/>
              </a:rPr>
              <a:t>Objectifs personnels et importance du changement </a:t>
            </a:r>
          </a:p>
        </p:txBody>
      </p:sp>
      <p:sp>
        <p:nvSpPr>
          <p:cNvPr id="4" name="Signe Plus 3">
            <a:extLst>
              <a:ext uri="{FF2B5EF4-FFF2-40B4-BE49-F238E27FC236}">
                <a16:creationId xmlns:a16="http://schemas.microsoft.com/office/drawing/2014/main" id="{3730B645-BCF8-46D2-AD3F-6F655AF5152D}"/>
              </a:ext>
            </a:extLst>
          </p:cNvPr>
          <p:cNvSpPr/>
          <p:nvPr/>
        </p:nvSpPr>
        <p:spPr>
          <a:xfrm>
            <a:off x="5723020" y="1664140"/>
            <a:ext cx="745958" cy="1010653"/>
          </a:xfrm>
          <a:prstGeom prst="mathPlus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t égal à 4">
            <a:extLst>
              <a:ext uri="{FF2B5EF4-FFF2-40B4-BE49-F238E27FC236}">
                <a16:creationId xmlns:a16="http://schemas.microsoft.com/office/drawing/2014/main" id="{D78C3214-E3BF-41E4-B0AA-3DD263502BFB}"/>
              </a:ext>
            </a:extLst>
          </p:cNvPr>
          <p:cNvSpPr/>
          <p:nvPr/>
        </p:nvSpPr>
        <p:spPr>
          <a:xfrm>
            <a:off x="5472156" y="3666603"/>
            <a:ext cx="1247685" cy="631525"/>
          </a:xfrm>
          <a:prstGeom prst="mathEqual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B2C3BC68-AFD2-4D79-808B-DE6C6AF45AAC}"/>
              </a:ext>
            </a:extLst>
          </p:cNvPr>
          <p:cNvSpPr/>
          <p:nvPr/>
        </p:nvSpPr>
        <p:spPr>
          <a:xfrm rot="5400000">
            <a:off x="6004753" y="653944"/>
            <a:ext cx="338821" cy="5306006"/>
          </a:xfrm>
          <a:prstGeom prst="rightBrace">
            <a:avLst>
              <a:gd name="adj1" fmla="val 8333"/>
              <a:gd name="adj2" fmla="val 51013"/>
            </a:avLst>
          </a:prstGeom>
          <a:noFill/>
          <a:ln w="19050">
            <a:solidFill>
              <a:srgbClr val="6B6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5480F7A-302B-49ED-9765-2E864B73732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8504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9" name="Rectangle 3">
            <a:extLst>
              <a:ext uri="{FF2B5EF4-FFF2-40B4-BE49-F238E27FC236}">
                <a16:creationId xmlns:a16="http://schemas.microsoft.com/office/drawing/2014/main" id="{4865B103-400F-C347-998F-4054FEFD536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fr-FR" altLang="fr-FR" dirty="0"/>
              <a:t>   </a:t>
            </a:r>
          </a:p>
        </p:txBody>
      </p:sp>
      <p:sp>
        <p:nvSpPr>
          <p:cNvPr id="372740" name="Rectangle 4">
            <a:extLst>
              <a:ext uri="{FF2B5EF4-FFF2-40B4-BE49-F238E27FC236}">
                <a16:creationId xmlns:a16="http://schemas.microsoft.com/office/drawing/2014/main" id="{6BACACC7-D2AA-C94F-A9C5-B8BE628F7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352800"/>
            <a:ext cx="2362200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Consommateur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satisfait ou indécis</a:t>
            </a:r>
          </a:p>
        </p:txBody>
      </p:sp>
      <p:sp>
        <p:nvSpPr>
          <p:cNvPr id="372741" name="Rectangle 5">
            <a:extLst>
              <a:ext uri="{FF2B5EF4-FFF2-40B4-BE49-F238E27FC236}">
                <a16:creationId xmlns:a16="http://schemas.microsoft.com/office/drawing/2014/main" id="{620EF8F0-DFFA-F643-884F-47CB3548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876800"/>
            <a:ext cx="2743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Envisage de changer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son 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2" name="Rectangle 6">
            <a:extLst>
              <a:ext uri="{FF2B5EF4-FFF2-40B4-BE49-F238E27FC236}">
                <a16:creationId xmlns:a16="http://schemas.microsoft.com/office/drawing/2014/main" id="{226E3579-9D75-8947-90E7-D60613F2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662" y="5029200"/>
            <a:ext cx="1506538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Décide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3" name="Rectangle 7">
            <a:extLst>
              <a:ext uri="{FF2B5EF4-FFF2-40B4-BE49-F238E27FC236}">
                <a16:creationId xmlns:a16="http://schemas.microsoft.com/office/drawing/2014/main" id="{0C6817F3-FAB3-7F42-BC14-957F3612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832" y="4152900"/>
            <a:ext cx="1742767" cy="7620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Essaie </a:t>
            </a:r>
            <a:br>
              <a:rPr lang="fr-FR" altLang="fr-FR" sz="2400" dirty="0">
                <a:solidFill>
                  <a:schemeClr val="bg2"/>
                </a:solidFill>
              </a:rPr>
            </a:br>
            <a:r>
              <a:rPr lang="fr-FR" altLang="fr-FR" sz="2400" dirty="0">
                <a:solidFill>
                  <a:schemeClr val="bg2"/>
                </a:solidFill>
              </a:rPr>
              <a:t>de changer</a:t>
            </a:r>
          </a:p>
        </p:txBody>
      </p:sp>
      <p:sp>
        <p:nvSpPr>
          <p:cNvPr id="372744" name="Rectangle 8">
            <a:extLst>
              <a:ext uri="{FF2B5EF4-FFF2-40B4-BE49-F238E27FC236}">
                <a16:creationId xmlns:a16="http://schemas.microsoft.com/office/drawing/2014/main" id="{A52DC504-E020-B64A-970F-D858DE808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133600"/>
            <a:ext cx="2362200" cy="1066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 son 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comportement de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consommation</a:t>
            </a:r>
          </a:p>
        </p:txBody>
      </p:sp>
      <p:sp>
        <p:nvSpPr>
          <p:cNvPr id="372745" name="Rectangle 9">
            <a:extLst>
              <a:ext uri="{FF2B5EF4-FFF2-40B4-BE49-F238E27FC236}">
                <a16:creationId xmlns:a16="http://schemas.microsoft.com/office/drawing/2014/main" id="{7DFA9668-A867-B342-A96B-06B76C9F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00200"/>
            <a:ext cx="2590800" cy="685800"/>
          </a:xfrm>
          <a:prstGeom prst="rect">
            <a:avLst/>
          </a:prstGeom>
          <a:solidFill>
            <a:srgbClr val="7A2553"/>
          </a:solidFill>
          <a:ln w="9525">
            <a:solidFill>
              <a:srgbClr val="7A255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Persévère dans son</a:t>
            </a:r>
          </a:p>
          <a:p>
            <a:pPr algn="ctr"/>
            <a:r>
              <a:rPr lang="fr-FR" altLang="fr-FR" sz="2400" dirty="0">
                <a:solidFill>
                  <a:schemeClr val="bg2"/>
                </a:solidFill>
              </a:rPr>
              <a:t>changement</a:t>
            </a:r>
          </a:p>
        </p:txBody>
      </p:sp>
      <p:sp>
        <p:nvSpPr>
          <p:cNvPr id="372746" name="AutoShape 10">
            <a:extLst>
              <a:ext uri="{FF2B5EF4-FFF2-40B4-BE49-F238E27FC236}">
                <a16:creationId xmlns:a16="http://schemas.microsoft.com/office/drawing/2014/main" id="{BAF9FFE7-44C6-1F4A-8772-79694040DA7B}"/>
              </a:ext>
            </a:extLst>
          </p:cNvPr>
          <p:cNvSpPr>
            <a:spLocks noChangeArrowheads="1"/>
          </p:cNvSpPr>
          <p:nvPr/>
        </p:nvSpPr>
        <p:spPr bwMode="auto">
          <a:xfrm rot="4903159">
            <a:off x="8307388" y="3808413"/>
            <a:ext cx="2206625" cy="1143000"/>
          </a:xfrm>
          <a:custGeom>
            <a:avLst/>
            <a:gdLst>
              <a:gd name="G0" fmla="+- -454318 0 0"/>
              <a:gd name="G1" fmla="+- -6307187 0 0"/>
              <a:gd name="G2" fmla="+- -454318 0 -6307187"/>
              <a:gd name="G3" fmla="+- 10800 0 0"/>
              <a:gd name="G4" fmla="+- 0 0 -454318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6860 0 0"/>
              <a:gd name="G9" fmla="+- 0 0 -6307187"/>
              <a:gd name="G10" fmla="+- 6860 0 2700"/>
              <a:gd name="G11" fmla="cos G10 -454318"/>
              <a:gd name="G12" fmla="sin G10 -454318"/>
              <a:gd name="G13" fmla="cos 13500 -454318"/>
              <a:gd name="G14" fmla="sin 13500 -454318"/>
              <a:gd name="G15" fmla="+- G11 10800 0"/>
              <a:gd name="G16" fmla="+- G12 10800 0"/>
              <a:gd name="G17" fmla="+- G13 10800 0"/>
              <a:gd name="G18" fmla="+- G14 10800 0"/>
              <a:gd name="G19" fmla="*/ 6860 1 2"/>
              <a:gd name="G20" fmla="+- G19 5400 0"/>
              <a:gd name="G21" fmla="cos G20 -454318"/>
              <a:gd name="G22" fmla="sin G20 -454318"/>
              <a:gd name="G23" fmla="+- G21 10800 0"/>
              <a:gd name="G24" fmla="+- G12 G23 G22"/>
              <a:gd name="G25" fmla="+- G22 G23 G11"/>
              <a:gd name="G26" fmla="cos 10800 -454318"/>
              <a:gd name="G27" fmla="sin 10800 -454318"/>
              <a:gd name="G28" fmla="cos 6860 -454318"/>
              <a:gd name="G29" fmla="sin 6860 -454318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307187"/>
              <a:gd name="G36" fmla="sin G34 -6307187"/>
              <a:gd name="G37" fmla="+/ -6307187 -454318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6860 G39"/>
              <a:gd name="G43" fmla="sin 686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510 w 21600"/>
              <a:gd name="T5" fmla="*/ 2337 h 21600"/>
              <a:gd name="T6" fmla="*/ 9840 w 21600"/>
              <a:gd name="T7" fmla="*/ 2022 h 21600"/>
              <a:gd name="T8" fmla="*/ 15062 w 21600"/>
              <a:gd name="T9" fmla="*/ 5424 h 21600"/>
              <a:gd name="T10" fmla="*/ 24201 w 21600"/>
              <a:gd name="T11" fmla="*/ 9170 h 21600"/>
              <a:gd name="T12" fmla="*/ 20128 w 21600"/>
              <a:gd name="T13" fmla="*/ 14370 h 21600"/>
              <a:gd name="T14" fmla="*/ 14929 w 21600"/>
              <a:gd name="T15" fmla="*/ 1029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609" y="9972"/>
                </a:moveTo>
                <a:cubicBezTo>
                  <a:pt x="17191" y="6528"/>
                  <a:pt x="14268" y="3940"/>
                  <a:pt x="10800" y="3940"/>
                </a:cubicBezTo>
                <a:cubicBezTo>
                  <a:pt x="10550" y="3940"/>
                  <a:pt x="10301" y="3953"/>
                  <a:pt x="10054" y="3980"/>
                </a:cubicBezTo>
                <a:lnTo>
                  <a:pt x="9626" y="63"/>
                </a:lnTo>
                <a:cubicBezTo>
                  <a:pt x="10015" y="21"/>
                  <a:pt x="10407" y="0"/>
                  <a:pt x="10800" y="0"/>
                </a:cubicBezTo>
                <a:cubicBezTo>
                  <a:pt x="16260" y="0"/>
                  <a:pt x="20861" y="4075"/>
                  <a:pt x="21521" y="9496"/>
                </a:cubicBezTo>
                <a:lnTo>
                  <a:pt x="24201" y="9170"/>
                </a:lnTo>
                <a:lnTo>
                  <a:pt x="20128" y="14370"/>
                </a:lnTo>
                <a:lnTo>
                  <a:pt x="14929" y="10297"/>
                </a:lnTo>
                <a:lnTo>
                  <a:pt x="17609" y="9972"/>
                </a:lnTo>
                <a:close/>
              </a:path>
            </a:pathLst>
          </a:custGeom>
          <a:noFill/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7" name="AutoShape 11">
            <a:extLst>
              <a:ext uri="{FF2B5EF4-FFF2-40B4-BE49-F238E27FC236}">
                <a16:creationId xmlns:a16="http://schemas.microsoft.com/office/drawing/2014/main" id="{024CFA67-E17F-E143-BD8B-4B6301949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990600" cy="533400"/>
          </a:xfrm>
          <a:prstGeom prst="leftArrow">
            <a:avLst>
              <a:gd name="adj1" fmla="val 46768"/>
              <a:gd name="adj2" fmla="val 57442"/>
            </a:avLst>
          </a:pr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8" name="AutoShape 12">
            <a:extLst>
              <a:ext uri="{FF2B5EF4-FFF2-40B4-BE49-F238E27FC236}">
                <a16:creationId xmlns:a16="http://schemas.microsoft.com/office/drawing/2014/main" id="{043D581C-49C7-2E44-9449-C9E832899CE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09800" y="4876800"/>
            <a:ext cx="2954338" cy="762000"/>
          </a:xfrm>
          <a:custGeom>
            <a:avLst/>
            <a:gdLst>
              <a:gd name="G0" fmla="+- 1594640 0 0"/>
              <a:gd name="G1" fmla="+- -6183352 0 0"/>
              <a:gd name="G2" fmla="+- 1594640 0 -6183352"/>
              <a:gd name="G3" fmla="+- 10800 0 0"/>
              <a:gd name="G4" fmla="+- 0 0 159464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746 0 0"/>
              <a:gd name="G9" fmla="+- 0 0 -6183352"/>
              <a:gd name="G10" fmla="+- 8746 0 2700"/>
              <a:gd name="G11" fmla="cos G10 1594640"/>
              <a:gd name="G12" fmla="sin G10 1594640"/>
              <a:gd name="G13" fmla="cos 13500 1594640"/>
              <a:gd name="G14" fmla="sin 13500 1594640"/>
              <a:gd name="G15" fmla="+- G11 10800 0"/>
              <a:gd name="G16" fmla="+- G12 10800 0"/>
              <a:gd name="G17" fmla="+- G13 10800 0"/>
              <a:gd name="G18" fmla="+- G14 10800 0"/>
              <a:gd name="G19" fmla="*/ 8746 1 2"/>
              <a:gd name="G20" fmla="+- G19 5400 0"/>
              <a:gd name="G21" fmla="cos G20 1594640"/>
              <a:gd name="G22" fmla="sin G20 1594640"/>
              <a:gd name="G23" fmla="+- G21 10800 0"/>
              <a:gd name="G24" fmla="+- G12 G23 G22"/>
              <a:gd name="G25" fmla="+- G22 G23 G11"/>
              <a:gd name="G26" fmla="cos 10800 1594640"/>
              <a:gd name="G27" fmla="sin 10800 1594640"/>
              <a:gd name="G28" fmla="cos 8746 1594640"/>
              <a:gd name="G29" fmla="sin 8746 159464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183352"/>
              <a:gd name="G36" fmla="sin G34 -6183352"/>
              <a:gd name="G37" fmla="+/ -6183352 159464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746 G39"/>
              <a:gd name="G43" fmla="sin 874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645 w 21600"/>
              <a:gd name="T5" fmla="*/ 4603 h 21600"/>
              <a:gd name="T6" fmla="*/ 10058 w 21600"/>
              <a:gd name="T7" fmla="*/ 1055 h 21600"/>
              <a:gd name="T8" fmla="*/ 17963 w 21600"/>
              <a:gd name="T9" fmla="*/ 5782 h 21600"/>
              <a:gd name="T10" fmla="*/ 23100 w 21600"/>
              <a:gd name="T11" fmla="*/ 16362 h 21600"/>
              <a:gd name="T12" fmla="*/ 18169 w 21600"/>
              <a:gd name="T13" fmla="*/ 18222 h 21600"/>
              <a:gd name="T14" fmla="*/ 16308 w 21600"/>
              <a:gd name="T15" fmla="*/ 1329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769" y="14403"/>
                </a:moveTo>
                <a:cubicBezTo>
                  <a:pt x="19281" y="13271"/>
                  <a:pt x="19546" y="12042"/>
                  <a:pt x="19546" y="10800"/>
                </a:cubicBezTo>
                <a:cubicBezTo>
                  <a:pt x="19546" y="5969"/>
                  <a:pt x="15630" y="2054"/>
                  <a:pt x="10800" y="2054"/>
                </a:cubicBezTo>
                <a:cubicBezTo>
                  <a:pt x="10578" y="2054"/>
                  <a:pt x="10357" y="2062"/>
                  <a:pt x="10136" y="2079"/>
                </a:cubicBezTo>
                <a:lnTo>
                  <a:pt x="9980" y="31"/>
                </a:lnTo>
                <a:cubicBezTo>
                  <a:pt x="10253" y="10"/>
                  <a:pt x="10526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2334"/>
                  <a:pt x="21272" y="13851"/>
                  <a:pt x="20640" y="15249"/>
                </a:cubicBezTo>
                <a:lnTo>
                  <a:pt x="23100" y="16362"/>
                </a:lnTo>
                <a:lnTo>
                  <a:pt x="18169" y="18222"/>
                </a:lnTo>
                <a:lnTo>
                  <a:pt x="16308" y="13291"/>
                </a:lnTo>
                <a:lnTo>
                  <a:pt x="18769" y="1440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49" name="AutoShape 13">
            <a:extLst>
              <a:ext uri="{FF2B5EF4-FFF2-40B4-BE49-F238E27FC236}">
                <a16:creationId xmlns:a16="http://schemas.microsoft.com/office/drawing/2014/main" id="{FBB78AB1-3B15-C84A-A98A-5109492465E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00200" y="3352800"/>
            <a:ext cx="1905000" cy="1143000"/>
          </a:xfrm>
          <a:custGeom>
            <a:avLst/>
            <a:gdLst>
              <a:gd name="G0" fmla="+- -402781 0 0"/>
              <a:gd name="G1" fmla="+- -6497081 0 0"/>
              <a:gd name="G2" fmla="+- -402781 0 -6497081"/>
              <a:gd name="G3" fmla="+- 10800 0 0"/>
              <a:gd name="G4" fmla="+- 0 0 -40278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621 0 0"/>
              <a:gd name="G9" fmla="+- 0 0 -6497081"/>
              <a:gd name="G10" fmla="+- 7621 0 2700"/>
              <a:gd name="G11" fmla="cos G10 -402781"/>
              <a:gd name="G12" fmla="sin G10 -402781"/>
              <a:gd name="G13" fmla="cos 13500 -402781"/>
              <a:gd name="G14" fmla="sin 13500 -402781"/>
              <a:gd name="G15" fmla="+- G11 10800 0"/>
              <a:gd name="G16" fmla="+- G12 10800 0"/>
              <a:gd name="G17" fmla="+- G13 10800 0"/>
              <a:gd name="G18" fmla="+- G14 10800 0"/>
              <a:gd name="G19" fmla="*/ 7621 1 2"/>
              <a:gd name="G20" fmla="+- G19 5400 0"/>
              <a:gd name="G21" fmla="cos G20 -402781"/>
              <a:gd name="G22" fmla="sin G20 -402781"/>
              <a:gd name="G23" fmla="+- G21 10800 0"/>
              <a:gd name="G24" fmla="+- G12 G23 G22"/>
              <a:gd name="G25" fmla="+- G22 G23 G11"/>
              <a:gd name="G26" fmla="cos 10800 -402781"/>
              <a:gd name="G27" fmla="sin 10800 -402781"/>
              <a:gd name="G28" fmla="cos 7621 -402781"/>
              <a:gd name="G29" fmla="sin 7621 -40278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497081"/>
              <a:gd name="G36" fmla="sin G34 -6497081"/>
              <a:gd name="G37" fmla="+/ -6497081 -40278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621 G39"/>
              <a:gd name="G43" fmla="sin 762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353 w 21600"/>
              <a:gd name="T5" fmla="*/ 2215 h 21600"/>
              <a:gd name="T6" fmla="*/ 9337 w 21600"/>
              <a:gd name="T7" fmla="*/ 1705 h 21600"/>
              <a:gd name="T8" fmla="*/ 15424 w 21600"/>
              <a:gd name="T9" fmla="*/ 4742 h 21600"/>
              <a:gd name="T10" fmla="*/ 24222 w 21600"/>
              <a:gd name="T11" fmla="*/ 9354 h 21600"/>
              <a:gd name="T12" fmla="*/ 20418 w 21600"/>
              <a:gd name="T13" fmla="*/ 14079 h 21600"/>
              <a:gd name="T14" fmla="*/ 15692 w 21600"/>
              <a:gd name="T15" fmla="*/ 1027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77" y="9984"/>
                </a:moveTo>
                <a:cubicBezTo>
                  <a:pt x="17960" y="6113"/>
                  <a:pt x="14693" y="3179"/>
                  <a:pt x="10800" y="3179"/>
                </a:cubicBezTo>
                <a:cubicBezTo>
                  <a:pt x="10394" y="3179"/>
                  <a:pt x="9989" y="3211"/>
                  <a:pt x="9589" y="3275"/>
                </a:cubicBezTo>
                <a:lnTo>
                  <a:pt x="9084" y="137"/>
                </a:lnTo>
                <a:cubicBezTo>
                  <a:pt x="9652" y="45"/>
                  <a:pt x="10225" y="0"/>
                  <a:pt x="10800" y="0"/>
                </a:cubicBezTo>
                <a:cubicBezTo>
                  <a:pt x="16317" y="0"/>
                  <a:pt x="20947" y="4158"/>
                  <a:pt x="21537" y="9643"/>
                </a:cubicBezTo>
                <a:lnTo>
                  <a:pt x="24222" y="9354"/>
                </a:lnTo>
                <a:lnTo>
                  <a:pt x="20418" y="14079"/>
                </a:lnTo>
                <a:lnTo>
                  <a:pt x="15692" y="10273"/>
                </a:lnTo>
                <a:lnTo>
                  <a:pt x="18377" y="998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0" name="AutoShape 14">
            <a:extLst>
              <a:ext uri="{FF2B5EF4-FFF2-40B4-BE49-F238E27FC236}">
                <a16:creationId xmlns:a16="http://schemas.microsoft.com/office/drawing/2014/main" id="{9F28E683-AF15-3A4F-A776-921CA645E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5486400" cy="2743200"/>
          </a:xfrm>
          <a:custGeom>
            <a:avLst/>
            <a:gdLst>
              <a:gd name="G0" fmla="+- -152563 0 0"/>
              <a:gd name="G1" fmla="+- -4716497 0 0"/>
              <a:gd name="G2" fmla="+- -152563 0 -4716497"/>
              <a:gd name="G3" fmla="+- 10800 0 0"/>
              <a:gd name="G4" fmla="+- 0 0 -15256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330 0 0"/>
              <a:gd name="G9" fmla="+- 0 0 -4716497"/>
              <a:gd name="G10" fmla="+- 9330 0 2700"/>
              <a:gd name="G11" fmla="cos G10 -152563"/>
              <a:gd name="G12" fmla="sin G10 -152563"/>
              <a:gd name="G13" fmla="cos 13500 -152563"/>
              <a:gd name="G14" fmla="sin 13500 -152563"/>
              <a:gd name="G15" fmla="+- G11 10800 0"/>
              <a:gd name="G16" fmla="+- G12 10800 0"/>
              <a:gd name="G17" fmla="+- G13 10800 0"/>
              <a:gd name="G18" fmla="+- G14 10800 0"/>
              <a:gd name="G19" fmla="*/ 9330 1 2"/>
              <a:gd name="G20" fmla="+- G19 5400 0"/>
              <a:gd name="G21" fmla="cos G20 -152563"/>
              <a:gd name="G22" fmla="sin G20 -152563"/>
              <a:gd name="G23" fmla="+- G21 10800 0"/>
              <a:gd name="G24" fmla="+- G12 G23 G22"/>
              <a:gd name="G25" fmla="+- G22 G23 G11"/>
              <a:gd name="G26" fmla="cos 10800 -152563"/>
              <a:gd name="G27" fmla="sin 10800 -152563"/>
              <a:gd name="G28" fmla="cos 9330 -152563"/>
              <a:gd name="G29" fmla="sin 9330 -15256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716497"/>
              <a:gd name="G36" fmla="sin G34 -4716497"/>
              <a:gd name="G37" fmla="+/ -4716497 -15256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330 G39"/>
              <a:gd name="G43" fmla="sin 933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408 w 21600"/>
              <a:gd name="T5" fmla="*/ 4278 h 21600"/>
              <a:gd name="T6" fmla="*/ 13915 w 21600"/>
              <a:gd name="T7" fmla="*/ 1229 h 21600"/>
              <a:gd name="T8" fmla="*/ 18236 w 21600"/>
              <a:gd name="T9" fmla="*/ 5165 h 21600"/>
              <a:gd name="T10" fmla="*/ 24288 w 21600"/>
              <a:gd name="T11" fmla="*/ 10251 h 21600"/>
              <a:gd name="T12" fmla="*/ 20995 w 21600"/>
              <a:gd name="T13" fmla="*/ 13823 h 21600"/>
              <a:gd name="T14" fmla="*/ 17424 w 21600"/>
              <a:gd name="T15" fmla="*/ 1053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0122" y="10421"/>
                </a:moveTo>
                <a:cubicBezTo>
                  <a:pt x="19963" y="6523"/>
                  <a:pt x="17397" y="3135"/>
                  <a:pt x="13688" y="1928"/>
                </a:cubicBezTo>
                <a:lnTo>
                  <a:pt x="14143" y="530"/>
                </a:lnTo>
                <a:cubicBezTo>
                  <a:pt x="18436" y="1928"/>
                  <a:pt x="21407" y="5849"/>
                  <a:pt x="21591" y="10361"/>
                </a:cubicBezTo>
                <a:lnTo>
                  <a:pt x="24288" y="10251"/>
                </a:lnTo>
                <a:lnTo>
                  <a:pt x="20995" y="13823"/>
                </a:lnTo>
                <a:lnTo>
                  <a:pt x="17424" y="10530"/>
                </a:lnTo>
                <a:lnTo>
                  <a:pt x="20122" y="1042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1" name="AutoShape 15">
            <a:extLst>
              <a:ext uri="{FF2B5EF4-FFF2-40B4-BE49-F238E27FC236}">
                <a16:creationId xmlns:a16="http://schemas.microsoft.com/office/drawing/2014/main" id="{EE478508-981E-7E4D-A6D1-6F964FF4F6D8}"/>
              </a:ext>
            </a:extLst>
          </p:cNvPr>
          <p:cNvSpPr>
            <a:spLocks noChangeArrowheads="1"/>
          </p:cNvSpPr>
          <p:nvPr/>
        </p:nvSpPr>
        <p:spPr bwMode="auto">
          <a:xfrm rot="303060" flipV="1">
            <a:off x="4114801" y="1600201"/>
            <a:ext cx="2360613" cy="1082675"/>
          </a:xfrm>
          <a:custGeom>
            <a:avLst/>
            <a:gdLst>
              <a:gd name="G0" fmla="+- -1332632 0 0"/>
              <a:gd name="G1" fmla="+- -5637687 0 0"/>
              <a:gd name="G2" fmla="+- -1332632 0 -5637687"/>
              <a:gd name="G3" fmla="+- 10800 0 0"/>
              <a:gd name="G4" fmla="+- 0 0 -133263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48 0 0"/>
              <a:gd name="G9" fmla="+- 0 0 -5637687"/>
              <a:gd name="G10" fmla="+- 8348 0 2700"/>
              <a:gd name="G11" fmla="cos G10 -1332632"/>
              <a:gd name="G12" fmla="sin G10 -1332632"/>
              <a:gd name="G13" fmla="cos 13500 -1332632"/>
              <a:gd name="G14" fmla="sin 13500 -1332632"/>
              <a:gd name="G15" fmla="+- G11 10800 0"/>
              <a:gd name="G16" fmla="+- G12 10800 0"/>
              <a:gd name="G17" fmla="+- G13 10800 0"/>
              <a:gd name="G18" fmla="+- G14 10800 0"/>
              <a:gd name="G19" fmla="*/ 8348 1 2"/>
              <a:gd name="G20" fmla="+- G19 5400 0"/>
              <a:gd name="G21" fmla="cos G20 -1332632"/>
              <a:gd name="G22" fmla="sin G20 -1332632"/>
              <a:gd name="G23" fmla="+- G21 10800 0"/>
              <a:gd name="G24" fmla="+- G12 G23 G22"/>
              <a:gd name="G25" fmla="+- G22 G23 G11"/>
              <a:gd name="G26" fmla="cos 10800 -1332632"/>
              <a:gd name="G27" fmla="sin 10800 -1332632"/>
              <a:gd name="G28" fmla="cos 8348 -1332632"/>
              <a:gd name="G29" fmla="sin 8348 -133263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637687"/>
              <a:gd name="G36" fmla="sin G34 -5637687"/>
              <a:gd name="G37" fmla="+/ -5637687 -133263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48 G39"/>
              <a:gd name="G43" fmla="sin 8348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272 w 21600"/>
              <a:gd name="T5" fmla="*/ 2154 h 21600"/>
              <a:gd name="T6" fmla="*/ 11463 w 21600"/>
              <a:gd name="T7" fmla="*/ 1249 h 21600"/>
              <a:gd name="T8" fmla="*/ 15803 w 21600"/>
              <a:gd name="T9" fmla="*/ 4117 h 21600"/>
              <a:gd name="T10" fmla="*/ 23458 w 21600"/>
              <a:gd name="T11" fmla="*/ 6108 h 21600"/>
              <a:gd name="T12" fmla="*/ 21141 w 21600"/>
              <a:gd name="T13" fmla="*/ 11154 h 21600"/>
              <a:gd name="T14" fmla="*/ 16096 w 21600"/>
              <a:gd name="T15" fmla="*/ 883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627" y="7899"/>
                </a:moveTo>
                <a:cubicBezTo>
                  <a:pt x="17487" y="4822"/>
                  <a:pt x="14651" y="2699"/>
                  <a:pt x="11378" y="2472"/>
                </a:cubicBezTo>
                <a:lnTo>
                  <a:pt x="11548" y="25"/>
                </a:lnTo>
                <a:cubicBezTo>
                  <a:pt x="15782" y="320"/>
                  <a:pt x="19452" y="3067"/>
                  <a:pt x="20926" y="7047"/>
                </a:cubicBezTo>
                <a:lnTo>
                  <a:pt x="23458" y="6108"/>
                </a:lnTo>
                <a:lnTo>
                  <a:pt x="21141" y="11154"/>
                </a:lnTo>
                <a:lnTo>
                  <a:pt x="16096" y="8837"/>
                </a:lnTo>
                <a:lnTo>
                  <a:pt x="18627" y="789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A497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72752" name="Rectangle 16">
            <a:extLst>
              <a:ext uri="{FF2B5EF4-FFF2-40B4-BE49-F238E27FC236}">
                <a16:creationId xmlns:a16="http://schemas.microsoft.com/office/drawing/2014/main" id="{822D15E5-54C1-194C-9E23-D2FF4A47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895600"/>
            <a:ext cx="2667000" cy="3048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Rechute</a:t>
            </a:r>
          </a:p>
        </p:txBody>
      </p:sp>
      <p:sp>
        <p:nvSpPr>
          <p:cNvPr id="372753" name="Rectangle 17">
            <a:extLst>
              <a:ext uri="{FF2B5EF4-FFF2-40B4-BE49-F238E27FC236}">
                <a16:creationId xmlns:a16="http://schemas.microsoft.com/office/drawing/2014/main" id="{74BA3338-2746-FC43-89FC-374B0C81B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 Contemplation</a:t>
            </a:r>
          </a:p>
        </p:txBody>
      </p:sp>
      <p:sp>
        <p:nvSpPr>
          <p:cNvPr id="372754" name="Rectangle 18">
            <a:extLst>
              <a:ext uri="{FF2B5EF4-FFF2-40B4-BE49-F238E27FC236}">
                <a16:creationId xmlns:a16="http://schemas.microsoft.com/office/drawing/2014/main" id="{9885F07A-C7C4-D044-BA91-95EE63D08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943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Intention</a:t>
            </a:r>
          </a:p>
        </p:txBody>
      </p:sp>
      <p:sp>
        <p:nvSpPr>
          <p:cNvPr id="372755" name="Rectangle 19">
            <a:extLst>
              <a:ext uri="{FF2B5EF4-FFF2-40B4-BE49-F238E27FC236}">
                <a16:creationId xmlns:a16="http://schemas.microsoft.com/office/drawing/2014/main" id="{1DBC3DB0-9580-374F-BC11-05149E80E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7150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Préparation</a:t>
            </a:r>
          </a:p>
        </p:txBody>
      </p:sp>
      <p:sp>
        <p:nvSpPr>
          <p:cNvPr id="372756" name="Rectangle 20">
            <a:extLst>
              <a:ext uri="{FF2B5EF4-FFF2-40B4-BE49-F238E27FC236}">
                <a16:creationId xmlns:a16="http://schemas.microsoft.com/office/drawing/2014/main" id="{5E33BFC5-7D4E-374E-ADAD-8F666F341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581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 dirty="0">
                <a:solidFill>
                  <a:srgbClr val="A49735"/>
                </a:solidFill>
              </a:rPr>
              <a:t>Action</a:t>
            </a:r>
          </a:p>
        </p:txBody>
      </p:sp>
      <p:sp>
        <p:nvSpPr>
          <p:cNvPr id="372757" name="Rectangle 21">
            <a:extLst>
              <a:ext uri="{FF2B5EF4-FFF2-40B4-BE49-F238E27FC236}">
                <a16:creationId xmlns:a16="http://schemas.microsoft.com/office/drawing/2014/main" id="{0B83782B-B06A-2D43-8DED-179EE2280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altLang="fr-FR" sz="2400" b="1">
                <a:solidFill>
                  <a:srgbClr val="A49735"/>
                </a:solidFill>
              </a:rPr>
              <a:t>Maintien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08EA017-42A2-4843-BB4E-0912BB6BFE4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processus de changement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AD71EFD-16D6-44E9-831D-E0A5CD897B2A}"/>
              </a:ext>
            </a:extLst>
          </p:cNvPr>
          <p:cNvSpPr txBox="1"/>
          <p:nvPr/>
        </p:nvSpPr>
        <p:spPr>
          <a:xfrm>
            <a:off x="419326" y="1235631"/>
            <a:ext cx="5977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/>
              <a:t>D’après le cycle de </a:t>
            </a:r>
            <a:r>
              <a:rPr lang="fr-FR" altLang="fr-FR" dirty="0" err="1"/>
              <a:t>Prochaska</a:t>
            </a:r>
            <a:r>
              <a:rPr lang="fr-FR" altLang="fr-FR" dirty="0"/>
              <a:t> et Di </a:t>
            </a:r>
            <a:r>
              <a:rPr lang="fr-FR" altLang="fr-FR" dirty="0" err="1"/>
              <a:t>Clemente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8774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0" grpId="0" animBg="1"/>
      <p:bldP spid="372740" grpId="1" animBg="1"/>
      <p:bldP spid="372741" grpId="0" animBg="1"/>
      <p:bldP spid="372742" grpId="0" animBg="1"/>
      <p:bldP spid="372743" grpId="0" animBg="1"/>
      <p:bldP spid="372744" grpId="0" animBg="1"/>
      <p:bldP spid="372745" grpId="0" animBg="1"/>
      <p:bldP spid="372752" grpId="0" animBg="1"/>
      <p:bldP spid="372753" grpId="0"/>
      <p:bldP spid="372754" grpId="0"/>
      <p:bldP spid="372755" grpId="0"/>
      <p:bldP spid="372756" grpId="0"/>
      <p:bldP spid="3727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c) Les outils favorisant le dialogue</a:t>
            </a:r>
          </a:p>
        </p:txBody>
      </p:sp>
    </p:spTree>
    <p:extLst>
      <p:ext uri="{BB962C8B-B14F-4D97-AF65-F5344CB8AC3E}">
        <p14:creationId xmlns:p14="http://schemas.microsoft.com/office/powerpoint/2010/main" val="605107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outils favorisant le dialogue</a:t>
            </a: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Les questions ouvertes pour laisser s’exprimer la patiente / l’usagère.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Les reflets ou reformulation pour être sur la même longueur d’onde et parce que les personnes ont plus de chance d’être persuadées par ce qu’elles s’entendent dire elles-mêmes.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valorisation parce que la confiance en sa capacité de changer conditionne la réussite au changement.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Demander l’autorisation d’aborder un sujet et de donner de l’information permet une relation « d’égal à égal ».</a:t>
            </a:r>
            <a:endParaRPr lang="fr-FR" sz="3200" dirty="0"/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42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858416" y="1194318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5" name="Picture 10" descr="cadenas">
            <a:extLst>
              <a:ext uri="{FF2B5EF4-FFF2-40B4-BE49-F238E27FC236}">
                <a16:creationId xmlns:a16="http://schemas.microsoft.com/office/drawing/2014/main" id="{54A7B1C7-5A88-41FE-8D5C-649213D26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35377" y="1686141"/>
            <a:ext cx="1922479" cy="2542359"/>
          </a:xfrm>
          <a:prstGeom prst="rect">
            <a:avLst/>
          </a:prstGeom>
        </p:spPr>
      </p:pic>
      <p:pic>
        <p:nvPicPr>
          <p:cNvPr id="6" name="Picture 10" descr="cadenas">
            <a:extLst>
              <a:ext uri="{FF2B5EF4-FFF2-40B4-BE49-F238E27FC236}">
                <a16:creationId xmlns:a16="http://schemas.microsoft.com/office/drawing/2014/main" id="{F8199726-B3AE-4CF5-ABAA-319F203AC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2906" y="1699704"/>
            <a:ext cx="1922479" cy="278745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5A05A9-6E93-4249-9494-B3B002EF1244}"/>
              </a:ext>
            </a:extLst>
          </p:cNvPr>
          <p:cNvSpPr txBox="1"/>
          <p:nvPr/>
        </p:nvSpPr>
        <p:spPr>
          <a:xfrm>
            <a:off x="141402" y="4487160"/>
            <a:ext cx="5514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Avez-vous réussi à ne pas consommer ce week-end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8523B2-C07F-4971-A99C-2961B07147F0}"/>
              </a:ext>
            </a:extLst>
          </p:cNvPr>
          <p:cNvSpPr txBox="1"/>
          <p:nvPr/>
        </p:nvSpPr>
        <p:spPr>
          <a:xfrm>
            <a:off x="5954598" y="4468125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7A2553"/>
                </a:solidFill>
              </a:rPr>
              <a:t>Comment avez-vous géré votre consommation ce week-end ?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BE6A64-BA92-4D5A-8E46-DDFF126CBAF1}"/>
              </a:ext>
            </a:extLst>
          </p:cNvPr>
          <p:cNvSpPr txBox="1"/>
          <p:nvPr/>
        </p:nvSpPr>
        <p:spPr>
          <a:xfrm>
            <a:off x="3195687" y="1699703"/>
            <a:ext cx="5203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49735"/>
                </a:solidFill>
              </a:rPr>
              <a:t>Donner la parole à l’usagère / patiente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19B5FB-F54C-4ADA-889B-F251DC5A4E9A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Questions fermées / Questions ouvertes</a:t>
            </a:r>
          </a:p>
        </p:txBody>
      </p:sp>
    </p:spTree>
    <p:extLst>
      <p:ext uri="{BB962C8B-B14F-4D97-AF65-F5344CB8AC3E}">
        <p14:creationId xmlns:p14="http://schemas.microsoft.com/office/powerpoint/2010/main" val="3185199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296ACCDF-B6C8-4AB9-BFCD-FD44A537764F}"/>
              </a:ext>
            </a:extLst>
          </p:cNvPr>
          <p:cNvSpPr txBox="1"/>
          <p:nvPr/>
        </p:nvSpPr>
        <p:spPr>
          <a:xfrm>
            <a:off x="335902" y="37234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L’écoute réflective d’après T Gordon</a:t>
            </a: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C7096F5A-3D5D-445A-BF9E-DF1108456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958824"/>
              </p:ext>
            </p:extLst>
          </p:nvPr>
        </p:nvGraphicFramePr>
        <p:xfrm>
          <a:off x="2141939" y="1166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879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408639" y="1437365"/>
            <a:ext cx="10297384" cy="3983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Ex: « je ne peux pas continuer comme ça… »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Répéter littéralement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ne pouvez plus continuer comme ça »</a:t>
            </a:r>
          </a:p>
          <a:p>
            <a:pPr marL="34290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voulez dire que vous ne pouvez plus continuer comme ça… » (forme affirmative)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Répéter la fin de la phrase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Pas comme ça…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Paraphraser</a:t>
            </a:r>
          </a:p>
          <a:p>
            <a:pPr marL="34290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Ce n’est plus possible pour vous de continuer comme ça…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200" dirty="0">
              <a:solidFill>
                <a:srgbClr val="2F2B20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simples</a:t>
            </a:r>
          </a:p>
        </p:txBody>
      </p:sp>
    </p:spTree>
    <p:extLst>
      <p:ext uri="{BB962C8B-B14F-4D97-AF65-F5344CB8AC3E}">
        <p14:creationId xmlns:p14="http://schemas.microsoft.com/office/powerpoint/2010/main" val="311764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63813B-5F67-4F98-8787-67CB93FCE28B}"/>
              </a:ext>
            </a:extLst>
          </p:cNvPr>
          <p:cNvSpPr txBox="1"/>
          <p:nvPr/>
        </p:nvSpPr>
        <p:spPr>
          <a:xfrm>
            <a:off x="314430" y="1502930"/>
            <a:ext cx="12044516" cy="2875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Reflet de sentiment en sur ou sous-évaluant</a:t>
            </a:r>
            <a:r>
              <a:rPr lang="fr-FR" altLang="fr-FR" b="1" dirty="0">
                <a:solidFill>
                  <a:srgbClr val="7A2553"/>
                </a:solidFill>
              </a:rPr>
              <a:t> </a:t>
            </a:r>
            <a:r>
              <a:rPr lang="fr-FR" altLang="fr-FR" dirty="0">
                <a:solidFill>
                  <a:srgbClr val="2F2B20"/>
                </a:solidFill>
              </a:rPr>
              <a:t>= restituer les émotions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« vous êtes à bout, vous n’en pouvez plus…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Prolonger l’idée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il est temps que quelque chose change dans votre vie… »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dirty="0">
              <a:solidFill>
                <a:srgbClr val="2F2B20"/>
              </a:solidFill>
            </a:endParaRP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b="1" dirty="0">
                <a:solidFill>
                  <a:srgbClr val="A49735"/>
                </a:solidFill>
              </a:rPr>
              <a:t>Double reflet 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r>
              <a:rPr lang="fr-FR" altLang="fr-FR" dirty="0">
                <a:solidFill>
                  <a:srgbClr val="2F2B20"/>
                </a:solidFill>
              </a:rPr>
              <a:t> « d’une part c’est difficile de changer et en même temps vous sentez que les choses ne peuvent plus rester comme ça ».</a:t>
            </a:r>
          </a:p>
          <a:p>
            <a:pPr marL="342900" lvl="0" indent="-228600">
              <a:lnSpc>
                <a:spcPct val="80000"/>
              </a:lnSpc>
              <a:spcBef>
                <a:spcPct val="20000"/>
              </a:spcBef>
              <a:buClr>
                <a:srgbClr val="A9A57C"/>
              </a:buClr>
              <a:defRPr/>
            </a:pPr>
            <a:endParaRPr lang="fr-FR" altLang="fr-FR" sz="2200" dirty="0">
              <a:solidFill>
                <a:srgbClr val="2F2B20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D10D7E8-A99E-4CC4-8A4D-C8A531E6303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reflets complexes</a:t>
            </a:r>
          </a:p>
        </p:txBody>
      </p:sp>
    </p:spTree>
    <p:extLst>
      <p:ext uri="{BB962C8B-B14F-4D97-AF65-F5344CB8AC3E}">
        <p14:creationId xmlns:p14="http://schemas.microsoft.com/office/powerpoint/2010/main" val="3801234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408640" y="1797924"/>
            <a:ext cx="1130439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 </a:t>
            </a:r>
            <a:r>
              <a:rPr lang="en-US" sz="2000" b="1" dirty="0">
                <a:solidFill>
                  <a:srgbClr val="A49735"/>
                </a:solidFill>
              </a:rPr>
              <a:t>Je me </a:t>
            </a:r>
            <a:r>
              <a:rPr lang="en-US" sz="2000" b="1" dirty="0" err="1">
                <a:solidFill>
                  <a:srgbClr val="A49735"/>
                </a:solidFill>
              </a:rPr>
              <a:t>sens</a:t>
            </a:r>
            <a:r>
              <a:rPr lang="en-US" sz="2000" b="1" dirty="0">
                <a:solidFill>
                  <a:srgbClr val="A49735"/>
                </a:solidFill>
              </a:rPr>
              <a:t> </a:t>
            </a:r>
            <a:r>
              <a:rPr lang="en-US" sz="2000" b="1" dirty="0" err="1">
                <a:solidFill>
                  <a:srgbClr val="A49735"/>
                </a:solidFill>
              </a:rPr>
              <a:t>seule</a:t>
            </a:r>
            <a:r>
              <a:rPr lang="fr-FR" sz="2000" b="1" dirty="0">
                <a:solidFill>
                  <a:srgbClr val="A49735"/>
                </a:solidFill>
              </a:rPr>
              <a:t> ».</a:t>
            </a:r>
            <a:endParaRPr lang="en-US" sz="2000" b="1" dirty="0">
              <a:solidFill>
                <a:srgbClr val="A49735"/>
              </a:solidFill>
            </a:endParaRPr>
          </a:p>
          <a:p>
            <a:endParaRPr lang="en-US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vous </a:t>
            </a:r>
            <a:r>
              <a:rPr lang="en-US" sz="2000" b="1" dirty="0" err="1"/>
              <a:t>sentez</a:t>
            </a:r>
            <a:r>
              <a:rPr lang="en-US" sz="2000" b="1" dirty="0"/>
              <a:t> </a:t>
            </a:r>
            <a:r>
              <a:rPr lang="en-US" sz="2000" b="1" dirty="0" err="1"/>
              <a:t>isolée</a:t>
            </a:r>
            <a:r>
              <a:rPr lang="fr-FR" sz="2000" b="1" dirty="0"/>
              <a:t> ».</a:t>
            </a:r>
            <a:endParaRPr lang="en-US" sz="2000" b="1" dirty="0"/>
          </a:p>
          <a:p>
            <a:pPr marL="895350" lvl="4"/>
            <a:r>
              <a:rPr lang="fr-FR" sz="2000" b="1" dirty="0"/>
              <a:t>« </a:t>
            </a:r>
            <a:r>
              <a:rPr lang="en-US" sz="2000" b="1" dirty="0" err="1"/>
              <a:t>Vous</a:t>
            </a:r>
            <a:r>
              <a:rPr lang="en-US" sz="2000" b="1" dirty="0"/>
              <a:t> </a:t>
            </a:r>
            <a:r>
              <a:rPr lang="en-US" sz="2000" b="1" dirty="0" err="1"/>
              <a:t>avez</a:t>
            </a:r>
            <a:r>
              <a:rPr lang="en-US" sz="2000" b="1" dirty="0"/>
              <a:t> </a:t>
            </a:r>
            <a:r>
              <a:rPr lang="en-US" sz="2000" b="1" dirty="0" err="1"/>
              <a:t>besoin</a:t>
            </a:r>
            <a:r>
              <a:rPr lang="en-US" sz="2000" b="1" dirty="0"/>
              <a:t> d’être </a:t>
            </a:r>
            <a:r>
              <a:rPr lang="en-US" sz="2000" b="1" dirty="0" err="1"/>
              <a:t>entourée</a:t>
            </a:r>
            <a:r>
              <a:rPr lang="fr-FR" sz="2000" b="1" dirty="0"/>
              <a:t> ».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</p:spTree>
    <p:extLst>
      <p:ext uri="{BB962C8B-B14F-4D97-AF65-F5344CB8AC3E}">
        <p14:creationId xmlns:p14="http://schemas.microsoft.com/office/powerpoint/2010/main" val="18648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23A757-D27D-46C6-8CBD-7D3EF1EFAF36}"/>
              </a:ext>
            </a:extLst>
          </p:cNvPr>
          <p:cNvSpPr txBox="1"/>
          <p:nvPr/>
        </p:nvSpPr>
        <p:spPr>
          <a:xfrm>
            <a:off x="408639" y="1786887"/>
            <a:ext cx="1104774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 Je sais que si je continue comme ça le pire peut arriver à mon bébé 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Le pire pourrait arriver à votre bébé ».</a:t>
            </a:r>
          </a:p>
          <a:p>
            <a:pPr marL="895350" lvl="4"/>
            <a:r>
              <a:rPr lang="fr-FR" b="1" dirty="0"/>
              <a:t>	« Vous avez le sentiment que quelque chose de grave va arriver à votre enfant si rien ne change ».</a:t>
            </a:r>
          </a:p>
          <a:p>
            <a:pPr marL="895350" lvl="4"/>
            <a:endParaRPr lang="fr-FR" sz="2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DCA4D2-25D8-4EA4-B4A0-90D9BB425B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Exerçons-nous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AF06C0-6B53-4C14-BEAB-C251C566DEE7}"/>
              </a:ext>
            </a:extLst>
          </p:cNvPr>
          <p:cNvSpPr txBox="1"/>
          <p:nvPr/>
        </p:nvSpPr>
        <p:spPr>
          <a:xfrm>
            <a:off x="408639" y="3719569"/>
            <a:ext cx="1205345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A49735"/>
                </a:solidFill>
              </a:rPr>
              <a:t>« J’ai beau faire des efforts, rien ne fonctionne ».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lvl="4"/>
            <a:r>
              <a:rPr lang="fr-FR" b="1" dirty="0"/>
              <a:t>« Rien ne fonctionne ».</a:t>
            </a:r>
          </a:p>
          <a:p>
            <a:pPr marL="895350" lvl="4"/>
            <a:r>
              <a:rPr lang="fr-FR" b="1" dirty="0"/>
              <a:t>	« Pour l’instant, ce que vous avez essayé n’a pas fonctionné et vous auriez besoin d’aide ».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32523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783361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4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Ouvrir le dialogue sur les consommations de produits psychoactifs avec la patiente / l’usagère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La posture professionnelle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L’ambivalence et le processus de changement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outils favorisant le dialogue</a:t>
            </a:r>
          </a:p>
          <a:p>
            <a:pPr lvl="1">
              <a:tabLst>
                <a:tab pos="446088" algn="l"/>
              </a:tabLst>
            </a:pP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>
            <a:extLst>
              <a:ext uri="{FF2B5EF4-FFF2-40B4-BE49-F238E27FC236}">
                <a16:creationId xmlns:a16="http://schemas.microsoft.com/office/drawing/2014/main" id="{E868405E-E6AE-41BE-BDBA-E3EB7B2BC03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61694" y="1499983"/>
            <a:ext cx="4589770" cy="3303587"/>
          </a:xfrm>
          <a:prstGeom prst="rect">
            <a:avLst/>
          </a:prstGeom>
        </p:spPr>
        <p:txBody>
          <a:bodyPr/>
          <a:lstStyle/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 n’est pas un compliment !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Faire des commentaires positifs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et authentiques sur le changement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Centrée sur la personne</a:t>
            </a:r>
          </a:p>
          <a:p>
            <a:endParaRPr lang="fr-FR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altLang="fr-FR" sz="18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Permet l’encouragement</a:t>
            </a:r>
          </a:p>
          <a:p>
            <a:pPr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1C52F2A-0ABC-48C4-955C-B7317C081A7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866968" y="1499983"/>
            <a:ext cx="7207045" cy="5203825"/>
          </a:xfrm>
          <a:prstGeom prst="rect">
            <a:avLst/>
          </a:prstGeom>
        </p:spPr>
        <p:txBody>
          <a:bodyPr/>
          <a:lstStyle/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compétences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 vous prenez le temps de vous renseigner… »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essais réalisés et les premiers changements réalisés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réussi à stabiliser votre consommation…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vous avez déjà réfléchi à certaines stratégies pour 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réussites antérieures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«vous avez déjà réussi à arrêter de fumer pendant plus de 6 semaines »</a:t>
            </a:r>
            <a:r>
              <a:rPr lang="fr-FR" altLang="fr-FR" sz="1800" b="1" dirty="0">
                <a:solidFill>
                  <a:prstClr val="black"/>
                </a:solidFill>
              </a:rPr>
              <a:t> 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valeurs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c’est important pour vous de prendre soin de votre bébé… »</a:t>
            </a:r>
          </a:p>
          <a:p>
            <a:pPr marL="342900" lvl="0" indent="-342900" eaLnBrk="0" fontAlgn="base" hangingPunct="0">
              <a:spcBef>
                <a:spcPts val="0"/>
              </a:spcBef>
              <a:spcAft>
                <a:spcPts val="1200"/>
              </a:spcAft>
            </a:pPr>
            <a:r>
              <a:rPr lang="fr-FR" altLang="fr-FR" sz="1800" b="1" dirty="0">
                <a:solidFill>
                  <a:srgbClr val="A49735"/>
                </a:solidFill>
              </a:rPr>
              <a:t>Sur les ressources </a:t>
            </a:r>
            <a:endParaRPr lang="fr-FR" altLang="fr-FR" sz="1800" b="1" dirty="0">
              <a:solidFill>
                <a:prstClr val="black"/>
              </a:solidFill>
            </a:endParaRPr>
          </a:p>
          <a:p>
            <a:pPr marL="0" lvl="0" indent="11113" eaLnBrk="0" fontAlgn="base" hangingPunc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altLang="fr-FR" sz="1800" dirty="0">
                <a:solidFill>
                  <a:prstClr val="black"/>
                </a:solidFill>
              </a:rPr>
              <a:t>« Malgré les difficultés que vous rencontrez en ce moment vous continuer de vous mobiliser… »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CC6F92F-22C9-493D-B64C-52F9CA27C8C7}"/>
              </a:ext>
            </a:extLst>
          </p:cNvPr>
          <p:cNvSpPr txBox="1"/>
          <p:nvPr/>
        </p:nvSpPr>
        <p:spPr>
          <a:xfrm>
            <a:off x="408639" y="720940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La valorisation    </a:t>
            </a:r>
          </a:p>
        </p:txBody>
      </p:sp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D7AAF146-3815-482A-B786-E04F25CCB384}"/>
              </a:ext>
            </a:extLst>
          </p:cNvPr>
          <p:cNvSpPr/>
          <p:nvPr/>
        </p:nvSpPr>
        <p:spPr>
          <a:xfrm>
            <a:off x="618820" y="4049917"/>
            <a:ext cx="3572180" cy="2808083"/>
          </a:xfrm>
          <a:prstGeom prst="irregularSeal1">
            <a:avLst/>
          </a:prstGeom>
          <a:solidFill>
            <a:srgbClr val="D7D8D7"/>
          </a:solidFill>
          <a:ln>
            <a:solidFill>
              <a:srgbClr val="CEC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0" i="1" dirty="0">
                <a:solidFill>
                  <a:srgbClr val="2C2F34"/>
                </a:solidFill>
                <a:effectLst/>
              </a:rPr>
              <a:t>« La confiance en soi est le premier secret du succès. »</a:t>
            </a:r>
          </a:p>
          <a:p>
            <a:pPr algn="ctr"/>
            <a:r>
              <a:rPr lang="fr-FR" sz="1200" dirty="0"/>
              <a:t>Ralph Waldo Emerson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73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Espace réservé du contenu 2">
            <a:extLst>
              <a:ext uri="{FF2B5EF4-FFF2-40B4-BE49-F238E27FC236}">
                <a16:creationId xmlns:a16="http://schemas.microsoft.com/office/drawing/2014/main" id="{E78D557E-26FC-46E7-AAAE-05C94AAB46F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8639" y="1458383"/>
            <a:ext cx="11630025" cy="488033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savez-vous à propos de…? 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voudriez-vous savoir à propos de…? »</a:t>
            </a:r>
          </a:p>
          <a:p>
            <a:pPr marL="228600" lvl="1"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Seriez-vous d’accord que je vous explique…? »</a:t>
            </a:r>
          </a:p>
          <a:p>
            <a:pPr marL="640080" lvl="1">
              <a:buNone/>
              <a:defRPr/>
            </a:pPr>
            <a:endParaRPr lang="fr-FR" altLang="fr-FR" sz="1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1900" b="1" dirty="0">
                <a:solidFill>
                  <a:srgbClr val="7A25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Partager l’information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Donner l’information, en s’assurant d’avoir la permission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Parler d’une manière générale, études, de ce qui marche pour les autres</a:t>
            </a:r>
          </a:p>
          <a:p>
            <a:pPr>
              <a:buNone/>
              <a:defRPr/>
            </a:pPr>
            <a:endParaRPr lang="fr-FR" altLang="fr-FR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fr-FR" altLang="fr-FR" sz="1900" b="1" dirty="0">
                <a:solidFill>
                  <a:srgbClr val="A4973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Demander :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Que faites-vous de cela ? »</a:t>
            </a:r>
          </a:p>
          <a:p>
            <a:pPr marL="640080" lvl="1">
              <a:buNone/>
              <a:defRPr/>
            </a:pPr>
            <a:r>
              <a:rPr lang="fr-FR" alt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« Qu’est-ce qui pourrait être utile pour vous ? »</a:t>
            </a:r>
          </a:p>
          <a:p>
            <a:pPr>
              <a:buNone/>
              <a:defRPr/>
            </a:pPr>
            <a:endParaRPr lang="fr-FR" alt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13CECF-9851-46AB-BA55-DC92F4F7EC8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Demander - Demander - Partager - Demander</a:t>
            </a:r>
          </a:p>
        </p:txBody>
      </p:sp>
    </p:spTree>
    <p:extLst>
      <p:ext uri="{BB962C8B-B14F-4D97-AF65-F5344CB8AC3E}">
        <p14:creationId xmlns:p14="http://schemas.microsoft.com/office/powerpoint/2010/main" val="2998919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FA27A91-82A5-4E2F-B56C-56686DCDA81C}"/>
              </a:ext>
            </a:extLst>
          </p:cNvPr>
          <p:cNvSpPr txBox="1"/>
          <p:nvPr/>
        </p:nvSpPr>
        <p:spPr>
          <a:xfrm>
            <a:off x="408639" y="3208735"/>
            <a:ext cx="115097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L’importance de l’aménagement de la pièce et de son poste de travail</a:t>
            </a:r>
            <a:endParaRPr lang="fr-FR" sz="20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49E0293-BECD-4FC3-83C0-8C93326E765B}"/>
              </a:ext>
            </a:extLst>
          </p:cNvPr>
          <p:cNvSpPr txBox="1"/>
          <p:nvPr/>
        </p:nvSpPr>
        <p:spPr>
          <a:xfrm>
            <a:off x="726968" y="1327708"/>
            <a:ext cx="3619499" cy="136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La voix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 regard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Les gestes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2B81415-2518-4DD7-9454-EA05EA8A22FB}"/>
              </a:ext>
            </a:extLst>
          </p:cNvPr>
          <p:cNvSpPr txBox="1"/>
          <p:nvPr/>
        </p:nvSpPr>
        <p:spPr>
          <a:xfrm>
            <a:off x="796637" y="4606065"/>
            <a:ext cx="10297384" cy="924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Place de l’ordinateur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Du bureau et des chaises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7AB0-3B2E-407E-8CDF-BC0F08BD9676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Les attitudes non verbales</a:t>
            </a:r>
          </a:p>
        </p:txBody>
      </p:sp>
    </p:spTree>
    <p:extLst>
      <p:ext uri="{BB962C8B-B14F-4D97-AF65-F5344CB8AC3E}">
        <p14:creationId xmlns:p14="http://schemas.microsoft.com/office/powerpoint/2010/main" val="2416770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280AC45C-EF38-4EE5-9113-5C68ADB1FC64}"/>
              </a:ext>
            </a:extLst>
          </p:cNvPr>
          <p:cNvSpPr txBox="1">
            <a:spLocks/>
          </p:cNvSpPr>
          <p:nvPr/>
        </p:nvSpPr>
        <p:spPr>
          <a:xfrm>
            <a:off x="469232" y="264695"/>
            <a:ext cx="10884568" cy="142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eaLnBrk="1" fontAlgn="auto" hangingPunct="1">
              <a:lnSpc>
                <a:spcPct val="90000"/>
              </a:lnSpc>
              <a:spcAft>
                <a:spcPts val="600"/>
              </a:spcAft>
              <a:defRPr/>
            </a:pPr>
            <a:endParaRPr lang="fr-FR" altLang="fr-FR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458" name="Picture 2" descr="Clé, Solution, Réponse, Accès, Problème Solution">
            <a:extLst>
              <a:ext uri="{FF2B5EF4-FFF2-40B4-BE49-F238E27FC236}">
                <a16:creationId xmlns:a16="http://schemas.microsoft.com/office/drawing/2014/main" id="{4CF732CF-E02C-4FD5-9F13-DD212A106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2180" y="1943767"/>
            <a:ext cx="2312281" cy="376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2725BAC-BF39-402B-B61B-5CB55E8FD0B7}"/>
              </a:ext>
            </a:extLst>
          </p:cNvPr>
          <p:cNvSpPr txBox="1"/>
          <p:nvPr/>
        </p:nvSpPr>
        <p:spPr>
          <a:xfrm>
            <a:off x="2434461" y="1866900"/>
            <a:ext cx="95564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L'ambivalence est une étape normale de la préparation au changement qui s’inclût dans le processus de changement</a:t>
            </a:r>
          </a:p>
          <a:p>
            <a:endParaRPr lang="fr-FR" dirty="0"/>
          </a:p>
          <a:p>
            <a:r>
              <a:rPr lang="fr-FR" dirty="0"/>
              <a:t>Lorsque l’intervenant argumente en faveur du changement, il fait naturellement ressortir les arguments opposés chez la personne =  Attention au réflexe correcteur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Bien que l’intervention brève soit un entretien directif, il doit s’inspirer des valeurs de l’entretien motivationnel</a:t>
            </a:r>
          </a:p>
          <a:p>
            <a:endParaRPr lang="fr-FR" dirty="0"/>
          </a:p>
          <a:p>
            <a:r>
              <a:rPr lang="fr-FR" dirty="0"/>
              <a:t>Il est conseillé de favoriser l’exploration des bénéfices plutôt que des risques notamment quand le temps d’intervention est limité</a:t>
            </a:r>
          </a:p>
          <a:p>
            <a:endParaRPr lang="fr-FR" dirty="0"/>
          </a:p>
          <a:p>
            <a:endParaRPr lang="fr-FR" sz="18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1AF4233-45EA-4AEE-9ADB-A7DE56B437F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Changer n’est pas facile…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02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3DE3344-F0CB-44B8-9698-39B04165C652}"/>
              </a:ext>
            </a:extLst>
          </p:cNvPr>
          <p:cNvSpPr txBox="1"/>
          <p:nvPr/>
        </p:nvSpPr>
        <p:spPr>
          <a:xfrm>
            <a:off x="2641304" y="4626848"/>
            <a:ext cx="69758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Le portail des acteurs de la santé Fédération addiction</a:t>
            </a:r>
          </a:p>
          <a:p>
            <a:pPr algn="ctr"/>
            <a:r>
              <a:rPr lang="fr-FR" dirty="0"/>
              <a:t>Vidéo à choisir selon le contexte professionnel des participants</a:t>
            </a:r>
          </a:p>
          <a:p>
            <a:pPr algn="ctr"/>
            <a:endParaRPr lang="fr-FR" dirty="0"/>
          </a:p>
          <a:p>
            <a:pPr algn="ctr"/>
            <a:r>
              <a:rPr lang="fr-FR" dirty="0">
                <a:hlinkClick r:id="rId2"/>
              </a:rPr>
              <a:t>https://intervenir-addictions.fr/</a:t>
            </a:r>
            <a:endParaRPr lang="fr-FR" dirty="0"/>
          </a:p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365233-ABF6-45A1-ADAE-C49D9F03DEB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Outil d’animation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4B45B7-AD06-4260-B866-B39406D4A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824" y="1519374"/>
            <a:ext cx="7042352" cy="3107474"/>
          </a:xfrm>
          <a:prstGeom prst="rect">
            <a:avLst/>
          </a:prstGeom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615C5548-57D7-405F-9C7B-07107AA715A9}"/>
              </a:ext>
            </a:extLst>
          </p:cNvPr>
          <p:cNvGrpSpPr/>
          <p:nvPr/>
        </p:nvGrpSpPr>
        <p:grpSpPr>
          <a:xfrm>
            <a:off x="1310152" y="2651574"/>
            <a:ext cx="803106" cy="1146758"/>
            <a:chOff x="1310152" y="4117210"/>
            <a:chExt cx="803106" cy="1146758"/>
          </a:xfrm>
        </p:grpSpPr>
        <p:pic>
          <p:nvPicPr>
            <p:cNvPr id="8" name="Picture 2" descr="Icône Chronometre Gratuit de Time assets Icons">
              <a:extLst>
                <a:ext uri="{FF2B5EF4-FFF2-40B4-BE49-F238E27FC236}">
                  <a16:creationId xmlns:a16="http://schemas.microsoft.com/office/drawing/2014/main" id="{53DC1B54-C2B0-4F1F-BEEE-315E134085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168" y="4117210"/>
              <a:ext cx="520533" cy="4080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BE8BB0F4-C768-4AD9-94E4-A20DF4C41771}"/>
                </a:ext>
              </a:extLst>
            </p:cNvPr>
            <p:cNvSpPr txBox="1"/>
            <p:nvPr/>
          </p:nvSpPr>
          <p:spPr>
            <a:xfrm>
              <a:off x="1310152" y="4525304"/>
              <a:ext cx="80310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7A2553"/>
                  </a:solidFill>
                </a:rPr>
                <a:t>10’</a:t>
              </a:r>
            </a:p>
            <a:p>
              <a:r>
                <a:rPr lang="fr-FR" sz="1200" i="1" dirty="0">
                  <a:solidFill>
                    <a:srgbClr val="7A2553"/>
                  </a:solidFill>
                </a:rPr>
                <a:t>(temps indicatif)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457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a) La posture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1412132"/>
            <a:ext cx="11856098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Bien que l’Intervention brève soit un entretien plus directif, il doit s’inspirer des valeurs de l’entretien motivationnel,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09DD9"/>
              </a:buClr>
              <a:buSzTx/>
              <a:buFontTx/>
              <a:buNone/>
              <a:tabLst/>
              <a:defRPr/>
            </a:pPr>
            <a:r>
              <a:rPr lang="fr-F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Travailler l’alliance, la collaboration avec la patiente et le futur père; compagnon ou compagne </a:t>
            </a:r>
            <a:r>
              <a:rPr lang="fr-F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45D5682-CB05-41C8-BED4-FEEF2735903C}"/>
              </a:ext>
            </a:extLst>
          </p:cNvPr>
          <p:cNvSpPr/>
          <p:nvPr/>
        </p:nvSpPr>
        <p:spPr>
          <a:xfrm>
            <a:off x="2005676" y="2331630"/>
            <a:ext cx="2986137" cy="3007962"/>
          </a:xfrm>
          <a:prstGeom prst="roundRect">
            <a:avLst/>
          </a:prstGeom>
          <a:gradFill flip="none" rotWithShape="1">
            <a:gsLst>
              <a:gs pos="0">
                <a:srgbClr val="A49735">
                  <a:tint val="66000"/>
                  <a:satMod val="160000"/>
                </a:srgbClr>
              </a:gs>
              <a:gs pos="50000">
                <a:srgbClr val="A49735">
                  <a:tint val="44500"/>
                  <a:satMod val="160000"/>
                </a:srgbClr>
              </a:gs>
              <a:gs pos="100000">
                <a:srgbClr val="A49735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A497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Écoute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Confidentialité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Empathie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Bienveillance</a:t>
            </a:r>
          </a:p>
          <a:p>
            <a:pPr algn="ctr">
              <a:lnSpc>
                <a:spcPct val="200000"/>
              </a:lnSpc>
            </a:pPr>
            <a:r>
              <a:rPr lang="fr-FR" b="1" dirty="0">
                <a:solidFill>
                  <a:schemeClr val="tx1"/>
                </a:solidFill>
              </a:rPr>
              <a:t>Absence de jugement </a:t>
            </a:r>
          </a:p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6CE07E6-E959-4C31-80BB-2D10DD86CF42}"/>
              </a:ext>
            </a:extLst>
          </p:cNvPr>
          <p:cNvSpPr txBox="1"/>
          <p:nvPr/>
        </p:nvSpPr>
        <p:spPr>
          <a:xfrm>
            <a:off x="408639" y="5585059"/>
            <a:ext cx="11435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cap="small" dirty="0">
                <a:solidFill>
                  <a:srgbClr val="A49735"/>
                </a:solidFill>
              </a:rPr>
              <a:t>Le respect de grands principes pour soigner sa relation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1E572A-F949-4B76-869B-EB6E6BEC50A9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bases de la posture professionnelle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34E35CE-408F-4D0D-8F15-4D1F4FCCB6DC}"/>
              </a:ext>
            </a:extLst>
          </p:cNvPr>
          <p:cNvSpPr/>
          <p:nvPr/>
        </p:nvSpPr>
        <p:spPr>
          <a:xfrm>
            <a:off x="6743988" y="2331629"/>
            <a:ext cx="3076576" cy="3007962"/>
          </a:xfrm>
          <a:prstGeom prst="roundRect">
            <a:avLst/>
          </a:prstGeom>
          <a:gradFill flip="none" rotWithShape="1">
            <a:gsLst>
              <a:gs pos="0">
                <a:srgbClr val="A49735">
                  <a:tint val="66000"/>
                  <a:satMod val="160000"/>
                </a:srgbClr>
              </a:gs>
              <a:gs pos="50000">
                <a:srgbClr val="A49735">
                  <a:tint val="44500"/>
                  <a:satMod val="160000"/>
                </a:srgbClr>
              </a:gs>
              <a:gs pos="100000">
                <a:srgbClr val="A49735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A497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Comprendre la personne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 dans sa globalité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Bio-psycho-socio-culturelle</a:t>
            </a:r>
          </a:p>
        </p:txBody>
      </p:sp>
    </p:spTree>
    <p:extLst>
      <p:ext uri="{BB962C8B-B14F-4D97-AF65-F5344CB8AC3E}">
        <p14:creationId xmlns:p14="http://schemas.microsoft.com/office/powerpoint/2010/main" val="385609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2EBC8A-D3C8-481C-A349-C351681D6794}"/>
              </a:ext>
            </a:extLst>
          </p:cNvPr>
          <p:cNvSpPr txBox="1"/>
          <p:nvPr/>
        </p:nvSpPr>
        <p:spPr>
          <a:xfrm>
            <a:off x="408639" y="1576844"/>
            <a:ext cx="108496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professionnel pourra se questionner sur :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Quel est le niveau de confort relationnel, d’ouverture à me parler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Comment suis-je aidant et soutenant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Dans quelle mesure je comprends ce qui préoccupe la patiente ?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« A quel point je sens qu’une relation de partenariat, un climat d’acceptation est en train de s’installer ? »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811C7B-051D-40FE-8222-D117F1A1A555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i="1" dirty="0">
                <a:solidFill>
                  <a:srgbClr val="7A2553"/>
                </a:solidFill>
              </a:rPr>
              <a:t>« C’est quoi une posture professionnelle adaptée ? » </a:t>
            </a:r>
            <a:endParaRPr lang="fr-FR" sz="3200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79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914267B-87A3-4AFC-A561-FBB74B1B4AD6}"/>
              </a:ext>
            </a:extLst>
          </p:cNvPr>
          <p:cNvSpPr txBox="1"/>
          <p:nvPr/>
        </p:nvSpPr>
        <p:spPr>
          <a:xfrm>
            <a:off x="525446" y="1413363"/>
            <a:ext cx="6027754" cy="4065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Ordonner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Alarmer, mettre en garde, menacer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Conseiller, faire des suggestions, fournir des solutions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Démontrer, argumenter, enseigner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Moraliser, juger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Étiqueter, interpréter, analyser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Sympathiser, consoler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Mettre à l’épreuve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Plaisanter…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0B578B-1B77-4D34-91A0-64EEA5068881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impasses relationnelles et le réflexe correcteur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664B476-4CD4-4C3F-AEDB-8C9A824D4FF2}"/>
              </a:ext>
            </a:extLst>
          </p:cNvPr>
          <p:cNvSpPr txBox="1"/>
          <p:nvPr/>
        </p:nvSpPr>
        <p:spPr>
          <a:xfrm>
            <a:off x="6942667" y="1625600"/>
            <a:ext cx="447886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100" dirty="0"/>
              <a:t>.</a:t>
            </a:r>
            <a:endParaRPr lang="en-US" sz="1100" dirty="0"/>
          </a:p>
          <a:p>
            <a:pPr lvl="0"/>
            <a:endParaRPr lang="fr-FR" dirty="0"/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1382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b) L’ambivalence et le processus de changement </a:t>
            </a:r>
          </a:p>
        </p:txBody>
      </p:sp>
    </p:spTree>
    <p:extLst>
      <p:ext uri="{BB962C8B-B14F-4D97-AF65-F5344CB8AC3E}">
        <p14:creationId xmlns:p14="http://schemas.microsoft.com/office/powerpoint/2010/main" val="382402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EBCDAC-FBE4-402F-86D2-555AFF6B79F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 et le slalom décisionnel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3" name="Picture 17">
            <a:extLst>
              <a:ext uri="{FF2B5EF4-FFF2-40B4-BE49-F238E27FC236}">
                <a16:creationId xmlns:a16="http://schemas.microsoft.com/office/drawing/2014/main" id="{E1CC15A9-0198-493F-BBC8-935E84117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6781" y="2683652"/>
            <a:ext cx="2572453" cy="1519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066BC94-B11A-4AC6-B138-26BA7BFF228C}"/>
              </a:ext>
            </a:extLst>
          </p:cNvPr>
          <p:cNvSpPr txBox="1"/>
          <p:nvPr/>
        </p:nvSpPr>
        <p:spPr>
          <a:xfrm>
            <a:off x="904973" y="1423447"/>
            <a:ext cx="3658149" cy="2486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Bénéfices retirés à la consommation du produit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Plaisir/ recherche de bien ou mieux être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 Gestion des émotions +/-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Fuir la réalité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Convivialité…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4EB1A40-62F2-4CBF-845C-1CA0144C2225}"/>
              </a:ext>
            </a:extLst>
          </p:cNvPr>
          <p:cNvSpPr txBox="1"/>
          <p:nvPr/>
        </p:nvSpPr>
        <p:spPr>
          <a:xfrm>
            <a:off x="729868" y="3784254"/>
            <a:ext cx="37634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</a:rPr>
              <a:t>Inconvénients à arrêter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Peur de l’exclusion du groupe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Peur du manque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6BF2F4-9956-4F5D-A48D-E2AB824BE045}"/>
              </a:ext>
            </a:extLst>
          </p:cNvPr>
          <p:cNvSpPr txBox="1"/>
          <p:nvPr/>
        </p:nvSpPr>
        <p:spPr>
          <a:xfrm>
            <a:off x="8023123" y="1264258"/>
            <a:ext cx="3991896" cy="222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Inconvénients au maintien  de la consommation du produit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Culpabilité, sentiment de honte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Troubles relationnels avec l’entourage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 Risques-conséquences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1BC1E82-4203-47FB-ABCF-1BD30DB7239A}"/>
              </a:ext>
            </a:extLst>
          </p:cNvPr>
          <p:cNvSpPr txBox="1"/>
          <p:nvPr/>
        </p:nvSpPr>
        <p:spPr>
          <a:xfrm>
            <a:off x="8249263" y="3903406"/>
            <a:ext cx="3505962" cy="2019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7A2553"/>
                </a:solidFill>
              </a:rPr>
              <a:t>Bénéfices à arrêter ou diminuer la consommation</a:t>
            </a:r>
            <a:r>
              <a:rPr lang="fr-FR" altLang="fr-FR" sz="2000" dirty="0">
                <a:solidFill>
                  <a:srgbClr val="7A2553"/>
                </a:solidFill>
              </a:rPr>
              <a:t> 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Sentiment de fierté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Prendre soin de son bébé</a:t>
            </a:r>
          </a:p>
          <a:p>
            <a:pPr algn="ctr" defTabSz="1072866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2000" b="1" dirty="0">
                <a:solidFill>
                  <a:srgbClr val="A49735"/>
                </a:solidFill>
              </a:rPr>
              <a:t>Augmenter les chances de réussites PMA…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9E5FD1A-B08E-4E31-9D1E-407AA446F19B}"/>
              </a:ext>
            </a:extLst>
          </p:cNvPr>
          <p:cNvSpPr txBox="1"/>
          <p:nvPr/>
        </p:nvSpPr>
        <p:spPr>
          <a:xfrm>
            <a:off x="838889" y="5818638"/>
            <a:ext cx="4060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Je continue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A2F47F0-1999-46E4-8F49-AFA3B9C36F76}"/>
              </a:ext>
            </a:extLst>
          </p:cNvPr>
          <p:cNvSpPr txBox="1"/>
          <p:nvPr/>
        </p:nvSpPr>
        <p:spPr>
          <a:xfrm>
            <a:off x="8200103" y="5938684"/>
            <a:ext cx="29890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72866">
              <a:spcBef>
                <a:spcPct val="50000"/>
              </a:spcBef>
              <a:defRPr/>
            </a:pPr>
            <a:r>
              <a:rPr lang="fr-FR" altLang="fr-FR" sz="2200" b="1" dirty="0">
                <a:solidFill>
                  <a:srgbClr val="7A2553"/>
                </a:solidFill>
                <a:cs typeface="Calibri Light" panose="020F0302020204030204" pitchFamily="34" charset="0"/>
              </a:rPr>
              <a:t>J’arrête</a:t>
            </a:r>
            <a:endParaRPr lang="fr-FR" altLang="fr-FR" sz="2200" dirty="0">
              <a:solidFill>
                <a:srgbClr val="7A2553"/>
              </a:solidFill>
              <a:cs typeface="Calibri Light" panose="020F0302020204030204" pitchFamily="34" charset="0"/>
            </a:endParaRP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81B7D6B7-60B5-493D-AEEE-6D9B5119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5" y="5658278"/>
            <a:ext cx="1285411" cy="862937"/>
          </a:xfrm>
          <a:prstGeom prst="triangle">
            <a:avLst>
              <a:gd name="adj" fmla="val 50000"/>
            </a:avLst>
          </a:prstGeom>
          <a:solidFill>
            <a:srgbClr val="7A255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1072866">
              <a:spcBef>
                <a:spcPct val="0"/>
              </a:spcBef>
              <a:buNone/>
            </a:pPr>
            <a:endParaRPr lang="fr-FR" altLang="fr-FR" sz="1800">
              <a:solidFill>
                <a:prstClr val="black"/>
              </a:solidFill>
            </a:endParaRPr>
          </a:p>
        </p:txBody>
      </p:sp>
      <p:sp>
        <p:nvSpPr>
          <p:cNvPr id="12" name="Signe Moins 11">
            <a:extLst>
              <a:ext uri="{FF2B5EF4-FFF2-40B4-BE49-F238E27FC236}">
                <a16:creationId xmlns:a16="http://schemas.microsoft.com/office/drawing/2014/main" id="{27411D9A-ABF4-471D-B42A-725768480CEE}"/>
              </a:ext>
            </a:extLst>
          </p:cNvPr>
          <p:cNvSpPr/>
          <p:nvPr/>
        </p:nvSpPr>
        <p:spPr>
          <a:xfrm rot="21306556">
            <a:off x="4060724" y="5603868"/>
            <a:ext cx="4798141" cy="45719"/>
          </a:xfrm>
          <a:prstGeom prst="mathMinus">
            <a:avLst/>
          </a:prstGeom>
          <a:ln>
            <a:solidFill>
              <a:srgbClr val="7A25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57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5480F7A-302B-49ED-9765-2E864B73732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L’ambivalence : Mettre en avant les bénéfices de l’arrêt </a:t>
            </a:r>
            <a:endParaRPr lang="fr-FR" sz="3200" dirty="0">
              <a:solidFill>
                <a:srgbClr val="6B6123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930D27-568B-4F68-92E3-396B32CEE5F0}"/>
              </a:ext>
            </a:extLst>
          </p:cNvPr>
          <p:cNvSpPr txBox="1"/>
          <p:nvPr/>
        </p:nvSpPr>
        <p:spPr>
          <a:xfrm>
            <a:off x="408638" y="1614884"/>
            <a:ext cx="115743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 exemple pour le tabac : Tout arrêt est bénéfique quel que soit le terme et le taux de CO au départ</a:t>
            </a:r>
          </a:p>
          <a:p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8h </a:t>
            </a:r>
            <a:r>
              <a:rPr lang="fr-FR" dirty="0"/>
              <a:t>: 	</a:t>
            </a:r>
            <a:r>
              <a:rPr lang="fr-FR" b="1" dirty="0">
                <a:solidFill>
                  <a:srgbClr val="7A2553"/>
                </a:solidFill>
              </a:rPr>
              <a:t>↘</a:t>
            </a:r>
            <a:r>
              <a:rPr lang="fr-FR" dirty="0"/>
              <a:t> risque de mort fœtale in utero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24h</a:t>
            </a:r>
            <a:r>
              <a:rPr lang="fr-FR" dirty="0"/>
              <a:t> :	 </a:t>
            </a:r>
            <a:r>
              <a:rPr lang="fr-FR" b="1" dirty="0">
                <a:solidFill>
                  <a:srgbClr val="7A2553"/>
                </a:solidFill>
              </a:rPr>
              <a:t>↘</a:t>
            </a:r>
            <a:r>
              <a:rPr lang="fr-FR" dirty="0"/>
              <a:t> des métrorragies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48h</a:t>
            </a:r>
            <a:r>
              <a:rPr lang="fr-FR" dirty="0"/>
              <a:t> : 	Normalisation de l’oxygénation du fœtus, reprise de la croissance du fœtus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72h</a:t>
            </a:r>
            <a:r>
              <a:rPr lang="fr-FR" dirty="0"/>
              <a:t> : 	</a:t>
            </a:r>
            <a:r>
              <a:rPr lang="fr-FR" b="1" dirty="0">
                <a:solidFill>
                  <a:srgbClr val="7A2553"/>
                </a:solidFill>
              </a:rPr>
              <a:t>↘</a:t>
            </a:r>
            <a:r>
              <a:rPr lang="fr-FR" dirty="0"/>
              <a:t> risque de prématurité et de RPM</a:t>
            </a:r>
          </a:p>
          <a:p>
            <a:endParaRPr lang="fr-FR" dirty="0"/>
          </a:p>
          <a:p>
            <a:r>
              <a:rPr lang="fr-FR" dirty="0"/>
              <a:t>Mais aussi de manière générale, la diminution de consommation ou l’arrêt permettent de se sentir sereine, diminution du sentiment de culpabilité, moins d’inquiétude pour la grossesse et développement de l’enfant à naitre…</a:t>
            </a:r>
          </a:p>
        </p:txBody>
      </p:sp>
    </p:spTree>
    <p:extLst>
      <p:ext uri="{BB962C8B-B14F-4D97-AF65-F5344CB8AC3E}">
        <p14:creationId xmlns:p14="http://schemas.microsoft.com/office/powerpoint/2010/main" val="401969772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184</TotalTime>
  <Words>1465</Words>
  <Application>Microsoft Office PowerPoint</Application>
  <PresentationFormat>Grand écran</PresentationFormat>
  <Paragraphs>253</Paragraphs>
  <Slides>24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Fabienne You</cp:lastModifiedBy>
  <cp:revision>309</cp:revision>
  <dcterms:created xsi:type="dcterms:W3CDTF">2019-05-06T07:53:20Z</dcterms:created>
  <dcterms:modified xsi:type="dcterms:W3CDTF">2021-11-15T10:15:28Z</dcterms:modified>
</cp:coreProperties>
</file>