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36"/>
  </p:notesMasterIdLst>
  <p:sldIdLst>
    <p:sldId id="803" r:id="rId2"/>
    <p:sldId id="703" r:id="rId3"/>
    <p:sldId id="924" r:id="rId4"/>
    <p:sldId id="913" r:id="rId5"/>
    <p:sldId id="918" r:id="rId6"/>
    <p:sldId id="916" r:id="rId7"/>
    <p:sldId id="930" r:id="rId8"/>
    <p:sldId id="931" r:id="rId9"/>
    <p:sldId id="932" r:id="rId10"/>
    <p:sldId id="933" r:id="rId11"/>
    <p:sldId id="934" r:id="rId12"/>
    <p:sldId id="935" r:id="rId13"/>
    <p:sldId id="936" r:id="rId14"/>
    <p:sldId id="937" r:id="rId15"/>
    <p:sldId id="938" r:id="rId16"/>
    <p:sldId id="959" r:id="rId17"/>
    <p:sldId id="951" r:id="rId18"/>
    <p:sldId id="940" r:id="rId19"/>
    <p:sldId id="941" r:id="rId20"/>
    <p:sldId id="960" r:id="rId21"/>
    <p:sldId id="942" r:id="rId22"/>
    <p:sldId id="961" r:id="rId23"/>
    <p:sldId id="963" r:id="rId24"/>
    <p:sldId id="954" r:id="rId25"/>
    <p:sldId id="955" r:id="rId26"/>
    <p:sldId id="943" r:id="rId27"/>
    <p:sldId id="720" r:id="rId28"/>
    <p:sldId id="952" r:id="rId29"/>
    <p:sldId id="953" r:id="rId30"/>
    <p:sldId id="946" r:id="rId31"/>
    <p:sldId id="947" r:id="rId32"/>
    <p:sldId id="956" r:id="rId33"/>
    <p:sldId id="962" r:id="rId34"/>
    <p:sldId id="948" r:id="rId3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D946D3-EDBC-386F-0683-35D00D55FD51}" name="Emmanuelle Le Borgne" initials="ELB" userId="S::emmanuelle.leborgne@srae-addicto-pdl.fr::ecfe4deb-88ec-4c68-ad8f-953a334d0b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Pascale Chauvin-Grelier" initials="PC" lastIdx="3" clrIdx="6">
    <p:extLst>
      <p:ext uri="{19B8F6BF-5375-455C-9EA6-DF929625EA0E}">
        <p15:presenceInfo xmlns:p15="http://schemas.microsoft.com/office/powerpoint/2012/main" userId="S::pascale.chauvin-grelier@srae-addicto-pdl.fr::db50cf69-935c-4962-9228-212f94f534b0" providerId="AD"/>
      </p:ext>
    </p:extLst>
  </p:cmAuthor>
  <p:cmAuthor id="1" name="Fabienne You" initials="FY" lastIdx="15" clrIdx="0">
    <p:extLst>
      <p:ext uri="{19B8F6BF-5375-455C-9EA6-DF929625EA0E}">
        <p15:presenceInfo xmlns:p15="http://schemas.microsoft.com/office/powerpoint/2012/main" userId="Fabienne You" providerId="None"/>
      </p:ext>
    </p:extLst>
  </p:cmAuthor>
  <p:cmAuthor id="2" name="Fabienne You" initials="FY [2]" lastIdx="5" clrIdx="1">
    <p:extLst>
      <p:ext uri="{19B8F6BF-5375-455C-9EA6-DF929625EA0E}">
        <p15:presenceInfo xmlns:p15="http://schemas.microsoft.com/office/powerpoint/2012/main" userId="S::fabienne.you@srae-addicto-pdl.fr::33802db6-30c6-4786-ac39-6d43bff1652a" providerId="AD"/>
      </p:ext>
    </p:extLst>
  </p:cmAuthor>
  <p:cmAuthor id="3" name="Virginie ZAOLO" initials="VZ" lastIdx="1" clrIdx="2">
    <p:extLst>
      <p:ext uri="{19B8F6BF-5375-455C-9EA6-DF929625EA0E}">
        <p15:presenceInfo xmlns:p15="http://schemas.microsoft.com/office/powerpoint/2012/main" userId="S::virginie.zaolo@srae-addicto-pdl.fr::d590909f-4a9e-4d93-b7ac-0d15bd3a9e8a" providerId="AD"/>
      </p:ext>
    </p:extLst>
  </p:cmAuthor>
  <p:cmAuthor id="4" name="Solen Pelé" initials="SP" lastIdx="11" clrIdx="3">
    <p:extLst>
      <p:ext uri="{19B8F6BF-5375-455C-9EA6-DF929625EA0E}">
        <p15:presenceInfo xmlns:p15="http://schemas.microsoft.com/office/powerpoint/2012/main" userId="S::solen.pele@srae-addicto-pdl.fr::fccd0dbb-3f20-411f-b6ce-224677dc41e5" providerId="AD"/>
      </p:ext>
    </p:extLst>
  </p:cmAuthor>
  <p:cmAuthor id="5" name="Virginie ZAOLO" initials="VZ [2]" lastIdx="1" clrIdx="4">
    <p:extLst>
      <p:ext uri="{19B8F6BF-5375-455C-9EA6-DF929625EA0E}">
        <p15:presenceInfo xmlns:p15="http://schemas.microsoft.com/office/powerpoint/2012/main" userId="Virginie ZAOLO" providerId="None"/>
      </p:ext>
    </p:extLst>
  </p:cmAuthor>
  <p:cmAuthor id="6" name="Solen Pelé" initials="SP [2]" lastIdx="2" clrIdx="5">
    <p:extLst>
      <p:ext uri="{19B8F6BF-5375-455C-9EA6-DF929625EA0E}">
        <p15:presenceInfo xmlns:p15="http://schemas.microsoft.com/office/powerpoint/2012/main" userId="a93982b8b6fe0eb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2553"/>
    <a:srgbClr val="A49735"/>
    <a:srgbClr val="6B6123"/>
    <a:srgbClr val="665F2D"/>
    <a:srgbClr val="7C7775"/>
    <a:srgbClr val="CECBC9"/>
    <a:srgbClr val="D7D8D7"/>
    <a:srgbClr val="CEC794"/>
    <a:srgbClr val="9495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0717" autoAdjust="0"/>
  </p:normalViewPr>
  <p:slideViewPr>
    <p:cSldViewPr snapToGrid="0">
      <p:cViewPr varScale="1">
        <p:scale>
          <a:sx n="100" d="100"/>
          <a:sy n="100" d="100"/>
        </p:scale>
        <p:origin x="966" y="72"/>
      </p:cViewPr>
      <p:guideLst/>
    </p:cSldViewPr>
  </p:slideViewPr>
  <p:notesTextViewPr>
    <p:cViewPr>
      <p:scale>
        <a:sx n="3" d="2"/>
        <a:sy n="3" d="2"/>
      </p:scale>
      <p:origin x="0" y="0"/>
    </p:cViewPr>
  </p:notesTextViewPr>
  <p:sorterViewPr>
    <p:cViewPr>
      <p:scale>
        <a:sx n="159" d="100"/>
        <a:sy n="159" d="100"/>
      </p:scale>
      <p:origin x="0" y="-2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6A04D5-3A39-4672-BCE6-A2DAA8383C55}" type="datetimeFigureOut">
              <a:rPr lang="fr-FR" smtClean="0"/>
              <a:t>25/10/2022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D06041-7AB3-45EA-9A11-E8D7CE559A55}" type="slidenum">
              <a:rPr lang="fr-FR" smtClean="0"/>
              <a:t>‹N°›</a:t>
            </a:fld>
            <a:endParaRPr lang="fr-FR"/>
          </a:p>
        </p:txBody>
      </p:sp>
    </p:spTree>
    <p:extLst>
      <p:ext uri="{BB962C8B-B14F-4D97-AF65-F5344CB8AC3E}">
        <p14:creationId xmlns:p14="http://schemas.microsoft.com/office/powerpoint/2010/main" val="1463506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2</a:t>
            </a:fld>
            <a:endParaRPr lang="fr-FR"/>
          </a:p>
        </p:txBody>
      </p:sp>
    </p:spTree>
    <p:extLst>
      <p:ext uri="{BB962C8B-B14F-4D97-AF65-F5344CB8AC3E}">
        <p14:creationId xmlns:p14="http://schemas.microsoft.com/office/powerpoint/2010/main" val="2330088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NOTE : insister sur le 0 alcool en cas de grossesse</a:t>
            </a:r>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32</a:t>
            </a:fld>
            <a:endParaRPr lang="fr-FR"/>
          </a:p>
        </p:txBody>
      </p:sp>
    </p:spTree>
    <p:extLst>
      <p:ext uri="{BB962C8B-B14F-4D97-AF65-F5344CB8AC3E}">
        <p14:creationId xmlns:p14="http://schemas.microsoft.com/office/powerpoint/2010/main" val="1671711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1" dirty="0"/>
          </a:p>
        </p:txBody>
      </p:sp>
      <p:sp>
        <p:nvSpPr>
          <p:cNvPr id="4" name="Espace réservé du numéro de diapositive 3"/>
          <p:cNvSpPr>
            <a:spLocks noGrp="1"/>
          </p:cNvSpPr>
          <p:nvPr>
            <p:ph type="sldNum" sz="quarter" idx="5"/>
          </p:nvPr>
        </p:nvSpPr>
        <p:spPr/>
        <p:txBody>
          <a:bodyPr/>
          <a:lstStyle/>
          <a:p>
            <a:fld id="{48D06041-7AB3-45EA-9A11-E8D7CE559A55}" type="slidenum">
              <a:rPr lang="fr-FR" smtClean="0"/>
              <a:t>33</a:t>
            </a:fld>
            <a:endParaRPr lang="fr-FR"/>
          </a:p>
        </p:txBody>
      </p:sp>
    </p:spTree>
    <p:extLst>
      <p:ext uri="{BB962C8B-B14F-4D97-AF65-F5344CB8AC3E}">
        <p14:creationId xmlns:p14="http://schemas.microsoft.com/office/powerpoint/2010/main" val="979435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5</a:t>
            </a:fld>
            <a:endParaRPr lang="fr-FR"/>
          </a:p>
        </p:txBody>
      </p:sp>
    </p:spTree>
    <p:extLst>
      <p:ext uri="{BB962C8B-B14F-4D97-AF65-F5344CB8AC3E}">
        <p14:creationId xmlns:p14="http://schemas.microsoft.com/office/powerpoint/2010/main" val="1776245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6</a:t>
            </a:fld>
            <a:endParaRPr lang="fr-FR"/>
          </a:p>
        </p:txBody>
      </p:sp>
    </p:spTree>
    <p:extLst>
      <p:ext uri="{BB962C8B-B14F-4D97-AF65-F5344CB8AC3E}">
        <p14:creationId xmlns:p14="http://schemas.microsoft.com/office/powerpoint/2010/main" val="814066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9</a:t>
            </a:fld>
            <a:endParaRPr lang="fr-FR"/>
          </a:p>
        </p:txBody>
      </p:sp>
    </p:spTree>
    <p:extLst>
      <p:ext uri="{BB962C8B-B14F-4D97-AF65-F5344CB8AC3E}">
        <p14:creationId xmlns:p14="http://schemas.microsoft.com/office/powerpoint/2010/main" val="1656887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11</a:t>
            </a:fld>
            <a:endParaRPr lang="fr-FR"/>
          </a:p>
        </p:txBody>
      </p:sp>
    </p:spTree>
    <p:extLst>
      <p:ext uri="{BB962C8B-B14F-4D97-AF65-F5344CB8AC3E}">
        <p14:creationId xmlns:p14="http://schemas.microsoft.com/office/powerpoint/2010/main" val="740737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13</a:t>
            </a:fld>
            <a:endParaRPr lang="fr-FR"/>
          </a:p>
        </p:txBody>
      </p:sp>
    </p:spTree>
    <p:extLst>
      <p:ext uri="{BB962C8B-B14F-4D97-AF65-F5344CB8AC3E}">
        <p14:creationId xmlns:p14="http://schemas.microsoft.com/office/powerpoint/2010/main" val="987604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14</a:t>
            </a:fld>
            <a:endParaRPr lang="fr-FR"/>
          </a:p>
        </p:txBody>
      </p:sp>
    </p:spTree>
    <p:extLst>
      <p:ext uri="{BB962C8B-B14F-4D97-AF65-F5344CB8AC3E}">
        <p14:creationId xmlns:p14="http://schemas.microsoft.com/office/powerpoint/2010/main" val="3279158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15</a:t>
            </a:fld>
            <a:endParaRPr lang="fr-FR"/>
          </a:p>
        </p:txBody>
      </p:sp>
    </p:spTree>
    <p:extLst>
      <p:ext uri="{BB962C8B-B14F-4D97-AF65-F5344CB8AC3E}">
        <p14:creationId xmlns:p14="http://schemas.microsoft.com/office/powerpoint/2010/main" val="2017731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Définition ancienne (1990) mais qui parle du plaisir</a:t>
            </a:r>
          </a:p>
        </p:txBody>
      </p:sp>
      <p:sp>
        <p:nvSpPr>
          <p:cNvPr id="4" name="Espace réservé du numéro de diapositive 3"/>
          <p:cNvSpPr>
            <a:spLocks noGrp="1"/>
          </p:cNvSpPr>
          <p:nvPr>
            <p:ph type="sldNum" sz="quarter" idx="5"/>
          </p:nvPr>
        </p:nvSpPr>
        <p:spPr/>
        <p:txBody>
          <a:bodyPr/>
          <a:lstStyle/>
          <a:p>
            <a:fld id="{62048C56-E935-468E-8620-363F1C6B130D}" type="slidenum">
              <a:rPr lang="fr-FR" smtClean="0"/>
              <a:t>16</a:t>
            </a:fld>
            <a:endParaRPr lang="fr-FR"/>
          </a:p>
        </p:txBody>
      </p:sp>
    </p:spTree>
    <p:extLst>
      <p:ext uri="{BB962C8B-B14F-4D97-AF65-F5344CB8AC3E}">
        <p14:creationId xmlns:p14="http://schemas.microsoft.com/office/powerpoint/2010/main" val="3929038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90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7630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Image avec légen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3476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seul">
    <p:spTree>
      <p:nvGrpSpPr>
        <p:cNvPr id="1" name=""/>
        <p:cNvGrpSpPr/>
        <p:nvPr/>
      </p:nvGrpSpPr>
      <p:grpSpPr>
        <a:xfrm>
          <a:off x="0" y="0"/>
          <a:ext cx="0" cy="0"/>
          <a:chOff x="0" y="0"/>
          <a:chExt cx="0" cy="0"/>
        </a:xfrm>
      </p:grpSpPr>
    </p:spTree>
    <p:extLst>
      <p:ext uri="{BB962C8B-B14F-4D97-AF65-F5344CB8AC3E}">
        <p14:creationId xmlns:p14="http://schemas.microsoft.com/office/powerpoint/2010/main" val="7995169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6CC99A37-238D-4052-9FE3-500B5DD3E4D7}"/>
              </a:ext>
            </a:extLst>
          </p:cNvPr>
          <p:cNvSpPr txBox="1">
            <a:spLocks/>
          </p:cNvSpPr>
          <p:nvPr userDrawn="1"/>
        </p:nvSpPr>
        <p:spPr>
          <a:xfrm>
            <a:off x="0" y="6587836"/>
            <a:ext cx="12191999" cy="2701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Travail collaboratif issu du groupe régional formation coordonné par la SRAE addictologie des Pays de la Loire</a:t>
            </a:r>
          </a:p>
          <a:p>
            <a:pPr algn="ctr"/>
            <a:endParaRPr lang="fr-FR" sz="1200" b="1" i="1" dirty="0">
              <a:solidFill>
                <a:srgbClr val="7A2553"/>
              </a:solidFill>
              <a:latin typeface="+mn-lt"/>
            </a:endParaRPr>
          </a:p>
          <a:p>
            <a:pPr algn="ctr"/>
            <a:endParaRPr lang="fr-FR" sz="1200" b="1" i="1" dirty="0">
              <a:solidFill>
                <a:srgbClr val="6B6123"/>
              </a:solidFill>
            </a:endParaRPr>
          </a:p>
        </p:txBody>
      </p:sp>
      <p:pic>
        <p:nvPicPr>
          <p:cNvPr id="8" name="Image 7">
            <a:extLst>
              <a:ext uri="{FF2B5EF4-FFF2-40B4-BE49-F238E27FC236}">
                <a16:creationId xmlns:a16="http://schemas.microsoft.com/office/drawing/2014/main" id="{4A3F24E7-D20B-4C09-8591-A7E3EF8113B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66256" y="6319791"/>
            <a:ext cx="511921" cy="517426"/>
          </a:xfrm>
          <a:prstGeom prst="rect">
            <a:avLst/>
          </a:prstGeom>
        </p:spPr>
      </p:pic>
      <p:sp>
        <p:nvSpPr>
          <p:cNvPr id="9" name="Titre 1">
            <a:extLst>
              <a:ext uri="{FF2B5EF4-FFF2-40B4-BE49-F238E27FC236}">
                <a16:creationId xmlns:a16="http://schemas.microsoft.com/office/drawing/2014/main" id="{AD8A0931-5297-4B10-98C8-6B3D32B9E736}"/>
              </a:ext>
            </a:extLst>
          </p:cNvPr>
          <p:cNvSpPr txBox="1">
            <a:spLocks/>
          </p:cNvSpPr>
          <p:nvPr userDrawn="1"/>
        </p:nvSpPr>
        <p:spPr>
          <a:xfrm>
            <a:off x="10278836" y="6587836"/>
            <a:ext cx="1913163" cy="2701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tabLst>
                <a:tab pos="12022138" algn="r"/>
              </a:tabLst>
            </a:pPr>
            <a:r>
              <a:rPr lang="fr-FR" sz="1200" b="1" i="1" dirty="0">
                <a:solidFill>
                  <a:srgbClr val="7A2553"/>
                </a:solidFill>
                <a:latin typeface="+mn-lt"/>
              </a:rPr>
              <a:t>	Septembre 2021</a:t>
            </a:r>
          </a:p>
          <a:p>
            <a:pPr algn="ctr"/>
            <a:endParaRPr lang="fr-FR" sz="1200" b="1" i="1" dirty="0">
              <a:solidFill>
                <a:srgbClr val="7A2553"/>
              </a:solidFill>
              <a:latin typeface="+mn-lt"/>
            </a:endParaRPr>
          </a:p>
          <a:p>
            <a:pPr algn="ctr"/>
            <a:endParaRPr lang="fr-FR" sz="1200" b="1" i="1" dirty="0">
              <a:solidFill>
                <a:srgbClr val="6B6123"/>
              </a:solidFill>
            </a:endParaRPr>
          </a:p>
        </p:txBody>
      </p:sp>
    </p:spTree>
    <p:extLst>
      <p:ext uri="{BB962C8B-B14F-4D97-AF65-F5344CB8AC3E}">
        <p14:creationId xmlns:p14="http://schemas.microsoft.com/office/powerpoint/2010/main" val="3072532382"/>
      </p:ext>
    </p:extLst>
  </p:cSld>
  <p:clrMap bg1="lt1" tx1="dk1" bg2="lt2" tx2="dk2" accent1="accent1" accent2="accent2" accent3="accent3" accent4="accent4" accent5="accent5" accent6="accent6" hlink="hlink" folHlink="folHlink"/>
  <p:sldLayoutIdLst>
    <p:sldLayoutId id="2147483689" r:id="rId1"/>
    <p:sldLayoutId id="2147483704" r:id="rId2"/>
    <p:sldLayoutId id="2147483705" r:id="rId3"/>
    <p:sldLayoutId id="214748370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icd.who.int/fr"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ameli.fr/loire-atlantique/assure/sante/themes/addictions/definition-facteurs-favorisant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federationaddiction.fr/covid-19-le-mooc-6-cles-sur-les-addictions-et-pour-le-pouvoir-dagir/" TargetMode="External"/><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ntervenir-addictions.fr/intervenir/les-niveaux-dusage-substances-psychoactives/" TargetMode="External"/><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image" Target="../media/image12.png"/><Relationship Id="rId13" Type="http://schemas.microsoft.com/office/2007/relationships/hdphoto" Target="../media/hdphoto6.wdp"/><Relationship Id="rId18" Type="http://schemas.openxmlformats.org/officeDocument/2006/relationships/image" Target="../media/image17.png"/><Relationship Id="rId3" Type="http://schemas.microsoft.com/office/2007/relationships/hdphoto" Target="../media/hdphoto1.wdp"/><Relationship Id="rId21" Type="http://schemas.openxmlformats.org/officeDocument/2006/relationships/image" Target="../media/image19.png"/><Relationship Id="rId7" Type="http://schemas.microsoft.com/office/2007/relationships/hdphoto" Target="../media/hdphoto3.wdp"/><Relationship Id="rId12" Type="http://schemas.openxmlformats.org/officeDocument/2006/relationships/image" Target="../media/image14.png"/><Relationship Id="rId17" Type="http://schemas.microsoft.com/office/2007/relationships/hdphoto" Target="../media/hdphoto8.wdp"/><Relationship Id="rId2" Type="http://schemas.openxmlformats.org/officeDocument/2006/relationships/image" Target="../media/image9.png"/><Relationship Id="rId16" Type="http://schemas.openxmlformats.org/officeDocument/2006/relationships/image" Target="../media/image16.png"/><Relationship Id="rId20" Type="http://schemas.microsoft.com/office/2007/relationships/hdphoto" Target="../media/hdphoto9.wdp"/><Relationship Id="rId1" Type="http://schemas.openxmlformats.org/officeDocument/2006/relationships/slideLayout" Target="../slideLayouts/slideLayout1.xml"/><Relationship Id="rId6" Type="http://schemas.openxmlformats.org/officeDocument/2006/relationships/image" Target="../media/image11.png"/><Relationship Id="rId11" Type="http://schemas.microsoft.com/office/2007/relationships/hdphoto" Target="../media/hdphoto5.wdp"/><Relationship Id="rId5" Type="http://schemas.microsoft.com/office/2007/relationships/hdphoto" Target="../media/hdphoto2.wdp"/><Relationship Id="rId15" Type="http://schemas.microsoft.com/office/2007/relationships/hdphoto" Target="../media/hdphoto7.wdp"/><Relationship Id="rId10" Type="http://schemas.openxmlformats.org/officeDocument/2006/relationships/image" Target="../media/image13.png"/><Relationship Id="rId19" Type="http://schemas.openxmlformats.org/officeDocument/2006/relationships/image" Target="../media/image18.png"/><Relationship Id="rId4" Type="http://schemas.openxmlformats.org/officeDocument/2006/relationships/image" Target="../media/image10.png"/><Relationship Id="rId9" Type="http://schemas.microsoft.com/office/2007/relationships/hdphoto" Target="../media/hdphoto4.wdp"/><Relationship Id="rId14" Type="http://schemas.openxmlformats.org/officeDocument/2006/relationships/image" Target="../media/image15.png"/></Relationships>
</file>

<file path=ppt/slides/_rels/slide32.xml.rels><?xml version="1.0" encoding="UTF-8" standalone="yes"?>
<Relationships xmlns="http://schemas.openxmlformats.org/package/2006/relationships"><Relationship Id="rId3" Type="http://schemas.openxmlformats.org/officeDocument/2006/relationships/hyperlink" Target="http://www.santepubliquefrance.fr/"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www.e-cancer.fr/"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www.drogues.gouv.fr/lessentiel-alcool-tabac-cannabis-grossesse"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www.alcool-info-service.fr/alcool/consequences-alcool/consommation-a-risque" TargetMode="External"/><Relationship Id="rId3" Type="http://schemas.openxmlformats.org/officeDocument/2006/relationships/hyperlink" Target="https://www.federationaddiction.fr/covid-19-le-mooc-6-cles-sur-les-addictions-et-pour-le-pouvoir-dagir/" TargetMode="External"/><Relationship Id="rId7" Type="http://schemas.openxmlformats.org/officeDocument/2006/relationships/hyperlink" Target="https://www.stop-alcool.ch/fr/boire-pour-faire-face" TargetMode="External"/><Relationship Id="rId2" Type="http://schemas.openxmlformats.org/officeDocument/2006/relationships/hyperlink" Target="https://www.drogues.gouv.fr/comprendre/l-essentiel-sur-les-addictions/qu-est-ce-qu-une-addiction" TargetMode="External"/><Relationship Id="rId1" Type="http://schemas.openxmlformats.org/officeDocument/2006/relationships/slideLayout" Target="../slideLayouts/slideLayout1.xml"/><Relationship Id="rId6" Type="http://schemas.openxmlformats.org/officeDocument/2006/relationships/hyperlink" Target="https://www.drogues.gouv.fr/actualites/sante-publique-france-presente-nouvelles-recommandations-lalimentation-y-compris-lalcool" TargetMode="External"/><Relationship Id="rId5" Type="http://schemas.openxmlformats.org/officeDocument/2006/relationships/hyperlink" Target="https://www.ameli.fr/loire-atlantique/assure/sante/themes/addictions/definition-facteurs-favorisants" TargetMode="External"/><Relationship Id="rId10" Type="http://schemas.openxmlformats.org/officeDocument/2006/relationships/hyperlink" Target="https://www.reseau-naissance.fr/data/mediashare/7u/ybytzck3vg1hh14la967em7p7go7st-org.pdf" TargetMode="External"/><Relationship Id="rId4" Type="http://schemas.openxmlformats.org/officeDocument/2006/relationships/hyperlink" Target="https://intervenir-addictions.fr/intervenir/les-niveaux-dusage-substances-psychoactives/" TargetMode="External"/><Relationship Id="rId9" Type="http://schemas.openxmlformats.org/officeDocument/2006/relationships/hyperlink" Target="https://www.drogues.gouv.fr/lessentiel-alcool-tabac-cannabis-grossess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mEuokfY0EH0"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youtube.com/watch?v=UyBd4Su1q_w"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a:extLst>
              <a:ext uri="{FF2B5EF4-FFF2-40B4-BE49-F238E27FC236}">
                <a16:creationId xmlns:a16="http://schemas.microsoft.com/office/drawing/2014/main" id="{56491431-74C4-47D3-A99D-F2A92DAC44D9}"/>
              </a:ext>
            </a:extLst>
          </p:cNvPr>
          <p:cNvSpPr txBox="1">
            <a:spLocks/>
          </p:cNvSpPr>
          <p:nvPr/>
        </p:nvSpPr>
        <p:spPr>
          <a:xfrm>
            <a:off x="340248" y="1178511"/>
            <a:ext cx="11511504" cy="450097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fr-FR" b="1" cap="small" dirty="0">
              <a:latin typeface="+mn-lt"/>
            </a:endParaRPr>
          </a:p>
          <a:p>
            <a:pPr algn="ctr"/>
            <a:r>
              <a:rPr lang="fr-FR" b="1" cap="small" dirty="0">
                <a:latin typeface="+mn-lt"/>
              </a:rPr>
              <a:t>Support de Formation</a:t>
            </a:r>
          </a:p>
          <a:p>
            <a:pPr algn="ctr"/>
            <a:r>
              <a:rPr lang="fr-FR" b="1" cap="small" dirty="0">
                <a:latin typeface="+mn-lt"/>
              </a:rPr>
              <a:t> </a:t>
            </a:r>
            <a:br>
              <a:rPr lang="fr-FR" b="1" cap="small" dirty="0">
                <a:latin typeface="+mn-lt"/>
              </a:rPr>
            </a:br>
            <a:r>
              <a:rPr lang="fr-FR" sz="3200" b="1" cap="small" dirty="0">
                <a:latin typeface="+mn-lt"/>
              </a:rPr>
              <a:t>Le repérage précoce et l’intervention brève</a:t>
            </a:r>
          </a:p>
          <a:p>
            <a:pPr algn="ctr"/>
            <a:r>
              <a:rPr lang="fr-FR" sz="3200" b="1" cap="small" dirty="0">
                <a:latin typeface="+mn-lt"/>
              </a:rPr>
              <a:t> Alcool-tabac-cannabis</a:t>
            </a:r>
          </a:p>
          <a:p>
            <a:pPr algn="ctr"/>
            <a:r>
              <a:rPr lang="fr-FR" sz="3200" b="1" cap="small" dirty="0">
                <a:latin typeface="+mn-lt"/>
              </a:rPr>
              <a:t>périnatalité</a:t>
            </a:r>
          </a:p>
          <a:p>
            <a:pPr algn="ctr"/>
            <a:endParaRPr lang="fr-FR" sz="3200" b="1" cap="small" dirty="0">
              <a:latin typeface="+mn-lt"/>
            </a:endParaRPr>
          </a:p>
          <a:p>
            <a:pPr algn="ctr"/>
            <a:endParaRPr lang="fr-FR" sz="3200" b="1" cap="small" dirty="0">
              <a:latin typeface="+mn-lt"/>
            </a:endParaRPr>
          </a:p>
          <a:p>
            <a:pPr algn="ctr"/>
            <a:endParaRPr lang="fr-FR" sz="3200" b="1" cap="small" dirty="0">
              <a:latin typeface="+mn-lt"/>
            </a:endParaRPr>
          </a:p>
          <a:p>
            <a:pPr algn="ctr"/>
            <a:endParaRPr lang="fr-FR" sz="3200" dirty="0">
              <a:latin typeface="+mn-lt"/>
            </a:endParaRPr>
          </a:p>
          <a:p>
            <a:pPr algn="ctr"/>
            <a:endParaRPr lang="fr-FR" sz="3200" b="1" cap="small" dirty="0">
              <a:latin typeface="+mn-lt"/>
            </a:endParaRPr>
          </a:p>
          <a:p>
            <a:pPr algn="ctr"/>
            <a:endParaRPr lang="fr-FR" sz="3200" b="1" cap="small" dirty="0">
              <a:latin typeface="+mn-lt"/>
            </a:endParaRPr>
          </a:p>
        </p:txBody>
      </p:sp>
    </p:spTree>
    <p:extLst>
      <p:ext uri="{BB962C8B-B14F-4D97-AF65-F5344CB8AC3E}">
        <p14:creationId xmlns:p14="http://schemas.microsoft.com/office/powerpoint/2010/main" val="3302015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783361" cy="1077218"/>
          </a:xfrm>
          <a:prstGeom prst="rect">
            <a:avLst/>
          </a:prstGeom>
          <a:noFill/>
        </p:spPr>
        <p:txBody>
          <a:bodyPr wrap="square" rtlCol="0">
            <a:spAutoFit/>
          </a:bodyPr>
          <a:lstStyle/>
          <a:p>
            <a:pPr lvl="0"/>
            <a:r>
              <a:rPr lang="fr-FR" sz="3200" b="1" dirty="0">
                <a:solidFill>
                  <a:srgbClr val="7A2553"/>
                </a:solidFill>
              </a:rPr>
              <a:t>Pour établir un diagnostic de l’addiction deux outils sont utilisés : DSM V et CIM-11</a:t>
            </a:r>
          </a:p>
        </p:txBody>
      </p:sp>
      <p:sp>
        <p:nvSpPr>
          <p:cNvPr id="2" name="ZoneTexte 1">
            <a:extLst>
              <a:ext uri="{FF2B5EF4-FFF2-40B4-BE49-F238E27FC236}">
                <a16:creationId xmlns:a16="http://schemas.microsoft.com/office/drawing/2014/main" id="{461AB488-1D50-D272-5B6F-7418A7AE4EFE}"/>
              </a:ext>
            </a:extLst>
          </p:cNvPr>
          <p:cNvSpPr txBox="1"/>
          <p:nvPr/>
        </p:nvSpPr>
        <p:spPr>
          <a:xfrm>
            <a:off x="408639" y="1832463"/>
            <a:ext cx="11783361" cy="3308598"/>
          </a:xfrm>
          <a:prstGeom prst="rect">
            <a:avLst/>
          </a:prstGeom>
          <a:noFill/>
        </p:spPr>
        <p:txBody>
          <a:bodyPr wrap="square">
            <a:spAutoFit/>
          </a:bodyPr>
          <a:lstStyle/>
          <a:p>
            <a:pPr>
              <a:lnSpc>
                <a:spcPct val="150000"/>
              </a:lnSpc>
              <a:spcAft>
                <a:spcPts val="1200"/>
              </a:spcAft>
            </a:pPr>
            <a:r>
              <a:rPr lang="fr-FR" b="1" i="0" u="none" strike="noStrike" baseline="0" dirty="0">
                <a:solidFill>
                  <a:srgbClr val="A49735"/>
                </a:solidFill>
                <a:latin typeface="Calibri" panose="020F0502020204030204" pitchFamily="34" charset="0"/>
              </a:rPr>
              <a:t>La Classification statistique Internationale des Maladies et des problèmes de santé (CIM-11) </a:t>
            </a:r>
            <a:br>
              <a:rPr lang="fr-FR" b="1" i="0" u="none" strike="noStrike" baseline="0" dirty="0">
                <a:solidFill>
                  <a:srgbClr val="A49735"/>
                </a:solidFill>
                <a:latin typeface="Calibri" panose="020F0502020204030204" pitchFamily="34" charset="0"/>
              </a:rPr>
            </a:br>
            <a:r>
              <a:rPr lang="fr-FR" b="1" i="0" u="none" strike="noStrike" baseline="0" dirty="0">
                <a:solidFill>
                  <a:srgbClr val="A49735"/>
                </a:solidFill>
                <a:latin typeface="Calibri" panose="020F0502020204030204" pitchFamily="34" charset="0"/>
              </a:rPr>
              <a:t>créée par l'Organisation Mondiale de la Santé.</a:t>
            </a:r>
          </a:p>
          <a:p>
            <a:pPr>
              <a:lnSpc>
                <a:spcPct val="150000"/>
              </a:lnSpc>
              <a:spcAft>
                <a:spcPts val="1200"/>
              </a:spcAft>
            </a:pPr>
            <a:r>
              <a:rPr lang="fr-FR" b="1" i="0" u="none" strike="noStrike" baseline="0" dirty="0">
                <a:solidFill>
                  <a:srgbClr val="7A2553"/>
                </a:solidFill>
                <a:latin typeface="Calibri" panose="020F0502020204030204" pitchFamily="34" charset="0"/>
              </a:rPr>
              <a:t>CIM 11 version française:  </a:t>
            </a:r>
            <a:r>
              <a:rPr lang="fr-FR" b="1" i="0" u="none" strike="noStrike" baseline="0" dirty="0">
                <a:solidFill>
                  <a:srgbClr val="7A2553"/>
                </a:solidFill>
                <a:latin typeface="Calibri" panose="020F0502020204030204" pitchFamily="34" charset="0"/>
                <a:hlinkClick r:id="rId2"/>
              </a:rPr>
              <a:t>https://icd.who.int/fr</a:t>
            </a:r>
            <a:endParaRPr lang="fr-FR" b="1" i="0" u="none" strike="noStrike" baseline="0" dirty="0">
              <a:solidFill>
                <a:srgbClr val="7A2553"/>
              </a:solidFill>
              <a:latin typeface="Calibri" panose="020F0502020204030204" pitchFamily="34" charset="0"/>
            </a:endParaRPr>
          </a:p>
          <a:p>
            <a:r>
              <a:rPr lang="fr-FR" i="0" u="none" strike="noStrike" baseline="0" dirty="0">
                <a:solidFill>
                  <a:srgbClr val="000000"/>
                </a:solidFill>
                <a:latin typeface="Calibri" panose="020F0502020204030204" pitchFamily="34" charset="0"/>
              </a:rPr>
              <a:t>La classification de l’OMS, CIM 11 fait apparaître les concepts d’usages ponctuels, d’intoxication, d’usage nocif et de dépendance et de sevrage.</a:t>
            </a:r>
          </a:p>
          <a:p>
            <a:endParaRPr lang="fr-FR" i="0" u="none" strike="noStrike" baseline="0" dirty="0">
              <a:solidFill>
                <a:srgbClr val="000000"/>
              </a:solidFill>
              <a:latin typeface="Calibri" panose="020F0502020204030204" pitchFamily="34" charset="0"/>
            </a:endParaRPr>
          </a:p>
          <a:p>
            <a:r>
              <a:rPr lang="fr-FR" b="0" i="0" dirty="0">
                <a:solidFill>
                  <a:srgbClr val="595959"/>
                </a:solidFill>
                <a:effectLst/>
                <a:latin typeface="rival-sans"/>
              </a:rPr>
              <a:t>Dans la CIM-11, les troubles liés à une substance se trouvent désormais au chapitre 6 « Troubles mentaux, comportementaux ou neurodéveloppementaux » sous la rubrique « Troubles dus à l’utilisation de substances ou à des conduites addictives ».</a:t>
            </a:r>
            <a:endParaRPr lang="fr-FR"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099200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a:solidFill>
                  <a:srgbClr val="7A2553"/>
                </a:solidFill>
              </a:rPr>
              <a:t>Dépendance à une substance d’après CIM11</a:t>
            </a:r>
            <a:endParaRPr lang="fr-FR" sz="3200" b="1" dirty="0">
              <a:solidFill>
                <a:srgbClr val="7A2553"/>
              </a:solidFill>
            </a:endParaRPr>
          </a:p>
        </p:txBody>
      </p:sp>
      <p:sp>
        <p:nvSpPr>
          <p:cNvPr id="2" name="Espace réservé du contenu 2">
            <a:extLst>
              <a:ext uri="{FF2B5EF4-FFF2-40B4-BE49-F238E27FC236}">
                <a16:creationId xmlns:a16="http://schemas.microsoft.com/office/drawing/2014/main" id="{18338D71-826A-CD71-70F1-5A052C17C614}"/>
              </a:ext>
            </a:extLst>
          </p:cNvPr>
          <p:cNvSpPr txBox="1">
            <a:spLocks/>
          </p:cNvSpPr>
          <p:nvPr/>
        </p:nvSpPr>
        <p:spPr>
          <a:xfrm>
            <a:off x="0" y="1543598"/>
            <a:ext cx="12115800" cy="41103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75" lvl="2" indent="0">
              <a:lnSpc>
                <a:spcPct val="100000"/>
              </a:lnSpc>
              <a:spcBef>
                <a:spcPts val="0"/>
              </a:spcBef>
              <a:spcAft>
                <a:spcPts val="600"/>
              </a:spcAft>
              <a:buNone/>
            </a:pPr>
            <a:r>
              <a:rPr lang="fr-FR" sz="1800" dirty="0"/>
              <a:t>Trouble du contrôle de la consommation résultant d'un usage répété ou continu de cette substance, caractérisé par une forte pulsion à consommer : </a:t>
            </a:r>
          </a:p>
          <a:p>
            <a:pPr marL="1190625" lvl="3" indent="-285750">
              <a:lnSpc>
                <a:spcPct val="100000"/>
              </a:lnSpc>
              <a:spcBef>
                <a:spcPts val="0"/>
              </a:spcBef>
              <a:spcAft>
                <a:spcPts val="600"/>
              </a:spcAft>
            </a:pPr>
            <a:r>
              <a:rPr lang="fr-FR" dirty="0"/>
              <a:t>une altération de la capacité à contrôler la consommation</a:t>
            </a:r>
          </a:p>
          <a:p>
            <a:pPr marL="1190625" lvl="3" indent="-285750">
              <a:lnSpc>
                <a:spcPct val="100000"/>
              </a:lnSpc>
              <a:spcBef>
                <a:spcPts val="0"/>
              </a:spcBef>
              <a:spcAft>
                <a:spcPts val="600"/>
              </a:spcAft>
            </a:pPr>
            <a:r>
              <a:rPr lang="fr-FR" dirty="0"/>
              <a:t>une priorité croissante accordée à la consommation par rapport à d'autres activités </a:t>
            </a:r>
          </a:p>
          <a:p>
            <a:pPr marL="1190625" lvl="3" indent="-285750">
              <a:lnSpc>
                <a:spcPct val="100000"/>
              </a:lnSpc>
              <a:spcBef>
                <a:spcPts val="0"/>
              </a:spcBef>
              <a:spcAft>
                <a:spcPts val="600"/>
              </a:spcAft>
            </a:pPr>
            <a:r>
              <a:rPr lang="fr-FR" dirty="0"/>
              <a:t>la persistance de la consommation malgré les dommages ou les conséquences négatives. </a:t>
            </a:r>
          </a:p>
          <a:p>
            <a:pPr marL="1190625" lvl="3" indent="-285750">
              <a:lnSpc>
                <a:spcPct val="100000"/>
              </a:lnSpc>
              <a:spcBef>
                <a:spcPts val="0"/>
              </a:spcBef>
              <a:spcAft>
                <a:spcPts val="1800"/>
              </a:spcAft>
            </a:pPr>
            <a:r>
              <a:rPr lang="fr-FR" dirty="0"/>
              <a:t>Accompagné d'envie ou de besoin impérieux de consommer du cannabis</a:t>
            </a:r>
            <a:r>
              <a:rPr lang="fr-FR" sz="1600" dirty="0"/>
              <a:t>.</a:t>
            </a:r>
          </a:p>
          <a:p>
            <a:pPr marL="447675" lvl="2" indent="0">
              <a:lnSpc>
                <a:spcPct val="100000"/>
              </a:lnSpc>
              <a:spcBef>
                <a:spcPts val="0"/>
              </a:spcBef>
              <a:spcAft>
                <a:spcPts val="600"/>
              </a:spcAft>
              <a:buNone/>
            </a:pPr>
            <a:r>
              <a:rPr lang="fr-FR" sz="1800" dirty="0"/>
              <a:t>Les caractéristiques physiologiques de la dépendance :</a:t>
            </a:r>
          </a:p>
          <a:p>
            <a:pPr marL="1190625" lvl="3" indent="-285750">
              <a:lnSpc>
                <a:spcPct val="100000"/>
              </a:lnSpc>
              <a:spcBef>
                <a:spcPts val="0"/>
              </a:spcBef>
              <a:spcAft>
                <a:spcPts val="600"/>
              </a:spcAft>
            </a:pPr>
            <a:r>
              <a:rPr lang="fr-FR" dirty="0"/>
              <a:t>tolérance aux effets </a:t>
            </a:r>
          </a:p>
          <a:p>
            <a:pPr marL="1190625" lvl="3" indent="-285750">
              <a:lnSpc>
                <a:spcPct val="100000"/>
              </a:lnSpc>
              <a:spcBef>
                <a:spcPts val="0"/>
              </a:spcBef>
              <a:spcAft>
                <a:spcPts val="600"/>
              </a:spcAft>
            </a:pPr>
            <a:r>
              <a:rPr lang="fr-FR" dirty="0"/>
              <a:t>symptômes de sevrage après l'arrêt ou la réduction de la consommation </a:t>
            </a:r>
          </a:p>
          <a:p>
            <a:pPr marL="1190625" lvl="3" indent="-285750">
              <a:lnSpc>
                <a:spcPct val="100000"/>
              </a:lnSpc>
              <a:spcBef>
                <a:spcPts val="0"/>
              </a:spcBef>
              <a:spcAft>
                <a:spcPts val="1800"/>
              </a:spcAft>
            </a:pPr>
            <a:r>
              <a:rPr lang="fr-FR" dirty="0"/>
              <a:t>ou la consommation répétée de la substance ou de substances pharmacologiquement similaires pour prévenir ou atténuer les symptômes de sevrage. </a:t>
            </a:r>
          </a:p>
          <a:p>
            <a:pPr marL="447675" lvl="2" indent="0">
              <a:lnSpc>
                <a:spcPct val="100000"/>
              </a:lnSpc>
              <a:spcBef>
                <a:spcPts val="0"/>
              </a:spcBef>
              <a:spcAft>
                <a:spcPts val="600"/>
              </a:spcAft>
              <a:buNone/>
            </a:pPr>
            <a:r>
              <a:rPr lang="fr-FR" sz="1800" dirty="0"/>
              <a:t>Les caractéristiques de la dépendance sont généralement évidentes sur une période d’au moins 12 mois.</a:t>
            </a:r>
          </a:p>
          <a:p>
            <a:pPr marL="449263" lvl="2" indent="0">
              <a:lnSpc>
                <a:spcPct val="100000"/>
              </a:lnSpc>
              <a:spcBef>
                <a:spcPts val="0"/>
              </a:spcBef>
              <a:spcAft>
                <a:spcPts val="600"/>
              </a:spcAft>
              <a:buNone/>
            </a:pPr>
            <a:endParaRPr lang="fr-FR" sz="1800" dirty="0"/>
          </a:p>
        </p:txBody>
      </p:sp>
    </p:spTree>
    <p:extLst>
      <p:ext uri="{BB962C8B-B14F-4D97-AF65-F5344CB8AC3E}">
        <p14:creationId xmlns:p14="http://schemas.microsoft.com/office/powerpoint/2010/main" val="4165884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408639" y="1219394"/>
            <a:ext cx="5687361" cy="464871"/>
          </a:xfrm>
          <a:prstGeom prst="rect">
            <a:avLst/>
          </a:prstGeom>
          <a:noFill/>
        </p:spPr>
        <p:txBody>
          <a:bodyPr wrap="square">
            <a:spAutoFit/>
          </a:bodyPr>
          <a:lstStyle/>
          <a:p>
            <a:pPr>
              <a:lnSpc>
                <a:spcPct val="150000"/>
              </a:lnSpc>
            </a:pPr>
            <a:r>
              <a:rPr lang="fr-FR" b="1" i="0" u="none" strike="noStrike" baseline="0" dirty="0">
                <a:solidFill>
                  <a:srgbClr val="A49735"/>
                </a:solidFill>
                <a:latin typeface="Calibri" panose="020F0502020204030204" pitchFamily="34" charset="0"/>
              </a:rPr>
              <a:t>Le processus addictif :</a:t>
            </a:r>
            <a:endParaRPr lang="fr-FR" i="0" u="none" strike="noStrike" baseline="0" dirty="0">
              <a:solidFill>
                <a:srgbClr val="000000"/>
              </a:solidFill>
              <a:latin typeface="Calibri" panose="020F0502020204030204" pitchFamily="34" charset="0"/>
            </a:endParaRPr>
          </a:p>
        </p:txBody>
      </p:sp>
      <p:sp>
        <p:nvSpPr>
          <p:cNvPr id="7" name="ZoneTexte 6">
            <a:extLst>
              <a:ext uri="{FF2B5EF4-FFF2-40B4-BE49-F238E27FC236}">
                <a16:creationId xmlns:a16="http://schemas.microsoft.com/office/drawing/2014/main" id="{140B578B-1B77-4D34-91A0-64EEA5068881}"/>
              </a:ext>
            </a:extLst>
          </p:cNvPr>
          <p:cNvSpPr txBox="1"/>
          <p:nvPr/>
        </p:nvSpPr>
        <p:spPr>
          <a:xfrm>
            <a:off x="461926" y="319623"/>
            <a:ext cx="11730074" cy="584775"/>
          </a:xfrm>
          <a:prstGeom prst="rect">
            <a:avLst/>
          </a:prstGeom>
          <a:noFill/>
        </p:spPr>
        <p:txBody>
          <a:bodyPr wrap="square" rtlCol="0">
            <a:spAutoFit/>
          </a:bodyPr>
          <a:lstStyle/>
          <a:p>
            <a:pPr lvl="0"/>
            <a:r>
              <a:rPr lang="fr-FR" sz="3200" b="1" dirty="0">
                <a:solidFill>
                  <a:srgbClr val="7A2553"/>
                </a:solidFill>
              </a:rPr>
              <a:t>Comment se met en place l’addiction à une substance psychoactive </a:t>
            </a:r>
          </a:p>
        </p:txBody>
      </p:sp>
      <p:sp>
        <p:nvSpPr>
          <p:cNvPr id="9" name="Forme 8">
            <a:extLst>
              <a:ext uri="{FF2B5EF4-FFF2-40B4-BE49-F238E27FC236}">
                <a16:creationId xmlns:a16="http://schemas.microsoft.com/office/drawing/2014/main" id="{007DFCAF-5F5F-4719-8AE1-F11A6C6CA503}"/>
              </a:ext>
            </a:extLst>
          </p:cNvPr>
          <p:cNvSpPr/>
          <p:nvPr/>
        </p:nvSpPr>
        <p:spPr>
          <a:xfrm>
            <a:off x="2210202" y="451495"/>
            <a:ext cx="4283403" cy="4283403"/>
          </a:xfrm>
          <a:prstGeom prst="leftCircularArrow">
            <a:avLst>
              <a:gd name="adj1" fmla="val 2345"/>
              <a:gd name="adj2" fmla="val 283190"/>
              <a:gd name="adj3" fmla="val 1858372"/>
              <a:gd name="adj4" fmla="val 8824161"/>
              <a:gd name="adj5" fmla="val 2736"/>
            </a:avLst>
          </a:prstGeom>
          <a:solidFill>
            <a:srgbClr val="A49735"/>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10" name="Groupe 9">
            <a:extLst>
              <a:ext uri="{FF2B5EF4-FFF2-40B4-BE49-F238E27FC236}">
                <a16:creationId xmlns:a16="http://schemas.microsoft.com/office/drawing/2014/main" id="{1B7A112D-7B1D-4A01-8AE1-880CA36482BF}"/>
              </a:ext>
            </a:extLst>
          </p:cNvPr>
          <p:cNvGrpSpPr/>
          <p:nvPr/>
        </p:nvGrpSpPr>
        <p:grpSpPr>
          <a:xfrm>
            <a:off x="4352549" y="2004383"/>
            <a:ext cx="3409462" cy="1440000"/>
            <a:chOff x="3857" y="747579"/>
            <a:chExt cx="4077959" cy="1096776"/>
          </a:xfrm>
        </p:grpSpPr>
        <p:sp>
          <p:nvSpPr>
            <p:cNvPr id="11" name="Rectangle : coins arrondis 10">
              <a:extLst>
                <a:ext uri="{FF2B5EF4-FFF2-40B4-BE49-F238E27FC236}">
                  <a16:creationId xmlns:a16="http://schemas.microsoft.com/office/drawing/2014/main" id="{A8357A8D-8C85-4C13-9E43-94433BBEE1D7}"/>
                </a:ext>
              </a:extLst>
            </p:cNvPr>
            <p:cNvSpPr/>
            <p:nvPr/>
          </p:nvSpPr>
          <p:spPr>
            <a:xfrm>
              <a:off x="3857" y="747579"/>
              <a:ext cx="4077959" cy="1096776"/>
            </a:xfrm>
            <a:prstGeom prst="roundRect">
              <a:avLst>
                <a:gd name="adj" fmla="val 10000"/>
              </a:avLst>
            </a:prstGeom>
            <a:ln>
              <a:solidFill>
                <a:srgbClr val="A4973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angle : coins arrondis 4">
              <a:extLst>
                <a:ext uri="{FF2B5EF4-FFF2-40B4-BE49-F238E27FC236}">
                  <a16:creationId xmlns:a16="http://schemas.microsoft.com/office/drawing/2014/main" id="{606B716C-10D4-44E8-842B-30678E255FAA}"/>
                </a:ext>
              </a:extLst>
            </p:cNvPr>
            <p:cNvSpPr txBox="1"/>
            <p:nvPr/>
          </p:nvSpPr>
          <p:spPr>
            <a:xfrm>
              <a:off x="29097" y="772819"/>
              <a:ext cx="4027479" cy="8112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b="0" i="0" dirty="0">
                  <a:solidFill>
                    <a:srgbClr val="000000"/>
                  </a:solidFill>
                  <a:effectLst/>
                </a:rPr>
                <a:t>Sensation de bien-être et plaisir</a:t>
              </a:r>
            </a:p>
            <a:p>
              <a:pPr marL="171450" lvl="1" indent="-171450" algn="l" defTabSz="711200">
                <a:lnSpc>
                  <a:spcPct val="90000"/>
                </a:lnSpc>
                <a:spcBef>
                  <a:spcPct val="0"/>
                </a:spcBef>
                <a:spcAft>
                  <a:spcPct val="15000"/>
                </a:spcAft>
                <a:buChar char="•"/>
              </a:pPr>
              <a:r>
                <a:rPr lang="fr-FR" sz="1600" kern="1200" dirty="0"/>
                <a:t>D’autres voies de neurotransmission sont également perturbées</a:t>
              </a:r>
            </a:p>
          </p:txBody>
        </p:sp>
      </p:grpSp>
      <p:sp>
        <p:nvSpPr>
          <p:cNvPr id="16" name="Flèche : en arc 15">
            <a:extLst>
              <a:ext uri="{FF2B5EF4-FFF2-40B4-BE49-F238E27FC236}">
                <a16:creationId xmlns:a16="http://schemas.microsoft.com/office/drawing/2014/main" id="{10CA0599-F70B-4ACE-85C1-D5B53BEB5728}"/>
              </a:ext>
            </a:extLst>
          </p:cNvPr>
          <p:cNvSpPr/>
          <p:nvPr/>
        </p:nvSpPr>
        <p:spPr>
          <a:xfrm>
            <a:off x="6356135" y="801070"/>
            <a:ext cx="4165780" cy="4165780"/>
          </a:xfrm>
          <a:prstGeom prst="circularArrow">
            <a:avLst>
              <a:gd name="adj1" fmla="val 2411"/>
              <a:gd name="adj2" fmla="val 291632"/>
              <a:gd name="adj3" fmla="val 19532857"/>
              <a:gd name="adj4" fmla="val 12575511"/>
              <a:gd name="adj5" fmla="val 2813"/>
            </a:avLst>
          </a:prstGeom>
          <a:solidFill>
            <a:srgbClr val="A49735"/>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grpSp>
        <p:nvGrpSpPr>
          <p:cNvPr id="17" name="Groupe 16">
            <a:extLst>
              <a:ext uri="{FF2B5EF4-FFF2-40B4-BE49-F238E27FC236}">
                <a16:creationId xmlns:a16="http://schemas.microsoft.com/office/drawing/2014/main" id="{EA4222EF-BDBE-4FF8-A528-4DB9E1CB89F7}"/>
              </a:ext>
            </a:extLst>
          </p:cNvPr>
          <p:cNvGrpSpPr/>
          <p:nvPr/>
        </p:nvGrpSpPr>
        <p:grpSpPr>
          <a:xfrm>
            <a:off x="439756" y="1980877"/>
            <a:ext cx="3581981" cy="1440000"/>
            <a:chOff x="3857" y="747579"/>
            <a:chExt cx="4077959" cy="1096776"/>
          </a:xfrm>
        </p:grpSpPr>
        <p:sp>
          <p:nvSpPr>
            <p:cNvPr id="18" name="Rectangle : coins arrondis 17">
              <a:extLst>
                <a:ext uri="{FF2B5EF4-FFF2-40B4-BE49-F238E27FC236}">
                  <a16:creationId xmlns:a16="http://schemas.microsoft.com/office/drawing/2014/main" id="{A64F569C-9599-4470-8D29-7F45743F4D52}"/>
                </a:ext>
              </a:extLst>
            </p:cNvPr>
            <p:cNvSpPr/>
            <p:nvPr/>
          </p:nvSpPr>
          <p:spPr>
            <a:xfrm>
              <a:off x="3857" y="747579"/>
              <a:ext cx="4077959" cy="1096776"/>
            </a:xfrm>
            <a:prstGeom prst="roundRect">
              <a:avLst>
                <a:gd name="adj" fmla="val 10000"/>
              </a:avLst>
            </a:prstGeom>
            <a:ln>
              <a:solidFill>
                <a:srgbClr val="A4973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Rectangle : coins arrondis 4">
              <a:extLst>
                <a:ext uri="{FF2B5EF4-FFF2-40B4-BE49-F238E27FC236}">
                  <a16:creationId xmlns:a16="http://schemas.microsoft.com/office/drawing/2014/main" id="{80C6C75E-A885-4A6F-BFCD-1F15395A748F}"/>
                </a:ext>
              </a:extLst>
            </p:cNvPr>
            <p:cNvSpPr txBox="1"/>
            <p:nvPr/>
          </p:nvSpPr>
          <p:spPr>
            <a:xfrm>
              <a:off x="29097" y="772819"/>
              <a:ext cx="4027479" cy="8112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kern="1200" dirty="0">
                  <a:solidFill>
                    <a:srgbClr val="000000"/>
                  </a:solidFill>
                </a:rPr>
                <a:t>S</a:t>
              </a:r>
              <a:r>
                <a:rPr lang="fr-FR" sz="1600" b="0" i="0" kern="1200" dirty="0">
                  <a:solidFill>
                    <a:srgbClr val="000000"/>
                  </a:solidFill>
                  <a:effectLst/>
                </a:rPr>
                <a:t>ensation agréable due à des </a:t>
              </a:r>
              <a:r>
                <a:rPr lang="fr-FR" sz="1600" b="1" i="0" kern="1200" dirty="0">
                  <a:solidFill>
                    <a:srgbClr val="000000"/>
                  </a:solidFill>
                  <a:effectLst/>
                </a:rPr>
                <a:t>modifications électrochimiques</a:t>
              </a:r>
              <a:r>
                <a:rPr lang="fr-FR" sz="1600" b="0" i="0" kern="1200" dirty="0">
                  <a:solidFill>
                    <a:srgbClr val="000000"/>
                  </a:solidFill>
                  <a:effectLst/>
                </a:rPr>
                <a:t> qui se produisent au niveau du cerveau</a:t>
              </a:r>
              <a:endParaRPr lang="fr-FR" sz="1600" kern="1200" dirty="0"/>
            </a:p>
          </p:txBody>
        </p:sp>
      </p:grpSp>
      <p:grpSp>
        <p:nvGrpSpPr>
          <p:cNvPr id="20" name="Groupe 19">
            <a:extLst>
              <a:ext uri="{FF2B5EF4-FFF2-40B4-BE49-F238E27FC236}">
                <a16:creationId xmlns:a16="http://schemas.microsoft.com/office/drawing/2014/main" id="{D9ABFC53-3BA5-4A2E-9F32-60B4AD1D53E2}"/>
              </a:ext>
            </a:extLst>
          </p:cNvPr>
          <p:cNvGrpSpPr/>
          <p:nvPr/>
        </p:nvGrpSpPr>
        <p:grpSpPr>
          <a:xfrm>
            <a:off x="4569413" y="1331666"/>
            <a:ext cx="3409200" cy="749918"/>
            <a:chOff x="1177959" y="1605334"/>
            <a:chExt cx="2173010" cy="749918"/>
          </a:xfrm>
        </p:grpSpPr>
        <p:sp>
          <p:nvSpPr>
            <p:cNvPr id="21" name="Rectangle : coins arrondis 20">
              <a:extLst>
                <a:ext uri="{FF2B5EF4-FFF2-40B4-BE49-F238E27FC236}">
                  <a16:creationId xmlns:a16="http://schemas.microsoft.com/office/drawing/2014/main" id="{CA09E7A9-10C0-4E8C-BB13-60F3A9149B2E}"/>
                </a:ext>
              </a:extLst>
            </p:cNvPr>
            <p:cNvSpPr/>
            <p:nvPr/>
          </p:nvSpPr>
          <p:spPr>
            <a:xfrm>
              <a:off x="1177959" y="1605334"/>
              <a:ext cx="2173010" cy="749918"/>
            </a:xfrm>
            <a:prstGeom prst="roundRect">
              <a:avLst>
                <a:gd name="adj" fmla="val 10000"/>
              </a:avLst>
            </a:prstGeom>
            <a:solidFill>
              <a:srgbClr val="A4973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Rectangle : coins arrondis 4">
              <a:extLst>
                <a:ext uri="{FF2B5EF4-FFF2-40B4-BE49-F238E27FC236}">
                  <a16:creationId xmlns:a16="http://schemas.microsoft.com/office/drawing/2014/main" id="{85341CEF-4EEB-430C-A798-07513DFE239F}"/>
                </a:ext>
              </a:extLst>
            </p:cNvPr>
            <p:cNvSpPr txBox="1"/>
            <p:nvPr/>
          </p:nvSpPr>
          <p:spPr>
            <a:xfrm>
              <a:off x="1199923" y="1627298"/>
              <a:ext cx="2129082" cy="7059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fr-FR" b="1" kern="1200" dirty="0">
                  <a:solidFill>
                    <a:schemeClr val="bg1"/>
                  </a:solidFill>
                </a:rPr>
                <a:t>Libération de dopamine et de sérotonine</a:t>
              </a:r>
              <a:endParaRPr lang="fr-FR" kern="1200" dirty="0">
                <a:solidFill>
                  <a:schemeClr val="bg1"/>
                </a:solidFill>
              </a:endParaRPr>
            </a:p>
          </p:txBody>
        </p:sp>
      </p:grpSp>
      <p:grpSp>
        <p:nvGrpSpPr>
          <p:cNvPr id="23" name="Groupe 22">
            <a:extLst>
              <a:ext uri="{FF2B5EF4-FFF2-40B4-BE49-F238E27FC236}">
                <a16:creationId xmlns:a16="http://schemas.microsoft.com/office/drawing/2014/main" id="{F8FAC846-3A3D-4EDE-A585-75E0E80F3F08}"/>
              </a:ext>
            </a:extLst>
          </p:cNvPr>
          <p:cNvGrpSpPr/>
          <p:nvPr/>
        </p:nvGrpSpPr>
        <p:grpSpPr>
          <a:xfrm>
            <a:off x="7891664" y="2004383"/>
            <a:ext cx="4198423" cy="2844000"/>
            <a:chOff x="3857" y="747579"/>
            <a:chExt cx="4077959" cy="1096776"/>
          </a:xfrm>
        </p:grpSpPr>
        <p:sp>
          <p:nvSpPr>
            <p:cNvPr id="24" name="Rectangle : coins arrondis 23">
              <a:extLst>
                <a:ext uri="{FF2B5EF4-FFF2-40B4-BE49-F238E27FC236}">
                  <a16:creationId xmlns:a16="http://schemas.microsoft.com/office/drawing/2014/main" id="{DC3ABC8F-A48F-4C5B-B32C-EC38A6A889D8}"/>
                </a:ext>
              </a:extLst>
            </p:cNvPr>
            <p:cNvSpPr/>
            <p:nvPr/>
          </p:nvSpPr>
          <p:spPr>
            <a:xfrm>
              <a:off x="3857" y="747579"/>
              <a:ext cx="4077959" cy="1096776"/>
            </a:xfrm>
            <a:prstGeom prst="roundRect">
              <a:avLst>
                <a:gd name="adj" fmla="val 10000"/>
              </a:avLst>
            </a:prstGeom>
            <a:ln>
              <a:solidFill>
                <a:srgbClr val="A4973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5" name="Rectangle : coins arrondis 4">
              <a:extLst>
                <a:ext uri="{FF2B5EF4-FFF2-40B4-BE49-F238E27FC236}">
                  <a16:creationId xmlns:a16="http://schemas.microsoft.com/office/drawing/2014/main" id="{26FC8766-3E50-4A69-B8B1-0D9BDE5E4298}"/>
                </a:ext>
              </a:extLst>
            </p:cNvPr>
            <p:cNvSpPr txBox="1"/>
            <p:nvPr/>
          </p:nvSpPr>
          <p:spPr>
            <a:xfrm>
              <a:off x="29097" y="772819"/>
              <a:ext cx="4027479" cy="81127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fr-FR" sz="1600" b="0" i="0" dirty="0">
                  <a:solidFill>
                    <a:srgbClr val="000000"/>
                  </a:solidFill>
                  <a:effectLst/>
                </a:rPr>
                <a:t>Diminution de la production naturelle de dopamine par l’organisme </a:t>
              </a:r>
            </a:p>
            <a:p>
              <a:pPr marL="171450" lvl="1" indent="-171450" algn="l" defTabSz="711200">
                <a:lnSpc>
                  <a:spcPct val="90000"/>
                </a:lnSpc>
                <a:spcBef>
                  <a:spcPct val="0"/>
                </a:spcBef>
                <a:spcAft>
                  <a:spcPct val="15000"/>
                </a:spcAft>
                <a:buChar char="•"/>
              </a:pPr>
              <a:r>
                <a:rPr lang="fr-FR" sz="1600" b="0" i="0" dirty="0">
                  <a:solidFill>
                    <a:srgbClr val="000000"/>
                  </a:solidFill>
                  <a:effectLst/>
                </a:rPr>
                <a:t>Plaisir obtenu que par l’apport d’une substance extérieure</a:t>
              </a:r>
            </a:p>
            <a:p>
              <a:pPr marL="171450" lvl="1" indent="-171450" algn="l" defTabSz="711200">
                <a:lnSpc>
                  <a:spcPct val="90000"/>
                </a:lnSpc>
                <a:spcBef>
                  <a:spcPct val="0"/>
                </a:spcBef>
                <a:spcAft>
                  <a:spcPct val="15000"/>
                </a:spcAft>
                <a:buChar char="•"/>
              </a:pPr>
              <a:r>
                <a:rPr lang="fr-FR" sz="1600" b="0" i="0" dirty="0">
                  <a:solidFill>
                    <a:srgbClr val="000000"/>
                  </a:solidFill>
                  <a:effectLst/>
                </a:rPr>
                <a:t>Augmentation de la tolérance à cette substance et une sensation de manque à son arrêt de consommation</a:t>
              </a:r>
            </a:p>
            <a:p>
              <a:pPr marL="171450" lvl="1" indent="-171450" defTabSz="711200">
                <a:lnSpc>
                  <a:spcPct val="90000"/>
                </a:lnSpc>
                <a:spcBef>
                  <a:spcPct val="0"/>
                </a:spcBef>
                <a:spcAft>
                  <a:spcPct val="15000"/>
                </a:spcAft>
                <a:buFontTx/>
                <a:buChar char="•"/>
              </a:pPr>
              <a:r>
                <a:rPr lang="fr-FR" sz="1600" i="0" u="none" strike="noStrike" baseline="0" dirty="0">
                  <a:solidFill>
                    <a:srgbClr val="000000"/>
                  </a:solidFill>
                  <a:latin typeface="Calibri" panose="020F0502020204030204" pitchFamily="34" charset="0"/>
                </a:rPr>
                <a:t>L’organisme devient alors moins sensible aux effets de la substance et le consommateur doit augmenter les doses pour obtenir le même niveau de plaisir</a:t>
              </a:r>
            </a:p>
            <a:p>
              <a:pPr marL="0" lvl="1" algn="l" defTabSz="711200">
                <a:lnSpc>
                  <a:spcPct val="90000"/>
                </a:lnSpc>
                <a:spcBef>
                  <a:spcPct val="0"/>
                </a:spcBef>
                <a:spcAft>
                  <a:spcPct val="15000"/>
                </a:spcAft>
              </a:pPr>
              <a:endParaRPr lang="fr-FR" sz="1600" kern="1200" dirty="0"/>
            </a:p>
          </p:txBody>
        </p:sp>
      </p:grpSp>
      <p:grpSp>
        <p:nvGrpSpPr>
          <p:cNvPr id="26" name="Groupe 25">
            <a:extLst>
              <a:ext uri="{FF2B5EF4-FFF2-40B4-BE49-F238E27FC236}">
                <a16:creationId xmlns:a16="http://schemas.microsoft.com/office/drawing/2014/main" id="{06E48282-2342-48BB-8DDA-36511E909B80}"/>
              </a:ext>
            </a:extLst>
          </p:cNvPr>
          <p:cNvGrpSpPr/>
          <p:nvPr/>
        </p:nvGrpSpPr>
        <p:grpSpPr>
          <a:xfrm>
            <a:off x="8561259" y="4760581"/>
            <a:ext cx="3409200" cy="749918"/>
            <a:chOff x="1177959" y="1605334"/>
            <a:chExt cx="2173010" cy="749918"/>
          </a:xfrm>
        </p:grpSpPr>
        <p:sp>
          <p:nvSpPr>
            <p:cNvPr id="27" name="Rectangle : coins arrondis 26">
              <a:extLst>
                <a:ext uri="{FF2B5EF4-FFF2-40B4-BE49-F238E27FC236}">
                  <a16:creationId xmlns:a16="http://schemas.microsoft.com/office/drawing/2014/main" id="{2005F58D-27EC-4D52-9EC9-79D928F7D3D3}"/>
                </a:ext>
              </a:extLst>
            </p:cNvPr>
            <p:cNvSpPr/>
            <p:nvPr/>
          </p:nvSpPr>
          <p:spPr>
            <a:xfrm>
              <a:off x="1177959" y="1605334"/>
              <a:ext cx="2173010" cy="749918"/>
            </a:xfrm>
            <a:prstGeom prst="roundRect">
              <a:avLst>
                <a:gd name="adj" fmla="val 10000"/>
              </a:avLst>
            </a:prstGeom>
            <a:solidFill>
              <a:srgbClr val="A4973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Rectangle : coins arrondis 4">
              <a:extLst>
                <a:ext uri="{FF2B5EF4-FFF2-40B4-BE49-F238E27FC236}">
                  <a16:creationId xmlns:a16="http://schemas.microsoft.com/office/drawing/2014/main" id="{0B550905-CEEF-4DBD-9381-CDAB0A041CD5}"/>
                </a:ext>
              </a:extLst>
            </p:cNvPr>
            <p:cNvSpPr txBox="1"/>
            <p:nvPr/>
          </p:nvSpPr>
          <p:spPr>
            <a:xfrm>
              <a:off x="1199923" y="1627298"/>
              <a:ext cx="2129082" cy="7059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fr-FR" b="1" kern="1200" dirty="0">
                  <a:solidFill>
                    <a:schemeClr val="bg1"/>
                  </a:solidFill>
                </a:rPr>
                <a:t>Usage répété de drogues  </a:t>
              </a:r>
              <a:endParaRPr lang="fr-FR" kern="1200" dirty="0">
                <a:solidFill>
                  <a:schemeClr val="bg1"/>
                </a:solidFill>
              </a:endParaRPr>
            </a:p>
          </p:txBody>
        </p:sp>
      </p:grpSp>
      <p:grpSp>
        <p:nvGrpSpPr>
          <p:cNvPr id="13" name="Groupe 12">
            <a:extLst>
              <a:ext uri="{FF2B5EF4-FFF2-40B4-BE49-F238E27FC236}">
                <a16:creationId xmlns:a16="http://schemas.microsoft.com/office/drawing/2014/main" id="{68988289-7955-4FD7-B04E-FAA04633CE75}"/>
              </a:ext>
            </a:extLst>
          </p:cNvPr>
          <p:cNvGrpSpPr/>
          <p:nvPr/>
        </p:nvGrpSpPr>
        <p:grpSpPr>
          <a:xfrm>
            <a:off x="777681" y="3362018"/>
            <a:ext cx="3409462" cy="749918"/>
            <a:chOff x="1177959" y="1605334"/>
            <a:chExt cx="2173010" cy="749918"/>
          </a:xfrm>
        </p:grpSpPr>
        <p:sp>
          <p:nvSpPr>
            <p:cNvPr id="14" name="Rectangle : coins arrondis 13">
              <a:extLst>
                <a:ext uri="{FF2B5EF4-FFF2-40B4-BE49-F238E27FC236}">
                  <a16:creationId xmlns:a16="http://schemas.microsoft.com/office/drawing/2014/main" id="{808052F4-34FF-492A-A091-8EEA2F1A40EE}"/>
                </a:ext>
              </a:extLst>
            </p:cNvPr>
            <p:cNvSpPr/>
            <p:nvPr/>
          </p:nvSpPr>
          <p:spPr>
            <a:xfrm>
              <a:off x="1177959" y="1605334"/>
              <a:ext cx="2173010" cy="749918"/>
            </a:xfrm>
            <a:prstGeom prst="roundRect">
              <a:avLst>
                <a:gd name="adj" fmla="val 10000"/>
              </a:avLst>
            </a:prstGeom>
            <a:solidFill>
              <a:srgbClr val="A49735"/>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Rectangle : coins arrondis 4">
              <a:extLst>
                <a:ext uri="{FF2B5EF4-FFF2-40B4-BE49-F238E27FC236}">
                  <a16:creationId xmlns:a16="http://schemas.microsoft.com/office/drawing/2014/main" id="{87CCFCAB-3FAE-4335-9E72-300AD580AE49}"/>
                </a:ext>
              </a:extLst>
            </p:cNvPr>
            <p:cNvSpPr txBox="1"/>
            <p:nvPr/>
          </p:nvSpPr>
          <p:spPr>
            <a:xfrm>
              <a:off x="1199923" y="1627298"/>
              <a:ext cx="2129082" cy="7059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fr-FR" b="1" kern="1200" dirty="0">
                  <a:solidFill>
                    <a:schemeClr val="bg1"/>
                  </a:solidFill>
                </a:rPr>
                <a:t>P</a:t>
              </a:r>
              <a:r>
                <a:rPr lang="fr-FR" b="1" i="0" kern="1200" dirty="0">
                  <a:solidFill>
                    <a:schemeClr val="bg1"/>
                  </a:solidFill>
                  <a:effectLst/>
                </a:rPr>
                <a:t>laisir généré</a:t>
              </a:r>
              <a:r>
                <a:rPr lang="fr-FR" b="0" i="0" kern="1200" dirty="0">
                  <a:solidFill>
                    <a:schemeClr val="bg1"/>
                  </a:solidFill>
                  <a:effectLst/>
                </a:rPr>
                <a:t> par la substance consommée ou l’activité pratiquée</a:t>
              </a:r>
              <a:endParaRPr lang="fr-FR" kern="1200" dirty="0">
                <a:solidFill>
                  <a:schemeClr val="bg1"/>
                </a:solidFill>
              </a:endParaRPr>
            </a:p>
          </p:txBody>
        </p:sp>
      </p:grpSp>
      <p:sp>
        <p:nvSpPr>
          <p:cNvPr id="29" name="ZoneTexte 28">
            <a:extLst>
              <a:ext uri="{FF2B5EF4-FFF2-40B4-BE49-F238E27FC236}">
                <a16:creationId xmlns:a16="http://schemas.microsoft.com/office/drawing/2014/main" id="{ED01DCD2-3014-4F17-9930-BC2FDD9BD467}"/>
              </a:ext>
            </a:extLst>
          </p:cNvPr>
          <p:cNvSpPr txBox="1"/>
          <p:nvPr/>
        </p:nvSpPr>
        <p:spPr>
          <a:xfrm>
            <a:off x="461926" y="5642371"/>
            <a:ext cx="11508533" cy="923330"/>
          </a:xfrm>
          <a:prstGeom prst="rect">
            <a:avLst/>
          </a:prstGeom>
          <a:noFill/>
        </p:spPr>
        <p:txBody>
          <a:bodyPr wrap="square">
            <a:spAutoFit/>
          </a:bodyPr>
          <a:lstStyle/>
          <a:p>
            <a:pPr algn="ctr"/>
            <a:r>
              <a:rPr lang="fr-FR" i="0" u="none" strike="noStrike" baseline="0" dirty="0">
                <a:solidFill>
                  <a:srgbClr val="000000"/>
                </a:solidFill>
                <a:latin typeface="Calibri" panose="020F0502020204030204" pitchFamily="34" charset="0"/>
              </a:rPr>
              <a:t>Ces perturbations des réseaux cérébraux finissent par avoir des effets négatifs (anxiété, irritabilité, etc.) qui eux-mêmes poussent la personne à consommer plus pour se sentir soulagée.</a:t>
            </a:r>
          </a:p>
          <a:p>
            <a:pPr algn="ctr"/>
            <a:r>
              <a:rPr lang="fr-FR" i="0" u="none" strike="noStrike" baseline="0" dirty="0">
                <a:solidFill>
                  <a:srgbClr val="000000"/>
                </a:solidFill>
                <a:latin typeface="Calibri" panose="020F0502020204030204" pitchFamily="34" charset="0"/>
                <a:hlinkClick r:id="rId2"/>
              </a:rPr>
              <a:t>https://www.ameli.fr/loire-atlantique/assure/sante/themes/addictions/definition-facteurs-favorisants</a:t>
            </a:r>
            <a:r>
              <a:rPr lang="fr-FR" i="0" u="none" strike="noStrike" baseline="0"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168072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856098" cy="646331"/>
          </a:xfrm>
          <a:prstGeom prst="rect">
            <a:avLst/>
          </a:prstGeom>
          <a:noFill/>
        </p:spPr>
        <p:txBody>
          <a:bodyPr wrap="square">
            <a:spAutoFit/>
          </a:bodyPr>
          <a:lstStyle/>
          <a:p>
            <a:r>
              <a:rPr lang="fr-FR" dirty="0"/>
              <a:t>Les dommages liés à la consommation d’un produit peuvent se produire avant la dépendance à ce produit.</a:t>
            </a:r>
          </a:p>
          <a:p>
            <a:r>
              <a:rPr lang="fr-FR" dirty="0"/>
              <a:t>Ils sont majoritairement liés à la pratique à risque et ce d’autant plus que les prises de risques sont répétées</a:t>
            </a:r>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Usages à risques en population générale</a:t>
            </a:r>
          </a:p>
        </p:txBody>
      </p:sp>
      <p:sp>
        <p:nvSpPr>
          <p:cNvPr id="7" name="Rectangle 2">
            <a:extLst>
              <a:ext uri="{FF2B5EF4-FFF2-40B4-BE49-F238E27FC236}">
                <a16:creationId xmlns:a16="http://schemas.microsoft.com/office/drawing/2014/main" id="{089981FA-6C59-4EBC-84F6-4C5129613B4C}"/>
              </a:ext>
            </a:extLst>
          </p:cNvPr>
          <p:cNvSpPr txBox="1">
            <a:spLocks noChangeArrowheads="1"/>
          </p:cNvSpPr>
          <p:nvPr/>
        </p:nvSpPr>
        <p:spPr>
          <a:xfrm>
            <a:off x="408640" y="2449389"/>
            <a:ext cx="10675598" cy="60325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Wingdings" panose="05000000000000000000" pitchFamily="2" charset="2"/>
              <a:buChar char="Ø"/>
            </a:pPr>
            <a:r>
              <a:rPr lang="fr-FR" altLang="fr-FR" sz="3000" b="1" dirty="0">
                <a:solidFill>
                  <a:srgbClr val="A49735"/>
                </a:solidFill>
                <a:latin typeface="+mn-lt"/>
              </a:rPr>
              <a:t>Trop c’est QUAND ?</a:t>
            </a:r>
          </a:p>
        </p:txBody>
      </p:sp>
      <p:sp>
        <p:nvSpPr>
          <p:cNvPr id="8" name="Rectangle 3">
            <a:extLst>
              <a:ext uri="{FF2B5EF4-FFF2-40B4-BE49-F238E27FC236}">
                <a16:creationId xmlns:a16="http://schemas.microsoft.com/office/drawing/2014/main" id="{EB9DBC38-8096-4883-A29B-53519C5D17A3}"/>
              </a:ext>
            </a:extLst>
          </p:cNvPr>
          <p:cNvSpPr txBox="1">
            <a:spLocks noChangeArrowheads="1"/>
          </p:cNvSpPr>
          <p:nvPr/>
        </p:nvSpPr>
        <p:spPr>
          <a:xfrm>
            <a:off x="5311909" y="3286558"/>
            <a:ext cx="5560361" cy="25352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fr-FR" altLang="fr-FR" sz="2400" b="1" cap="small" dirty="0">
                <a:solidFill>
                  <a:srgbClr val="A49735"/>
                </a:solidFill>
                <a:latin typeface="Calibri" panose="020F0502020204030204" pitchFamily="34" charset="0"/>
                <a:cs typeface="Calibri" panose="020F0502020204030204" pitchFamily="34" charset="0"/>
              </a:rPr>
              <a:t>Situations à risques</a:t>
            </a:r>
          </a:p>
          <a:p>
            <a:pPr marL="361950" indent="-361950">
              <a:buFont typeface="Wingdings" panose="05000000000000000000" pitchFamily="2" charset="2"/>
              <a:buChar char="ü"/>
            </a:pPr>
            <a:r>
              <a:rPr lang="fr-FR" altLang="fr-FR" sz="2000" dirty="0">
                <a:latin typeface="Calibri" panose="020F0502020204030204" pitchFamily="34" charset="0"/>
                <a:cs typeface="Calibri" panose="020F0502020204030204" pitchFamily="34" charset="0"/>
              </a:rPr>
              <a:t>Conduite </a:t>
            </a:r>
          </a:p>
          <a:p>
            <a:pPr marL="361950" indent="-361950">
              <a:buFont typeface="Wingdings" panose="05000000000000000000" pitchFamily="2" charset="2"/>
              <a:buChar char="ü"/>
            </a:pPr>
            <a:r>
              <a:rPr lang="fr-FR" altLang="fr-FR" sz="2000" b="1" dirty="0">
                <a:latin typeface="Calibri" panose="020F0502020204030204" pitchFamily="34" charset="0"/>
                <a:cs typeface="Calibri" panose="020F0502020204030204" pitchFamily="34" charset="0"/>
              </a:rPr>
              <a:t>Grossesse</a:t>
            </a:r>
          </a:p>
          <a:p>
            <a:pPr marL="361950" indent="-361950">
              <a:buFont typeface="Wingdings" panose="05000000000000000000" pitchFamily="2" charset="2"/>
              <a:buChar char="ü"/>
            </a:pPr>
            <a:r>
              <a:rPr lang="fr-FR" altLang="fr-FR" sz="2000" dirty="0">
                <a:latin typeface="Calibri" panose="020F0502020204030204" pitchFamily="34" charset="0"/>
                <a:cs typeface="Calibri" panose="020F0502020204030204" pitchFamily="34" charset="0"/>
              </a:rPr>
              <a:t>Postes de travail</a:t>
            </a:r>
          </a:p>
          <a:p>
            <a:pPr marL="361950" indent="-361950">
              <a:buFont typeface="Wingdings" panose="05000000000000000000" pitchFamily="2" charset="2"/>
              <a:buChar char="ü"/>
            </a:pPr>
            <a:r>
              <a:rPr lang="fr-FR" altLang="fr-FR" sz="2000" dirty="0">
                <a:latin typeface="Calibri" panose="020F0502020204030204" pitchFamily="34" charset="0"/>
                <a:cs typeface="Calibri" panose="020F0502020204030204" pitchFamily="34" charset="0"/>
              </a:rPr>
              <a:t>Prise de médicaments psychotropes</a:t>
            </a:r>
          </a:p>
          <a:p>
            <a:endParaRPr lang="fr-FR" altLang="fr-FR" dirty="0">
              <a:latin typeface="Calibri Light" panose="020F0302020204030204" pitchFamily="34" charset="0"/>
              <a:cs typeface="Calibri Light" panose="020F0302020204030204" pitchFamily="34" charset="0"/>
            </a:endParaRPr>
          </a:p>
        </p:txBody>
      </p:sp>
      <p:sp>
        <p:nvSpPr>
          <p:cNvPr id="9" name="Oval 4">
            <a:extLst>
              <a:ext uri="{FF2B5EF4-FFF2-40B4-BE49-F238E27FC236}">
                <a16:creationId xmlns:a16="http://schemas.microsoft.com/office/drawing/2014/main" id="{A67A2E9C-9466-489E-B647-0D4A055E8F1D}"/>
              </a:ext>
            </a:extLst>
          </p:cNvPr>
          <p:cNvSpPr>
            <a:spLocks noChangeArrowheads="1"/>
          </p:cNvSpPr>
          <p:nvPr/>
        </p:nvSpPr>
        <p:spPr bwMode="auto">
          <a:xfrm>
            <a:off x="1030361" y="3147237"/>
            <a:ext cx="2751445" cy="2674559"/>
          </a:xfrm>
          <a:prstGeom prst="ellipse">
            <a:avLst/>
          </a:prstGeom>
          <a:solidFill>
            <a:srgbClr val="7A2553"/>
          </a:solidFill>
          <a:ln w="9525">
            <a:noFill/>
            <a:round/>
            <a:headEnd/>
            <a:tailEnd/>
          </a:ln>
          <a:effec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Inquiétude </a:t>
            </a:r>
            <a:b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b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de l’Entourage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AutoShape 5">
            <a:extLst>
              <a:ext uri="{FF2B5EF4-FFF2-40B4-BE49-F238E27FC236}">
                <a16:creationId xmlns:a16="http://schemas.microsoft.com/office/drawing/2014/main" id="{3E26C05B-F00A-4F89-8C40-53828298A541}"/>
              </a:ext>
            </a:extLst>
          </p:cNvPr>
          <p:cNvSpPr>
            <a:spLocks noChangeArrowheads="1"/>
          </p:cNvSpPr>
          <p:nvPr/>
        </p:nvSpPr>
        <p:spPr bwMode="auto">
          <a:xfrm rot="19977129">
            <a:off x="3718725" y="3447470"/>
            <a:ext cx="1570177" cy="858757"/>
          </a:xfrm>
          <a:prstGeom prst="leftArrow">
            <a:avLst>
              <a:gd name="adj1" fmla="val 57641"/>
              <a:gd name="adj2" fmla="val 38013"/>
            </a:avLst>
          </a:prstGeom>
          <a:solidFill>
            <a:srgbClr val="A49735"/>
          </a:solidFill>
          <a:ln>
            <a:solidFill>
              <a:srgbClr val="A49735"/>
            </a:solid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02253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7">
            <a:extLst>
              <a:ext uri="{FF2B5EF4-FFF2-40B4-BE49-F238E27FC236}">
                <a16:creationId xmlns:a16="http://schemas.microsoft.com/office/drawing/2014/main" id="{2587ED70-744D-44A7-8C71-DA94AB3CDC30}"/>
              </a:ext>
            </a:extLst>
          </p:cNvPr>
          <p:cNvSpPr>
            <a:spLocks noChangeArrowheads="1"/>
          </p:cNvSpPr>
          <p:nvPr/>
        </p:nvSpPr>
        <p:spPr bwMode="auto">
          <a:xfrm flipH="1">
            <a:off x="9804400" y="5969000"/>
            <a:ext cx="2378388" cy="673106"/>
          </a:xfrm>
          <a:prstGeom prst="wedgeEllipseCallout">
            <a:avLst>
              <a:gd name="adj1" fmla="val 46178"/>
              <a:gd name="adj2" fmla="val -230911"/>
            </a:avLst>
          </a:prstGeom>
          <a:gradFill flip="none" rotWithShape="1">
            <a:gsLst>
              <a:gs pos="0">
                <a:srgbClr val="7A2553">
                  <a:tint val="66000"/>
                  <a:satMod val="160000"/>
                </a:srgbClr>
              </a:gs>
              <a:gs pos="50000">
                <a:srgbClr val="7A2553">
                  <a:tint val="44500"/>
                  <a:satMod val="160000"/>
                </a:srgbClr>
              </a:gs>
              <a:gs pos="100000">
                <a:srgbClr val="7A2553">
                  <a:tint val="23500"/>
                  <a:satMod val="160000"/>
                </a:srgbClr>
              </a:gs>
            </a:gsLst>
            <a:path path="circle">
              <a:fillToRect l="100000" t="100000"/>
            </a:path>
            <a:tileRect r="-100000" b="-100000"/>
          </a:gradFill>
          <a:ln>
            <a:noFill/>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1800" b="1" i="0" u="none" strike="noStrike" kern="1200" cap="none" spc="0" normalizeH="0" baseline="0" noProof="0" dirty="0">
                <a:ln>
                  <a:noFill/>
                </a:ln>
                <a:effectLst/>
                <a:uLnTx/>
                <a:uFillTx/>
                <a:latin typeface="Calibri" panose="020F0502020204030204" pitchFamily="34" charset="0"/>
                <a:cs typeface="Calibri" panose="020F0502020204030204" pitchFamily="34" charset="0"/>
              </a:rPr>
              <a:t>Capitale pour le diagnostic</a:t>
            </a:r>
          </a:p>
        </p:txBody>
      </p:sp>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856098" cy="369332"/>
          </a:xfrm>
          <a:prstGeom prst="rect">
            <a:avLst/>
          </a:prstGeom>
          <a:noFill/>
        </p:spPr>
        <p:txBody>
          <a:bodyPr wrap="square">
            <a:spAutoFit/>
          </a:bodyPr>
          <a:lstStyle/>
          <a:p>
            <a:r>
              <a:rPr lang="fr-FR" dirty="0"/>
              <a:t>Les dommages sont majoritairement liés à la pratique à risque et ce d’autant plus que les prises de risques sont répétées</a:t>
            </a:r>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Usages à risques en population générale</a:t>
            </a:r>
          </a:p>
        </p:txBody>
      </p:sp>
      <p:sp>
        <p:nvSpPr>
          <p:cNvPr id="7" name="Rectangle 2">
            <a:extLst>
              <a:ext uri="{FF2B5EF4-FFF2-40B4-BE49-F238E27FC236}">
                <a16:creationId xmlns:a16="http://schemas.microsoft.com/office/drawing/2014/main" id="{089981FA-6C59-4EBC-84F6-4C5129613B4C}"/>
              </a:ext>
            </a:extLst>
          </p:cNvPr>
          <p:cNvSpPr txBox="1">
            <a:spLocks noChangeArrowheads="1"/>
          </p:cNvSpPr>
          <p:nvPr/>
        </p:nvSpPr>
        <p:spPr>
          <a:xfrm>
            <a:off x="408640" y="2449389"/>
            <a:ext cx="10675598" cy="60325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Wingdings" panose="05000000000000000000" pitchFamily="2" charset="2"/>
              <a:buChar char="Ø"/>
            </a:pPr>
            <a:r>
              <a:rPr lang="fr-FR" altLang="fr-FR" sz="3000" b="1" dirty="0">
                <a:solidFill>
                  <a:srgbClr val="A49735"/>
                </a:solidFill>
                <a:latin typeface="+mn-lt"/>
              </a:rPr>
              <a:t>Trop c’est COMMENT ?</a:t>
            </a:r>
          </a:p>
        </p:txBody>
      </p:sp>
      <p:sp>
        <p:nvSpPr>
          <p:cNvPr id="11" name="Rectangle 3">
            <a:extLst>
              <a:ext uri="{FF2B5EF4-FFF2-40B4-BE49-F238E27FC236}">
                <a16:creationId xmlns:a16="http://schemas.microsoft.com/office/drawing/2014/main" id="{40114336-CBB2-4784-ADA4-314F43B8AD4F}"/>
              </a:ext>
            </a:extLst>
          </p:cNvPr>
          <p:cNvSpPr txBox="1">
            <a:spLocks noChangeArrowheads="1"/>
          </p:cNvSpPr>
          <p:nvPr/>
        </p:nvSpPr>
        <p:spPr>
          <a:xfrm>
            <a:off x="5286730" y="3180229"/>
            <a:ext cx="6905270" cy="3245971"/>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fr-FR" altLang="fr-FR" sz="2400" b="1" cap="small" dirty="0">
                <a:solidFill>
                  <a:srgbClr val="A49735"/>
                </a:solidFill>
                <a:cs typeface="Calibri" panose="020F0502020204030204" pitchFamily="34" charset="0"/>
              </a:rPr>
              <a:t>Modalités de consommation à risque</a:t>
            </a:r>
          </a:p>
          <a:p>
            <a:pPr marL="361950" indent="-361950">
              <a:buFont typeface="Wingdings" panose="05000000000000000000" pitchFamily="2" charset="2"/>
              <a:buChar char="ü"/>
            </a:pPr>
            <a:r>
              <a:rPr lang="fr-FR" altLang="fr-FR" sz="2000" dirty="0">
                <a:cs typeface="Calibri Light" panose="020F0302020204030204" pitchFamily="34" charset="0"/>
              </a:rPr>
              <a:t>La précocité de l’usage : un usage précoce va de pair avec une inscription neurobiologique particulière</a:t>
            </a:r>
          </a:p>
          <a:p>
            <a:pPr marL="361950" indent="-361950">
              <a:buFont typeface="Wingdings" panose="05000000000000000000" pitchFamily="2" charset="2"/>
              <a:buChar char="ü"/>
            </a:pPr>
            <a:r>
              <a:rPr lang="fr-FR" altLang="fr-FR" sz="2000" dirty="0">
                <a:cs typeface="Calibri Light" panose="020F0302020204030204" pitchFamily="34" charset="0"/>
              </a:rPr>
              <a:t>La consommation à visée auto thérapeutique (anxiété, stress, mal être sous jacent….)</a:t>
            </a:r>
          </a:p>
          <a:p>
            <a:pPr marL="361950" indent="-361950">
              <a:buFont typeface="Wingdings" panose="05000000000000000000" pitchFamily="2" charset="2"/>
              <a:buChar char="ü"/>
            </a:pPr>
            <a:r>
              <a:rPr lang="fr-FR" altLang="fr-FR" sz="2000" dirty="0">
                <a:cs typeface="Calibri Light" panose="020F0302020204030204" pitchFamily="34" charset="0"/>
              </a:rPr>
              <a:t>Le cumul des consommations </a:t>
            </a:r>
          </a:p>
          <a:p>
            <a:pPr marL="361950" indent="-361950">
              <a:buFont typeface="Wingdings" panose="05000000000000000000" pitchFamily="2" charset="2"/>
              <a:buChar char="ü"/>
            </a:pPr>
            <a:r>
              <a:rPr lang="fr-FR" altLang="fr-FR" sz="2000" dirty="0">
                <a:cs typeface="Calibri Light" panose="020F0302020204030204" pitchFamily="34" charset="0"/>
              </a:rPr>
              <a:t>Les conduites d’excès dont l’ivresse rendent la probabilité de dommages plus élevée</a:t>
            </a:r>
          </a:p>
          <a:p>
            <a:pPr marL="361950" indent="-361950">
              <a:buFont typeface="Wingdings" panose="05000000000000000000" pitchFamily="2" charset="2"/>
              <a:buChar char="ü"/>
            </a:pPr>
            <a:r>
              <a:rPr lang="fr-FR" altLang="fr-FR" sz="2000" dirty="0">
                <a:cs typeface="Calibri Light" panose="020F0302020204030204" pitchFamily="34" charset="0"/>
              </a:rPr>
              <a:t>La répétition des consommations à risques</a:t>
            </a:r>
            <a:endParaRPr lang="fr-FR" altLang="fr-FR" sz="2000" b="1" dirty="0"/>
          </a:p>
        </p:txBody>
      </p:sp>
      <p:sp>
        <p:nvSpPr>
          <p:cNvPr id="12" name="Oval 4">
            <a:extLst>
              <a:ext uri="{FF2B5EF4-FFF2-40B4-BE49-F238E27FC236}">
                <a16:creationId xmlns:a16="http://schemas.microsoft.com/office/drawing/2014/main" id="{E81DBA17-BB77-40D3-83E6-91D87D8E7FEF}"/>
              </a:ext>
            </a:extLst>
          </p:cNvPr>
          <p:cNvSpPr>
            <a:spLocks noChangeArrowheads="1"/>
          </p:cNvSpPr>
          <p:nvPr/>
        </p:nvSpPr>
        <p:spPr bwMode="auto">
          <a:xfrm>
            <a:off x="1030361" y="3147237"/>
            <a:ext cx="2751445" cy="2674559"/>
          </a:xfrm>
          <a:prstGeom prst="ellipse">
            <a:avLst/>
          </a:prstGeom>
          <a:solidFill>
            <a:srgbClr val="7A2553"/>
          </a:solidFill>
          <a:ln w="9525">
            <a:noFill/>
            <a:round/>
            <a:headEnd/>
            <a:tailEnd/>
          </a:ln>
          <a:effec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Inquiétude </a:t>
            </a:r>
            <a:b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br>
            <a:r>
              <a:rPr kumimoji="0" lang="fr-FR" altLang="fr-FR" sz="2800" b="1" i="0" u="none" strike="noStrike" kern="1200" cap="small" spc="0" normalizeH="0" noProof="0" dirty="0">
                <a:ln>
                  <a:noFill/>
                </a:ln>
                <a:solidFill>
                  <a:schemeClr val="bg1"/>
                </a:solidFill>
                <a:effectLst/>
                <a:uLnTx/>
                <a:uFillTx/>
                <a:latin typeface="Calibri" panose="020F0502020204030204" pitchFamily="34" charset="0"/>
                <a:cs typeface="Calibri" panose="020F0502020204030204" pitchFamily="34" charset="0"/>
              </a:rPr>
              <a:t>de l’Entourage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altLang="fr-F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AutoShape 5">
            <a:extLst>
              <a:ext uri="{FF2B5EF4-FFF2-40B4-BE49-F238E27FC236}">
                <a16:creationId xmlns:a16="http://schemas.microsoft.com/office/drawing/2014/main" id="{277B75CB-03F8-4553-BC1C-108DBCF9F624}"/>
              </a:ext>
            </a:extLst>
          </p:cNvPr>
          <p:cNvSpPr>
            <a:spLocks noChangeArrowheads="1"/>
          </p:cNvSpPr>
          <p:nvPr/>
        </p:nvSpPr>
        <p:spPr bwMode="auto">
          <a:xfrm rot="19977129">
            <a:off x="3718725" y="3447470"/>
            <a:ext cx="1570177" cy="858757"/>
          </a:xfrm>
          <a:prstGeom prst="leftArrow">
            <a:avLst>
              <a:gd name="adj1" fmla="val 57641"/>
              <a:gd name="adj2" fmla="val 38013"/>
            </a:avLst>
          </a:prstGeom>
          <a:solidFill>
            <a:srgbClr val="A49735"/>
          </a:solidFill>
          <a:ln>
            <a:solidFill>
              <a:srgbClr val="A49735"/>
            </a:solidFill>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08508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Usages à risques en population générale</a:t>
            </a:r>
          </a:p>
        </p:txBody>
      </p:sp>
      <p:sp>
        <p:nvSpPr>
          <p:cNvPr id="7" name="Rectangle 2">
            <a:extLst>
              <a:ext uri="{FF2B5EF4-FFF2-40B4-BE49-F238E27FC236}">
                <a16:creationId xmlns:a16="http://schemas.microsoft.com/office/drawing/2014/main" id="{089981FA-6C59-4EBC-84F6-4C5129613B4C}"/>
              </a:ext>
            </a:extLst>
          </p:cNvPr>
          <p:cNvSpPr txBox="1">
            <a:spLocks noChangeArrowheads="1"/>
          </p:cNvSpPr>
          <p:nvPr/>
        </p:nvSpPr>
        <p:spPr>
          <a:xfrm>
            <a:off x="408640" y="1547689"/>
            <a:ext cx="10675598" cy="60325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Wingdings" panose="05000000000000000000" pitchFamily="2" charset="2"/>
              <a:buChar char="Ø"/>
            </a:pPr>
            <a:r>
              <a:rPr lang="fr-FR" altLang="fr-FR" sz="3000" b="1" dirty="0">
                <a:solidFill>
                  <a:srgbClr val="A49735"/>
                </a:solidFill>
                <a:latin typeface="+mn-lt"/>
              </a:rPr>
              <a:t>Trop c’est COMBIEN ?</a:t>
            </a:r>
          </a:p>
        </p:txBody>
      </p:sp>
      <p:sp>
        <p:nvSpPr>
          <p:cNvPr id="9" name="ZoneTexte 8">
            <a:extLst>
              <a:ext uri="{FF2B5EF4-FFF2-40B4-BE49-F238E27FC236}">
                <a16:creationId xmlns:a16="http://schemas.microsoft.com/office/drawing/2014/main" id="{7003714A-41C2-4627-83A9-FEEEF8268F66}"/>
              </a:ext>
            </a:extLst>
          </p:cNvPr>
          <p:cNvSpPr txBox="1"/>
          <p:nvPr/>
        </p:nvSpPr>
        <p:spPr>
          <a:xfrm>
            <a:off x="2360183" y="1969984"/>
            <a:ext cx="3288279" cy="830997"/>
          </a:xfrm>
          <a:prstGeom prst="rect">
            <a:avLst/>
          </a:prstGeom>
          <a:noFill/>
        </p:spPr>
        <p:txBody>
          <a:bodyPr wrap="square" rtlCol="0">
            <a:spAutoFit/>
          </a:bodyPr>
          <a:lstStyle/>
          <a:p>
            <a:pPr lvl="0" algn="ctr"/>
            <a:r>
              <a:rPr lang="fr-FR" sz="2400" b="1" cap="small" dirty="0">
                <a:solidFill>
                  <a:srgbClr val="7A2553"/>
                </a:solidFill>
              </a:rPr>
              <a:t>SEUIL </a:t>
            </a:r>
            <a:br>
              <a:rPr lang="fr-FR" sz="2400" b="1" cap="small" dirty="0">
                <a:solidFill>
                  <a:srgbClr val="7A2553"/>
                </a:solidFill>
              </a:rPr>
            </a:br>
            <a:r>
              <a:rPr lang="fr-FR" sz="2400" b="1" cap="small" dirty="0">
                <a:solidFill>
                  <a:srgbClr val="7A2553"/>
                </a:solidFill>
              </a:rPr>
              <a:t>D’INFORMATION</a:t>
            </a:r>
          </a:p>
        </p:txBody>
      </p:sp>
      <p:sp>
        <p:nvSpPr>
          <p:cNvPr id="10" name="Flèche : pentagone 9">
            <a:extLst>
              <a:ext uri="{FF2B5EF4-FFF2-40B4-BE49-F238E27FC236}">
                <a16:creationId xmlns:a16="http://schemas.microsoft.com/office/drawing/2014/main" id="{1946D7CD-88D1-4CA6-93A7-194ABA17E64D}"/>
              </a:ext>
            </a:extLst>
          </p:cNvPr>
          <p:cNvSpPr/>
          <p:nvPr/>
        </p:nvSpPr>
        <p:spPr>
          <a:xfrm>
            <a:off x="546100" y="2783537"/>
            <a:ext cx="2216989" cy="831071"/>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Alcool</a:t>
            </a:r>
          </a:p>
        </p:txBody>
      </p:sp>
      <p:sp>
        <p:nvSpPr>
          <p:cNvPr id="15" name="Flèche : pentagone 14">
            <a:extLst>
              <a:ext uri="{FF2B5EF4-FFF2-40B4-BE49-F238E27FC236}">
                <a16:creationId xmlns:a16="http://schemas.microsoft.com/office/drawing/2014/main" id="{78D26562-38EE-4493-A2EA-782B057C0406}"/>
              </a:ext>
            </a:extLst>
          </p:cNvPr>
          <p:cNvSpPr/>
          <p:nvPr/>
        </p:nvSpPr>
        <p:spPr>
          <a:xfrm>
            <a:off x="546100" y="3783778"/>
            <a:ext cx="2216989" cy="464721"/>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Tabac</a:t>
            </a:r>
          </a:p>
        </p:txBody>
      </p:sp>
      <p:sp>
        <p:nvSpPr>
          <p:cNvPr id="16" name="Flèche : pentagone 15">
            <a:extLst>
              <a:ext uri="{FF2B5EF4-FFF2-40B4-BE49-F238E27FC236}">
                <a16:creationId xmlns:a16="http://schemas.microsoft.com/office/drawing/2014/main" id="{19781EC1-59FD-4D81-95CD-F34A21FD723E}"/>
              </a:ext>
            </a:extLst>
          </p:cNvPr>
          <p:cNvSpPr/>
          <p:nvPr/>
        </p:nvSpPr>
        <p:spPr>
          <a:xfrm>
            <a:off x="546100" y="4433389"/>
            <a:ext cx="2216989" cy="582736"/>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Cannabis</a:t>
            </a:r>
          </a:p>
        </p:txBody>
      </p:sp>
      <p:sp>
        <p:nvSpPr>
          <p:cNvPr id="17" name="Sous-titre 2">
            <a:extLst>
              <a:ext uri="{FF2B5EF4-FFF2-40B4-BE49-F238E27FC236}">
                <a16:creationId xmlns:a16="http://schemas.microsoft.com/office/drawing/2014/main" id="{E1AB4FE1-64C9-4243-B903-DDD69E3BD80A}"/>
              </a:ext>
            </a:extLst>
          </p:cNvPr>
          <p:cNvSpPr txBox="1">
            <a:spLocks/>
          </p:cNvSpPr>
          <p:nvPr/>
        </p:nvSpPr>
        <p:spPr>
          <a:xfrm>
            <a:off x="3075912" y="2872393"/>
            <a:ext cx="2308518" cy="682592"/>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pt-BR" sz="1800" dirty="0"/>
              <a:t>Toute consommation quotidienne</a:t>
            </a:r>
          </a:p>
        </p:txBody>
      </p:sp>
      <p:sp>
        <p:nvSpPr>
          <p:cNvPr id="18" name="Sous-titre 2">
            <a:extLst>
              <a:ext uri="{FF2B5EF4-FFF2-40B4-BE49-F238E27FC236}">
                <a16:creationId xmlns:a16="http://schemas.microsoft.com/office/drawing/2014/main" id="{0E285B9E-F202-468A-A351-A3536F49DF91}"/>
              </a:ext>
            </a:extLst>
          </p:cNvPr>
          <p:cNvSpPr txBox="1">
            <a:spLocks/>
          </p:cNvSpPr>
          <p:nvPr/>
        </p:nvSpPr>
        <p:spPr>
          <a:xfrm>
            <a:off x="3075912" y="3829195"/>
            <a:ext cx="2544792" cy="439658"/>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1800" dirty="0"/>
              <a:t>Toute Consommation</a:t>
            </a:r>
          </a:p>
        </p:txBody>
      </p:sp>
      <p:sp>
        <p:nvSpPr>
          <p:cNvPr id="19" name="Sous-titre 2">
            <a:extLst>
              <a:ext uri="{FF2B5EF4-FFF2-40B4-BE49-F238E27FC236}">
                <a16:creationId xmlns:a16="http://schemas.microsoft.com/office/drawing/2014/main" id="{8BF1C28E-EB4C-4E96-BCD4-66AFDE1F3CA7}"/>
              </a:ext>
            </a:extLst>
          </p:cNvPr>
          <p:cNvSpPr txBox="1">
            <a:spLocks/>
          </p:cNvSpPr>
          <p:nvPr/>
        </p:nvSpPr>
        <p:spPr>
          <a:xfrm>
            <a:off x="3056903" y="4453398"/>
            <a:ext cx="2544792" cy="439658"/>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1800" dirty="0"/>
              <a:t>Toute Consommation</a:t>
            </a:r>
          </a:p>
        </p:txBody>
      </p:sp>
      <p:sp>
        <p:nvSpPr>
          <p:cNvPr id="20" name="Sous-titre 2">
            <a:extLst>
              <a:ext uri="{FF2B5EF4-FFF2-40B4-BE49-F238E27FC236}">
                <a16:creationId xmlns:a16="http://schemas.microsoft.com/office/drawing/2014/main" id="{A78A73FB-A881-44AC-9FEA-011C9CDF1035}"/>
              </a:ext>
            </a:extLst>
          </p:cNvPr>
          <p:cNvSpPr txBox="1">
            <a:spLocks/>
          </p:cNvSpPr>
          <p:nvPr/>
        </p:nvSpPr>
        <p:spPr>
          <a:xfrm>
            <a:off x="6035326" y="2749278"/>
            <a:ext cx="3929093" cy="865329"/>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fr-FR" sz="1800" dirty="0"/>
              <a:t>&gt; 2 verres/Jour</a:t>
            </a:r>
            <a:br>
              <a:rPr lang="fr-FR" sz="1800" dirty="0"/>
            </a:br>
            <a:r>
              <a:rPr lang="fr-FR" sz="1800" dirty="0"/>
              <a:t>&gt; 10 verres/semaine</a:t>
            </a:r>
            <a:br>
              <a:rPr lang="fr-FR" sz="1800" dirty="0"/>
            </a:br>
            <a:r>
              <a:rPr lang="fr-FR" sz="1800" dirty="0"/>
              <a:t>&gt; 4 verres par occasion</a:t>
            </a:r>
          </a:p>
        </p:txBody>
      </p:sp>
      <p:sp>
        <p:nvSpPr>
          <p:cNvPr id="21" name="Sous-titre 2">
            <a:extLst>
              <a:ext uri="{FF2B5EF4-FFF2-40B4-BE49-F238E27FC236}">
                <a16:creationId xmlns:a16="http://schemas.microsoft.com/office/drawing/2014/main" id="{8C7E0931-6A9D-435D-BBEB-D73810A6047E}"/>
              </a:ext>
            </a:extLst>
          </p:cNvPr>
          <p:cNvSpPr txBox="1">
            <a:spLocks/>
          </p:cNvSpPr>
          <p:nvPr/>
        </p:nvSpPr>
        <p:spPr>
          <a:xfrm>
            <a:off x="6035327" y="3802641"/>
            <a:ext cx="2544792" cy="682592"/>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endParaRPr lang="pt-BR" sz="1800" dirty="0"/>
          </a:p>
        </p:txBody>
      </p:sp>
      <p:sp>
        <p:nvSpPr>
          <p:cNvPr id="22" name="Sous-titre 2">
            <a:extLst>
              <a:ext uri="{FF2B5EF4-FFF2-40B4-BE49-F238E27FC236}">
                <a16:creationId xmlns:a16="http://schemas.microsoft.com/office/drawing/2014/main" id="{02063DE6-17DF-42BE-B36C-C9E20F0ABD74}"/>
              </a:ext>
            </a:extLst>
          </p:cNvPr>
          <p:cNvSpPr txBox="1">
            <a:spLocks/>
          </p:cNvSpPr>
          <p:nvPr/>
        </p:nvSpPr>
        <p:spPr>
          <a:xfrm>
            <a:off x="5961074" y="4445920"/>
            <a:ext cx="3709963" cy="547786"/>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800" dirty="0"/>
              <a:t>Consommation quotidienne,</a:t>
            </a:r>
            <a:br>
              <a:rPr lang="fr-FR" sz="1800" dirty="0"/>
            </a:br>
            <a:r>
              <a:rPr lang="fr-FR" sz="1800" dirty="0"/>
              <a:t>Ivresse cannabique ;  &gt; 4 joints  </a:t>
            </a:r>
          </a:p>
        </p:txBody>
      </p:sp>
      <p:cxnSp>
        <p:nvCxnSpPr>
          <p:cNvPr id="23" name="Connecteur droit 22">
            <a:extLst>
              <a:ext uri="{FF2B5EF4-FFF2-40B4-BE49-F238E27FC236}">
                <a16:creationId xmlns:a16="http://schemas.microsoft.com/office/drawing/2014/main" id="{58C6AB56-7670-47B4-9527-D45B23903CD8}"/>
              </a:ext>
            </a:extLst>
          </p:cNvPr>
          <p:cNvCxnSpPr/>
          <p:nvPr/>
        </p:nvCxnSpPr>
        <p:spPr>
          <a:xfrm>
            <a:off x="2512923" y="3793559"/>
            <a:ext cx="6588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4F8DD38E-ADEE-44DA-8762-CE6032FE121D}"/>
              </a:ext>
            </a:extLst>
          </p:cNvPr>
          <p:cNvCxnSpPr/>
          <p:nvPr/>
        </p:nvCxnSpPr>
        <p:spPr>
          <a:xfrm>
            <a:off x="2514100" y="4245000"/>
            <a:ext cx="6624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7917525E-45D1-41E1-94D2-20662437F507}"/>
              </a:ext>
            </a:extLst>
          </p:cNvPr>
          <p:cNvCxnSpPr/>
          <p:nvPr/>
        </p:nvCxnSpPr>
        <p:spPr>
          <a:xfrm>
            <a:off x="2512923" y="4437294"/>
            <a:ext cx="6624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C8BD98DC-13D8-477D-B21C-8538960A9C0F}"/>
              </a:ext>
            </a:extLst>
          </p:cNvPr>
          <p:cNvCxnSpPr/>
          <p:nvPr/>
        </p:nvCxnSpPr>
        <p:spPr>
          <a:xfrm>
            <a:off x="2496848" y="5004915"/>
            <a:ext cx="6624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3F93BED0-80C5-4C4C-A085-7B1E73967777}"/>
              </a:ext>
            </a:extLst>
          </p:cNvPr>
          <p:cNvCxnSpPr/>
          <p:nvPr/>
        </p:nvCxnSpPr>
        <p:spPr>
          <a:xfrm>
            <a:off x="2358648" y="2794759"/>
            <a:ext cx="6732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57080307-9BA5-4F7D-B011-DFEEDFBFAFA7}"/>
              </a:ext>
            </a:extLst>
          </p:cNvPr>
          <p:cNvCxnSpPr/>
          <p:nvPr/>
        </p:nvCxnSpPr>
        <p:spPr>
          <a:xfrm>
            <a:off x="2367274" y="3605981"/>
            <a:ext cx="6732000"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54A467AF-A34D-44B6-930A-85E1E4219EB6}"/>
              </a:ext>
            </a:extLst>
          </p:cNvPr>
          <p:cNvSpPr txBox="1"/>
          <p:nvPr/>
        </p:nvSpPr>
        <p:spPr>
          <a:xfrm>
            <a:off x="5777952" y="1942870"/>
            <a:ext cx="3178514" cy="830997"/>
          </a:xfrm>
          <a:prstGeom prst="rect">
            <a:avLst/>
          </a:prstGeom>
          <a:noFill/>
        </p:spPr>
        <p:txBody>
          <a:bodyPr wrap="square" rtlCol="0">
            <a:spAutoFit/>
          </a:bodyPr>
          <a:lstStyle/>
          <a:p>
            <a:pPr lvl="0" algn="ctr"/>
            <a:r>
              <a:rPr lang="fr-FR" sz="2400" b="1" cap="small" dirty="0">
                <a:solidFill>
                  <a:srgbClr val="7A2553"/>
                </a:solidFill>
              </a:rPr>
              <a:t>SEUIL </a:t>
            </a:r>
            <a:br>
              <a:rPr lang="fr-FR" sz="2400" b="1" cap="small" dirty="0">
                <a:solidFill>
                  <a:srgbClr val="7A2553"/>
                </a:solidFill>
              </a:rPr>
            </a:br>
            <a:r>
              <a:rPr lang="fr-FR" sz="2400" b="1" cap="small" dirty="0">
                <a:solidFill>
                  <a:srgbClr val="7A2553"/>
                </a:solidFill>
              </a:rPr>
              <a:t>D’INTERVENTION</a:t>
            </a:r>
          </a:p>
        </p:txBody>
      </p:sp>
      <p:sp>
        <p:nvSpPr>
          <p:cNvPr id="30" name="Accolade fermante 29">
            <a:extLst>
              <a:ext uri="{FF2B5EF4-FFF2-40B4-BE49-F238E27FC236}">
                <a16:creationId xmlns:a16="http://schemas.microsoft.com/office/drawing/2014/main" id="{9F07A712-5EBE-4686-B1AB-3BFA98ED9062}"/>
              </a:ext>
            </a:extLst>
          </p:cNvPr>
          <p:cNvSpPr/>
          <p:nvPr/>
        </p:nvSpPr>
        <p:spPr>
          <a:xfrm>
            <a:off x="9207490" y="2676951"/>
            <a:ext cx="455326" cy="2447939"/>
          </a:xfrm>
          <a:prstGeom prst="rightBrace">
            <a:avLst>
              <a:gd name="adj1" fmla="val 37904"/>
              <a:gd name="adj2" fmla="val 50000"/>
            </a:avLst>
          </a:prstGeom>
          <a:ln w="38100">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rgbClr val="7A2553"/>
              </a:solidFill>
            </a:endParaRPr>
          </a:p>
        </p:txBody>
      </p:sp>
      <p:sp>
        <p:nvSpPr>
          <p:cNvPr id="31" name="ZoneTexte 30">
            <a:extLst>
              <a:ext uri="{FF2B5EF4-FFF2-40B4-BE49-F238E27FC236}">
                <a16:creationId xmlns:a16="http://schemas.microsoft.com/office/drawing/2014/main" id="{A2953BAF-1E2F-45CE-B29E-1471F5D6CD4D}"/>
              </a:ext>
            </a:extLst>
          </p:cNvPr>
          <p:cNvSpPr txBox="1"/>
          <p:nvPr/>
        </p:nvSpPr>
        <p:spPr>
          <a:xfrm rot="5400000">
            <a:off x="10262818" y="2562553"/>
            <a:ext cx="1292662" cy="2565701"/>
          </a:xfrm>
          <a:prstGeom prst="rect">
            <a:avLst/>
          </a:prstGeom>
          <a:noFill/>
        </p:spPr>
        <p:txBody>
          <a:bodyPr vert="vert270" wrap="square" rtlCol="0">
            <a:spAutoFit/>
          </a:bodyPr>
          <a:lstStyle/>
          <a:p>
            <a:pPr algn="ctr"/>
            <a:r>
              <a:rPr lang="fr-FR" sz="2400" b="1" dirty="0">
                <a:solidFill>
                  <a:srgbClr val="7A2553"/>
                </a:solidFill>
              </a:rPr>
              <a:t>Toute </a:t>
            </a:r>
          </a:p>
          <a:p>
            <a:pPr algn="ctr"/>
            <a:r>
              <a:rPr lang="fr-FR" sz="2400" b="1" dirty="0">
                <a:solidFill>
                  <a:srgbClr val="7A2553"/>
                </a:solidFill>
              </a:rPr>
              <a:t>consommation </a:t>
            </a:r>
          </a:p>
          <a:p>
            <a:pPr algn="ctr"/>
            <a:r>
              <a:rPr lang="fr-FR" sz="2400" b="1" dirty="0">
                <a:solidFill>
                  <a:srgbClr val="7A2553"/>
                </a:solidFill>
              </a:rPr>
              <a:t>avant 15 ans</a:t>
            </a:r>
          </a:p>
        </p:txBody>
      </p:sp>
      <p:sp>
        <p:nvSpPr>
          <p:cNvPr id="32" name="ZoneTexte 31">
            <a:extLst>
              <a:ext uri="{FF2B5EF4-FFF2-40B4-BE49-F238E27FC236}">
                <a16:creationId xmlns:a16="http://schemas.microsoft.com/office/drawing/2014/main" id="{3A3D56DD-7092-44C3-A04A-EE5A3AEF90AA}"/>
              </a:ext>
            </a:extLst>
          </p:cNvPr>
          <p:cNvSpPr txBox="1"/>
          <p:nvPr/>
        </p:nvSpPr>
        <p:spPr>
          <a:xfrm>
            <a:off x="6035327" y="3829195"/>
            <a:ext cx="2385266" cy="369332"/>
          </a:xfrm>
          <a:prstGeom prst="rect">
            <a:avLst/>
          </a:prstGeom>
          <a:noFill/>
        </p:spPr>
        <p:txBody>
          <a:bodyPr wrap="square" rtlCol="0">
            <a:spAutoFit/>
          </a:bodyPr>
          <a:lstStyle/>
          <a:p>
            <a:r>
              <a:rPr lang="fr-FR" dirty="0"/>
              <a:t>Toute consommation</a:t>
            </a:r>
          </a:p>
        </p:txBody>
      </p:sp>
    </p:spTree>
    <p:extLst>
      <p:ext uri="{BB962C8B-B14F-4D97-AF65-F5344CB8AC3E}">
        <p14:creationId xmlns:p14="http://schemas.microsoft.com/office/powerpoint/2010/main" val="343406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left)">
                                      <p:cBhvr>
                                        <p:cTn id="10"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Usages à risques en périnatalité</a:t>
            </a:r>
          </a:p>
        </p:txBody>
      </p:sp>
      <p:sp>
        <p:nvSpPr>
          <p:cNvPr id="7" name="Rectangle 2">
            <a:extLst>
              <a:ext uri="{FF2B5EF4-FFF2-40B4-BE49-F238E27FC236}">
                <a16:creationId xmlns:a16="http://schemas.microsoft.com/office/drawing/2014/main" id="{089981FA-6C59-4EBC-84F6-4C5129613B4C}"/>
              </a:ext>
            </a:extLst>
          </p:cNvPr>
          <p:cNvSpPr txBox="1">
            <a:spLocks noChangeArrowheads="1"/>
          </p:cNvSpPr>
          <p:nvPr/>
        </p:nvSpPr>
        <p:spPr>
          <a:xfrm>
            <a:off x="408640" y="1547689"/>
            <a:ext cx="10675598" cy="60325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57200" indent="-457200">
              <a:buFont typeface="Wingdings" panose="05000000000000000000" pitchFamily="2" charset="2"/>
              <a:buChar char="Ø"/>
            </a:pPr>
            <a:r>
              <a:rPr lang="fr-FR" altLang="fr-FR" sz="3000" b="1" dirty="0">
                <a:solidFill>
                  <a:srgbClr val="A49735"/>
                </a:solidFill>
                <a:latin typeface="+mn-lt"/>
              </a:rPr>
              <a:t>Trop c’est COMBIEN ?</a:t>
            </a:r>
          </a:p>
        </p:txBody>
      </p:sp>
      <p:sp>
        <p:nvSpPr>
          <p:cNvPr id="9" name="ZoneTexte 8">
            <a:extLst>
              <a:ext uri="{FF2B5EF4-FFF2-40B4-BE49-F238E27FC236}">
                <a16:creationId xmlns:a16="http://schemas.microsoft.com/office/drawing/2014/main" id="{7003714A-41C2-4627-83A9-FEEEF8268F66}"/>
              </a:ext>
            </a:extLst>
          </p:cNvPr>
          <p:cNvSpPr txBox="1"/>
          <p:nvPr/>
        </p:nvSpPr>
        <p:spPr>
          <a:xfrm>
            <a:off x="2360183" y="1969984"/>
            <a:ext cx="7129050" cy="461665"/>
          </a:xfrm>
          <a:prstGeom prst="rect">
            <a:avLst/>
          </a:prstGeom>
          <a:noFill/>
        </p:spPr>
        <p:txBody>
          <a:bodyPr wrap="square" rtlCol="0">
            <a:spAutoFit/>
          </a:bodyPr>
          <a:lstStyle/>
          <a:p>
            <a:pPr lvl="0" algn="ctr"/>
            <a:endParaRPr lang="fr-FR" sz="2400" b="1" cap="small" dirty="0">
              <a:solidFill>
                <a:srgbClr val="7A2553"/>
              </a:solidFill>
            </a:endParaRPr>
          </a:p>
        </p:txBody>
      </p:sp>
      <p:sp>
        <p:nvSpPr>
          <p:cNvPr id="10" name="Flèche : pentagone 9">
            <a:extLst>
              <a:ext uri="{FF2B5EF4-FFF2-40B4-BE49-F238E27FC236}">
                <a16:creationId xmlns:a16="http://schemas.microsoft.com/office/drawing/2014/main" id="{1946D7CD-88D1-4CA6-93A7-194ABA17E64D}"/>
              </a:ext>
            </a:extLst>
          </p:cNvPr>
          <p:cNvSpPr/>
          <p:nvPr/>
        </p:nvSpPr>
        <p:spPr>
          <a:xfrm>
            <a:off x="546100" y="2783537"/>
            <a:ext cx="2216989" cy="831071"/>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Alcool</a:t>
            </a:r>
          </a:p>
        </p:txBody>
      </p:sp>
      <p:sp>
        <p:nvSpPr>
          <p:cNvPr id="15" name="Flèche : pentagone 14">
            <a:extLst>
              <a:ext uri="{FF2B5EF4-FFF2-40B4-BE49-F238E27FC236}">
                <a16:creationId xmlns:a16="http://schemas.microsoft.com/office/drawing/2014/main" id="{78D26562-38EE-4493-A2EA-782B057C0406}"/>
              </a:ext>
            </a:extLst>
          </p:cNvPr>
          <p:cNvSpPr/>
          <p:nvPr/>
        </p:nvSpPr>
        <p:spPr>
          <a:xfrm>
            <a:off x="546100" y="3783778"/>
            <a:ext cx="2216989" cy="464721"/>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Tabac</a:t>
            </a:r>
          </a:p>
        </p:txBody>
      </p:sp>
      <p:sp>
        <p:nvSpPr>
          <p:cNvPr id="16" name="Flèche : pentagone 15">
            <a:extLst>
              <a:ext uri="{FF2B5EF4-FFF2-40B4-BE49-F238E27FC236}">
                <a16:creationId xmlns:a16="http://schemas.microsoft.com/office/drawing/2014/main" id="{19781EC1-59FD-4D81-95CD-F34A21FD723E}"/>
              </a:ext>
            </a:extLst>
          </p:cNvPr>
          <p:cNvSpPr/>
          <p:nvPr/>
        </p:nvSpPr>
        <p:spPr>
          <a:xfrm>
            <a:off x="546100" y="4433389"/>
            <a:ext cx="2216989" cy="582736"/>
          </a:xfrm>
          <a:prstGeom prst="homePlate">
            <a:avLst/>
          </a:prstGeom>
          <a:solidFill>
            <a:srgbClr val="A497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a:t>Cannabis</a:t>
            </a:r>
          </a:p>
        </p:txBody>
      </p:sp>
      <p:sp>
        <p:nvSpPr>
          <p:cNvPr id="17" name="Sous-titre 2">
            <a:extLst>
              <a:ext uri="{FF2B5EF4-FFF2-40B4-BE49-F238E27FC236}">
                <a16:creationId xmlns:a16="http://schemas.microsoft.com/office/drawing/2014/main" id="{E1AB4FE1-64C9-4243-B903-DDD69E3BD80A}"/>
              </a:ext>
            </a:extLst>
          </p:cNvPr>
          <p:cNvSpPr txBox="1">
            <a:spLocks/>
          </p:cNvSpPr>
          <p:nvPr/>
        </p:nvSpPr>
        <p:spPr>
          <a:xfrm>
            <a:off x="3075912" y="2872393"/>
            <a:ext cx="2308518" cy="682592"/>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r>
              <a:rPr lang="pt-BR" sz="1800" dirty="0"/>
              <a:t>Toute consommation </a:t>
            </a:r>
          </a:p>
        </p:txBody>
      </p:sp>
      <p:sp>
        <p:nvSpPr>
          <p:cNvPr id="18" name="Sous-titre 2">
            <a:extLst>
              <a:ext uri="{FF2B5EF4-FFF2-40B4-BE49-F238E27FC236}">
                <a16:creationId xmlns:a16="http://schemas.microsoft.com/office/drawing/2014/main" id="{0E285B9E-F202-468A-A351-A3536F49DF91}"/>
              </a:ext>
            </a:extLst>
          </p:cNvPr>
          <p:cNvSpPr txBox="1">
            <a:spLocks/>
          </p:cNvSpPr>
          <p:nvPr/>
        </p:nvSpPr>
        <p:spPr>
          <a:xfrm>
            <a:off x="3075912" y="3829195"/>
            <a:ext cx="2544792" cy="439658"/>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1800" dirty="0"/>
              <a:t>Toute Consommation</a:t>
            </a:r>
          </a:p>
        </p:txBody>
      </p:sp>
      <p:sp>
        <p:nvSpPr>
          <p:cNvPr id="19" name="Sous-titre 2">
            <a:extLst>
              <a:ext uri="{FF2B5EF4-FFF2-40B4-BE49-F238E27FC236}">
                <a16:creationId xmlns:a16="http://schemas.microsoft.com/office/drawing/2014/main" id="{8BF1C28E-EB4C-4E96-BCD4-66AFDE1F3CA7}"/>
              </a:ext>
            </a:extLst>
          </p:cNvPr>
          <p:cNvSpPr txBox="1">
            <a:spLocks/>
          </p:cNvSpPr>
          <p:nvPr/>
        </p:nvSpPr>
        <p:spPr>
          <a:xfrm>
            <a:off x="3056903" y="4453398"/>
            <a:ext cx="2544792" cy="439658"/>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1800" dirty="0"/>
              <a:t>Toute Consommation</a:t>
            </a:r>
          </a:p>
        </p:txBody>
      </p:sp>
      <p:sp>
        <p:nvSpPr>
          <p:cNvPr id="20" name="Sous-titre 2">
            <a:extLst>
              <a:ext uri="{FF2B5EF4-FFF2-40B4-BE49-F238E27FC236}">
                <a16:creationId xmlns:a16="http://schemas.microsoft.com/office/drawing/2014/main" id="{A78A73FB-A881-44AC-9FEA-011C9CDF1035}"/>
              </a:ext>
            </a:extLst>
          </p:cNvPr>
          <p:cNvSpPr txBox="1">
            <a:spLocks/>
          </p:cNvSpPr>
          <p:nvPr/>
        </p:nvSpPr>
        <p:spPr>
          <a:xfrm>
            <a:off x="6035326" y="2749278"/>
            <a:ext cx="3929093" cy="865329"/>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endParaRPr lang="fr-FR" sz="1800" dirty="0"/>
          </a:p>
        </p:txBody>
      </p:sp>
      <p:sp>
        <p:nvSpPr>
          <p:cNvPr id="21" name="Sous-titre 2">
            <a:extLst>
              <a:ext uri="{FF2B5EF4-FFF2-40B4-BE49-F238E27FC236}">
                <a16:creationId xmlns:a16="http://schemas.microsoft.com/office/drawing/2014/main" id="{8C7E0931-6A9D-435D-BBEB-D73810A6047E}"/>
              </a:ext>
            </a:extLst>
          </p:cNvPr>
          <p:cNvSpPr txBox="1">
            <a:spLocks/>
          </p:cNvSpPr>
          <p:nvPr/>
        </p:nvSpPr>
        <p:spPr>
          <a:xfrm>
            <a:off x="6035327" y="3802641"/>
            <a:ext cx="2544792" cy="682592"/>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pPr>
            <a:endParaRPr lang="pt-BR" sz="1800" dirty="0"/>
          </a:p>
        </p:txBody>
      </p:sp>
      <p:sp>
        <p:nvSpPr>
          <p:cNvPr id="22" name="Sous-titre 2">
            <a:extLst>
              <a:ext uri="{FF2B5EF4-FFF2-40B4-BE49-F238E27FC236}">
                <a16:creationId xmlns:a16="http://schemas.microsoft.com/office/drawing/2014/main" id="{02063DE6-17DF-42BE-B36C-C9E20F0ABD74}"/>
              </a:ext>
            </a:extLst>
          </p:cNvPr>
          <p:cNvSpPr txBox="1">
            <a:spLocks/>
          </p:cNvSpPr>
          <p:nvPr/>
        </p:nvSpPr>
        <p:spPr>
          <a:xfrm>
            <a:off x="5961074" y="4445920"/>
            <a:ext cx="3709963" cy="547786"/>
          </a:xfr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FR" sz="1800" dirty="0"/>
          </a:p>
        </p:txBody>
      </p:sp>
      <p:cxnSp>
        <p:nvCxnSpPr>
          <p:cNvPr id="23" name="Connecteur droit 22">
            <a:extLst>
              <a:ext uri="{FF2B5EF4-FFF2-40B4-BE49-F238E27FC236}">
                <a16:creationId xmlns:a16="http://schemas.microsoft.com/office/drawing/2014/main" id="{58C6AB56-7670-47B4-9527-D45B23903CD8}"/>
              </a:ext>
            </a:extLst>
          </p:cNvPr>
          <p:cNvCxnSpPr>
            <a:cxnSpLocks/>
          </p:cNvCxnSpPr>
          <p:nvPr/>
        </p:nvCxnSpPr>
        <p:spPr>
          <a:xfrm>
            <a:off x="2512923" y="3793559"/>
            <a:ext cx="3234421" cy="1"/>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a16="http://schemas.microsoft.com/office/drawing/2014/main" id="{7917525E-45D1-41E1-94D2-20662437F507}"/>
              </a:ext>
            </a:extLst>
          </p:cNvPr>
          <p:cNvCxnSpPr>
            <a:cxnSpLocks/>
          </p:cNvCxnSpPr>
          <p:nvPr/>
        </p:nvCxnSpPr>
        <p:spPr>
          <a:xfrm flipV="1">
            <a:off x="2512923" y="4433389"/>
            <a:ext cx="3281387" cy="3905"/>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6" name="Connecteur droit 25">
            <a:extLst>
              <a:ext uri="{FF2B5EF4-FFF2-40B4-BE49-F238E27FC236}">
                <a16:creationId xmlns:a16="http://schemas.microsoft.com/office/drawing/2014/main" id="{C8BD98DC-13D8-477D-B21C-8538960A9C0F}"/>
              </a:ext>
            </a:extLst>
          </p:cNvPr>
          <p:cNvCxnSpPr>
            <a:cxnSpLocks/>
          </p:cNvCxnSpPr>
          <p:nvPr/>
        </p:nvCxnSpPr>
        <p:spPr>
          <a:xfrm flipV="1">
            <a:off x="2496848" y="4993706"/>
            <a:ext cx="3297462" cy="11209"/>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a16="http://schemas.microsoft.com/office/drawing/2014/main" id="{3F93BED0-80C5-4C4C-A085-7B1E73967777}"/>
              </a:ext>
            </a:extLst>
          </p:cNvPr>
          <p:cNvCxnSpPr>
            <a:cxnSpLocks/>
          </p:cNvCxnSpPr>
          <p:nvPr/>
        </p:nvCxnSpPr>
        <p:spPr>
          <a:xfrm>
            <a:off x="2358648" y="2794759"/>
            <a:ext cx="3388696" cy="0"/>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57080307-9BA5-4F7D-B011-DFEEDFBFAFA7}"/>
              </a:ext>
            </a:extLst>
          </p:cNvPr>
          <p:cNvCxnSpPr>
            <a:cxnSpLocks/>
          </p:cNvCxnSpPr>
          <p:nvPr/>
        </p:nvCxnSpPr>
        <p:spPr>
          <a:xfrm>
            <a:off x="2367274" y="3605981"/>
            <a:ext cx="3427036" cy="8625"/>
          </a:xfrm>
          <a:prstGeom prst="line">
            <a:avLst/>
          </a:prstGeom>
          <a:ln w="19050">
            <a:solidFill>
              <a:srgbClr val="6B6123"/>
            </a:solidFill>
            <a:prstDash val="sysDash"/>
          </a:ln>
        </p:spPr>
        <p:style>
          <a:lnRef idx="1">
            <a:schemeClr val="accent1"/>
          </a:lnRef>
          <a:fillRef idx="0">
            <a:schemeClr val="accent1"/>
          </a:fillRef>
          <a:effectRef idx="0">
            <a:schemeClr val="accent1"/>
          </a:effectRef>
          <a:fontRef idx="minor">
            <a:schemeClr val="tx1"/>
          </a:fontRef>
        </p:style>
      </p:cxnSp>
      <p:pic>
        <p:nvPicPr>
          <p:cNvPr id="33" name="Image 32">
            <a:extLst>
              <a:ext uri="{FF2B5EF4-FFF2-40B4-BE49-F238E27FC236}">
                <a16:creationId xmlns:a16="http://schemas.microsoft.com/office/drawing/2014/main" id="{1ADA09D7-B4A1-4600-B511-C80DAE333B6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286970" y="1204770"/>
            <a:ext cx="2478780" cy="2273372"/>
          </a:xfrm>
          <a:prstGeom prst="rect">
            <a:avLst/>
          </a:prstGeom>
          <a:noFill/>
        </p:spPr>
      </p:pic>
      <p:sp>
        <p:nvSpPr>
          <p:cNvPr id="34" name="ZoneTexte 33">
            <a:extLst>
              <a:ext uri="{FF2B5EF4-FFF2-40B4-BE49-F238E27FC236}">
                <a16:creationId xmlns:a16="http://schemas.microsoft.com/office/drawing/2014/main" id="{BAA875CD-7200-4E0B-B5FF-298B036C4E46}"/>
              </a:ext>
            </a:extLst>
          </p:cNvPr>
          <p:cNvSpPr txBox="1"/>
          <p:nvPr/>
        </p:nvSpPr>
        <p:spPr>
          <a:xfrm>
            <a:off x="6804889" y="3925296"/>
            <a:ext cx="4969140" cy="646331"/>
          </a:xfrm>
          <a:prstGeom prst="rect">
            <a:avLst/>
          </a:prstGeom>
          <a:noFill/>
        </p:spPr>
        <p:txBody>
          <a:bodyPr wrap="square" rtlCol="0">
            <a:spAutoFit/>
          </a:bodyPr>
          <a:lstStyle/>
          <a:p>
            <a:pPr algn="ctr"/>
            <a:r>
              <a:rPr lang="fr-FR" dirty="0"/>
              <a:t>Ces recommandations s’appliquent idéalement durant la durée de l’allaitement</a:t>
            </a:r>
          </a:p>
        </p:txBody>
      </p:sp>
      <p:sp>
        <p:nvSpPr>
          <p:cNvPr id="2" name="ZoneTexte 1">
            <a:extLst>
              <a:ext uri="{FF2B5EF4-FFF2-40B4-BE49-F238E27FC236}">
                <a16:creationId xmlns:a16="http://schemas.microsoft.com/office/drawing/2014/main" id="{29851F21-9896-48A8-B2D4-558FC77F620F}"/>
              </a:ext>
            </a:extLst>
          </p:cNvPr>
          <p:cNvSpPr txBox="1"/>
          <p:nvPr/>
        </p:nvSpPr>
        <p:spPr>
          <a:xfrm>
            <a:off x="546100" y="5094356"/>
            <a:ext cx="11434406" cy="1492716"/>
          </a:xfrm>
          <a:prstGeom prst="rect">
            <a:avLst/>
          </a:prstGeom>
          <a:noFill/>
        </p:spPr>
        <p:txBody>
          <a:bodyPr wrap="square" rtlCol="0">
            <a:spAutoFit/>
          </a:bodyPr>
          <a:lstStyle/>
          <a:p>
            <a:pPr algn="ctr"/>
            <a:r>
              <a:rPr lang="fr-FR" sz="2000" b="1" cap="all" dirty="0">
                <a:solidFill>
                  <a:srgbClr val="7A2553"/>
                </a:solidFill>
              </a:rPr>
              <a:t>C’EST 0 CONSOMMATION Dès L’ARRET DE LA CONTRACEPTION</a:t>
            </a:r>
          </a:p>
          <a:p>
            <a:pPr algn="ctr"/>
            <a:endParaRPr lang="fr-FR" sz="2000" b="1" cap="all" dirty="0">
              <a:solidFill>
                <a:srgbClr val="7A2553"/>
              </a:solidFill>
            </a:endParaRPr>
          </a:p>
          <a:p>
            <a:r>
              <a:rPr lang="fr-FR" sz="2000" b="1" cap="all" dirty="0">
                <a:solidFill>
                  <a:srgbClr val="7A2553"/>
                </a:solidFill>
              </a:rPr>
              <a:t>Des études récentes identifient le rôle délétère de la consommation pré conceptionnelle du géniteur*</a:t>
            </a:r>
          </a:p>
          <a:p>
            <a:r>
              <a:rPr lang="fr-FR" sz="1100" b="1" cap="all" dirty="0"/>
              <a:t>* Dossier Alcool et santé; lutter contre un fardeau à multiples visages. INSERM 15/10/2021</a:t>
            </a:r>
          </a:p>
        </p:txBody>
      </p:sp>
    </p:spTree>
    <p:extLst>
      <p:ext uri="{BB962C8B-B14F-4D97-AF65-F5344CB8AC3E}">
        <p14:creationId xmlns:p14="http://schemas.microsoft.com/office/powerpoint/2010/main" val="4106182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b) Les facteurs de vulnérabilité et la fonction du produit</a:t>
            </a:r>
          </a:p>
        </p:txBody>
      </p:sp>
    </p:spTree>
    <p:extLst>
      <p:ext uri="{BB962C8B-B14F-4D97-AF65-F5344CB8AC3E}">
        <p14:creationId xmlns:p14="http://schemas.microsoft.com/office/powerpoint/2010/main" val="730193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Outils d’animation :</a:t>
            </a:r>
            <a:endParaRPr lang="fr-FR" sz="3200" dirty="0">
              <a:solidFill>
                <a:srgbClr val="6B6123"/>
              </a:solidFill>
            </a:endParaRPr>
          </a:p>
        </p:txBody>
      </p:sp>
      <p:sp>
        <p:nvSpPr>
          <p:cNvPr id="8" name="ZoneTexte 7">
            <a:extLst>
              <a:ext uri="{FF2B5EF4-FFF2-40B4-BE49-F238E27FC236}">
                <a16:creationId xmlns:a16="http://schemas.microsoft.com/office/drawing/2014/main" id="{EFFA0097-F52C-45F1-B176-5EF8FCF3A94A}"/>
              </a:ext>
            </a:extLst>
          </p:cNvPr>
          <p:cNvSpPr txBox="1"/>
          <p:nvPr/>
        </p:nvSpPr>
        <p:spPr>
          <a:xfrm>
            <a:off x="525446" y="1688212"/>
            <a:ext cx="11463354" cy="400110"/>
          </a:xfrm>
          <a:prstGeom prst="rect">
            <a:avLst/>
          </a:prstGeom>
          <a:noFill/>
        </p:spPr>
        <p:txBody>
          <a:bodyPr wrap="square" rtlCol="0">
            <a:spAutoFit/>
          </a:bodyPr>
          <a:lstStyle/>
          <a:p>
            <a:r>
              <a:rPr lang="fr-FR" sz="2000" i="1" dirty="0">
                <a:solidFill>
                  <a:srgbClr val="7A2553"/>
                </a:solidFill>
              </a:rPr>
              <a:t>Quels sont les facteurs qui peuvent influencer la consommation d’un produit ?</a:t>
            </a:r>
          </a:p>
        </p:txBody>
      </p:sp>
      <p:sp>
        <p:nvSpPr>
          <p:cNvPr id="9" name="Triangle isocèle 8">
            <a:extLst>
              <a:ext uri="{FF2B5EF4-FFF2-40B4-BE49-F238E27FC236}">
                <a16:creationId xmlns:a16="http://schemas.microsoft.com/office/drawing/2014/main" id="{83CBF005-FB68-4FBB-AC18-85B7D3D708E2}"/>
              </a:ext>
            </a:extLst>
          </p:cNvPr>
          <p:cNvSpPr/>
          <p:nvPr/>
        </p:nvSpPr>
        <p:spPr>
          <a:xfrm>
            <a:off x="3845511" y="2502890"/>
            <a:ext cx="4500978" cy="3648723"/>
          </a:xfrm>
          <a:prstGeom prst="triangle">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72781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4" descr="RÃ©sultat de recherche d'images pour &quot;triangle olievenstein&quot;">
            <a:extLst>
              <a:ext uri="{FF2B5EF4-FFF2-40B4-BE49-F238E27FC236}">
                <a16:creationId xmlns:a16="http://schemas.microsoft.com/office/drawing/2014/main" id="{11BDF380-5348-4A14-9D5C-20043CE1B863}"/>
              </a:ext>
            </a:extLst>
          </p:cNvPr>
          <p:cNvPicPr>
            <a:picLocks noChangeAspect="1" noChangeArrowheads="1"/>
          </p:cNvPicPr>
          <p:nvPr/>
        </p:nvPicPr>
        <p:blipFill>
          <a:blip r:embed="rId2" cstate="print"/>
          <a:srcRect/>
          <a:stretch>
            <a:fillRect/>
          </a:stretch>
        </p:blipFill>
        <p:spPr bwMode="auto">
          <a:xfrm>
            <a:off x="5831466" y="255150"/>
            <a:ext cx="5250180" cy="6347699"/>
          </a:xfrm>
          <a:prstGeom prst="rect">
            <a:avLst/>
          </a:prstGeom>
          <a:noFill/>
        </p:spPr>
      </p:pic>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facteurs de vulnérabilité</a:t>
            </a:r>
          </a:p>
        </p:txBody>
      </p:sp>
      <p:sp>
        <p:nvSpPr>
          <p:cNvPr id="4" name="ZoneTexte 3">
            <a:extLst>
              <a:ext uri="{FF2B5EF4-FFF2-40B4-BE49-F238E27FC236}">
                <a16:creationId xmlns:a16="http://schemas.microsoft.com/office/drawing/2014/main" id="{02D39D85-2F91-4B40-B08B-60AA133B051B}"/>
              </a:ext>
            </a:extLst>
          </p:cNvPr>
          <p:cNvSpPr txBox="1"/>
          <p:nvPr/>
        </p:nvSpPr>
        <p:spPr>
          <a:xfrm>
            <a:off x="332509" y="1662545"/>
            <a:ext cx="5242791" cy="3693319"/>
          </a:xfrm>
          <a:prstGeom prst="rect">
            <a:avLst/>
          </a:prstGeom>
          <a:noFill/>
        </p:spPr>
        <p:txBody>
          <a:bodyPr wrap="square" rtlCol="0">
            <a:spAutoFit/>
          </a:bodyPr>
          <a:lstStyle/>
          <a:p>
            <a:pPr marL="0" indent="0">
              <a:buNone/>
            </a:pPr>
            <a:r>
              <a:rPr lang="fr-FR" dirty="0"/>
              <a:t>Les facteurs influençant l’expérience liée à l’usage d’un produit psychoactif proviennent de l’individu et du contexte et de la substance</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dirty="0"/>
              <a:t>Les 6 clés sur les addictions et pour le pouvoir d’agir</a:t>
            </a:r>
          </a:p>
          <a:p>
            <a:pPr marL="0" indent="0">
              <a:buNone/>
            </a:pPr>
            <a:r>
              <a:rPr lang="fr-FR" dirty="0"/>
              <a:t>Le MOOC-Module 5</a:t>
            </a:r>
          </a:p>
          <a:p>
            <a:pPr marL="0" indent="0">
              <a:buNone/>
            </a:pPr>
            <a:r>
              <a:rPr lang="fr-FR" dirty="0">
                <a:hlinkClick r:id="rId3"/>
              </a:rPr>
              <a:t>https://www.federationaddiction.fr/covid-19-le-mooc-6-cles-sur-les-addictions-et-pour-le-pouvoir-dagir/</a:t>
            </a:r>
            <a:endParaRPr lang="fr-FR" dirty="0"/>
          </a:p>
          <a:p>
            <a:pPr marL="0" indent="0">
              <a:buNone/>
            </a:pPr>
            <a:endParaRPr lang="fr-FR" dirty="0"/>
          </a:p>
        </p:txBody>
      </p:sp>
    </p:spTree>
    <p:extLst>
      <p:ext uri="{BB962C8B-B14F-4D97-AF65-F5344CB8AC3E}">
        <p14:creationId xmlns:p14="http://schemas.microsoft.com/office/powerpoint/2010/main" val="172336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5B11078-C7F7-4BCF-B212-87249B6A13E0}"/>
              </a:ext>
            </a:extLst>
          </p:cNvPr>
          <p:cNvSpPr>
            <a:spLocks noGrp="1"/>
          </p:cNvSpPr>
          <p:nvPr>
            <p:ph idx="4294967295"/>
          </p:nvPr>
        </p:nvSpPr>
        <p:spPr>
          <a:xfrm>
            <a:off x="0" y="0"/>
            <a:ext cx="0" cy="0"/>
          </a:xfrm>
          <a:prstGeom prst="rect">
            <a:avLst/>
          </a:prstGeom>
        </p:spPr>
        <p:txBody>
          <a:bodyPr>
            <a:normAutofit fontScale="25000" lnSpcReduction="20000"/>
          </a:bodyPr>
          <a:lstStyle/>
          <a:p>
            <a:endParaRPr lang="fr-FR" dirty="0"/>
          </a:p>
          <a:p>
            <a:endParaRPr lang="fr-FR" dirty="0"/>
          </a:p>
          <a:p>
            <a:endParaRPr lang="fr-FR" dirty="0"/>
          </a:p>
        </p:txBody>
      </p:sp>
      <p:sp>
        <p:nvSpPr>
          <p:cNvPr id="4" name="ZoneTexte 3">
            <a:extLst>
              <a:ext uri="{FF2B5EF4-FFF2-40B4-BE49-F238E27FC236}">
                <a16:creationId xmlns:a16="http://schemas.microsoft.com/office/drawing/2014/main" id="{34F19C75-642C-4C24-9499-F5C1B8E8CB2E}"/>
              </a:ext>
            </a:extLst>
          </p:cNvPr>
          <p:cNvSpPr txBox="1"/>
          <p:nvPr/>
        </p:nvSpPr>
        <p:spPr>
          <a:xfrm>
            <a:off x="408639" y="581891"/>
            <a:ext cx="11878611" cy="4472891"/>
          </a:xfrm>
          <a:prstGeom prst="rect">
            <a:avLst/>
          </a:prstGeom>
          <a:noFill/>
        </p:spPr>
        <p:txBody>
          <a:bodyPr wrap="square" rtlCol="0">
            <a:spAutoFit/>
          </a:bodyPr>
          <a:lstStyle/>
          <a:p>
            <a:pPr lvl="0"/>
            <a:r>
              <a:rPr lang="fr-FR" sz="3200" b="1" dirty="0">
                <a:solidFill>
                  <a:srgbClr val="7A2553"/>
                </a:solidFill>
              </a:rPr>
              <a:t>Module 3 :</a:t>
            </a:r>
          </a:p>
          <a:p>
            <a:pPr lvl="1">
              <a:spcAft>
                <a:spcPts val="1800"/>
              </a:spcAft>
              <a:tabLst>
                <a:tab pos="446088" algn="l"/>
              </a:tabLst>
            </a:pPr>
            <a:r>
              <a:rPr lang="fr-FR" sz="3200" b="1" dirty="0"/>
              <a:t>Être à l’aise avec les notions de dépendance et usages à risques</a:t>
            </a:r>
          </a:p>
          <a:p>
            <a:pPr marL="1428750" lvl="2" indent="-514350">
              <a:lnSpc>
                <a:spcPct val="150000"/>
              </a:lnSpc>
              <a:buFont typeface="+mj-lt"/>
              <a:buAutoNum type="alphaLcParenR"/>
              <a:tabLst>
                <a:tab pos="446088" algn="l"/>
              </a:tabLst>
            </a:pPr>
            <a:r>
              <a:rPr lang="fr-FR" sz="2800" dirty="0"/>
              <a:t>Définir l’addiction et les usages</a:t>
            </a:r>
          </a:p>
          <a:p>
            <a:pPr marL="1428750" lvl="2" indent="-514350">
              <a:lnSpc>
                <a:spcPct val="150000"/>
              </a:lnSpc>
              <a:buFont typeface="+mj-lt"/>
              <a:buAutoNum type="alphaLcParenR"/>
              <a:tabLst>
                <a:tab pos="446088" algn="l"/>
              </a:tabLst>
            </a:pPr>
            <a:r>
              <a:rPr lang="fr-FR" sz="2800" dirty="0"/>
              <a:t>Les facteurs de vulnérabilité et la fonction du produit</a:t>
            </a:r>
          </a:p>
          <a:p>
            <a:pPr marL="1428750" lvl="2" indent="-514350">
              <a:lnSpc>
                <a:spcPct val="150000"/>
              </a:lnSpc>
              <a:buFont typeface="+mj-lt"/>
              <a:buAutoNum type="alphaLcParenR"/>
              <a:tabLst>
                <a:tab pos="446088" algn="l"/>
              </a:tabLst>
            </a:pPr>
            <a:r>
              <a:rPr lang="fr-FR" sz="2800" dirty="0"/>
              <a:t>Les conséquences liées aux différents produits : </a:t>
            </a:r>
            <a:br>
              <a:rPr lang="fr-FR" sz="2800" dirty="0"/>
            </a:br>
            <a:r>
              <a:rPr lang="fr-FR" sz="2800" dirty="0"/>
              <a:t>Alcool-Tabac-Cannabis - </a:t>
            </a:r>
            <a:r>
              <a:rPr lang="fr-FR" sz="2000" i="1" dirty="0"/>
              <a:t>Voir sous module 3</a:t>
            </a:r>
          </a:p>
          <a:p>
            <a:pPr marL="1428750" lvl="2" indent="-514350">
              <a:lnSpc>
                <a:spcPct val="150000"/>
              </a:lnSpc>
              <a:buFont typeface="+mj-lt"/>
              <a:buAutoNum type="alphaLcParenR"/>
              <a:tabLst>
                <a:tab pos="446088" algn="l"/>
              </a:tabLst>
            </a:pPr>
            <a:r>
              <a:rPr lang="fr-FR" sz="2800" dirty="0"/>
              <a:t>Notion de verre standard</a:t>
            </a:r>
          </a:p>
        </p:txBody>
      </p:sp>
    </p:spTree>
    <p:extLst>
      <p:ext uri="{BB962C8B-B14F-4D97-AF65-F5344CB8AC3E}">
        <p14:creationId xmlns:p14="http://schemas.microsoft.com/office/powerpoint/2010/main" val="154217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Facteurs de risque et de vulnérabilités du sujet</a:t>
            </a:r>
          </a:p>
        </p:txBody>
      </p:sp>
      <p:sp>
        <p:nvSpPr>
          <p:cNvPr id="3" name="Espace réservé du contenu 2">
            <a:extLst>
              <a:ext uri="{FF2B5EF4-FFF2-40B4-BE49-F238E27FC236}">
                <a16:creationId xmlns:a16="http://schemas.microsoft.com/office/drawing/2014/main" id="{4435FDB5-533F-4B88-B464-EA6B3B32FEDE}"/>
              </a:ext>
            </a:extLst>
          </p:cNvPr>
          <p:cNvSpPr txBox="1">
            <a:spLocks/>
          </p:cNvSpPr>
          <p:nvPr/>
        </p:nvSpPr>
        <p:spPr>
          <a:xfrm>
            <a:off x="408638" y="1358686"/>
            <a:ext cx="11856098" cy="4821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Aft>
                <a:spcPts val="1200"/>
              </a:spcAft>
              <a:buNone/>
            </a:pPr>
            <a:r>
              <a:rPr lang="fr-FR" sz="1800" b="1" dirty="0">
                <a:solidFill>
                  <a:srgbClr val="6B6123"/>
                </a:solidFill>
              </a:rPr>
              <a:t>Les modalités de consommation </a:t>
            </a:r>
            <a:r>
              <a:rPr lang="fr-FR" sz="1800" dirty="0"/>
              <a:t>: Age du début, </a:t>
            </a:r>
            <a:r>
              <a:rPr lang="fr-FR" sz="1800" dirty="0" err="1"/>
              <a:t>polyconsommations</a:t>
            </a:r>
            <a:r>
              <a:rPr lang="fr-FR" sz="1800" dirty="0"/>
              <a:t>, fréquence de l’usage</a:t>
            </a:r>
          </a:p>
          <a:p>
            <a:pPr marL="0" indent="0">
              <a:lnSpc>
                <a:spcPct val="150000"/>
              </a:lnSpc>
              <a:spcAft>
                <a:spcPts val="1200"/>
              </a:spcAft>
              <a:buNone/>
            </a:pPr>
            <a:r>
              <a:rPr lang="fr-FR" sz="1800" b="1" dirty="0">
                <a:solidFill>
                  <a:srgbClr val="6B6123"/>
                </a:solidFill>
              </a:rPr>
              <a:t>Facteurs psychosociaux </a:t>
            </a:r>
            <a:r>
              <a:rPr lang="fr-FR" sz="1800" dirty="0"/>
              <a:t>: Carence éducative, période de fragilité, violences familiales, abus ou maltraitance</a:t>
            </a:r>
          </a:p>
          <a:p>
            <a:pPr marL="0" indent="0">
              <a:lnSpc>
                <a:spcPct val="150000"/>
              </a:lnSpc>
              <a:spcAft>
                <a:spcPts val="1200"/>
              </a:spcAft>
              <a:buNone/>
            </a:pPr>
            <a:r>
              <a:rPr lang="fr-FR" sz="1800" b="1" dirty="0">
                <a:solidFill>
                  <a:srgbClr val="6B6123"/>
                </a:solidFill>
              </a:rPr>
              <a:t>Facteurs psychologiques </a:t>
            </a:r>
            <a:r>
              <a:rPr lang="fr-FR" sz="1800" dirty="0"/>
              <a:t>: Recherche de sensations, de nouveauté, désinhibition, faible évitement du danger, faible estime de soi, dysrégulation émotionnelle, traumatismes</a:t>
            </a:r>
          </a:p>
          <a:p>
            <a:pPr marL="0" indent="0">
              <a:lnSpc>
                <a:spcPct val="150000"/>
              </a:lnSpc>
              <a:spcAft>
                <a:spcPts val="1200"/>
              </a:spcAft>
              <a:buNone/>
            </a:pPr>
            <a:r>
              <a:rPr lang="fr-FR" sz="1800" b="1" dirty="0">
                <a:solidFill>
                  <a:srgbClr val="6B6123"/>
                </a:solidFill>
              </a:rPr>
              <a:t>Facteurs psychiatriques </a:t>
            </a:r>
            <a:r>
              <a:rPr lang="fr-FR" sz="1800" dirty="0"/>
              <a:t>: Troubles anxieux, de l’humeur, psychotiques, troubles de la personnalité…</a:t>
            </a:r>
          </a:p>
          <a:p>
            <a:pPr marL="0" indent="0">
              <a:lnSpc>
                <a:spcPct val="150000"/>
              </a:lnSpc>
              <a:spcAft>
                <a:spcPts val="1200"/>
              </a:spcAft>
              <a:buNone/>
            </a:pPr>
            <a:r>
              <a:rPr lang="fr-FR" sz="1800" b="1" dirty="0">
                <a:solidFill>
                  <a:srgbClr val="6B6123"/>
                </a:solidFill>
              </a:rPr>
              <a:t>Facteurs génétiques </a:t>
            </a:r>
            <a:r>
              <a:rPr lang="fr-FR" sz="1800" dirty="0"/>
              <a:t>: Prédispositions familiales, appétence au produit, gratification variable selon les produits et les individus</a:t>
            </a:r>
          </a:p>
          <a:p>
            <a:pPr marL="0" indent="0">
              <a:lnSpc>
                <a:spcPct val="150000"/>
              </a:lnSpc>
              <a:spcAft>
                <a:spcPts val="1200"/>
              </a:spcAft>
              <a:buNone/>
            </a:pPr>
            <a:endParaRPr lang="fr-FR" sz="1800" dirty="0"/>
          </a:p>
          <a:p>
            <a:pPr marL="0" indent="0">
              <a:lnSpc>
                <a:spcPct val="150000"/>
              </a:lnSpc>
              <a:spcAft>
                <a:spcPts val="1200"/>
              </a:spcAft>
              <a:buNone/>
            </a:pPr>
            <a:endParaRPr lang="fr-FR" sz="1800" dirty="0"/>
          </a:p>
          <a:p>
            <a:pPr marL="0" indent="0">
              <a:lnSpc>
                <a:spcPct val="150000"/>
              </a:lnSpc>
              <a:spcAft>
                <a:spcPts val="1200"/>
              </a:spcAft>
              <a:buNone/>
            </a:pPr>
            <a:endParaRPr lang="fr-FR" sz="1800" dirty="0"/>
          </a:p>
          <a:p>
            <a:pPr marL="0" indent="0">
              <a:lnSpc>
                <a:spcPct val="150000"/>
              </a:lnSpc>
              <a:spcAft>
                <a:spcPts val="1200"/>
              </a:spcAft>
              <a:buNone/>
            </a:pPr>
            <a:endParaRPr lang="fr-FR" sz="1800" dirty="0"/>
          </a:p>
          <a:p>
            <a:pPr marL="0" indent="0">
              <a:lnSpc>
                <a:spcPct val="150000"/>
              </a:lnSpc>
              <a:spcAft>
                <a:spcPts val="1200"/>
              </a:spcAft>
              <a:buNone/>
            </a:pPr>
            <a:endParaRPr lang="fr-FR" sz="1800" dirty="0"/>
          </a:p>
          <a:p>
            <a:pPr marL="0" indent="0">
              <a:lnSpc>
                <a:spcPct val="150000"/>
              </a:lnSpc>
              <a:spcAft>
                <a:spcPts val="1200"/>
              </a:spcAft>
              <a:buNone/>
            </a:pPr>
            <a:endParaRPr lang="fr-FR" sz="1800" dirty="0"/>
          </a:p>
        </p:txBody>
      </p:sp>
      <p:sp>
        <p:nvSpPr>
          <p:cNvPr id="6" name="ZoneTexte 5">
            <a:extLst>
              <a:ext uri="{FF2B5EF4-FFF2-40B4-BE49-F238E27FC236}">
                <a16:creationId xmlns:a16="http://schemas.microsoft.com/office/drawing/2014/main" id="{C694B1BD-DBD3-48D7-9544-5B6E12CA63AA}"/>
              </a:ext>
            </a:extLst>
          </p:cNvPr>
          <p:cNvSpPr txBox="1"/>
          <p:nvPr/>
        </p:nvSpPr>
        <p:spPr>
          <a:xfrm rot="10800000" flipV="1">
            <a:off x="408638" y="5499314"/>
            <a:ext cx="8392885" cy="523220"/>
          </a:xfrm>
          <a:prstGeom prst="rect">
            <a:avLst/>
          </a:prstGeom>
          <a:noFill/>
        </p:spPr>
        <p:txBody>
          <a:bodyPr wrap="square">
            <a:spAutoFit/>
          </a:bodyPr>
          <a:lstStyle/>
          <a:p>
            <a:pPr marL="0" indent="0">
              <a:buNone/>
            </a:pPr>
            <a:r>
              <a:rPr lang="fr-FR" sz="1400" dirty="0"/>
              <a:t>ZUCKERMAN M. Cambridge </a:t>
            </a:r>
            <a:r>
              <a:rPr lang="fr-FR" sz="1400" dirty="0" err="1"/>
              <a:t>University</a:t>
            </a:r>
            <a:r>
              <a:rPr lang="fr-FR" sz="1400" dirty="0"/>
              <a:t> </a:t>
            </a:r>
            <a:r>
              <a:rPr lang="fr-FR" sz="1400" dirty="0" err="1"/>
              <a:t>Press</a:t>
            </a:r>
            <a:r>
              <a:rPr lang="fr-FR" sz="1400" dirty="0"/>
              <a:t>, 1994 ; ADES J., LEJOYEUX</a:t>
            </a:r>
          </a:p>
          <a:p>
            <a:pPr marL="0" indent="0">
              <a:buNone/>
            </a:pPr>
            <a:r>
              <a:rPr lang="fr-FR" sz="1400" dirty="0"/>
              <a:t>M. MASSON, 1997 ; MASSE LC. Arch </a:t>
            </a:r>
            <a:r>
              <a:rPr lang="fr-FR" sz="1400" dirty="0" err="1"/>
              <a:t>Gen</a:t>
            </a:r>
            <a:r>
              <a:rPr lang="fr-FR" sz="1400" dirty="0"/>
              <a:t> </a:t>
            </a:r>
            <a:r>
              <a:rPr lang="fr-FR" sz="1400" dirty="0" err="1"/>
              <a:t>Psychiatry</a:t>
            </a:r>
            <a:r>
              <a:rPr lang="fr-FR" sz="1400" dirty="0"/>
              <a:t>, 1997</a:t>
            </a:r>
          </a:p>
        </p:txBody>
      </p:sp>
    </p:spTree>
    <p:extLst>
      <p:ext uri="{BB962C8B-B14F-4D97-AF65-F5344CB8AC3E}">
        <p14:creationId xmlns:p14="http://schemas.microsoft.com/office/powerpoint/2010/main" val="2476369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Facteurs de risque et de vulnérabilités liés à l’environnement </a:t>
            </a:r>
          </a:p>
        </p:txBody>
      </p:sp>
      <p:sp>
        <p:nvSpPr>
          <p:cNvPr id="3" name="Espace réservé du contenu 2">
            <a:extLst>
              <a:ext uri="{FF2B5EF4-FFF2-40B4-BE49-F238E27FC236}">
                <a16:creationId xmlns:a16="http://schemas.microsoft.com/office/drawing/2014/main" id="{4435FDB5-533F-4B88-B464-EA6B3B32FEDE}"/>
              </a:ext>
            </a:extLst>
          </p:cNvPr>
          <p:cNvSpPr txBox="1">
            <a:spLocks/>
          </p:cNvSpPr>
          <p:nvPr/>
        </p:nvSpPr>
        <p:spPr>
          <a:xfrm>
            <a:off x="488091" y="1420241"/>
            <a:ext cx="10972800" cy="4821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800" dirty="0"/>
          </a:p>
        </p:txBody>
      </p:sp>
      <p:sp>
        <p:nvSpPr>
          <p:cNvPr id="2" name="ZoneTexte 1">
            <a:extLst>
              <a:ext uri="{FF2B5EF4-FFF2-40B4-BE49-F238E27FC236}">
                <a16:creationId xmlns:a16="http://schemas.microsoft.com/office/drawing/2014/main" id="{75AD2E83-9409-4622-8EFD-61FD18AB3107}"/>
              </a:ext>
            </a:extLst>
          </p:cNvPr>
          <p:cNvSpPr txBox="1"/>
          <p:nvPr/>
        </p:nvSpPr>
        <p:spPr>
          <a:xfrm>
            <a:off x="335902" y="1799451"/>
            <a:ext cx="9489232" cy="2173031"/>
          </a:xfrm>
          <a:prstGeom prst="rect">
            <a:avLst/>
          </a:prstGeom>
          <a:noFill/>
        </p:spPr>
        <p:txBody>
          <a:bodyPr wrap="square" rtlCol="0">
            <a:spAutoFit/>
          </a:bodyPr>
          <a:lstStyle/>
          <a:p>
            <a:pPr>
              <a:lnSpc>
                <a:spcPct val="150000"/>
              </a:lnSpc>
              <a:spcAft>
                <a:spcPts val="1200"/>
              </a:spcAft>
            </a:pPr>
            <a:r>
              <a:rPr lang="fr-FR" b="1" dirty="0">
                <a:solidFill>
                  <a:srgbClr val="6B6123"/>
                </a:solidFill>
              </a:rPr>
              <a:t>Familiaux</a:t>
            </a:r>
            <a:r>
              <a:rPr lang="fr-FR" dirty="0"/>
              <a:t>: Habitudes de consommation ou de non-consommation, interdits religieux</a:t>
            </a:r>
          </a:p>
          <a:p>
            <a:pPr>
              <a:lnSpc>
                <a:spcPct val="150000"/>
              </a:lnSpc>
              <a:spcAft>
                <a:spcPts val="1200"/>
              </a:spcAft>
            </a:pPr>
            <a:r>
              <a:rPr lang="fr-FR" b="1" dirty="0">
                <a:solidFill>
                  <a:srgbClr val="6B6123"/>
                </a:solidFill>
              </a:rPr>
              <a:t>Culturels</a:t>
            </a:r>
            <a:r>
              <a:rPr lang="fr-FR" dirty="0"/>
              <a:t> : Le statut culturel influence les modes de pensées</a:t>
            </a:r>
          </a:p>
          <a:p>
            <a:pPr>
              <a:lnSpc>
                <a:spcPct val="150000"/>
              </a:lnSpc>
              <a:spcAft>
                <a:spcPts val="1200"/>
              </a:spcAft>
            </a:pPr>
            <a:r>
              <a:rPr lang="fr-FR" b="1" dirty="0">
                <a:solidFill>
                  <a:srgbClr val="6B6123"/>
                </a:solidFill>
              </a:rPr>
              <a:t>Environnementaux</a:t>
            </a:r>
            <a:r>
              <a:rPr lang="fr-FR" dirty="0"/>
              <a:t> : Difficulté socio-économiques, rupture, exclusion, précarité</a:t>
            </a:r>
          </a:p>
          <a:p>
            <a:pPr>
              <a:lnSpc>
                <a:spcPct val="150000"/>
              </a:lnSpc>
              <a:spcAft>
                <a:spcPts val="1200"/>
              </a:spcAft>
            </a:pPr>
            <a:r>
              <a:rPr lang="fr-FR" b="1" dirty="0">
                <a:solidFill>
                  <a:srgbClr val="6B6123"/>
                </a:solidFill>
              </a:rPr>
              <a:t>Rôles des pairs </a:t>
            </a:r>
            <a:r>
              <a:rPr lang="fr-FR" dirty="0"/>
              <a:t>: Apprentissage social, croyances / rôles et usage social</a:t>
            </a:r>
          </a:p>
        </p:txBody>
      </p:sp>
    </p:spTree>
    <p:extLst>
      <p:ext uri="{BB962C8B-B14F-4D97-AF65-F5344CB8AC3E}">
        <p14:creationId xmlns:p14="http://schemas.microsoft.com/office/powerpoint/2010/main" val="835960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Facteurs de risque et de vulnérabilités liés à la substance </a:t>
            </a:r>
          </a:p>
        </p:txBody>
      </p:sp>
      <p:sp>
        <p:nvSpPr>
          <p:cNvPr id="3" name="Espace réservé du contenu 2">
            <a:extLst>
              <a:ext uri="{FF2B5EF4-FFF2-40B4-BE49-F238E27FC236}">
                <a16:creationId xmlns:a16="http://schemas.microsoft.com/office/drawing/2014/main" id="{4435FDB5-533F-4B88-B464-EA6B3B32FEDE}"/>
              </a:ext>
            </a:extLst>
          </p:cNvPr>
          <p:cNvSpPr txBox="1">
            <a:spLocks/>
          </p:cNvSpPr>
          <p:nvPr/>
        </p:nvSpPr>
        <p:spPr>
          <a:xfrm>
            <a:off x="488091" y="1420241"/>
            <a:ext cx="10972800" cy="4821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800" dirty="0"/>
          </a:p>
        </p:txBody>
      </p:sp>
      <p:sp>
        <p:nvSpPr>
          <p:cNvPr id="2" name="ZoneTexte 1">
            <a:extLst>
              <a:ext uri="{FF2B5EF4-FFF2-40B4-BE49-F238E27FC236}">
                <a16:creationId xmlns:a16="http://schemas.microsoft.com/office/drawing/2014/main" id="{75AD2E83-9409-4622-8EFD-61FD18AB3107}"/>
              </a:ext>
            </a:extLst>
          </p:cNvPr>
          <p:cNvSpPr txBox="1"/>
          <p:nvPr/>
        </p:nvSpPr>
        <p:spPr>
          <a:xfrm>
            <a:off x="335902" y="1839250"/>
            <a:ext cx="9489232" cy="1603644"/>
          </a:xfrm>
          <a:prstGeom prst="rect">
            <a:avLst/>
          </a:prstGeom>
          <a:noFill/>
        </p:spPr>
        <p:txBody>
          <a:bodyPr wrap="square" rtlCol="0">
            <a:spAutoFit/>
          </a:bodyPr>
          <a:lstStyle/>
          <a:p>
            <a:pPr>
              <a:lnSpc>
                <a:spcPct val="150000"/>
              </a:lnSpc>
              <a:spcAft>
                <a:spcPts val="1200"/>
              </a:spcAft>
            </a:pPr>
            <a:r>
              <a:rPr lang="fr-FR" b="1" dirty="0">
                <a:solidFill>
                  <a:srgbClr val="6B6123"/>
                </a:solidFill>
              </a:rPr>
              <a:t>Caractéristiques pharmacologiques : </a:t>
            </a:r>
            <a:r>
              <a:rPr lang="fr-FR" dirty="0"/>
              <a:t>voie d’administration, potentiel addictif, neurotoxicité</a:t>
            </a:r>
          </a:p>
          <a:p>
            <a:pPr>
              <a:lnSpc>
                <a:spcPct val="150000"/>
              </a:lnSpc>
              <a:spcAft>
                <a:spcPts val="1200"/>
              </a:spcAft>
            </a:pPr>
            <a:r>
              <a:rPr lang="fr-FR" b="1" dirty="0">
                <a:solidFill>
                  <a:srgbClr val="6B6123"/>
                </a:solidFill>
              </a:rPr>
              <a:t>Modalités de diffusion du produit </a:t>
            </a:r>
            <a:r>
              <a:rPr lang="fr-FR" dirty="0"/>
              <a:t>: caractère licite ou illicite, disponibilité, acceptation sociale</a:t>
            </a:r>
          </a:p>
          <a:p>
            <a:pPr>
              <a:lnSpc>
                <a:spcPct val="150000"/>
              </a:lnSpc>
              <a:spcAft>
                <a:spcPts val="1200"/>
              </a:spcAft>
            </a:pPr>
            <a:r>
              <a:rPr lang="fr-FR" b="1" dirty="0">
                <a:solidFill>
                  <a:srgbClr val="6B6123"/>
                </a:solidFill>
              </a:rPr>
              <a:t>Quantité consommée, fréquences des consommations, poly-consommations</a:t>
            </a:r>
          </a:p>
        </p:txBody>
      </p:sp>
    </p:spTree>
    <p:extLst>
      <p:ext uri="{BB962C8B-B14F-4D97-AF65-F5344CB8AC3E}">
        <p14:creationId xmlns:p14="http://schemas.microsoft.com/office/powerpoint/2010/main" val="11470296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CAEBCDAC-FBE4-402F-86D2-555AFF6B79FC}"/>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Facteurs de protection individuels et environnementaux</a:t>
            </a:r>
          </a:p>
        </p:txBody>
      </p:sp>
      <p:sp>
        <p:nvSpPr>
          <p:cNvPr id="3" name="Espace réservé du contenu 2">
            <a:extLst>
              <a:ext uri="{FF2B5EF4-FFF2-40B4-BE49-F238E27FC236}">
                <a16:creationId xmlns:a16="http://schemas.microsoft.com/office/drawing/2014/main" id="{4435FDB5-533F-4B88-B464-EA6B3B32FEDE}"/>
              </a:ext>
            </a:extLst>
          </p:cNvPr>
          <p:cNvSpPr txBox="1">
            <a:spLocks/>
          </p:cNvSpPr>
          <p:nvPr/>
        </p:nvSpPr>
        <p:spPr>
          <a:xfrm>
            <a:off x="488091" y="1420241"/>
            <a:ext cx="10972800" cy="48210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fr-FR" sz="1800" dirty="0"/>
          </a:p>
        </p:txBody>
      </p:sp>
      <p:sp>
        <p:nvSpPr>
          <p:cNvPr id="2" name="ZoneTexte 1">
            <a:extLst>
              <a:ext uri="{FF2B5EF4-FFF2-40B4-BE49-F238E27FC236}">
                <a16:creationId xmlns:a16="http://schemas.microsoft.com/office/drawing/2014/main" id="{75AD2E83-9409-4622-8EFD-61FD18AB3107}"/>
              </a:ext>
            </a:extLst>
          </p:cNvPr>
          <p:cNvSpPr txBox="1"/>
          <p:nvPr/>
        </p:nvSpPr>
        <p:spPr>
          <a:xfrm>
            <a:off x="335902" y="1707117"/>
            <a:ext cx="11624450" cy="3157916"/>
          </a:xfrm>
          <a:prstGeom prst="rect">
            <a:avLst/>
          </a:prstGeom>
          <a:noFill/>
        </p:spPr>
        <p:txBody>
          <a:bodyPr wrap="square" rtlCol="0">
            <a:spAutoFit/>
          </a:bodyPr>
          <a:lstStyle/>
          <a:p>
            <a:pPr>
              <a:lnSpc>
                <a:spcPct val="150000"/>
              </a:lnSpc>
              <a:spcAft>
                <a:spcPts val="1200"/>
              </a:spcAft>
            </a:pPr>
            <a:r>
              <a:rPr lang="fr-FR" b="1" dirty="0">
                <a:solidFill>
                  <a:srgbClr val="6B6123"/>
                </a:solidFill>
              </a:rPr>
              <a:t>Contexte familial / social protecteur : </a:t>
            </a:r>
            <a:r>
              <a:rPr lang="fr-FR" dirty="0"/>
              <a:t>Communication, supervision, groupe de pairs soutenant, lien sociaux positifs</a:t>
            </a:r>
          </a:p>
          <a:p>
            <a:pPr>
              <a:lnSpc>
                <a:spcPct val="150000"/>
              </a:lnSpc>
              <a:spcAft>
                <a:spcPts val="1200"/>
              </a:spcAft>
            </a:pPr>
            <a:r>
              <a:rPr lang="fr-FR" b="1" dirty="0">
                <a:solidFill>
                  <a:srgbClr val="6B6123"/>
                </a:solidFill>
              </a:rPr>
              <a:t>Accès et compréhension de l’information </a:t>
            </a:r>
            <a:r>
              <a:rPr lang="fr-FR" b="1" dirty="0"/>
              <a:t>: </a:t>
            </a:r>
            <a:r>
              <a:rPr lang="fr-FR" dirty="0"/>
              <a:t>Connaissance des risques / produits, de ses propres limites</a:t>
            </a:r>
          </a:p>
          <a:p>
            <a:pPr>
              <a:lnSpc>
                <a:spcPct val="150000"/>
              </a:lnSpc>
              <a:spcAft>
                <a:spcPts val="1200"/>
              </a:spcAft>
            </a:pPr>
            <a:r>
              <a:rPr lang="fr-FR" b="1" dirty="0">
                <a:solidFill>
                  <a:srgbClr val="6B6123"/>
                </a:solidFill>
              </a:rPr>
              <a:t>Compétences psychosociales :  </a:t>
            </a:r>
            <a:r>
              <a:rPr lang="fr-FR" dirty="0"/>
              <a:t>Développement de l’esprit critique, affirmation de soi et capacité à résister à la pression sociale</a:t>
            </a:r>
          </a:p>
          <a:p>
            <a:pPr>
              <a:lnSpc>
                <a:spcPct val="150000"/>
              </a:lnSpc>
              <a:spcAft>
                <a:spcPts val="1200"/>
              </a:spcAft>
            </a:pPr>
            <a:r>
              <a:rPr lang="fr-FR" b="1" dirty="0">
                <a:solidFill>
                  <a:srgbClr val="6B6123"/>
                </a:solidFill>
              </a:rPr>
              <a:t>Insertion sociale, professionnelle, sources de gratification : </a:t>
            </a:r>
            <a:r>
              <a:rPr lang="fr-FR" dirty="0"/>
              <a:t>Situation économique et sociale, évènements positifs</a:t>
            </a:r>
          </a:p>
          <a:p>
            <a:pPr>
              <a:lnSpc>
                <a:spcPct val="150000"/>
              </a:lnSpc>
              <a:spcAft>
                <a:spcPts val="1200"/>
              </a:spcAft>
            </a:pPr>
            <a:r>
              <a:rPr lang="fr-FR" b="1" dirty="0">
                <a:solidFill>
                  <a:srgbClr val="6B6123"/>
                </a:solidFill>
              </a:rPr>
              <a:t>Politiques de santé, la loi et les réglementations</a:t>
            </a:r>
            <a:endParaRPr lang="fr-FR" dirty="0">
              <a:solidFill>
                <a:srgbClr val="6B6123"/>
              </a:solidFill>
            </a:endParaRPr>
          </a:p>
        </p:txBody>
      </p:sp>
    </p:spTree>
    <p:extLst>
      <p:ext uri="{BB962C8B-B14F-4D97-AF65-F5344CB8AC3E}">
        <p14:creationId xmlns:p14="http://schemas.microsoft.com/office/powerpoint/2010/main" val="20121519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A4932B7-41F8-48FB-A75B-9B139BBBDB6F}"/>
              </a:ext>
            </a:extLst>
          </p:cNvPr>
          <p:cNvSpPr txBox="1"/>
          <p:nvPr/>
        </p:nvSpPr>
        <p:spPr>
          <a:xfrm>
            <a:off x="648071" y="1447060"/>
            <a:ext cx="11303138" cy="4742196"/>
          </a:xfrm>
          <a:prstGeom prst="rect">
            <a:avLst/>
          </a:prstGeom>
          <a:noFill/>
        </p:spPr>
        <p:txBody>
          <a:bodyPr wrap="square" rtlCol="0">
            <a:spAutoFit/>
          </a:bodyPr>
          <a:lstStyle/>
          <a:p>
            <a:pPr lvl="1" algn="ctr" eaLnBrk="1" hangingPunct="1">
              <a:lnSpc>
                <a:spcPct val="80000"/>
              </a:lnSpc>
            </a:pPr>
            <a:r>
              <a:rPr lang="fr-FR" altLang="fr-FR" sz="2400" b="1" dirty="0">
                <a:solidFill>
                  <a:srgbClr val="A49735"/>
                </a:solidFill>
              </a:rPr>
              <a:t>Différentes approches expliquent l’addiction : </a:t>
            </a:r>
            <a:br>
              <a:rPr lang="fr-FR" altLang="fr-FR" sz="2400" b="1" dirty="0">
                <a:solidFill>
                  <a:srgbClr val="A49735"/>
                </a:solidFill>
              </a:rPr>
            </a:br>
            <a:r>
              <a:rPr lang="fr-FR" altLang="fr-FR" sz="2400" b="1" dirty="0">
                <a:solidFill>
                  <a:srgbClr val="A49735"/>
                </a:solidFill>
              </a:rPr>
              <a:t>Psychologiques, Psychanalytiques, Neurobiologique, Systémique et familiale.</a:t>
            </a:r>
          </a:p>
          <a:p>
            <a:pPr lvl="1" eaLnBrk="1" hangingPunct="1">
              <a:lnSpc>
                <a:spcPct val="80000"/>
              </a:lnSpc>
            </a:pPr>
            <a:endParaRPr lang="fr-FR" altLang="fr-FR" dirty="0"/>
          </a:p>
          <a:p>
            <a:pPr lvl="1" eaLnBrk="1" hangingPunct="1">
              <a:lnSpc>
                <a:spcPct val="80000"/>
              </a:lnSpc>
            </a:pPr>
            <a:endParaRPr lang="fr-FR" altLang="fr-FR" dirty="0"/>
          </a:p>
          <a:p>
            <a:pPr marL="285750" indent="-285750">
              <a:lnSpc>
                <a:spcPct val="150000"/>
              </a:lnSpc>
              <a:spcAft>
                <a:spcPts val="600"/>
              </a:spcAft>
              <a:buFont typeface="Arial" panose="020B0604020202020204" pitchFamily="34" charset="0"/>
              <a:buChar char="•"/>
            </a:pPr>
            <a:r>
              <a:rPr lang="fr-FR" altLang="fr-FR" dirty="0"/>
              <a:t>L’approche psycho-sociale de Stanton Peele s’inspire de la pensée Freudienne : </a:t>
            </a:r>
            <a:br>
              <a:rPr lang="fr-FR" altLang="fr-FR" dirty="0"/>
            </a:br>
            <a:r>
              <a:rPr lang="fr-FR" altLang="fr-FR" i="1" dirty="0"/>
              <a:t>[« L’abus de psychotropes constitue le symptôme de difficultés sous-jacentes ».]</a:t>
            </a:r>
          </a:p>
          <a:p>
            <a:pPr marL="285750" indent="-285750">
              <a:lnSpc>
                <a:spcPct val="150000"/>
              </a:lnSpc>
              <a:spcAft>
                <a:spcPts val="600"/>
              </a:spcAft>
              <a:buFont typeface="Arial" panose="020B0604020202020204" pitchFamily="34" charset="0"/>
              <a:buChar char="•"/>
            </a:pPr>
            <a:r>
              <a:rPr lang="fr-FR" altLang="fr-FR" dirty="0"/>
              <a:t>L’usage de substances est compris comme une manière pour l’individu de conserver un équilibre psychique (principe d’homéostasie), </a:t>
            </a:r>
          </a:p>
          <a:p>
            <a:pPr marL="285750" indent="-285750">
              <a:lnSpc>
                <a:spcPct val="150000"/>
              </a:lnSpc>
              <a:spcAft>
                <a:spcPts val="600"/>
              </a:spcAft>
              <a:buFont typeface="Arial" panose="020B0604020202020204" pitchFamily="34" charset="0"/>
              <a:buChar char="•"/>
            </a:pPr>
            <a:r>
              <a:rPr lang="fr-FR" altLang="fr-FR" dirty="0"/>
              <a:t>Un moyen de s’adapter à son environnement, de juguler l’anxiété, l’angoisse et de ne pas être en contact avec ses sentiments et ses émotions.</a:t>
            </a:r>
          </a:p>
          <a:p>
            <a:pPr lvl="1" eaLnBrk="1" hangingPunct="1">
              <a:lnSpc>
                <a:spcPct val="80000"/>
              </a:lnSpc>
              <a:buFont typeface="Symbol" panose="05050102010706020507" pitchFamily="18" charset="2"/>
              <a:buChar char="Þ"/>
            </a:pPr>
            <a:endParaRPr lang="fr-FR" altLang="fr-FR" dirty="0"/>
          </a:p>
          <a:p>
            <a:pPr lvl="1">
              <a:lnSpc>
                <a:spcPct val="80000"/>
              </a:lnSpc>
            </a:pPr>
            <a:endParaRPr lang="fr-FR" altLang="fr-FR" dirty="0"/>
          </a:p>
          <a:p>
            <a:pPr lvl="1">
              <a:lnSpc>
                <a:spcPct val="80000"/>
              </a:lnSpc>
              <a:buFont typeface="Symbol" panose="05050102010706020507" pitchFamily="18" charset="2"/>
              <a:buChar char="Þ"/>
            </a:pPr>
            <a:endParaRPr lang="fr-FR" altLang="fr-FR" sz="1800" dirty="0"/>
          </a:p>
          <a:p>
            <a:pPr lvl="1" eaLnBrk="1" hangingPunct="1">
              <a:lnSpc>
                <a:spcPct val="80000"/>
              </a:lnSpc>
              <a:buFont typeface="Symbol" panose="05050102010706020507" pitchFamily="18" charset="2"/>
              <a:buChar char="Þ"/>
            </a:pPr>
            <a:endParaRPr lang="fr-FR" altLang="fr-FR" sz="1800" dirty="0"/>
          </a:p>
        </p:txBody>
      </p:sp>
      <p:sp>
        <p:nvSpPr>
          <p:cNvPr id="4" name="ZoneTexte 3">
            <a:extLst>
              <a:ext uri="{FF2B5EF4-FFF2-40B4-BE49-F238E27FC236}">
                <a16:creationId xmlns:a16="http://schemas.microsoft.com/office/drawing/2014/main" id="{1B5667E2-F908-498B-B11A-EEC0962914E4}"/>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La fonction du produit</a:t>
            </a:r>
          </a:p>
        </p:txBody>
      </p:sp>
    </p:spTree>
    <p:extLst>
      <p:ext uri="{BB962C8B-B14F-4D97-AF65-F5344CB8AC3E}">
        <p14:creationId xmlns:p14="http://schemas.microsoft.com/office/powerpoint/2010/main" val="4066803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A4932B7-41F8-48FB-A75B-9B139BBBDB6F}"/>
              </a:ext>
            </a:extLst>
          </p:cNvPr>
          <p:cNvSpPr txBox="1"/>
          <p:nvPr/>
        </p:nvSpPr>
        <p:spPr>
          <a:xfrm>
            <a:off x="335902" y="1883309"/>
            <a:ext cx="10999433" cy="2701637"/>
          </a:xfrm>
          <a:prstGeom prst="rect">
            <a:avLst/>
          </a:prstGeom>
          <a:noFill/>
        </p:spPr>
        <p:txBody>
          <a:bodyPr wrap="square" rtlCol="0">
            <a:spAutoFit/>
          </a:bodyPr>
          <a:lstStyle/>
          <a:p>
            <a:r>
              <a:rPr lang="fr-FR" altLang="fr-FR" dirty="0"/>
              <a:t>L’approche </a:t>
            </a:r>
            <a:r>
              <a:rPr lang="fr-FR" altLang="fr-FR" dirty="0" err="1"/>
              <a:t>cognitivo</a:t>
            </a:r>
            <a:r>
              <a:rPr lang="fr-FR" altLang="fr-FR" dirty="0"/>
              <a:t>-comportementale et le modèle du conditionnement de Pavlov.</a:t>
            </a:r>
            <a:endParaRPr lang="fr-FR" altLang="fr-FR" b="1" dirty="0"/>
          </a:p>
          <a:p>
            <a:pPr lvl="1" algn="ctr" eaLnBrk="1" hangingPunct="1">
              <a:buFont typeface="Wingdings" panose="05000000000000000000" pitchFamily="2" charset="2"/>
              <a:buNone/>
            </a:pPr>
            <a:endParaRPr lang="fr-FR" altLang="fr-FR" b="1" dirty="0"/>
          </a:p>
          <a:p>
            <a:r>
              <a:rPr lang="fr-FR" altLang="fr-FR" dirty="0"/>
              <a:t>La motivation à consommer une substance résulterait de la conjonction entre :</a:t>
            </a:r>
          </a:p>
          <a:p>
            <a:pPr lvl="1" eaLnBrk="1" hangingPunct="1"/>
            <a:endParaRPr lang="fr-FR" altLang="fr-FR" dirty="0"/>
          </a:p>
          <a:p>
            <a:pPr marL="742950" lvl="1" indent="-285750" eaLnBrk="1" hangingPunct="1">
              <a:buFont typeface="Arial" panose="020B0604020202020204" pitchFamily="34" charset="0"/>
              <a:buChar char="•"/>
            </a:pPr>
            <a:r>
              <a:rPr lang="fr-FR" altLang="fr-FR" dirty="0"/>
              <a:t>	 Le renforcement positif (effets agréables du produit) ;</a:t>
            </a:r>
          </a:p>
          <a:p>
            <a:pPr marL="742950" lvl="1" indent="-285750" eaLnBrk="1" hangingPunct="1">
              <a:buFont typeface="Arial" panose="020B0604020202020204" pitchFamily="34" charset="0"/>
              <a:buChar char="•"/>
            </a:pPr>
            <a:endParaRPr lang="fr-FR" altLang="fr-FR" dirty="0"/>
          </a:p>
          <a:p>
            <a:pPr marL="742950" lvl="1" indent="-285750" eaLnBrk="1" hangingPunct="1">
              <a:buFont typeface="Arial" panose="020B0604020202020204" pitchFamily="34" charset="0"/>
              <a:buChar char="•"/>
            </a:pPr>
            <a:r>
              <a:rPr lang="fr-FR" altLang="fr-FR" dirty="0"/>
              <a:t>	 Le renforcement négatif (éviter les symptômes de sevrage).</a:t>
            </a:r>
          </a:p>
          <a:p>
            <a:pPr marL="742950" lvl="1" indent="-285750">
              <a:lnSpc>
                <a:spcPct val="80000"/>
              </a:lnSpc>
              <a:buFont typeface="Arial" panose="020B0604020202020204" pitchFamily="34" charset="0"/>
              <a:buChar char="•"/>
            </a:pPr>
            <a:endParaRPr lang="fr-FR" altLang="fr-FR" dirty="0"/>
          </a:p>
          <a:p>
            <a:pPr lvl="1">
              <a:lnSpc>
                <a:spcPct val="80000"/>
              </a:lnSpc>
              <a:buFont typeface="Symbol" panose="05050102010706020507" pitchFamily="18" charset="2"/>
              <a:buChar char="Þ"/>
            </a:pPr>
            <a:endParaRPr lang="fr-FR" altLang="fr-FR" sz="1800" dirty="0"/>
          </a:p>
          <a:p>
            <a:pPr lvl="1" eaLnBrk="1" hangingPunct="1">
              <a:lnSpc>
                <a:spcPct val="80000"/>
              </a:lnSpc>
              <a:buFont typeface="Symbol" panose="05050102010706020507" pitchFamily="18" charset="2"/>
              <a:buChar char="Þ"/>
            </a:pPr>
            <a:endParaRPr lang="fr-FR" altLang="fr-FR" sz="1800" dirty="0"/>
          </a:p>
        </p:txBody>
      </p:sp>
      <p:sp>
        <p:nvSpPr>
          <p:cNvPr id="3" name="ZoneTexte 2">
            <a:extLst>
              <a:ext uri="{FF2B5EF4-FFF2-40B4-BE49-F238E27FC236}">
                <a16:creationId xmlns:a16="http://schemas.microsoft.com/office/drawing/2014/main" id="{0637F27A-D6C2-4D99-8793-F35BE83FD623}"/>
              </a:ext>
            </a:extLst>
          </p:cNvPr>
          <p:cNvSpPr txBox="1"/>
          <p:nvPr/>
        </p:nvSpPr>
        <p:spPr>
          <a:xfrm rot="10800000" flipV="1">
            <a:off x="8142053" y="3244334"/>
            <a:ext cx="4049947" cy="369332"/>
          </a:xfrm>
          <a:prstGeom prst="rect">
            <a:avLst/>
          </a:prstGeom>
          <a:noFill/>
        </p:spPr>
        <p:txBody>
          <a:bodyPr wrap="square" rtlCol="0">
            <a:spAutoFit/>
          </a:bodyPr>
          <a:lstStyle/>
          <a:p>
            <a:r>
              <a:rPr lang="fr-FR" altLang="fr-FR" b="1" dirty="0">
                <a:solidFill>
                  <a:srgbClr val="7A2553"/>
                </a:solidFill>
              </a:rPr>
              <a:t>Conditionnement Opérant</a:t>
            </a:r>
            <a:endParaRPr lang="fr-FR" dirty="0">
              <a:solidFill>
                <a:srgbClr val="7A2553"/>
              </a:solidFill>
            </a:endParaRPr>
          </a:p>
        </p:txBody>
      </p:sp>
      <p:sp>
        <p:nvSpPr>
          <p:cNvPr id="5" name="Accolade fermante 4">
            <a:extLst>
              <a:ext uri="{FF2B5EF4-FFF2-40B4-BE49-F238E27FC236}">
                <a16:creationId xmlns:a16="http://schemas.microsoft.com/office/drawing/2014/main" id="{550FD087-DDBA-4EC4-B9B4-E4D92488E07A}"/>
              </a:ext>
            </a:extLst>
          </p:cNvPr>
          <p:cNvSpPr/>
          <p:nvPr/>
        </p:nvSpPr>
        <p:spPr>
          <a:xfrm>
            <a:off x="7634859" y="2945622"/>
            <a:ext cx="304800" cy="966756"/>
          </a:xfrm>
          <a:prstGeom prst="rightBrace">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ZoneTexte 5">
            <a:extLst>
              <a:ext uri="{FF2B5EF4-FFF2-40B4-BE49-F238E27FC236}">
                <a16:creationId xmlns:a16="http://schemas.microsoft.com/office/drawing/2014/main" id="{4879CDCB-A968-463C-9570-3E52B5B6AB29}"/>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La fonction du produit</a:t>
            </a:r>
          </a:p>
        </p:txBody>
      </p:sp>
    </p:spTree>
    <p:extLst>
      <p:ext uri="{BB962C8B-B14F-4D97-AF65-F5344CB8AC3E}">
        <p14:creationId xmlns:p14="http://schemas.microsoft.com/office/powerpoint/2010/main" val="3562263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Stunning cliparts | Clipart Cle Gratuit Pour| (47)">
            <a:extLst>
              <a:ext uri="{FF2B5EF4-FFF2-40B4-BE49-F238E27FC236}">
                <a16:creationId xmlns:a16="http://schemas.microsoft.com/office/drawing/2014/main" id="{002144F4-088B-48BE-A950-71D3A1EB1F64}"/>
              </a:ext>
            </a:extLst>
          </p:cNvPr>
          <p:cNvPicPr>
            <a:picLocks noChangeAspect="1" noChangeArrowheads="1"/>
          </p:cNvPicPr>
          <p:nvPr/>
        </p:nvPicPr>
        <p:blipFill rotWithShape="1">
          <a:blip r:embed="rId2" cstate="email">
            <a:clrChange>
              <a:clrFrom>
                <a:srgbClr val="F6F6F6"/>
              </a:clrFrom>
              <a:clrTo>
                <a:srgbClr val="F6F6F6">
                  <a:alpha val="0"/>
                </a:srgbClr>
              </a:clrTo>
            </a:clrChange>
            <a:extLst>
              <a:ext uri="{28A0092B-C50C-407E-A947-70E740481C1C}">
                <a14:useLocalDpi xmlns:a14="http://schemas.microsoft.com/office/drawing/2010/main"/>
              </a:ext>
            </a:extLst>
          </a:blip>
          <a:srcRect l="16277" t="21951" r="3587" b="18645"/>
          <a:stretch/>
        </p:blipFill>
        <p:spPr bwMode="auto">
          <a:xfrm>
            <a:off x="68826" y="69395"/>
            <a:ext cx="1193180" cy="1277076"/>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contenu 2">
            <a:extLst>
              <a:ext uri="{FF2B5EF4-FFF2-40B4-BE49-F238E27FC236}">
                <a16:creationId xmlns:a16="http://schemas.microsoft.com/office/drawing/2014/main" id="{5EF95746-15D8-4764-83CE-46AFE4658C87}"/>
              </a:ext>
            </a:extLst>
          </p:cNvPr>
          <p:cNvSpPr txBox="1">
            <a:spLocks/>
          </p:cNvSpPr>
          <p:nvPr/>
        </p:nvSpPr>
        <p:spPr>
          <a:xfrm>
            <a:off x="457759" y="1617457"/>
            <a:ext cx="11566601" cy="477640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fr-FR" sz="1800" b="1" dirty="0">
                <a:solidFill>
                  <a:srgbClr val="7A2553"/>
                </a:solidFill>
              </a:rPr>
              <a:t>Dépendance : Elle est caractérisée par un besoin irrépressible de consommer, le </a:t>
            </a:r>
            <a:r>
              <a:rPr lang="fr-FR" sz="1800" b="1" dirty="0" err="1">
                <a:solidFill>
                  <a:srgbClr val="7A2553"/>
                </a:solidFill>
              </a:rPr>
              <a:t>craving</a:t>
            </a:r>
            <a:r>
              <a:rPr lang="fr-FR" sz="1800" dirty="0"/>
              <a:t>.</a:t>
            </a:r>
          </a:p>
          <a:p>
            <a:pPr lvl="1">
              <a:spcAft>
                <a:spcPts val="1200"/>
              </a:spcAft>
              <a:buFont typeface="Courier New" panose="02070309020205020404" pitchFamily="49" charset="0"/>
              <a:buChar char="o"/>
            </a:pPr>
            <a:r>
              <a:rPr lang="fr-FR" sz="1800" dirty="0"/>
              <a:t>Elle s’installe plus ou moins progressivement et le consommateur ne se rend pas forcément compte, dans les premiers temps, de la perte de contrôle de ses consommations.</a:t>
            </a:r>
          </a:p>
          <a:p>
            <a:pPr lvl="1">
              <a:spcAft>
                <a:spcPts val="1200"/>
              </a:spcAft>
              <a:buFont typeface="Courier New" panose="02070309020205020404" pitchFamily="49" charset="0"/>
              <a:buChar char="o"/>
            </a:pPr>
            <a:r>
              <a:rPr lang="fr-FR" sz="1800" dirty="0"/>
              <a:t>La personne ne peut plus les moduler en fonction du contexte dans lequel elle se trouve. Le sentiment de perte de contrôle de soi et de tension interne s’accentue.</a:t>
            </a:r>
          </a:p>
          <a:p>
            <a:pPr lvl="1">
              <a:spcAft>
                <a:spcPts val="1200"/>
              </a:spcAft>
              <a:buFont typeface="Courier New" panose="02070309020205020404" pitchFamily="49" charset="0"/>
              <a:buChar char="o"/>
            </a:pPr>
            <a:r>
              <a:rPr lang="fr-FR" sz="1800" dirty="0"/>
              <a:t>Des symptômes de manque physique et psychique plus ou moins marqués apparaissent.</a:t>
            </a:r>
          </a:p>
          <a:p>
            <a:endParaRPr lang="fr-FR" sz="1800" dirty="0"/>
          </a:p>
          <a:p>
            <a:endParaRPr lang="fr-FR" sz="1800" dirty="0"/>
          </a:p>
          <a:p>
            <a:endParaRPr lang="fr-FR" sz="1800" dirty="0"/>
          </a:p>
          <a:p>
            <a:endParaRPr lang="fr-FR" sz="1800" dirty="0"/>
          </a:p>
          <a:p>
            <a:pPr marL="0" indent="0">
              <a:buNone/>
            </a:pPr>
            <a:r>
              <a:rPr lang="fr-FR" sz="1800" dirty="0">
                <a:hlinkClick r:id="rId3"/>
              </a:rPr>
              <a:t>https://intervenir-addictions.fr/intervenir/les-niveaux-dusage-substances-psychoactives/</a:t>
            </a:r>
            <a:r>
              <a:rPr lang="fr-FR" sz="1800" dirty="0"/>
              <a:t> </a:t>
            </a:r>
          </a:p>
          <a:p>
            <a:pPr marL="0" indent="0">
              <a:buNone/>
            </a:pPr>
            <a:endParaRPr lang="fr-FR" sz="1800" dirty="0"/>
          </a:p>
          <a:p>
            <a:pPr marL="0" indent="0">
              <a:buNone/>
            </a:pPr>
            <a:endParaRPr lang="fr-FR" sz="1800" dirty="0"/>
          </a:p>
          <a:p>
            <a:pPr marL="0" indent="0">
              <a:buNone/>
            </a:pPr>
            <a:endParaRPr lang="fr-FR" sz="1800" dirty="0"/>
          </a:p>
        </p:txBody>
      </p:sp>
      <p:sp>
        <p:nvSpPr>
          <p:cNvPr id="6" name="ZoneTexte 5">
            <a:extLst>
              <a:ext uri="{FF2B5EF4-FFF2-40B4-BE49-F238E27FC236}">
                <a16:creationId xmlns:a16="http://schemas.microsoft.com/office/drawing/2014/main" id="{2C02A397-28B8-46C1-9083-1C7FA1325176}"/>
              </a:ext>
            </a:extLst>
          </p:cNvPr>
          <p:cNvSpPr txBox="1"/>
          <p:nvPr/>
        </p:nvSpPr>
        <p:spPr>
          <a:xfrm>
            <a:off x="1262005" y="581891"/>
            <a:ext cx="11002731" cy="584775"/>
          </a:xfrm>
          <a:prstGeom prst="rect">
            <a:avLst/>
          </a:prstGeom>
          <a:noFill/>
        </p:spPr>
        <p:txBody>
          <a:bodyPr wrap="square" rtlCol="0">
            <a:spAutoFit/>
          </a:bodyPr>
          <a:lstStyle/>
          <a:p>
            <a:pPr lvl="0"/>
            <a:r>
              <a:rPr lang="fr-FR" sz="3200" b="1" dirty="0">
                <a:solidFill>
                  <a:srgbClr val="7A2553"/>
                </a:solidFill>
              </a:rPr>
              <a:t>A retenir</a:t>
            </a:r>
          </a:p>
        </p:txBody>
      </p:sp>
    </p:spTree>
    <p:extLst>
      <p:ext uri="{BB962C8B-B14F-4D97-AF65-F5344CB8AC3E}">
        <p14:creationId xmlns:p14="http://schemas.microsoft.com/office/powerpoint/2010/main" val="701632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Stunning cliparts | Clipart Cle Gratuit Pour| (47)">
            <a:extLst>
              <a:ext uri="{FF2B5EF4-FFF2-40B4-BE49-F238E27FC236}">
                <a16:creationId xmlns:a16="http://schemas.microsoft.com/office/drawing/2014/main" id="{002144F4-088B-48BE-A950-71D3A1EB1F64}"/>
              </a:ext>
            </a:extLst>
          </p:cNvPr>
          <p:cNvPicPr>
            <a:picLocks noChangeAspect="1" noChangeArrowheads="1"/>
          </p:cNvPicPr>
          <p:nvPr/>
        </p:nvPicPr>
        <p:blipFill rotWithShape="1">
          <a:blip r:embed="rId2" cstate="email">
            <a:clrChange>
              <a:clrFrom>
                <a:srgbClr val="F6F6F6"/>
              </a:clrFrom>
              <a:clrTo>
                <a:srgbClr val="F6F6F6">
                  <a:alpha val="0"/>
                </a:srgbClr>
              </a:clrTo>
            </a:clrChange>
            <a:extLst>
              <a:ext uri="{28A0092B-C50C-407E-A947-70E740481C1C}">
                <a14:useLocalDpi xmlns:a14="http://schemas.microsoft.com/office/drawing/2010/main"/>
              </a:ext>
            </a:extLst>
          </a:blip>
          <a:srcRect l="16277" t="21951" r="3587" b="18645"/>
          <a:stretch/>
        </p:blipFill>
        <p:spPr bwMode="auto">
          <a:xfrm>
            <a:off x="68826" y="69395"/>
            <a:ext cx="1193180" cy="1277076"/>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contenu 2">
            <a:extLst>
              <a:ext uri="{FF2B5EF4-FFF2-40B4-BE49-F238E27FC236}">
                <a16:creationId xmlns:a16="http://schemas.microsoft.com/office/drawing/2014/main" id="{5EF95746-15D8-4764-83CE-46AFE4658C87}"/>
              </a:ext>
            </a:extLst>
          </p:cNvPr>
          <p:cNvSpPr txBox="1">
            <a:spLocks/>
          </p:cNvSpPr>
          <p:nvPr/>
        </p:nvSpPr>
        <p:spPr>
          <a:xfrm>
            <a:off x="372808" y="1593009"/>
            <a:ext cx="11733848" cy="46831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fr-FR" sz="1800" dirty="0"/>
              <a:t>Les dommages liés à la consommation d’un produit peuvent se produire dès la conception de l’enfant d’où l’importance de l’arrêt des consommations dès l’arrêt de la contraception.</a:t>
            </a:r>
          </a:p>
          <a:p>
            <a:pPr>
              <a:spcAft>
                <a:spcPts val="1200"/>
              </a:spcAft>
            </a:pPr>
            <a:r>
              <a:rPr lang="fr-FR" sz="1800" dirty="0"/>
              <a:t>Les niveaux d’usage de substances psychoactives : TOUT usage est problématique chez la femme enceinte. La toxicité est différente selon les substances psychoactives mais toutes ont une toxicité fœtale.</a:t>
            </a:r>
          </a:p>
          <a:p>
            <a:pPr>
              <a:spcAft>
                <a:spcPts val="1200"/>
              </a:spcAft>
            </a:pPr>
            <a:r>
              <a:rPr lang="fr-FR" sz="1800" dirty="0"/>
              <a:t>Toutes les consommatrices d’une substance n’en deviennent pas dépendantes :  ½  va arrêter l’usage toute seule (tabac)</a:t>
            </a:r>
          </a:p>
          <a:p>
            <a:pPr marL="0" indent="0">
              <a:spcAft>
                <a:spcPts val="1200"/>
              </a:spcAft>
              <a:buNone/>
            </a:pPr>
            <a:endParaRPr lang="fr-FR" sz="1800" dirty="0"/>
          </a:p>
          <a:p>
            <a:pPr marL="0" indent="0">
              <a:spcAft>
                <a:spcPts val="1200"/>
              </a:spcAft>
              <a:buNone/>
            </a:pPr>
            <a:endParaRPr lang="fr-FR" sz="1800" dirty="0"/>
          </a:p>
        </p:txBody>
      </p:sp>
      <p:sp>
        <p:nvSpPr>
          <p:cNvPr id="6" name="ZoneTexte 5">
            <a:extLst>
              <a:ext uri="{FF2B5EF4-FFF2-40B4-BE49-F238E27FC236}">
                <a16:creationId xmlns:a16="http://schemas.microsoft.com/office/drawing/2014/main" id="{8A3A4E6D-ECA2-44EA-842E-D082FEEFF5D1}"/>
              </a:ext>
            </a:extLst>
          </p:cNvPr>
          <p:cNvSpPr txBox="1"/>
          <p:nvPr/>
        </p:nvSpPr>
        <p:spPr>
          <a:xfrm>
            <a:off x="1262005" y="581891"/>
            <a:ext cx="11002731" cy="584775"/>
          </a:xfrm>
          <a:prstGeom prst="rect">
            <a:avLst/>
          </a:prstGeom>
          <a:noFill/>
        </p:spPr>
        <p:txBody>
          <a:bodyPr wrap="square" rtlCol="0">
            <a:spAutoFit/>
          </a:bodyPr>
          <a:lstStyle/>
          <a:p>
            <a:pPr lvl="0"/>
            <a:r>
              <a:rPr lang="fr-FR" sz="3200" b="1" dirty="0">
                <a:solidFill>
                  <a:srgbClr val="7A2553"/>
                </a:solidFill>
              </a:rPr>
              <a:t>A retenir : Préoccupation pré et périnatale</a:t>
            </a:r>
          </a:p>
        </p:txBody>
      </p:sp>
    </p:spTree>
    <p:extLst>
      <p:ext uri="{BB962C8B-B14F-4D97-AF65-F5344CB8AC3E}">
        <p14:creationId xmlns:p14="http://schemas.microsoft.com/office/powerpoint/2010/main" val="3549371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644170"/>
            <a:ext cx="12192000" cy="1569660"/>
          </a:xfrm>
          <a:prstGeom prst="rect">
            <a:avLst/>
          </a:prstGeom>
          <a:noFill/>
        </p:spPr>
        <p:txBody>
          <a:bodyPr wrap="square" rtlCol="0">
            <a:spAutoFit/>
          </a:bodyPr>
          <a:lstStyle/>
          <a:p>
            <a:pPr lvl="0" algn="ctr"/>
            <a:r>
              <a:rPr lang="fr-FR" sz="3200" b="1" dirty="0"/>
              <a:t>c) Les conséquences liées aux différents produits :</a:t>
            </a:r>
          </a:p>
          <a:p>
            <a:pPr lvl="0" algn="ctr"/>
            <a:r>
              <a:rPr lang="fr-FR" sz="3200" b="1" dirty="0"/>
              <a:t> alcool- tabac-cannabis sur la femme, la grossesse et l’enfant à naitre</a:t>
            </a:r>
          </a:p>
          <a:p>
            <a:pPr lvl="0" algn="ctr"/>
            <a:r>
              <a:rPr lang="fr-FR" sz="3200" dirty="0"/>
              <a:t>Voir sous module  3 </a:t>
            </a:r>
          </a:p>
        </p:txBody>
      </p:sp>
    </p:spTree>
    <p:extLst>
      <p:ext uri="{BB962C8B-B14F-4D97-AF65-F5344CB8AC3E}">
        <p14:creationId xmlns:p14="http://schemas.microsoft.com/office/powerpoint/2010/main" val="2107275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d) La notion de verre standard</a:t>
            </a:r>
            <a:endParaRPr lang="fr-FR" sz="3200" dirty="0"/>
          </a:p>
        </p:txBody>
      </p:sp>
    </p:spTree>
    <p:extLst>
      <p:ext uri="{BB962C8B-B14F-4D97-AF65-F5344CB8AC3E}">
        <p14:creationId xmlns:p14="http://schemas.microsoft.com/office/powerpoint/2010/main" val="36513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5EE33B8-0607-4554-A6C1-F168BA552013}"/>
              </a:ext>
            </a:extLst>
          </p:cNvPr>
          <p:cNvSpPr txBox="1"/>
          <p:nvPr/>
        </p:nvSpPr>
        <p:spPr>
          <a:xfrm>
            <a:off x="0" y="2844225"/>
            <a:ext cx="12192000" cy="584775"/>
          </a:xfrm>
          <a:prstGeom prst="rect">
            <a:avLst/>
          </a:prstGeom>
          <a:noFill/>
        </p:spPr>
        <p:txBody>
          <a:bodyPr wrap="square" rtlCol="0">
            <a:spAutoFit/>
          </a:bodyPr>
          <a:lstStyle/>
          <a:p>
            <a:pPr lvl="0" algn="ctr"/>
            <a:r>
              <a:rPr lang="fr-FR" sz="3200" b="1" dirty="0"/>
              <a:t>Définir l’addiction et les usages </a:t>
            </a:r>
          </a:p>
        </p:txBody>
      </p:sp>
    </p:spTree>
    <p:extLst>
      <p:ext uri="{BB962C8B-B14F-4D97-AF65-F5344CB8AC3E}">
        <p14:creationId xmlns:p14="http://schemas.microsoft.com/office/powerpoint/2010/main" val="34309169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a:extLst>
              <a:ext uri="{FF2B5EF4-FFF2-40B4-BE49-F238E27FC236}">
                <a16:creationId xmlns:a16="http://schemas.microsoft.com/office/drawing/2014/main" id="{E6ABAEFA-E5DB-4A4C-89BA-29DE88B824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24" t="1344" r="2125" b="2642"/>
          <a:stretch/>
        </p:blipFill>
        <p:spPr bwMode="auto">
          <a:xfrm>
            <a:off x="2893169" y="1166666"/>
            <a:ext cx="7155706" cy="5385987"/>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F963D951-8ACE-4D5C-B765-D12384A1B3A8}"/>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Les équivalences : «verre standard»</a:t>
            </a:r>
          </a:p>
        </p:txBody>
      </p:sp>
    </p:spTree>
    <p:extLst>
      <p:ext uri="{BB962C8B-B14F-4D97-AF65-F5344CB8AC3E}">
        <p14:creationId xmlns:p14="http://schemas.microsoft.com/office/powerpoint/2010/main" val="31152782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
            <a:extLst>
              <a:ext uri="{FF2B5EF4-FFF2-40B4-BE49-F238E27FC236}">
                <a16:creationId xmlns:a16="http://schemas.microsoft.com/office/drawing/2014/main" id="{D94D4ACC-FDDD-420E-93E8-8C4E42932CDE}"/>
              </a:ext>
            </a:extLst>
          </p:cNvPr>
          <p:cNvGraphicFramePr>
            <a:graphicFrameLocks noGrp="1"/>
          </p:cNvGraphicFramePr>
          <p:nvPr>
            <p:extLst>
              <p:ext uri="{D42A27DB-BD31-4B8C-83A1-F6EECF244321}">
                <p14:modId xmlns:p14="http://schemas.microsoft.com/office/powerpoint/2010/main" val="2201715641"/>
              </p:ext>
            </p:extLst>
          </p:nvPr>
        </p:nvGraphicFramePr>
        <p:xfrm>
          <a:off x="2555081" y="1781175"/>
          <a:ext cx="7081838" cy="4608514"/>
        </p:xfrm>
        <a:graphic>
          <a:graphicData uri="http://schemas.openxmlformats.org/drawingml/2006/table">
            <a:tbl>
              <a:tblPr/>
              <a:tblGrid>
                <a:gridCol w="865188">
                  <a:extLst>
                    <a:ext uri="{9D8B030D-6E8A-4147-A177-3AD203B41FA5}">
                      <a16:colId xmlns:a16="http://schemas.microsoft.com/office/drawing/2014/main" val="274730262"/>
                    </a:ext>
                  </a:extLst>
                </a:gridCol>
                <a:gridCol w="2676525">
                  <a:extLst>
                    <a:ext uri="{9D8B030D-6E8A-4147-A177-3AD203B41FA5}">
                      <a16:colId xmlns:a16="http://schemas.microsoft.com/office/drawing/2014/main" val="1005678050"/>
                    </a:ext>
                  </a:extLst>
                </a:gridCol>
                <a:gridCol w="836612">
                  <a:extLst>
                    <a:ext uri="{9D8B030D-6E8A-4147-A177-3AD203B41FA5}">
                      <a16:colId xmlns:a16="http://schemas.microsoft.com/office/drawing/2014/main" val="35311976"/>
                    </a:ext>
                  </a:extLst>
                </a:gridCol>
                <a:gridCol w="2703513">
                  <a:extLst>
                    <a:ext uri="{9D8B030D-6E8A-4147-A177-3AD203B41FA5}">
                      <a16:colId xmlns:a16="http://schemas.microsoft.com/office/drawing/2014/main" val="1225387008"/>
                    </a:ext>
                  </a:extLst>
                </a:gridCol>
              </a:tblGrid>
              <a:tr h="715963">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coupe CHAMPAGNE (10cl)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7.5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75cl 12°)</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2844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4419194"/>
                  </a:ext>
                </a:extLst>
              </a:tr>
              <a:tr h="4857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VIN (10cl)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7.5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75cl 12°)</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88904627"/>
                  </a:ext>
                </a:extLst>
              </a:tr>
              <a:tr h="4889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 demi » BIÈRE pression (25cl à 5°)</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1.3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 (cannette 33cl 5°)</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002762"/>
                  </a:ext>
                </a:extLst>
              </a:tr>
              <a:tr h="4857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1/3 d’1 bière « 8.6 »</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3.2</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(cannette de 50cl 8°)</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83609672"/>
                  </a:ext>
                </a:extLst>
              </a:tr>
              <a:tr h="4889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WHISKY de 3cl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23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70cl 40°) </a:t>
                      </a: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32</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1l)</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3987356"/>
                  </a:ext>
                </a:extLst>
              </a:tr>
              <a:tr h="488950">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PASTIS de 2.5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25</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70cl 45°) </a:t>
                      </a: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 36</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1l)</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83165634"/>
                  </a:ext>
                </a:extLst>
              </a:tr>
              <a:tr h="4841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COGNAC de 3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23 </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verres (bouteille 70 cl 40°)</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87572739"/>
                  </a:ext>
                </a:extLst>
              </a:tr>
              <a:tr h="485775">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PORTO de 6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a:ln>
                            <a:noFill/>
                          </a:ln>
                          <a:solidFill>
                            <a:schemeClr val="tx1"/>
                          </a:solidFill>
                          <a:effectLst/>
                          <a:latin typeface="Verdana" panose="020B0604030504040204" pitchFamily="34" charset="0"/>
                          <a:cs typeface="Arial" panose="020B0604020202020204" pitchFamily="34" charset="0"/>
                        </a:rPr>
                        <a:t>12</a:t>
                      </a: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 verres (bouteille 75 cl 20°)</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126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413927"/>
                  </a:ext>
                </a:extLst>
              </a:tr>
              <a:tr h="4841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2844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0" i="0" u="none" strike="noStrike" cap="none" normalizeH="0" baseline="0">
                          <a:ln>
                            <a:noFill/>
                          </a:ln>
                          <a:solidFill>
                            <a:schemeClr val="tx1"/>
                          </a:solidFill>
                          <a:effectLst/>
                          <a:latin typeface="Verdana" panose="020B0604030504040204" pitchFamily="34" charset="0"/>
                          <a:cs typeface="Arial" panose="020B0604020202020204" pitchFamily="34" charset="0"/>
                        </a:rPr>
                        <a:t>1 verre APERITIF de 7 cl</a:t>
                      </a:r>
                    </a:p>
                  </a:txBody>
                  <a:tcPr marL="90000" marR="90000" marT="46800" marB="46800"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horzOverflow="overflow">
                    <a:lnL w="12600" cap="flat" cmpd="sng" algn="ctr">
                      <a:solidFill>
                        <a:srgbClr val="000000"/>
                      </a:solidFill>
                      <a:prstDash val="solid"/>
                      <a:round/>
                      <a:headEnd type="none" w="med" len="med"/>
                      <a:tailEnd type="none" w="med" len="med"/>
                    </a:lnL>
                    <a:lnR w="1260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cs typeface="Arial" panose="020B0604020202020204" pitchFamily="34" charset="0"/>
                        </a:defRPr>
                      </a:lvl1pPr>
                      <a:lvl2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cs typeface="Arial" panose="020B0604020202020204" pitchFamily="34" charset="0"/>
                        </a:defRPr>
                      </a:lvl2pPr>
                      <a:lvl3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cs typeface="Arial" panose="020B0604020202020204" pitchFamily="34" charset="0"/>
                        </a:defRPr>
                      </a:lvl3pPr>
                      <a:lvl4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a:spcBef>
                          <a:spcPct val="2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1000"/>
                        </a:lnSpc>
                        <a:spcBef>
                          <a:spcPts val="30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altLang="fr-FR" sz="1200" b="1" i="0" u="none" strike="noStrike" cap="none" normalizeH="0" baseline="0" dirty="0">
                          <a:ln>
                            <a:noFill/>
                          </a:ln>
                          <a:solidFill>
                            <a:schemeClr val="tx1"/>
                          </a:solidFill>
                          <a:effectLst/>
                          <a:latin typeface="Verdana" panose="020B0604030504040204" pitchFamily="34" charset="0"/>
                          <a:cs typeface="Arial" panose="020B0604020202020204" pitchFamily="34" charset="0"/>
                        </a:rPr>
                        <a:t>10</a:t>
                      </a:r>
                      <a:r>
                        <a:rPr kumimoji="0" lang="fr-FR" altLang="fr-FR" sz="1200" b="0" i="0" u="none" strike="noStrike" cap="none" normalizeH="0" baseline="0" dirty="0">
                          <a:ln>
                            <a:noFill/>
                          </a:ln>
                          <a:solidFill>
                            <a:schemeClr val="tx1"/>
                          </a:solidFill>
                          <a:effectLst/>
                          <a:latin typeface="Verdana" panose="020B0604030504040204" pitchFamily="34" charset="0"/>
                          <a:cs typeface="Arial" panose="020B0604020202020204" pitchFamily="34" charset="0"/>
                        </a:rPr>
                        <a:t> verres (bouteille 75cl 18°)</a:t>
                      </a:r>
                    </a:p>
                  </a:txBody>
                  <a:tcPr marL="90000" marR="90000" marT="46800" marB="46800" horzOverflow="overflow">
                    <a:lnL w="12600" cap="flat" cmpd="sng" algn="ctr">
                      <a:solidFill>
                        <a:srgbClr val="000000"/>
                      </a:solidFill>
                      <a:prstDash val="solid"/>
                      <a:round/>
                      <a:headEnd type="none" w="med" len="med"/>
                      <a:tailEnd type="none" w="med" len="med"/>
                    </a:lnL>
                    <a:lnR w="28440" cap="flat" cmpd="sng" algn="ctr">
                      <a:solidFill>
                        <a:srgbClr val="000000"/>
                      </a:solidFill>
                      <a:prstDash val="solid"/>
                      <a:round/>
                      <a:headEnd type="none" w="med" len="med"/>
                      <a:tailEnd type="none" w="med" len="med"/>
                    </a:lnR>
                    <a:lnT w="12600" cap="flat" cmpd="sng" algn="ctr">
                      <a:solidFill>
                        <a:srgbClr val="000000"/>
                      </a:solidFill>
                      <a:prstDash val="solid"/>
                      <a:round/>
                      <a:headEnd type="none" w="med" len="med"/>
                      <a:tailEnd type="none" w="med" len="med"/>
                    </a:lnT>
                    <a:lnB w="2844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20550700"/>
                  </a:ext>
                </a:extLst>
              </a:tr>
            </a:tbl>
          </a:graphicData>
        </a:graphic>
      </p:graphicFrame>
      <p:pic>
        <p:nvPicPr>
          <p:cNvPr id="4" name="Picture 125">
            <a:extLst>
              <a:ext uri="{FF2B5EF4-FFF2-40B4-BE49-F238E27FC236}">
                <a16:creationId xmlns:a16="http://schemas.microsoft.com/office/drawing/2014/main" id="{8ACF347D-9C60-4A6F-99F7-0D5FB15044BE}"/>
              </a:ext>
            </a:extLst>
          </p:cNvPr>
          <p:cNvPicPr>
            <a:picLocks noChangeAspect="1" noChangeArrowheads="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75744" y="1865313"/>
            <a:ext cx="3429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6" name="Picture 126">
            <a:extLst>
              <a:ext uri="{FF2B5EF4-FFF2-40B4-BE49-F238E27FC236}">
                <a16:creationId xmlns:a16="http://schemas.microsoft.com/office/drawing/2014/main" id="{3C4F5936-6EC0-4571-9717-19CC3DD68BF0}"/>
              </a:ext>
            </a:extLst>
          </p:cNvPr>
          <p:cNvPicPr>
            <a:picLocks noChangeAspect="1" noChangeArrowheads="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2501900"/>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7" name="Picture 127">
            <a:extLst>
              <a:ext uri="{FF2B5EF4-FFF2-40B4-BE49-F238E27FC236}">
                <a16:creationId xmlns:a16="http://schemas.microsoft.com/office/drawing/2014/main" id="{ACCD737A-CE13-45F6-BDF5-AAFA015BB06E}"/>
              </a:ext>
            </a:extLst>
          </p:cNvPr>
          <p:cNvPicPr>
            <a:picLocks noChangeAspect="1" noChangeArrowheads="1"/>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5957888"/>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8" name="Picture 128">
            <a:extLst>
              <a:ext uri="{FF2B5EF4-FFF2-40B4-BE49-F238E27FC236}">
                <a16:creationId xmlns:a16="http://schemas.microsoft.com/office/drawing/2014/main" id="{758D3D3E-D01D-488B-8F7D-1792A12B6906}"/>
              </a:ext>
            </a:extLst>
          </p:cNvPr>
          <p:cNvPicPr>
            <a:picLocks noChangeAspect="1" noChangeArrowheads="1"/>
          </p:cNvPicPr>
          <p:nvPr/>
        </p:nvPicPr>
        <p:blipFill>
          <a:blip r:embed="rId6">
            <a:duotone>
              <a:schemeClr val="accent6">
                <a:shade val="45000"/>
                <a:satMod val="135000"/>
              </a:schemeClr>
              <a:prstClr val="white"/>
            </a:duotone>
            <a:extLst>
              <a:ext uri="{BEBA8EAE-BF5A-486C-A8C5-ECC9F3942E4B}">
                <a14:imgProps xmlns:a14="http://schemas.microsoft.com/office/drawing/2010/main">
                  <a14:imgLayer r:embed="rId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3017838"/>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9" name="Picture 129">
            <a:extLst>
              <a:ext uri="{FF2B5EF4-FFF2-40B4-BE49-F238E27FC236}">
                <a16:creationId xmlns:a16="http://schemas.microsoft.com/office/drawing/2014/main" id="{E4A46BD5-0F1B-4F93-B439-8B4C7415BE67}"/>
              </a:ext>
            </a:extLst>
          </p:cNvPr>
          <p:cNvPicPr>
            <a:picLocks noChangeAspect="1" noChangeArrowheads="1"/>
          </p:cNvPicPr>
          <p:nvPr/>
        </p:nvPicPr>
        <p:blipFill>
          <a:blip r:embed="rId8">
            <a:duotone>
              <a:schemeClr val="accent6">
                <a:shade val="45000"/>
                <a:satMod val="135000"/>
              </a:schemeClr>
              <a:prstClr val="white"/>
            </a:duotone>
            <a:extLst>
              <a:ext uri="{BEBA8EAE-BF5A-486C-A8C5-ECC9F3942E4B}">
                <a14:imgProps xmlns:a14="http://schemas.microsoft.com/office/drawing/2010/main">
                  <a14:imgLayer r:embed="rId9">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4000500"/>
            <a:ext cx="323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0" name="Picture 130">
            <a:extLst>
              <a:ext uri="{FF2B5EF4-FFF2-40B4-BE49-F238E27FC236}">
                <a16:creationId xmlns:a16="http://schemas.microsoft.com/office/drawing/2014/main" id="{138203EE-8F8E-4D51-A884-C6E742712B0B}"/>
              </a:ext>
            </a:extLst>
          </p:cNvPr>
          <p:cNvPicPr>
            <a:picLocks noChangeAspect="1" noChangeArrowheads="1"/>
          </p:cNvPicPr>
          <p:nvPr/>
        </p:nvPicPr>
        <p:blipFill>
          <a:blip r:embed="rId10">
            <a:duotone>
              <a:schemeClr val="accent6">
                <a:shade val="45000"/>
                <a:satMod val="135000"/>
              </a:schemeClr>
              <a:prstClr val="white"/>
            </a:duotone>
            <a:extLst>
              <a:ext uri="{BEBA8EAE-BF5A-486C-A8C5-ECC9F3942E4B}">
                <a14:imgProps xmlns:a14="http://schemas.microsoft.com/office/drawing/2010/main">
                  <a14:imgLayer r:embed="rId11">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4457700"/>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1" name="Picture 131">
            <a:extLst>
              <a:ext uri="{FF2B5EF4-FFF2-40B4-BE49-F238E27FC236}">
                <a16:creationId xmlns:a16="http://schemas.microsoft.com/office/drawing/2014/main" id="{85EB0B41-282D-490F-AF56-8BAC9D3BE390}"/>
              </a:ext>
            </a:extLst>
          </p:cNvPr>
          <p:cNvPicPr>
            <a:picLocks noChangeAspect="1" noChangeArrowheads="1"/>
          </p:cNvPicPr>
          <p:nvPr/>
        </p:nvPicPr>
        <p:blipFill>
          <a:blip r:embed="rId12">
            <a:duotone>
              <a:schemeClr val="accent6">
                <a:shade val="45000"/>
                <a:satMod val="135000"/>
              </a:schemeClr>
              <a:prstClr val="white"/>
            </a:duotone>
            <a:extLst>
              <a:ext uri="{BEBA8EAE-BF5A-486C-A8C5-ECC9F3942E4B}">
                <a14:imgProps xmlns:a14="http://schemas.microsoft.com/office/drawing/2010/main">
                  <a14:imgLayer r:embed="rId13">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4949825"/>
            <a:ext cx="304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 name="Picture 132">
            <a:extLst>
              <a:ext uri="{FF2B5EF4-FFF2-40B4-BE49-F238E27FC236}">
                <a16:creationId xmlns:a16="http://schemas.microsoft.com/office/drawing/2014/main" id="{68CE8994-D08C-44E9-8CFD-1224B466475B}"/>
              </a:ext>
            </a:extLst>
          </p:cNvPr>
          <p:cNvPicPr>
            <a:picLocks noChangeAspect="1" noChangeArrowheads="1"/>
          </p:cNvPicPr>
          <p:nvPr/>
        </p:nvPicPr>
        <p:blipFill>
          <a:blip r:embed="rId14">
            <a:duotone>
              <a:schemeClr val="accent6">
                <a:shade val="45000"/>
                <a:satMod val="135000"/>
              </a:schemeClr>
              <a:prstClr val="white"/>
            </a:duotone>
            <a:extLst>
              <a:ext uri="{BEBA8EAE-BF5A-486C-A8C5-ECC9F3942E4B}">
                <a14:imgProps xmlns:a14="http://schemas.microsoft.com/office/drawing/2010/main">
                  <a14:imgLayer r:embed="rId15">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54530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133">
            <a:extLst>
              <a:ext uri="{FF2B5EF4-FFF2-40B4-BE49-F238E27FC236}">
                <a16:creationId xmlns:a16="http://schemas.microsoft.com/office/drawing/2014/main" id="{7B3F92C0-8D83-4896-AA20-AB824A74BBCC}"/>
              </a:ext>
            </a:extLst>
          </p:cNvPr>
          <p:cNvPicPr>
            <a:picLocks noChangeAspect="1" noChangeArrowheads="1"/>
          </p:cNvPicPr>
          <p:nvPr/>
        </p:nvPicPr>
        <p:blipFill>
          <a:blip r:embed="rId16">
            <a:duotone>
              <a:schemeClr val="accent6">
                <a:shade val="45000"/>
                <a:satMod val="135000"/>
              </a:schemeClr>
              <a:prstClr val="white"/>
            </a:duotone>
            <a:extLst>
              <a:ext uri="{BEBA8EAE-BF5A-486C-A8C5-ECC9F3942E4B}">
                <a14:imgProps xmlns:a14="http://schemas.microsoft.com/office/drawing/2010/main">
                  <a14:imgLayer r:embed="rId1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3005138"/>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4" name="Picture 134">
            <a:extLst>
              <a:ext uri="{FF2B5EF4-FFF2-40B4-BE49-F238E27FC236}">
                <a16:creationId xmlns:a16="http://schemas.microsoft.com/office/drawing/2014/main" id="{E3E463EF-65D3-44D4-B65B-EBF06B94D99B}"/>
              </a:ext>
            </a:extLst>
          </p:cNvPr>
          <p:cNvPicPr>
            <a:picLocks noChangeAspect="1" noChangeArrowheads="1"/>
          </p:cNvPicPr>
          <p:nvPr/>
        </p:nvPicPr>
        <p:blipFill>
          <a:blip r:embed="rId18">
            <a:extLst>
              <a:ext uri="{28A0092B-C50C-407E-A947-70E740481C1C}">
                <a14:useLocalDpi xmlns:a14="http://schemas.microsoft.com/office/drawing/2010/main"/>
              </a:ext>
            </a:extLst>
          </a:blip>
          <a:srcRect/>
          <a:stretch>
            <a:fillRect/>
          </a:stretch>
        </p:blipFill>
        <p:spPr bwMode="auto">
          <a:xfrm>
            <a:off x="6315869" y="35099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5" name="Picture 135">
            <a:extLst>
              <a:ext uri="{FF2B5EF4-FFF2-40B4-BE49-F238E27FC236}">
                <a16:creationId xmlns:a16="http://schemas.microsoft.com/office/drawing/2014/main" id="{A0035F85-AF79-4303-8E19-FB01B9D4A411}"/>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1925638"/>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6" name="Picture 136">
            <a:extLst>
              <a:ext uri="{FF2B5EF4-FFF2-40B4-BE49-F238E27FC236}">
                <a16:creationId xmlns:a16="http://schemas.microsoft.com/office/drawing/2014/main" id="{A0887CCE-8C1B-4A55-AEB8-8EFE397E7A6B}"/>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2501900"/>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7" name="Picture 137">
            <a:extLst>
              <a:ext uri="{FF2B5EF4-FFF2-40B4-BE49-F238E27FC236}">
                <a16:creationId xmlns:a16="http://schemas.microsoft.com/office/drawing/2014/main" id="{A23C541D-CB81-4475-B974-8E1EEA267AC5}"/>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4013200"/>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8" name="Picture 138">
            <a:extLst>
              <a:ext uri="{FF2B5EF4-FFF2-40B4-BE49-F238E27FC236}">
                <a16:creationId xmlns:a16="http://schemas.microsoft.com/office/drawing/2014/main" id="{96D7FDC8-3359-41FE-9CC9-754398039DD1}"/>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4479925"/>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9" name="Picture 139">
            <a:extLst>
              <a:ext uri="{FF2B5EF4-FFF2-40B4-BE49-F238E27FC236}">
                <a16:creationId xmlns:a16="http://schemas.microsoft.com/office/drawing/2014/main" id="{160C89E8-31BF-4AA0-8B6E-38840F797A38}"/>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4949825"/>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0" name="Picture 140">
            <a:extLst>
              <a:ext uri="{FF2B5EF4-FFF2-40B4-BE49-F238E27FC236}">
                <a16:creationId xmlns:a16="http://schemas.microsoft.com/office/drawing/2014/main" id="{0496F248-6E6D-42A5-BFE1-BB12C1F981D8}"/>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5453063"/>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1" name="Picture 141">
            <a:extLst>
              <a:ext uri="{FF2B5EF4-FFF2-40B4-BE49-F238E27FC236}">
                <a16:creationId xmlns:a16="http://schemas.microsoft.com/office/drawing/2014/main" id="{A4DB3B1A-A3A3-4165-8939-1B295D8D9D3E}"/>
              </a:ext>
            </a:extLst>
          </p:cNvPr>
          <p:cNvPicPr>
            <a:picLocks noChangeAspect="1" noChangeArrowheads="1"/>
          </p:cNvPicPr>
          <p:nvPr/>
        </p:nvPicPr>
        <p:blipFill>
          <a:blip r:embed="rId19">
            <a:duotone>
              <a:schemeClr val="accent6">
                <a:shade val="45000"/>
                <a:satMod val="135000"/>
              </a:schemeClr>
              <a:prstClr val="white"/>
            </a:duotone>
            <a:extLst>
              <a:ext uri="{BEBA8EAE-BF5A-486C-A8C5-ECC9F3942E4B}">
                <a14:imgProps xmlns:a14="http://schemas.microsoft.com/office/drawing/2010/main">
                  <a14:imgLayer r:embed="rId20">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5957888"/>
            <a:ext cx="3048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2" name="Text Box 142">
            <a:extLst>
              <a:ext uri="{FF2B5EF4-FFF2-40B4-BE49-F238E27FC236}">
                <a16:creationId xmlns:a16="http://schemas.microsoft.com/office/drawing/2014/main" id="{AE110AA6-DD54-42D6-8A2B-8F1541E87431}"/>
              </a:ext>
            </a:extLst>
          </p:cNvPr>
          <p:cNvSpPr txBox="1">
            <a:spLocks noChangeArrowheads="1"/>
          </p:cNvSpPr>
          <p:nvPr/>
        </p:nvSpPr>
        <p:spPr bwMode="auto">
          <a:xfrm>
            <a:off x="2555082" y="1420813"/>
            <a:ext cx="5903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
                <a:srgbClr val="000000"/>
              </a:buClr>
              <a:buFont typeface="Times New Roman" panose="02020603050405020304" pitchFamily="18" charset="0"/>
              <a:buNone/>
            </a:pPr>
            <a:endParaRPr lang="fr-FR" altLang="fr-FR" sz="1800"/>
          </a:p>
        </p:txBody>
      </p:sp>
      <p:pic>
        <p:nvPicPr>
          <p:cNvPr id="23" name="Picture 143">
            <a:extLst>
              <a:ext uri="{FF2B5EF4-FFF2-40B4-BE49-F238E27FC236}">
                <a16:creationId xmlns:a16="http://schemas.microsoft.com/office/drawing/2014/main" id="{F8F73BAB-BDAD-4A49-B3AE-8DA9DDB4C00C}"/>
              </a:ext>
            </a:extLst>
          </p:cNvPr>
          <p:cNvPicPr>
            <a:picLocks noChangeAspect="1" noChangeArrowheads="1"/>
          </p:cNvPicPr>
          <p:nvPr/>
        </p:nvPicPr>
        <p:blipFill>
          <a:blip r:embed="rId21">
            <a:duotone>
              <a:schemeClr val="accent6">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915444" y="1133475"/>
            <a:ext cx="361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4" name="Text Box 144">
            <a:extLst>
              <a:ext uri="{FF2B5EF4-FFF2-40B4-BE49-F238E27FC236}">
                <a16:creationId xmlns:a16="http://schemas.microsoft.com/office/drawing/2014/main" id="{02CD27F9-0B2F-44E9-80CC-FD257B1F6C77}"/>
              </a:ext>
            </a:extLst>
          </p:cNvPr>
          <p:cNvSpPr txBox="1">
            <a:spLocks noChangeArrowheads="1"/>
          </p:cNvSpPr>
          <p:nvPr/>
        </p:nvSpPr>
        <p:spPr bwMode="auto">
          <a:xfrm>
            <a:off x="3418681" y="1204914"/>
            <a:ext cx="5976938" cy="548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spcBef>
                <a:spcPts val="625"/>
              </a:spcBef>
              <a:buClr>
                <a:srgbClr val="000000"/>
              </a:buClr>
              <a:buNone/>
            </a:pPr>
            <a:r>
              <a:rPr lang="fr-FR" altLang="fr-FR" sz="1050" b="1" dirty="0">
                <a:solidFill>
                  <a:srgbClr val="000000"/>
                </a:solidFill>
                <a:latin typeface="Verdana" panose="020B0604030504040204" pitchFamily="34" charset="0"/>
                <a:cs typeface="Arial" panose="020B0604020202020204" pitchFamily="34" charset="0"/>
              </a:rPr>
              <a:t>1 verre « standard » ou  une unité d’alcool  ≈ 10 g alcool pur</a:t>
            </a:r>
          </a:p>
          <a:p>
            <a:pPr>
              <a:spcBef>
                <a:spcPts val="625"/>
              </a:spcBef>
              <a:buClr>
                <a:srgbClr val="000000"/>
              </a:buClr>
              <a:buNone/>
            </a:pPr>
            <a:r>
              <a:rPr lang="fr-FR" altLang="fr-FR" sz="1050" b="1" dirty="0">
                <a:solidFill>
                  <a:srgbClr val="000000"/>
                </a:solidFill>
                <a:latin typeface="Verdana" panose="020B0604030504040204" pitchFamily="34" charset="0"/>
                <a:cs typeface="Arial" panose="020B0604020202020204" pitchFamily="34" charset="0"/>
              </a:rPr>
              <a:t>Calcul quantité alcool dans 1 verre </a:t>
            </a:r>
            <a:r>
              <a:rPr lang="fr-FR" altLang="fr-FR" sz="1000" b="1" dirty="0">
                <a:solidFill>
                  <a:srgbClr val="000000"/>
                </a:solidFill>
                <a:latin typeface="Verdana" panose="020B0604030504040204" pitchFamily="34" charset="0"/>
                <a:cs typeface="Arial" panose="020B0604020202020204" pitchFamily="34" charset="0"/>
              </a:rPr>
              <a:t>: </a:t>
            </a:r>
            <a:r>
              <a:rPr lang="fr-FR" altLang="fr-FR" sz="1400" b="1" dirty="0">
                <a:solidFill>
                  <a:srgbClr val="000000"/>
                </a:solidFill>
                <a:latin typeface="Verdana" panose="020B0604030504040204" pitchFamily="34" charset="0"/>
                <a:cs typeface="Arial" panose="020B0604020202020204" pitchFamily="34" charset="0"/>
              </a:rPr>
              <a:t>8 X ° X volume (cl) / 100</a:t>
            </a:r>
          </a:p>
        </p:txBody>
      </p:sp>
      <p:pic>
        <p:nvPicPr>
          <p:cNvPr id="25" name="Picture 145">
            <a:extLst>
              <a:ext uri="{FF2B5EF4-FFF2-40B4-BE49-F238E27FC236}">
                <a16:creationId xmlns:a16="http://schemas.microsoft.com/office/drawing/2014/main" id="{937F7357-1516-4D9E-94CE-93073A6121CF}"/>
              </a:ext>
            </a:extLst>
          </p:cNvPr>
          <p:cNvPicPr>
            <a:picLocks noChangeAspect="1" noChangeArrowheads="1"/>
          </p:cNvPicPr>
          <p:nvPr/>
        </p:nvPicPr>
        <p:blipFill>
          <a:blip r:embed="rId18">
            <a:extLst>
              <a:ext uri="{28A0092B-C50C-407E-A947-70E740481C1C}">
                <a14:useLocalDpi xmlns:a14="http://schemas.microsoft.com/office/drawing/2010/main"/>
              </a:ext>
            </a:extLst>
          </a:blip>
          <a:srcRect/>
          <a:stretch>
            <a:fillRect/>
          </a:stretch>
        </p:blipFill>
        <p:spPr bwMode="auto">
          <a:xfrm>
            <a:off x="6315869" y="35099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6" name="Picture 146">
            <a:extLst>
              <a:ext uri="{FF2B5EF4-FFF2-40B4-BE49-F238E27FC236}">
                <a16:creationId xmlns:a16="http://schemas.microsoft.com/office/drawing/2014/main" id="{5058E818-4357-4A87-A726-8B6CC10E019C}"/>
              </a:ext>
            </a:extLst>
          </p:cNvPr>
          <p:cNvPicPr>
            <a:picLocks noChangeAspect="1" noChangeArrowheads="1"/>
          </p:cNvPicPr>
          <p:nvPr/>
        </p:nvPicPr>
        <p:blipFill>
          <a:blip r:embed="rId16">
            <a:duotone>
              <a:schemeClr val="accent6">
                <a:shade val="45000"/>
                <a:satMod val="135000"/>
              </a:schemeClr>
              <a:prstClr val="white"/>
            </a:duotone>
            <a:extLst>
              <a:ext uri="{BEBA8EAE-BF5A-486C-A8C5-ECC9F3942E4B}">
                <a14:imgProps xmlns:a14="http://schemas.microsoft.com/office/drawing/2010/main">
                  <a14:imgLayer r:embed="rId1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6315869" y="3509963"/>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27" name="Picture 147">
            <a:extLst>
              <a:ext uri="{FF2B5EF4-FFF2-40B4-BE49-F238E27FC236}">
                <a16:creationId xmlns:a16="http://schemas.microsoft.com/office/drawing/2014/main" id="{29AF1031-E06B-4C5B-9AE0-2846C3CA004E}"/>
              </a:ext>
            </a:extLst>
          </p:cNvPr>
          <p:cNvPicPr>
            <a:picLocks noChangeAspect="1" noChangeArrowheads="1"/>
          </p:cNvPicPr>
          <p:nvPr/>
        </p:nvPicPr>
        <p:blipFill>
          <a:blip r:embed="rId16">
            <a:duotone>
              <a:schemeClr val="accent6">
                <a:shade val="45000"/>
                <a:satMod val="135000"/>
              </a:schemeClr>
              <a:prstClr val="white"/>
            </a:duotone>
            <a:extLst>
              <a:ext uri="{BEBA8EAE-BF5A-486C-A8C5-ECC9F3942E4B}">
                <a14:imgProps xmlns:a14="http://schemas.microsoft.com/office/drawing/2010/main">
                  <a14:imgLayer r:embed="rId17">
                    <a14:imgEffect>
                      <a14:saturation sat="0"/>
                    </a14:imgEffect>
                  </a14:imgLayer>
                </a14:imgProps>
              </a:ext>
              <a:ext uri="{28A0092B-C50C-407E-A947-70E740481C1C}">
                <a14:useLocalDpi xmlns:a14="http://schemas.microsoft.com/office/drawing/2010/main"/>
              </a:ext>
            </a:extLst>
          </a:blip>
          <a:srcRect/>
          <a:stretch>
            <a:fillRect/>
          </a:stretch>
        </p:blipFill>
        <p:spPr bwMode="auto">
          <a:xfrm>
            <a:off x="2788444" y="3513138"/>
            <a:ext cx="32385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28" name="Text Box 124">
            <a:extLst>
              <a:ext uri="{FF2B5EF4-FFF2-40B4-BE49-F238E27FC236}">
                <a16:creationId xmlns:a16="http://schemas.microsoft.com/office/drawing/2014/main" id="{1252E3E5-9EE4-4859-AC6A-DBB8D3C654F4}"/>
              </a:ext>
            </a:extLst>
          </p:cNvPr>
          <p:cNvSpPr txBox="1">
            <a:spLocks noChangeArrowheads="1"/>
          </p:cNvSpPr>
          <p:nvPr/>
        </p:nvSpPr>
        <p:spPr bwMode="auto">
          <a:xfrm>
            <a:off x="2313781" y="6375400"/>
            <a:ext cx="7081838"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anose="020B0604020202020204" pitchFamily="34" charset="0"/>
              </a:defRPr>
            </a:lvl1pPr>
            <a:lvl2pPr marL="742950" indent="-28575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anose="020B0604020202020204" pitchFamily="34" charset="0"/>
              </a:defRPr>
            </a:lvl2pPr>
            <a:lvl3pPr marL="11430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anose="020B0604020202020204" pitchFamily="34" charset="0"/>
              </a:defRPr>
            </a:lvl3pPr>
            <a:lvl4pPr marL="16002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4pPr>
            <a:lvl5pPr marL="2057400" indent="-22860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anose="020B0604020202020204" pitchFamily="34" charset="0"/>
              </a:defRPr>
            </a:lvl9pPr>
          </a:lstStyle>
          <a:p>
            <a:pPr algn="ctr">
              <a:spcBef>
                <a:spcPts val="750"/>
              </a:spcBef>
              <a:buClr>
                <a:srgbClr val="000000"/>
              </a:buClr>
              <a:buNone/>
            </a:pPr>
            <a:r>
              <a:rPr lang="fr-FR" altLang="fr-FR" sz="1200" b="1" i="1" dirty="0">
                <a:solidFill>
                  <a:srgbClr val="FF0000"/>
                </a:solidFill>
                <a:latin typeface="Verdana" panose="020B0604030504040204" pitchFamily="34" charset="0"/>
                <a:cs typeface="Arial" panose="020B0604020202020204" pitchFamily="34" charset="0"/>
              </a:rPr>
              <a:t>Rappel : 1 heure à 1 heure ½ pour éliminer une dose « standard </a:t>
            </a:r>
            <a:r>
              <a:rPr lang="fr-FR" altLang="fr-FR" sz="1200" i="1" dirty="0">
                <a:solidFill>
                  <a:srgbClr val="FF0000"/>
                </a:solidFill>
                <a:latin typeface="Verdana" panose="020B0604030504040204" pitchFamily="34" charset="0"/>
                <a:cs typeface="Arial" panose="020B0604020202020204" pitchFamily="34" charset="0"/>
              </a:rPr>
              <a:t>»</a:t>
            </a:r>
          </a:p>
          <a:p>
            <a:pPr algn="ctr">
              <a:spcBef>
                <a:spcPts val="750"/>
              </a:spcBef>
              <a:buClr>
                <a:srgbClr val="000000"/>
              </a:buClr>
              <a:buNone/>
            </a:pPr>
            <a:endParaRPr lang="fr-FR" altLang="fr-FR" sz="1200" b="1" dirty="0">
              <a:solidFill>
                <a:srgbClr val="000000"/>
              </a:solidFill>
              <a:latin typeface="Verdana" panose="020B0604030504040204" pitchFamily="34" charset="0"/>
              <a:cs typeface="Arial" panose="020B0604020202020204" pitchFamily="34" charset="0"/>
            </a:endParaRPr>
          </a:p>
        </p:txBody>
      </p:sp>
      <p:sp>
        <p:nvSpPr>
          <p:cNvPr id="29" name="ZoneTexte 28">
            <a:extLst>
              <a:ext uri="{FF2B5EF4-FFF2-40B4-BE49-F238E27FC236}">
                <a16:creationId xmlns:a16="http://schemas.microsoft.com/office/drawing/2014/main" id="{A2FFCA28-C8F0-424B-9D87-3302951B49B8}"/>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Nombre de verres « STANDARDS » contenus dans une bouteille</a:t>
            </a:r>
          </a:p>
        </p:txBody>
      </p:sp>
    </p:spTree>
    <p:extLst>
      <p:ext uri="{BB962C8B-B14F-4D97-AF65-F5344CB8AC3E}">
        <p14:creationId xmlns:p14="http://schemas.microsoft.com/office/powerpoint/2010/main" val="2059252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2B5276C-6D6F-4DF8-9E54-46CB7C32406C}"/>
              </a:ext>
            </a:extLst>
          </p:cNvPr>
          <p:cNvSpPr txBox="1"/>
          <p:nvPr/>
        </p:nvSpPr>
        <p:spPr>
          <a:xfrm>
            <a:off x="433314" y="1468638"/>
            <a:ext cx="11682485" cy="5355312"/>
          </a:xfrm>
          <a:prstGeom prst="rect">
            <a:avLst/>
          </a:prstGeom>
          <a:noFill/>
        </p:spPr>
        <p:txBody>
          <a:bodyPr wrap="square" rtlCol="0">
            <a:spAutoFit/>
          </a:bodyPr>
          <a:lstStyle/>
          <a:p>
            <a:pPr algn="l" fontAlgn="base"/>
            <a:r>
              <a:rPr lang="fr-FR" sz="2000" b="0" i="0" dirty="0">
                <a:effectLst/>
              </a:rPr>
              <a:t>« L’alcool c’est </a:t>
            </a:r>
            <a:r>
              <a:rPr lang="fr-FR" sz="2000" b="1" i="0" dirty="0">
                <a:effectLst/>
              </a:rPr>
              <a:t>maximum 2 verres par jour, et pas tous les jours ».</a:t>
            </a:r>
            <a:r>
              <a:rPr lang="fr-FR" sz="2000" b="0" i="0" dirty="0">
                <a:effectLst/>
              </a:rPr>
              <a:t> *</a:t>
            </a:r>
          </a:p>
          <a:p>
            <a:pPr algn="l" fontAlgn="base"/>
            <a:r>
              <a:rPr lang="fr-FR" sz="2000" b="0" i="0" dirty="0">
                <a:effectLst/>
              </a:rPr>
              <a:t> </a:t>
            </a:r>
          </a:p>
          <a:p>
            <a:pPr algn="l" fontAlgn="base">
              <a:spcAft>
                <a:spcPts val="1200"/>
              </a:spcAft>
            </a:pPr>
            <a:r>
              <a:rPr lang="fr-FR" sz="2000" b="0" i="0" dirty="0">
                <a:effectLst/>
              </a:rPr>
              <a:t>Cela signifie qu’au cours d’une semaine </a:t>
            </a:r>
            <a:r>
              <a:rPr lang="fr-FR" sz="2000" b="1" i="0" dirty="0">
                <a:effectLst/>
              </a:rPr>
              <a:t>il est recommandé </a:t>
            </a:r>
            <a:r>
              <a:rPr lang="fr-FR" sz="2000" b="0" i="0" dirty="0">
                <a:effectLst/>
              </a:rPr>
              <a:t>:</a:t>
            </a:r>
          </a:p>
          <a:p>
            <a:pPr algn="l" fontAlgn="base">
              <a:spcAft>
                <a:spcPts val="1200"/>
              </a:spcAft>
              <a:buFont typeface="Arial" panose="020B0604020202020204" pitchFamily="34" charset="0"/>
              <a:buChar char="•"/>
            </a:pPr>
            <a:r>
              <a:rPr lang="fr-FR" sz="2000" b="0" i="0" dirty="0">
                <a:effectLst/>
              </a:rPr>
              <a:t> d’avoir plusieurs jours sans consommation d’alcool</a:t>
            </a:r>
          </a:p>
          <a:p>
            <a:pPr algn="l" fontAlgn="base">
              <a:spcAft>
                <a:spcPts val="600"/>
              </a:spcAft>
              <a:buFont typeface="Arial" panose="020B0604020202020204" pitchFamily="34" charset="0"/>
              <a:buChar char="•"/>
            </a:pPr>
            <a:r>
              <a:rPr lang="fr-FR" sz="2000" b="0" i="0" dirty="0">
                <a:effectLst/>
              </a:rPr>
              <a:t> de ne pas boire plus de 2 verres dits « standards » les jours où l’on consomme de l’alcool</a:t>
            </a:r>
          </a:p>
          <a:p>
            <a:pPr algn="l" fontAlgn="base">
              <a:spcAft>
                <a:spcPts val="600"/>
              </a:spcAft>
              <a:buFont typeface="Arial" panose="020B0604020202020204" pitchFamily="34" charset="0"/>
              <a:buChar char="•"/>
            </a:pPr>
            <a:r>
              <a:rPr lang="fr-FR" sz="2000" b="0" i="0" dirty="0">
                <a:effectLst/>
              </a:rPr>
              <a:t> et globalement, de ne pas consommer plus de 10 verres standards par semaine.</a:t>
            </a:r>
          </a:p>
          <a:p>
            <a:pPr algn="l" fontAlgn="base">
              <a:buFont typeface="Arial" panose="020B0604020202020204" pitchFamily="34" charset="0"/>
              <a:buChar char="•"/>
            </a:pPr>
            <a:endParaRPr lang="fr-FR" sz="2000" b="0" i="0" dirty="0">
              <a:effectLst/>
            </a:endParaRPr>
          </a:p>
          <a:p>
            <a:pPr algn="ctr" fontAlgn="base"/>
            <a:r>
              <a:rPr kumimoji="0" lang="fr-FR" sz="2000" b="1" i="0" u="none" strike="noStrike" kern="1200" cap="none" spc="0" normalizeH="0" baseline="0" noProof="0" dirty="0">
                <a:ln>
                  <a:noFill/>
                </a:ln>
                <a:solidFill>
                  <a:srgbClr val="A49735"/>
                </a:solidFill>
                <a:effectLst/>
                <a:uLnTx/>
                <a:uFillTx/>
                <a:ea typeface="+mn-ea"/>
                <a:cs typeface="+mn-cs"/>
              </a:rPr>
              <a:t>Un mot d’ordre : la modération</a:t>
            </a:r>
          </a:p>
          <a:p>
            <a:pPr algn="l" fontAlgn="base">
              <a:buFont typeface="Arial" panose="020B0604020202020204" pitchFamily="34" charset="0"/>
              <a:buChar char="•"/>
            </a:pPr>
            <a:endParaRPr lang="fr-FR" sz="2000" b="0" i="0" dirty="0">
              <a:effectLst/>
            </a:endParaRPr>
          </a:p>
          <a:p>
            <a:pPr algn="ctr" fontAlgn="base"/>
            <a:r>
              <a:rPr lang="fr-FR" sz="2000" b="0" i="0" dirty="0">
                <a:effectLst/>
              </a:rPr>
              <a:t>Ces repères de consommation sont valables pour les</a:t>
            </a:r>
            <a:r>
              <a:rPr lang="fr-FR" sz="2000" b="1" i="0" dirty="0">
                <a:effectLst/>
              </a:rPr>
              <a:t> </a:t>
            </a:r>
            <a:r>
              <a:rPr lang="fr-FR" sz="2000" i="0" dirty="0">
                <a:effectLst/>
              </a:rPr>
              <a:t>hommes</a:t>
            </a:r>
            <a:r>
              <a:rPr lang="fr-FR" sz="2000" b="1" i="0" dirty="0">
                <a:effectLst/>
              </a:rPr>
              <a:t> comme pour les femmes </a:t>
            </a:r>
            <a:br>
              <a:rPr lang="fr-FR" sz="2000" b="1" i="0" dirty="0">
                <a:effectLst/>
              </a:rPr>
            </a:br>
            <a:r>
              <a:rPr lang="fr-FR" sz="2000" b="1" i="0" dirty="0">
                <a:effectLst/>
              </a:rPr>
              <a:t>sauf si elles sont enceintes </a:t>
            </a:r>
            <a:r>
              <a:rPr lang="fr-FR" sz="2000" i="0" dirty="0">
                <a:effectLst/>
              </a:rPr>
              <a:t>et en l’absence </a:t>
            </a:r>
            <a:r>
              <a:rPr lang="fr-FR" sz="2000" i="0" dirty="0" err="1">
                <a:effectLst/>
              </a:rPr>
              <a:t>co-morbidités</a:t>
            </a:r>
            <a:r>
              <a:rPr lang="fr-FR" sz="2000" i="0" dirty="0">
                <a:effectLst/>
              </a:rPr>
              <a:t> ou prises de traitements</a:t>
            </a:r>
          </a:p>
          <a:p>
            <a:pPr algn="l" fontAlgn="base"/>
            <a:endParaRPr lang="fr-FR" sz="2000" b="0" i="0" dirty="0">
              <a:effectLst/>
              <a:highlight>
                <a:srgbClr val="FFFF00"/>
              </a:highlight>
            </a:endParaRPr>
          </a:p>
          <a:p>
            <a:pPr algn="l" fontAlgn="base"/>
            <a:endParaRPr lang="fr-FR" sz="2000" b="0" i="0" dirty="0">
              <a:solidFill>
                <a:srgbClr val="666666"/>
              </a:solidFill>
              <a:effectLst/>
            </a:endParaRPr>
          </a:p>
          <a:p>
            <a:pPr algn="l" fontAlgn="base"/>
            <a:r>
              <a:rPr lang="fr-FR" sz="1600" dirty="0"/>
              <a:t>*Recommandations publiées en 2017 par </a:t>
            </a:r>
            <a:r>
              <a:rPr lang="fr-FR" sz="1600" b="0" i="0" dirty="0">
                <a:effectLst/>
              </a:rPr>
              <a:t>Un groupe d’experts de l'agence </a:t>
            </a:r>
            <a:r>
              <a:rPr lang="fr-FR" sz="1600" b="1" i="0" u="none" strike="noStrike" dirty="0">
                <a:solidFill>
                  <a:schemeClr val="accent1"/>
                </a:solidFill>
                <a:effectLst/>
                <a:hlinkClick r:id="rId3">
                  <a:extLst>
                    <a:ext uri="{A12FA001-AC4F-418D-AE19-62706E023703}">
                      <ahyp:hlinkClr xmlns:ahyp="http://schemas.microsoft.com/office/drawing/2018/hyperlinkcolor" val="tx"/>
                    </a:ext>
                  </a:extLst>
                </a:hlinkClick>
              </a:rPr>
              <a:t>Santé Publique France</a:t>
            </a:r>
            <a:r>
              <a:rPr lang="fr-FR" sz="1600" b="0" i="0" dirty="0">
                <a:solidFill>
                  <a:schemeClr val="accent1"/>
                </a:solidFill>
                <a:effectLst/>
              </a:rPr>
              <a:t> </a:t>
            </a:r>
            <a:r>
              <a:rPr lang="fr-FR" sz="1600" b="0" i="0" dirty="0">
                <a:effectLst/>
              </a:rPr>
              <a:t>et de l</a:t>
            </a:r>
            <a:r>
              <a:rPr lang="fr-FR" sz="1600" b="0" i="0" dirty="0">
                <a:solidFill>
                  <a:schemeClr val="accent1"/>
                </a:solidFill>
                <a:effectLst/>
              </a:rPr>
              <a:t>'</a:t>
            </a:r>
            <a:r>
              <a:rPr lang="fr-FR" sz="1600" b="1" i="0" u="none" strike="noStrike" dirty="0">
                <a:solidFill>
                  <a:schemeClr val="accent1"/>
                </a:solidFill>
                <a:effectLst/>
                <a:hlinkClick r:id="rId4">
                  <a:extLst>
                    <a:ext uri="{A12FA001-AC4F-418D-AE19-62706E023703}">
                      <ahyp:hlinkClr xmlns:ahyp="http://schemas.microsoft.com/office/drawing/2018/hyperlinkcolor" val="tx"/>
                    </a:ext>
                  </a:extLst>
                </a:hlinkClick>
              </a:rPr>
              <a:t>Institut national contre le cancer</a:t>
            </a:r>
            <a:r>
              <a:rPr lang="fr-FR" sz="1600" b="0" i="0" dirty="0">
                <a:solidFill>
                  <a:schemeClr val="accent1"/>
                </a:solidFill>
                <a:effectLst/>
              </a:rPr>
              <a:t> </a:t>
            </a:r>
          </a:p>
          <a:p>
            <a:pPr algn="l" fontAlgn="base"/>
            <a:endParaRPr lang="fr-FR" dirty="0"/>
          </a:p>
          <a:p>
            <a:endParaRPr lang="fr-FR" dirty="0"/>
          </a:p>
        </p:txBody>
      </p:sp>
      <p:sp>
        <p:nvSpPr>
          <p:cNvPr id="4" name="ZoneTexte 3">
            <a:extLst>
              <a:ext uri="{FF2B5EF4-FFF2-40B4-BE49-F238E27FC236}">
                <a16:creationId xmlns:a16="http://schemas.microsoft.com/office/drawing/2014/main" id="{D6DEB1A0-1635-47EA-9166-81BB8E70405B}"/>
              </a:ext>
            </a:extLst>
          </p:cNvPr>
          <p:cNvSpPr txBox="1"/>
          <p:nvPr/>
        </p:nvSpPr>
        <p:spPr>
          <a:xfrm>
            <a:off x="335902" y="616688"/>
            <a:ext cx="11856098" cy="584775"/>
          </a:xfrm>
          <a:prstGeom prst="rect">
            <a:avLst/>
          </a:prstGeom>
          <a:noFill/>
        </p:spPr>
        <p:txBody>
          <a:bodyPr wrap="square" rtlCol="0">
            <a:spAutoFit/>
          </a:bodyPr>
          <a:lstStyle/>
          <a:p>
            <a:pPr>
              <a:defRPr/>
            </a:pPr>
            <a:r>
              <a:rPr lang="fr-FR" sz="3200" b="1" dirty="0">
                <a:solidFill>
                  <a:srgbClr val="7A2553"/>
                </a:solidFill>
              </a:rPr>
              <a:t>Nouvelles recommandations* en population générale</a:t>
            </a:r>
            <a:endParaRPr lang="fr-FR" sz="3200" dirty="0">
              <a:solidFill>
                <a:srgbClr val="7A2553"/>
              </a:solidFill>
            </a:endParaRPr>
          </a:p>
        </p:txBody>
      </p:sp>
    </p:spTree>
    <p:extLst>
      <p:ext uri="{BB962C8B-B14F-4D97-AF65-F5344CB8AC3E}">
        <p14:creationId xmlns:p14="http://schemas.microsoft.com/office/powerpoint/2010/main" val="918831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2B5276C-6D6F-4DF8-9E54-46CB7C32406C}"/>
              </a:ext>
            </a:extLst>
          </p:cNvPr>
          <p:cNvSpPr txBox="1"/>
          <p:nvPr/>
        </p:nvSpPr>
        <p:spPr>
          <a:xfrm>
            <a:off x="1091683" y="1194318"/>
            <a:ext cx="9666514" cy="1261884"/>
          </a:xfrm>
          <a:prstGeom prst="rect">
            <a:avLst/>
          </a:prstGeom>
          <a:noFill/>
        </p:spPr>
        <p:txBody>
          <a:bodyPr wrap="square" rtlCol="0">
            <a:spAutoFit/>
          </a:bodyPr>
          <a:lstStyle/>
          <a:p>
            <a:pPr algn="l" fontAlgn="base"/>
            <a:endParaRPr lang="fr-FR" sz="2000" b="0" i="0" dirty="0">
              <a:effectLst/>
            </a:endParaRPr>
          </a:p>
          <a:p>
            <a:pPr algn="l" fontAlgn="base"/>
            <a:endParaRPr lang="fr-FR" sz="2000" b="0" i="0" dirty="0">
              <a:solidFill>
                <a:srgbClr val="666666"/>
              </a:solidFill>
              <a:effectLst/>
            </a:endParaRPr>
          </a:p>
          <a:p>
            <a:pPr algn="l" fontAlgn="base"/>
            <a:endParaRPr lang="fr-FR" dirty="0"/>
          </a:p>
          <a:p>
            <a:endParaRPr lang="fr-FR" dirty="0"/>
          </a:p>
        </p:txBody>
      </p:sp>
      <p:sp>
        <p:nvSpPr>
          <p:cNvPr id="7" name="ZoneTexte 6">
            <a:extLst>
              <a:ext uri="{FF2B5EF4-FFF2-40B4-BE49-F238E27FC236}">
                <a16:creationId xmlns:a16="http://schemas.microsoft.com/office/drawing/2014/main" id="{00970E57-C2E8-4AB7-9509-15C53D89D84E}"/>
              </a:ext>
            </a:extLst>
          </p:cNvPr>
          <p:cNvSpPr txBox="1"/>
          <p:nvPr/>
        </p:nvSpPr>
        <p:spPr>
          <a:xfrm>
            <a:off x="335902" y="1247793"/>
            <a:ext cx="11000790" cy="677108"/>
          </a:xfrm>
          <a:prstGeom prst="rect">
            <a:avLst/>
          </a:prstGeom>
          <a:noFill/>
        </p:spPr>
        <p:txBody>
          <a:bodyPr wrap="square">
            <a:spAutoFit/>
          </a:bodyPr>
          <a:lstStyle/>
          <a:p>
            <a:r>
              <a:rPr lang="fr-FR" sz="2000" b="1" dirty="0"/>
              <a:t>P</a:t>
            </a:r>
            <a:r>
              <a:rPr lang="fr-FR" sz="2000" b="1" i="0" dirty="0">
                <a:effectLst/>
              </a:rPr>
              <a:t>our une grossesse zéro risque</a:t>
            </a:r>
            <a:r>
              <a:rPr lang="fr-FR" sz="2000" b="1" dirty="0"/>
              <a:t> </a:t>
            </a:r>
            <a:r>
              <a:rPr lang="fr-FR" sz="2000" b="1" dirty="0">
                <a:cs typeface="Calibri" panose="020F0502020204030204" pitchFamily="34" charset="0"/>
              </a:rPr>
              <a:t>d</a:t>
            </a:r>
            <a:r>
              <a:rPr lang="fr-FR" sz="2000" b="1" i="0" dirty="0">
                <a:effectLst/>
                <a:cs typeface="Calibri" panose="020F0502020204030204" pitchFamily="34" charset="0"/>
              </a:rPr>
              <a:t>ès l’arrêt de la contraception, c’est </a:t>
            </a:r>
            <a:r>
              <a:rPr lang="fr-FR" b="1" i="0" dirty="0">
                <a:effectLst/>
                <a:latin typeface="Calibri" panose="020F0502020204030204" pitchFamily="34" charset="0"/>
                <a:cs typeface="Calibri" panose="020F0502020204030204" pitchFamily="34" charset="0"/>
              </a:rPr>
              <a:t>:</a:t>
            </a:r>
          </a:p>
          <a:p>
            <a:endParaRPr lang="fr-FR" b="1" i="0" dirty="0">
              <a:solidFill>
                <a:srgbClr val="00AF84"/>
              </a:solidFill>
              <a:effectLst/>
              <a:latin typeface="Helvetica Neue"/>
            </a:endParaRPr>
          </a:p>
        </p:txBody>
      </p:sp>
      <p:pic>
        <p:nvPicPr>
          <p:cNvPr id="8" name="Image 7">
            <a:extLst>
              <a:ext uri="{FF2B5EF4-FFF2-40B4-BE49-F238E27FC236}">
                <a16:creationId xmlns:a16="http://schemas.microsoft.com/office/drawing/2014/main" id="{21AB5F1A-C499-4F8E-9C6A-68F8FC04A00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080109" y="566623"/>
            <a:ext cx="1744823" cy="1506370"/>
          </a:xfrm>
          <a:prstGeom prst="rect">
            <a:avLst/>
          </a:prstGeom>
          <a:noFill/>
        </p:spPr>
      </p:pic>
      <p:sp>
        <p:nvSpPr>
          <p:cNvPr id="9" name="ZoneTexte 8">
            <a:extLst>
              <a:ext uri="{FF2B5EF4-FFF2-40B4-BE49-F238E27FC236}">
                <a16:creationId xmlns:a16="http://schemas.microsoft.com/office/drawing/2014/main" id="{7E188889-E528-4C45-9FB4-7332E01E555B}"/>
              </a:ext>
            </a:extLst>
          </p:cNvPr>
          <p:cNvSpPr txBox="1"/>
          <p:nvPr/>
        </p:nvSpPr>
        <p:spPr>
          <a:xfrm>
            <a:off x="450980" y="2050384"/>
            <a:ext cx="11290039" cy="4555093"/>
          </a:xfrm>
          <a:prstGeom prst="rect">
            <a:avLst/>
          </a:prstGeom>
          <a:noFill/>
        </p:spPr>
        <p:txBody>
          <a:bodyPr wrap="square" rtlCol="0">
            <a:spAutoFit/>
          </a:bodyPr>
          <a:lstStyle/>
          <a:p>
            <a:pPr algn="l"/>
            <a:r>
              <a:rPr lang="fr-FR" sz="2000" b="1" i="0" dirty="0">
                <a:effectLst/>
              </a:rPr>
              <a:t>Améliorer le repérage précoce et la prise en charge des enfants exposés et mettre en place un accompagnement adapté, afin de réduire le handicap.</a:t>
            </a:r>
          </a:p>
          <a:p>
            <a:pPr algn="l"/>
            <a:endParaRPr lang="fr-FR" sz="2000" b="1" i="0" dirty="0">
              <a:effectLst/>
            </a:endParaRPr>
          </a:p>
          <a:p>
            <a:pPr marL="285750" indent="-285750" algn="l">
              <a:spcAft>
                <a:spcPts val="1200"/>
              </a:spcAft>
              <a:buFont typeface="Wingdings" panose="05000000000000000000" pitchFamily="2" charset="2"/>
              <a:buChar char="Ø"/>
            </a:pPr>
            <a:r>
              <a:rPr lang="fr-FR" sz="2000" b="0" i="0" dirty="0">
                <a:effectLst/>
              </a:rPr>
              <a:t>Mieux former et sensibiliser les professionnels de santé (sages-femmes, pédiatres, médecins généralistes, professionnels des PMI,…), ainsi que les professionnels de la petite enfance, au repérage chez les enfants des troubles liés à l’alcoolisation fœtale quel que soit l’âge de recours.</a:t>
            </a:r>
          </a:p>
          <a:p>
            <a:pPr marL="285750" indent="-285750" algn="l">
              <a:spcAft>
                <a:spcPts val="1200"/>
              </a:spcAft>
              <a:buFont typeface="Wingdings" panose="05000000000000000000" pitchFamily="2" charset="2"/>
              <a:buChar char="Ø"/>
            </a:pPr>
            <a:r>
              <a:rPr lang="fr-FR" sz="2000" b="0" i="0" dirty="0">
                <a:effectLst/>
              </a:rPr>
              <a:t>Faciliter, dans chaque région, l’inscription des enfants exposés dans un parcours de santé organisé autour des troubles du </a:t>
            </a:r>
            <a:r>
              <a:rPr lang="fr-FR" sz="2000" b="0" i="0" dirty="0" err="1">
                <a:effectLst/>
              </a:rPr>
              <a:t>neuro-développement</a:t>
            </a:r>
            <a:r>
              <a:rPr lang="fr-FR" sz="2000" b="0" i="0" dirty="0">
                <a:effectLst/>
              </a:rPr>
              <a:t>.</a:t>
            </a:r>
          </a:p>
          <a:p>
            <a:pPr marL="285750" indent="-285750" algn="l">
              <a:spcAft>
                <a:spcPts val="1200"/>
              </a:spcAft>
              <a:buFont typeface="Wingdings" panose="05000000000000000000" pitchFamily="2" charset="2"/>
              <a:buChar char="Ø"/>
            </a:pPr>
            <a:r>
              <a:rPr lang="fr-FR" sz="2000" b="0" i="0" dirty="0">
                <a:effectLst/>
              </a:rPr>
              <a:t>Développer la recherche sur les biomarqueurs de l’exposition </a:t>
            </a:r>
            <a:r>
              <a:rPr lang="fr-FR" sz="2000" b="0" i="0" dirty="0" err="1">
                <a:effectLst/>
              </a:rPr>
              <a:t>pré-natale</a:t>
            </a:r>
            <a:r>
              <a:rPr lang="fr-FR" sz="2000" b="0" i="0" dirty="0">
                <a:effectLst/>
              </a:rPr>
              <a:t> à l’alcool ainsi que sur les facteurs de neuroprotection</a:t>
            </a:r>
            <a:r>
              <a:rPr lang="fr-FR" b="0" i="0" dirty="0">
                <a:solidFill>
                  <a:srgbClr val="314048"/>
                </a:solidFill>
                <a:effectLst/>
                <a:latin typeface="Helvetica Neue"/>
              </a:rPr>
              <a:t>.</a:t>
            </a:r>
          </a:p>
          <a:p>
            <a:pPr algn="l">
              <a:buFont typeface="Arial" panose="020B0604020202020204" pitchFamily="34" charset="0"/>
              <a:buChar char="•"/>
            </a:pPr>
            <a:endParaRPr lang="fr-FR" dirty="0">
              <a:solidFill>
                <a:srgbClr val="314048"/>
              </a:solidFill>
              <a:latin typeface="Helvetica Neue"/>
            </a:endParaRPr>
          </a:p>
          <a:p>
            <a:pPr algn="l">
              <a:buFont typeface="Arial" panose="020B0604020202020204" pitchFamily="34" charset="0"/>
              <a:buChar char="•"/>
            </a:pPr>
            <a:endParaRPr lang="fr-FR" b="0" i="0" dirty="0">
              <a:solidFill>
                <a:srgbClr val="314048"/>
              </a:solidFill>
              <a:effectLst/>
              <a:latin typeface="Helvetica Neue"/>
            </a:endParaRPr>
          </a:p>
          <a:p>
            <a:pPr algn="l"/>
            <a:r>
              <a:rPr lang="fr-FR" sz="1200" b="0" i="0" dirty="0">
                <a:solidFill>
                  <a:srgbClr val="314048"/>
                </a:solidFill>
                <a:effectLst/>
                <a:latin typeface="Helvetica Neue"/>
                <a:hlinkClick r:id="rId4"/>
              </a:rPr>
              <a:t>https://www.drogues.gouv.fr/lessentiel-alcool-tabac-cannabis-grossesse</a:t>
            </a:r>
            <a:endParaRPr lang="fr-FR" sz="1200" b="0" i="0" dirty="0">
              <a:solidFill>
                <a:srgbClr val="314048"/>
              </a:solidFill>
              <a:effectLst/>
              <a:latin typeface="Helvetica Neue"/>
            </a:endParaRPr>
          </a:p>
          <a:p>
            <a:pPr algn="l"/>
            <a:endParaRPr lang="fr-FR" sz="1200" b="0" i="0" dirty="0">
              <a:solidFill>
                <a:srgbClr val="314048"/>
              </a:solidFill>
              <a:effectLst/>
              <a:latin typeface="Helvetica Neue"/>
            </a:endParaRPr>
          </a:p>
        </p:txBody>
      </p:sp>
      <p:sp>
        <p:nvSpPr>
          <p:cNvPr id="10" name="ZoneTexte 9">
            <a:extLst>
              <a:ext uri="{FF2B5EF4-FFF2-40B4-BE49-F238E27FC236}">
                <a16:creationId xmlns:a16="http://schemas.microsoft.com/office/drawing/2014/main" id="{3ACF03F7-1D12-44E0-8F04-22931BB6345F}"/>
              </a:ext>
            </a:extLst>
          </p:cNvPr>
          <p:cNvSpPr txBox="1"/>
          <p:nvPr/>
        </p:nvSpPr>
        <p:spPr>
          <a:xfrm>
            <a:off x="335902" y="616688"/>
            <a:ext cx="11856098" cy="584775"/>
          </a:xfrm>
          <a:prstGeom prst="rect">
            <a:avLst/>
          </a:prstGeom>
          <a:noFill/>
        </p:spPr>
        <p:txBody>
          <a:bodyPr wrap="square" rtlCol="0">
            <a:spAutoFit/>
          </a:bodyPr>
          <a:lstStyle/>
          <a:p>
            <a:pPr>
              <a:defRPr/>
            </a:pPr>
            <a:r>
              <a:rPr lang="fr-FR" sz="3200" b="1" dirty="0">
                <a:solidFill>
                  <a:srgbClr val="7A2553"/>
                </a:solidFill>
              </a:rPr>
              <a:t>Nouvelles recommandations</a:t>
            </a:r>
            <a:endParaRPr lang="fr-FR" sz="3200" dirty="0">
              <a:solidFill>
                <a:srgbClr val="7A2553"/>
              </a:solidFill>
            </a:endParaRPr>
          </a:p>
        </p:txBody>
      </p:sp>
    </p:spTree>
    <p:extLst>
      <p:ext uri="{BB962C8B-B14F-4D97-AF65-F5344CB8AC3E}">
        <p14:creationId xmlns:p14="http://schemas.microsoft.com/office/powerpoint/2010/main" val="28111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56903F1-2507-420E-BFB1-190A509FE8C6}"/>
              </a:ext>
            </a:extLst>
          </p:cNvPr>
          <p:cNvSpPr txBox="1"/>
          <p:nvPr/>
        </p:nvSpPr>
        <p:spPr>
          <a:xfrm>
            <a:off x="335902" y="1423635"/>
            <a:ext cx="11652297" cy="5216813"/>
          </a:xfrm>
          <a:prstGeom prst="rect">
            <a:avLst/>
          </a:prstGeom>
          <a:noFill/>
        </p:spPr>
        <p:txBody>
          <a:bodyPr wrap="square">
            <a:spAutoFit/>
          </a:bodyPr>
          <a:lstStyle/>
          <a:p>
            <a:pPr>
              <a:spcAft>
                <a:spcPts val="1800"/>
              </a:spcAft>
            </a:pPr>
            <a:r>
              <a:rPr lang="fr-FR" dirty="0">
                <a:hlinkClick r:id="rId2"/>
              </a:rPr>
              <a:t>https://www.drogues.gouv.fr/comprendre/l-essentiel-sur-les-addictions/qu-est-ce-qu-une-addiction</a:t>
            </a:r>
            <a:endParaRPr lang="fr-FR" dirty="0"/>
          </a:p>
          <a:p>
            <a:pPr marL="0" indent="0">
              <a:spcAft>
                <a:spcPts val="1800"/>
              </a:spcAft>
              <a:buNone/>
            </a:pPr>
            <a:r>
              <a:rPr lang="fr-FR" dirty="0">
                <a:hlinkClick r:id="rId3"/>
              </a:rPr>
              <a:t>https://www.federationaddiction.fr/covid-19-le-mooc-6-cles-sur-les-addictions-et-pour-le-pouvoir-dagir/</a:t>
            </a:r>
            <a:endParaRPr lang="fr-FR" dirty="0"/>
          </a:p>
          <a:p>
            <a:pPr>
              <a:spcAft>
                <a:spcPts val="1800"/>
              </a:spcAft>
            </a:pPr>
            <a:r>
              <a:rPr lang="fr-FR" dirty="0">
                <a:hlinkClick r:id="rId4"/>
              </a:rPr>
              <a:t> https://intervenir-addictions.fr/intervenir/les-niveaux-dusage-substances-psychoactives/</a:t>
            </a:r>
            <a:endParaRPr lang="fr-FR" dirty="0"/>
          </a:p>
          <a:p>
            <a:pPr>
              <a:spcAft>
                <a:spcPts val="1800"/>
              </a:spcAft>
            </a:pPr>
            <a:r>
              <a:rPr lang="fr-FR" sz="1800" b="0" i="0" dirty="0">
                <a:solidFill>
                  <a:srgbClr val="000000"/>
                </a:solidFill>
                <a:effectLst/>
                <a:hlinkClick r:id="rId5"/>
              </a:rPr>
              <a:t>https://www.ameli.fr/loire-atlantique/assure/sante/themes/addictions/definition-facteurs-favorisants</a:t>
            </a:r>
            <a:endParaRPr lang="fr-FR" sz="1800" b="0" i="0" dirty="0">
              <a:solidFill>
                <a:srgbClr val="000000"/>
              </a:solidFill>
              <a:effectLst/>
            </a:endParaRPr>
          </a:p>
          <a:p>
            <a:pPr>
              <a:spcAft>
                <a:spcPts val="1800"/>
              </a:spcAft>
            </a:pPr>
            <a:r>
              <a:rPr lang="fr-FR" dirty="0">
                <a:hlinkClick r:id="rId6"/>
              </a:rPr>
              <a:t>https://www.drogues.gouv.fr/actualites/sante-publique-france-presente-nouvelles-recommandations-lalimentation-y-compris-lalcool</a:t>
            </a:r>
            <a:endParaRPr lang="fr-FR" dirty="0"/>
          </a:p>
          <a:p>
            <a:pPr>
              <a:spcAft>
                <a:spcPts val="1800"/>
              </a:spcAft>
            </a:pPr>
            <a:r>
              <a:rPr lang="fr-FR" dirty="0">
                <a:solidFill>
                  <a:srgbClr val="954F72"/>
                </a:solidFill>
                <a:hlinkClick r:id="rId7">
                  <a:extLst>
                    <a:ext uri="{A12FA001-AC4F-418D-AE19-62706E023703}">
                      <ahyp:hlinkClr xmlns:ahyp="http://schemas.microsoft.com/office/drawing/2018/hyperlinkcolor" val="tx"/>
                    </a:ext>
                  </a:extLst>
                </a:hlinkClick>
              </a:rPr>
              <a:t>https://www.stop-alcool.ch/fr/</a:t>
            </a:r>
            <a:r>
              <a:rPr lang="fr-FR" dirty="0">
                <a:solidFill>
                  <a:srgbClr val="0070C0"/>
                </a:solidFill>
                <a:hlinkClick r:id="rId7">
                  <a:extLst>
                    <a:ext uri="{A12FA001-AC4F-418D-AE19-62706E023703}">
                      <ahyp:hlinkClr xmlns:ahyp="http://schemas.microsoft.com/office/drawing/2018/hyperlinkcolor" val="tx"/>
                    </a:ext>
                  </a:extLst>
                </a:hlinkClick>
              </a:rPr>
              <a:t>boire-pour-faire-face</a:t>
            </a:r>
            <a:endParaRPr lang="fr-FR" dirty="0"/>
          </a:p>
          <a:p>
            <a:pPr>
              <a:spcAft>
                <a:spcPts val="1800"/>
              </a:spcAft>
            </a:pPr>
            <a:r>
              <a:rPr lang="fr-FR" dirty="0">
                <a:hlinkClick r:id="rId8"/>
              </a:rPr>
              <a:t>https://www.alcool-info-service.fr/alcool/consequences-alcool/consommation-a-risque</a:t>
            </a:r>
            <a:endParaRPr lang="fr-FR" dirty="0"/>
          </a:p>
          <a:p>
            <a:pPr>
              <a:spcAft>
                <a:spcPts val="1800"/>
              </a:spcAft>
            </a:pPr>
            <a:r>
              <a:rPr lang="fr-FR" dirty="0">
                <a:hlinkClick r:id="rId9"/>
              </a:rPr>
              <a:t>https://www.drogues.gouv.fr/lessentiel-alcool-tabac-cannabis-grossesse</a:t>
            </a:r>
            <a:r>
              <a:rPr lang="fr-FR" dirty="0"/>
              <a:t> </a:t>
            </a:r>
          </a:p>
          <a:p>
            <a:pPr>
              <a:spcAft>
                <a:spcPts val="1800"/>
              </a:spcAft>
            </a:pPr>
            <a:r>
              <a:rPr lang="fr-FR" dirty="0">
                <a:hlinkClick r:id="rId10"/>
              </a:rPr>
              <a:t>https://www.reseau-naissance.fr/data/mediashare/7u/ybytzck3vg1hh14la967em7p7go7st-org.pdf</a:t>
            </a:r>
            <a:endParaRPr lang="fr-FR" dirty="0"/>
          </a:p>
          <a:p>
            <a:pPr>
              <a:spcAft>
                <a:spcPts val="1800"/>
              </a:spcAft>
            </a:pPr>
            <a:endParaRPr lang="fr-FR" dirty="0"/>
          </a:p>
        </p:txBody>
      </p:sp>
      <p:sp>
        <p:nvSpPr>
          <p:cNvPr id="4" name="ZoneTexte 3">
            <a:extLst>
              <a:ext uri="{FF2B5EF4-FFF2-40B4-BE49-F238E27FC236}">
                <a16:creationId xmlns:a16="http://schemas.microsoft.com/office/drawing/2014/main" id="{86DA8EAE-602A-4F6B-8987-DC3B30994C84}"/>
              </a:ext>
            </a:extLst>
          </p:cNvPr>
          <p:cNvSpPr txBox="1"/>
          <p:nvPr/>
        </p:nvSpPr>
        <p:spPr>
          <a:xfrm>
            <a:off x="335902" y="616688"/>
            <a:ext cx="11856098" cy="584775"/>
          </a:xfrm>
          <a:prstGeom prst="rect">
            <a:avLst/>
          </a:prstGeom>
          <a:noFill/>
        </p:spPr>
        <p:txBody>
          <a:bodyPr wrap="square" rtlCol="0">
            <a:spAutoFit/>
          </a:bodyPr>
          <a:lstStyle/>
          <a:p>
            <a:pPr lvl="0"/>
            <a:r>
              <a:rPr lang="fr-FR" sz="3200" b="1" dirty="0">
                <a:solidFill>
                  <a:srgbClr val="7A2553"/>
                </a:solidFill>
              </a:rPr>
              <a:t>Références bibliographiques</a:t>
            </a:r>
          </a:p>
        </p:txBody>
      </p:sp>
    </p:spTree>
    <p:extLst>
      <p:ext uri="{BB962C8B-B14F-4D97-AF65-F5344CB8AC3E}">
        <p14:creationId xmlns:p14="http://schemas.microsoft.com/office/powerpoint/2010/main" val="3521214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525446" y="1413363"/>
            <a:ext cx="11622484" cy="2308324"/>
          </a:xfrm>
          <a:prstGeom prst="rect">
            <a:avLst/>
          </a:prstGeom>
          <a:noFill/>
        </p:spPr>
        <p:txBody>
          <a:bodyPr wrap="square">
            <a:spAutoFit/>
          </a:bodyPr>
          <a:lstStyle/>
          <a:p>
            <a:endParaRPr lang="fr-FR" sz="1800"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i="0" u="none" strike="noStrike" baseline="0" dirty="0">
                <a:solidFill>
                  <a:srgbClr val="000000"/>
                </a:solidFill>
                <a:latin typeface="Calibri" panose="020F0502020204030204" pitchFamily="34" charset="0"/>
              </a:rPr>
              <a:t>Quiz</a:t>
            </a:r>
          </a:p>
          <a:p>
            <a:pPr marL="342900" indent="-342900">
              <a:buFont typeface="Arial" panose="020B0604020202020204" pitchFamily="34" charset="0"/>
              <a:buChar char="•"/>
            </a:pPr>
            <a:endParaRPr lang="fr-FR"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dirty="0">
                <a:solidFill>
                  <a:srgbClr val="000000"/>
                </a:solidFill>
                <a:latin typeface="Calibri" panose="020F0502020204030204" pitchFamily="34" charset="0"/>
              </a:rPr>
              <a:t>l’Abaque de Regnier </a:t>
            </a:r>
          </a:p>
          <a:p>
            <a:pPr marL="342900" indent="-342900">
              <a:buFont typeface="Arial" panose="020B0604020202020204" pitchFamily="34" charset="0"/>
              <a:buChar char="•"/>
            </a:pPr>
            <a:endParaRPr lang="fr-FR"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i="0" u="none" strike="noStrike" baseline="0" dirty="0">
                <a:solidFill>
                  <a:srgbClr val="000000"/>
                </a:solidFill>
                <a:latin typeface="Calibri" panose="020F0502020204030204" pitchFamily="34" charset="0"/>
              </a:rPr>
              <a:t>Cartes à scénarios pour permettre de travailler les troubles de l’usage / Léger, modéré ou sévère</a:t>
            </a:r>
          </a:p>
          <a:p>
            <a:endParaRPr lang="fr-FR" b="0" i="0" u="none" strike="noStrike" baseline="0" dirty="0">
              <a:solidFill>
                <a:srgbClr val="000000"/>
              </a:solidFill>
              <a:latin typeface="Calibri" panose="020F0502020204030204" pitchFamily="34" charset="0"/>
            </a:endParaRPr>
          </a:p>
          <a:p>
            <a:pPr marL="342900" indent="-342900">
              <a:buFont typeface="Arial" panose="020B0604020202020204" pitchFamily="34" charset="0"/>
              <a:buChar char="•"/>
            </a:pPr>
            <a:r>
              <a:rPr lang="fr-FR" b="1" dirty="0">
                <a:solidFill>
                  <a:srgbClr val="000000"/>
                </a:solidFill>
                <a:latin typeface="Calibri" panose="020F0502020204030204" pitchFamily="34" charset="0"/>
              </a:rPr>
              <a:t>Films : exemples </a:t>
            </a:r>
          </a:p>
        </p:txBody>
      </p:sp>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Outils d’animation :</a:t>
            </a:r>
            <a:endParaRPr lang="fr-FR" sz="3200" dirty="0">
              <a:solidFill>
                <a:srgbClr val="6B6123"/>
              </a:solidFill>
            </a:endParaRPr>
          </a:p>
        </p:txBody>
      </p:sp>
      <p:pic>
        <p:nvPicPr>
          <p:cNvPr id="10" name="Image 9">
            <a:extLst>
              <a:ext uri="{FF2B5EF4-FFF2-40B4-BE49-F238E27FC236}">
                <a16:creationId xmlns:a16="http://schemas.microsoft.com/office/drawing/2014/main" id="{A41FC10F-E3BA-4A8E-AB6B-4CD5CA797A01}"/>
              </a:ext>
            </a:extLst>
          </p:cNvPr>
          <p:cNvPicPr>
            <a:picLocks noChangeAspect="1"/>
          </p:cNvPicPr>
          <p:nvPr/>
        </p:nvPicPr>
        <p:blipFill>
          <a:blip r:embed="rId2"/>
          <a:stretch>
            <a:fillRect/>
          </a:stretch>
        </p:blipFill>
        <p:spPr>
          <a:xfrm>
            <a:off x="2547952" y="3880819"/>
            <a:ext cx="2031917" cy="1288969"/>
          </a:xfrm>
          <a:prstGeom prst="rect">
            <a:avLst/>
          </a:prstGeom>
        </p:spPr>
      </p:pic>
      <p:sp>
        <p:nvSpPr>
          <p:cNvPr id="11" name="ZoneTexte 10">
            <a:extLst>
              <a:ext uri="{FF2B5EF4-FFF2-40B4-BE49-F238E27FC236}">
                <a16:creationId xmlns:a16="http://schemas.microsoft.com/office/drawing/2014/main" id="{58F9B286-BAFB-48C7-B56F-8E8755421687}"/>
              </a:ext>
            </a:extLst>
          </p:cNvPr>
          <p:cNvSpPr txBox="1"/>
          <p:nvPr/>
        </p:nvSpPr>
        <p:spPr>
          <a:xfrm>
            <a:off x="1301879" y="5259971"/>
            <a:ext cx="4524061" cy="369332"/>
          </a:xfrm>
          <a:prstGeom prst="rect">
            <a:avLst/>
          </a:prstGeom>
          <a:noFill/>
        </p:spPr>
        <p:txBody>
          <a:bodyPr wrap="square" rtlCol="0">
            <a:spAutoFit/>
          </a:bodyPr>
          <a:lstStyle/>
          <a:p>
            <a:r>
              <a:rPr lang="fr-FR" dirty="0">
                <a:solidFill>
                  <a:srgbClr val="7A2553"/>
                </a:solidFill>
                <a:hlinkClick r:id="rId3"/>
              </a:rPr>
              <a:t>www.youtube.com/watch?v=mEuokfY0EH0</a:t>
            </a:r>
            <a:endParaRPr lang="fr-FR" dirty="0">
              <a:solidFill>
                <a:srgbClr val="7A2553"/>
              </a:solidFill>
            </a:endParaRPr>
          </a:p>
        </p:txBody>
      </p:sp>
      <p:pic>
        <p:nvPicPr>
          <p:cNvPr id="12" name="Espace réservé pour une image  5" descr="L'addiction vue par un court métrage glaçant - YouTube">
            <a:extLst>
              <a:ext uri="{FF2B5EF4-FFF2-40B4-BE49-F238E27FC236}">
                <a16:creationId xmlns:a16="http://schemas.microsoft.com/office/drawing/2014/main" id="{D21B7C34-8450-480F-AD23-91EB8D34FE4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7066337" y="3721687"/>
            <a:ext cx="2867891" cy="1396572"/>
          </a:xfrm>
          <a:prstGeom prst="rect">
            <a:avLst/>
          </a:prstGeom>
        </p:spPr>
      </p:pic>
      <p:sp>
        <p:nvSpPr>
          <p:cNvPr id="13" name="ZoneTexte 12">
            <a:extLst>
              <a:ext uri="{FF2B5EF4-FFF2-40B4-BE49-F238E27FC236}">
                <a16:creationId xmlns:a16="http://schemas.microsoft.com/office/drawing/2014/main" id="{992E5768-F0DF-4534-8E62-F9C93B51E5B3}"/>
              </a:ext>
            </a:extLst>
          </p:cNvPr>
          <p:cNvSpPr txBox="1"/>
          <p:nvPr/>
        </p:nvSpPr>
        <p:spPr>
          <a:xfrm>
            <a:off x="6096000" y="5265833"/>
            <a:ext cx="5289800" cy="369332"/>
          </a:xfrm>
          <a:prstGeom prst="rect">
            <a:avLst/>
          </a:prstGeom>
          <a:noFill/>
        </p:spPr>
        <p:txBody>
          <a:bodyPr wrap="square" rtlCol="0">
            <a:spAutoFit/>
          </a:bodyPr>
          <a:lstStyle/>
          <a:p>
            <a:r>
              <a:rPr lang="fr-FR" dirty="0">
                <a:hlinkClick r:id="rId5"/>
              </a:rPr>
              <a:t>https://www.youtube.com/watch?v=UyBd4Su1q_w</a:t>
            </a:r>
            <a:endParaRPr lang="fr-FR" dirty="0"/>
          </a:p>
        </p:txBody>
      </p:sp>
      <p:grpSp>
        <p:nvGrpSpPr>
          <p:cNvPr id="5" name="Groupe 4">
            <a:extLst>
              <a:ext uri="{FF2B5EF4-FFF2-40B4-BE49-F238E27FC236}">
                <a16:creationId xmlns:a16="http://schemas.microsoft.com/office/drawing/2014/main" id="{D9555723-6F2D-401C-9BB8-D7166952247E}"/>
              </a:ext>
            </a:extLst>
          </p:cNvPr>
          <p:cNvGrpSpPr/>
          <p:nvPr/>
        </p:nvGrpSpPr>
        <p:grpSpPr>
          <a:xfrm>
            <a:off x="1310152" y="4117210"/>
            <a:ext cx="803106" cy="777426"/>
            <a:chOff x="1310152" y="4117210"/>
            <a:chExt cx="803106" cy="777426"/>
          </a:xfrm>
        </p:grpSpPr>
        <p:pic>
          <p:nvPicPr>
            <p:cNvPr id="8" name="Picture 2" descr="Icône Chronometre Gratuit de Time assets Icons">
              <a:extLst>
                <a:ext uri="{FF2B5EF4-FFF2-40B4-BE49-F238E27FC236}">
                  <a16:creationId xmlns:a16="http://schemas.microsoft.com/office/drawing/2014/main" id="{9F9CA04F-12FD-42E2-81AC-5AC5EF8A86B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168" y="4117210"/>
              <a:ext cx="520533" cy="408093"/>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a:extLst>
                <a:ext uri="{FF2B5EF4-FFF2-40B4-BE49-F238E27FC236}">
                  <a16:creationId xmlns:a16="http://schemas.microsoft.com/office/drawing/2014/main" id="{B1612156-482A-47AF-B96D-274B88396B7A}"/>
                </a:ext>
              </a:extLst>
            </p:cNvPr>
            <p:cNvSpPr txBox="1"/>
            <p:nvPr/>
          </p:nvSpPr>
          <p:spPr>
            <a:xfrm>
              <a:off x="1310152" y="4525304"/>
              <a:ext cx="803106" cy="369332"/>
            </a:xfrm>
            <a:prstGeom prst="rect">
              <a:avLst/>
            </a:prstGeom>
            <a:noFill/>
          </p:spPr>
          <p:txBody>
            <a:bodyPr wrap="square" rtlCol="0">
              <a:spAutoFit/>
            </a:bodyPr>
            <a:lstStyle/>
            <a:p>
              <a:r>
                <a:rPr lang="fr-FR" dirty="0">
                  <a:solidFill>
                    <a:srgbClr val="7A2553"/>
                  </a:solidFill>
                </a:rPr>
                <a:t>0’30’’</a:t>
              </a:r>
            </a:p>
          </p:txBody>
        </p:sp>
      </p:grpSp>
      <p:grpSp>
        <p:nvGrpSpPr>
          <p:cNvPr id="3" name="Groupe 2">
            <a:extLst>
              <a:ext uri="{FF2B5EF4-FFF2-40B4-BE49-F238E27FC236}">
                <a16:creationId xmlns:a16="http://schemas.microsoft.com/office/drawing/2014/main" id="{189DC8DA-EB77-4AEB-807C-FC8FEBD1054A}"/>
              </a:ext>
            </a:extLst>
          </p:cNvPr>
          <p:cNvGrpSpPr/>
          <p:nvPr/>
        </p:nvGrpSpPr>
        <p:grpSpPr>
          <a:xfrm>
            <a:off x="6096000" y="4145468"/>
            <a:ext cx="967054" cy="759670"/>
            <a:chOff x="6096000" y="4036163"/>
            <a:chExt cx="967054" cy="759670"/>
          </a:xfrm>
        </p:grpSpPr>
        <p:pic>
          <p:nvPicPr>
            <p:cNvPr id="9" name="Picture 2" descr="Icône Chronometre Gratuit de Time assets Icons">
              <a:extLst>
                <a:ext uri="{FF2B5EF4-FFF2-40B4-BE49-F238E27FC236}">
                  <a16:creationId xmlns:a16="http://schemas.microsoft.com/office/drawing/2014/main" id="{31393515-2A47-4639-967E-909E7883FA1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4036163"/>
              <a:ext cx="535643" cy="419939"/>
            </a:xfrm>
            <a:prstGeom prst="rect">
              <a:avLst/>
            </a:prstGeom>
            <a:noFill/>
            <a:extLst>
              <a:ext uri="{909E8E84-426E-40DD-AFC4-6F175D3DCCD1}">
                <a14:hiddenFill xmlns:a14="http://schemas.microsoft.com/office/drawing/2010/main">
                  <a:solidFill>
                    <a:srgbClr val="FFFFFF"/>
                  </a:solidFill>
                </a14:hiddenFill>
              </a:ext>
            </a:extLst>
          </p:spPr>
        </p:pic>
        <p:sp>
          <p:nvSpPr>
            <p:cNvPr id="14" name="ZoneTexte 13">
              <a:extLst>
                <a:ext uri="{FF2B5EF4-FFF2-40B4-BE49-F238E27FC236}">
                  <a16:creationId xmlns:a16="http://schemas.microsoft.com/office/drawing/2014/main" id="{268894A4-EBFF-46B1-A0F9-B3C76184AEC5}"/>
                </a:ext>
              </a:extLst>
            </p:cNvPr>
            <p:cNvSpPr txBox="1"/>
            <p:nvPr/>
          </p:nvSpPr>
          <p:spPr>
            <a:xfrm>
              <a:off x="6200231" y="4426501"/>
              <a:ext cx="862823" cy="369332"/>
            </a:xfrm>
            <a:prstGeom prst="rect">
              <a:avLst/>
            </a:prstGeom>
            <a:noFill/>
          </p:spPr>
          <p:txBody>
            <a:bodyPr wrap="square" rtlCol="0">
              <a:spAutoFit/>
            </a:bodyPr>
            <a:lstStyle/>
            <a:p>
              <a:r>
                <a:rPr lang="fr-FR" dirty="0">
                  <a:solidFill>
                    <a:srgbClr val="7A2553"/>
                  </a:solidFill>
                </a:rPr>
                <a:t>5’</a:t>
              </a:r>
            </a:p>
          </p:txBody>
        </p:sp>
      </p:grpSp>
    </p:spTree>
    <p:extLst>
      <p:ext uri="{BB962C8B-B14F-4D97-AF65-F5344CB8AC3E}">
        <p14:creationId xmlns:p14="http://schemas.microsoft.com/office/powerpoint/2010/main" val="2381382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7B7525D-D095-499C-9E07-0B391274DB5E}"/>
              </a:ext>
            </a:extLst>
          </p:cNvPr>
          <p:cNvSpPr txBox="1"/>
          <p:nvPr/>
        </p:nvSpPr>
        <p:spPr>
          <a:xfrm>
            <a:off x="408639" y="1495484"/>
            <a:ext cx="11609270" cy="1711366"/>
          </a:xfrm>
          <a:prstGeom prst="rect">
            <a:avLst/>
          </a:prstGeom>
          <a:noFill/>
        </p:spPr>
        <p:txBody>
          <a:bodyPr wrap="square" rtlCol="0">
            <a:spAutoFit/>
          </a:bodyPr>
          <a:lstStyle/>
          <a:p>
            <a:pPr>
              <a:lnSpc>
                <a:spcPct val="150000"/>
              </a:lnSpc>
            </a:pPr>
            <a:r>
              <a:rPr lang="fr-FR" dirty="0"/>
              <a:t>Un processus par lequel un comportement, pouvant procurer à la fois du plaisir et écarter ou atténuer une sensation de malaise intérieur, est employé sous un mode caractérisé par l’échec répété de contrôler ce comportement (impuissance) et sa poursuite en dépit d’importantes conséquences négatives (perte de contrôle).</a:t>
            </a:r>
          </a:p>
          <a:p>
            <a:pPr>
              <a:lnSpc>
                <a:spcPct val="150000"/>
              </a:lnSpc>
            </a:pPr>
            <a:endParaRPr lang="fr-FR" dirty="0"/>
          </a:p>
        </p:txBody>
      </p:sp>
      <p:sp>
        <p:nvSpPr>
          <p:cNvPr id="4" name="ZoneTexte 3">
            <a:extLst>
              <a:ext uri="{FF2B5EF4-FFF2-40B4-BE49-F238E27FC236}">
                <a16:creationId xmlns:a16="http://schemas.microsoft.com/office/drawing/2014/main" id="{9D06DBFD-14EF-45FF-9A3F-54C80CD0D2E5}"/>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Définition de l’addiction par </a:t>
            </a:r>
            <a:r>
              <a:rPr lang="fr-FR" sz="3200" b="1" dirty="0" err="1">
                <a:solidFill>
                  <a:srgbClr val="7A2553"/>
                </a:solidFill>
              </a:rPr>
              <a:t>Aviel</a:t>
            </a:r>
            <a:r>
              <a:rPr lang="fr-FR" sz="3200" b="1" dirty="0">
                <a:solidFill>
                  <a:srgbClr val="7A2553"/>
                </a:solidFill>
              </a:rPr>
              <a:t> Goodman (1990) </a:t>
            </a:r>
            <a:endParaRPr lang="fr-FR" sz="3200" dirty="0">
              <a:solidFill>
                <a:srgbClr val="6B6123"/>
              </a:solidFill>
            </a:endParaRPr>
          </a:p>
        </p:txBody>
      </p:sp>
    </p:spTree>
    <p:extLst>
      <p:ext uri="{BB962C8B-B14F-4D97-AF65-F5344CB8AC3E}">
        <p14:creationId xmlns:p14="http://schemas.microsoft.com/office/powerpoint/2010/main" val="274786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445437" cy="2542363"/>
          </a:xfrm>
          <a:prstGeom prst="rect">
            <a:avLst/>
          </a:prstGeom>
          <a:noFill/>
        </p:spPr>
        <p:txBody>
          <a:bodyPr wrap="square">
            <a:spAutoFit/>
          </a:bodyPr>
          <a:lstStyle/>
          <a:p>
            <a:pPr>
              <a:lnSpc>
                <a:spcPct val="150000"/>
              </a:lnSpc>
            </a:pPr>
            <a:r>
              <a:rPr lang="fr-FR" b="0" i="0" dirty="0">
                <a:solidFill>
                  <a:srgbClr val="202122"/>
                </a:solidFill>
                <a:effectLst/>
                <a:latin typeface="Calibri" panose="020F0502020204030204" pitchFamily="34" charset="0"/>
                <a:cs typeface="Calibri" panose="020F0502020204030204" pitchFamily="34" charset="0"/>
              </a:rPr>
              <a:t>« Un état psychique et parfois physique, résultant de l'interaction entre un organisme vivant et un produit, caractérisé par des réponses comportementales ou autres qui comportent toujours une compulsion à prendre le produit de façon régulière ou périodique pour ressentir ses effets psychiques et parfois éviter l'inconfort de son absence (sevrage). La tolérance peut être présente ou non ».</a:t>
            </a:r>
          </a:p>
          <a:p>
            <a:pPr>
              <a:lnSpc>
                <a:spcPct val="150000"/>
              </a:lnSpc>
            </a:pPr>
            <a:endParaRPr lang="fr-FR" dirty="0"/>
          </a:p>
          <a:p>
            <a:pPr>
              <a:lnSpc>
                <a:spcPct val="150000"/>
              </a:lnSpc>
            </a:pPr>
            <a:endParaRPr lang="fr-FR" dirty="0"/>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Définition de l’addiction par l’OMS</a:t>
            </a:r>
            <a:endParaRPr lang="fr-FR" sz="3200" dirty="0">
              <a:solidFill>
                <a:srgbClr val="6B6123"/>
              </a:solidFill>
            </a:endParaRPr>
          </a:p>
        </p:txBody>
      </p:sp>
    </p:spTree>
    <p:extLst>
      <p:ext uri="{BB962C8B-B14F-4D97-AF65-F5344CB8AC3E}">
        <p14:creationId xmlns:p14="http://schemas.microsoft.com/office/powerpoint/2010/main" val="34631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E914267B-87A3-4AFC-A561-FBB74B1B4AD6}"/>
              </a:ext>
            </a:extLst>
          </p:cNvPr>
          <p:cNvSpPr txBox="1"/>
          <p:nvPr/>
        </p:nvSpPr>
        <p:spPr>
          <a:xfrm>
            <a:off x="525446" y="1413363"/>
            <a:ext cx="11622484" cy="3788858"/>
          </a:xfrm>
          <a:prstGeom prst="rect">
            <a:avLst/>
          </a:prstGeom>
          <a:noFill/>
        </p:spPr>
        <p:txBody>
          <a:bodyPr wrap="square">
            <a:spAutoFit/>
          </a:bodyPr>
          <a:lstStyle/>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Le tabac (nicotine)</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L’alcool</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Le cannabis</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Les opioïdes (naturels et synthétiques)</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La cocaïne</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Des anxiolytiques, sédatifs, hypnotiques</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Certains dérivés de synthèse.</a:t>
            </a:r>
          </a:p>
          <a:p>
            <a:pPr marL="342900" indent="-342900">
              <a:lnSpc>
                <a:spcPct val="150000"/>
              </a:lnSpc>
              <a:buFont typeface="Arial" panose="020B0604020202020204" pitchFamily="34" charset="0"/>
              <a:buChar char="•"/>
            </a:pPr>
            <a:r>
              <a:rPr lang="fr-FR" b="1" i="0" u="none" strike="noStrike" baseline="0" dirty="0">
                <a:solidFill>
                  <a:srgbClr val="000000"/>
                </a:solidFill>
                <a:latin typeface="Calibri" panose="020F0502020204030204" pitchFamily="34" charset="0"/>
              </a:rPr>
              <a:t>Parmi les addictions sans substance, </a:t>
            </a:r>
            <a:r>
              <a:rPr lang="fr-FR" b="1" dirty="0">
                <a:solidFill>
                  <a:srgbClr val="000000"/>
                </a:solidFill>
                <a:latin typeface="Calibri" panose="020F0502020204030204" pitchFamily="34" charset="0"/>
              </a:rPr>
              <a:t>les </a:t>
            </a:r>
            <a:r>
              <a:rPr lang="fr-FR" b="1" i="0" u="none" strike="noStrike" baseline="0" dirty="0">
                <a:solidFill>
                  <a:srgbClr val="000000"/>
                </a:solidFill>
                <a:latin typeface="Calibri" panose="020F0502020204030204" pitchFamily="34" charset="0"/>
              </a:rPr>
              <a:t>jeux de hasard et d’argent </a:t>
            </a:r>
            <a:r>
              <a:rPr lang="fr-FR" b="1" dirty="0">
                <a:solidFill>
                  <a:srgbClr val="000000"/>
                </a:solidFill>
                <a:latin typeface="Calibri" panose="020F0502020204030204" pitchFamily="34" charset="0"/>
              </a:rPr>
              <a:t>, les</a:t>
            </a:r>
            <a:r>
              <a:rPr lang="fr-FR" b="1" i="0" u="none" strike="noStrike" baseline="0" dirty="0">
                <a:solidFill>
                  <a:srgbClr val="000000"/>
                </a:solidFill>
                <a:latin typeface="Calibri" panose="020F0502020204030204" pitchFamily="34" charset="0"/>
              </a:rPr>
              <a:t> jeux vidéo</a:t>
            </a:r>
            <a:r>
              <a:rPr lang="fr-FR" b="1" dirty="0">
                <a:solidFill>
                  <a:srgbClr val="000000"/>
                </a:solidFill>
                <a:latin typeface="Calibri" panose="020F0502020204030204" pitchFamily="34" charset="0"/>
              </a:rPr>
              <a:t> son</a:t>
            </a:r>
            <a:r>
              <a:rPr lang="fr-FR" b="1" i="0" u="none" strike="noStrike" baseline="0" dirty="0">
                <a:solidFill>
                  <a:srgbClr val="000000"/>
                </a:solidFill>
                <a:latin typeface="Calibri" panose="020F0502020204030204" pitchFamily="34" charset="0"/>
              </a:rPr>
              <a:t>t reconnus comme des addictions comportementales dans les classifications diagnostiques internationales (DSM 5 et CIM 11).</a:t>
            </a:r>
          </a:p>
        </p:txBody>
      </p:sp>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Les addictions concernent :</a:t>
            </a:r>
            <a:endParaRPr lang="fr-FR" sz="3200" dirty="0">
              <a:solidFill>
                <a:srgbClr val="6B6123"/>
              </a:solidFill>
            </a:endParaRPr>
          </a:p>
        </p:txBody>
      </p:sp>
    </p:spTree>
    <p:extLst>
      <p:ext uri="{BB962C8B-B14F-4D97-AF65-F5344CB8AC3E}">
        <p14:creationId xmlns:p14="http://schemas.microsoft.com/office/powerpoint/2010/main" val="3621209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140B578B-1B77-4D34-91A0-64EEA5068881}"/>
              </a:ext>
            </a:extLst>
          </p:cNvPr>
          <p:cNvSpPr txBox="1"/>
          <p:nvPr/>
        </p:nvSpPr>
        <p:spPr>
          <a:xfrm>
            <a:off x="408639" y="581891"/>
            <a:ext cx="11783361" cy="1077218"/>
          </a:xfrm>
          <a:prstGeom prst="rect">
            <a:avLst/>
          </a:prstGeom>
          <a:noFill/>
        </p:spPr>
        <p:txBody>
          <a:bodyPr wrap="square" rtlCol="0">
            <a:spAutoFit/>
          </a:bodyPr>
          <a:lstStyle/>
          <a:p>
            <a:pPr lvl="0"/>
            <a:r>
              <a:rPr lang="fr-FR" sz="3200" b="1" dirty="0">
                <a:solidFill>
                  <a:srgbClr val="7A2553"/>
                </a:solidFill>
              </a:rPr>
              <a:t>Pour établir un diagnostic de l’addiction deux outils sont utilisés : DSM V et CIM-11</a:t>
            </a:r>
          </a:p>
        </p:txBody>
      </p:sp>
      <p:sp>
        <p:nvSpPr>
          <p:cNvPr id="2" name="ZoneTexte 1">
            <a:extLst>
              <a:ext uri="{FF2B5EF4-FFF2-40B4-BE49-F238E27FC236}">
                <a16:creationId xmlns:a16="http://schemas.microsoft.com/office/drawing/2014/main" id="{5FD374D2-01DB-2FB9-38BD-C71062947B3B}"/>
              </a:ext>
            </a:extLst>
          </p:cNvPr>
          <p:cNvSpPr txBox="1"/>
          <p:nvPr/>
        </p:nvSpPr>
        <p:spPr>
          <a:xfrm>
            <a:off x="408639" y="2251563"/>
            <a:ext cx="6173136" cy="1338828"/>
          </a:xfrm>
          <a:prstGeom prst="rect">
            <a:avLst/>
          </a:prstGeom>
          <a:noFill/>
        </p:spPr>
        <p:txBody>
          <a:bodyPr wrap="square">
            <a:spAutoFit/>
          </a:bodyPr>
          <a:lstStyle/>
          <a:p>
            <a:pPr algn="ctr">
              <a:lnSpc>
                <a:spcPct val="150000"/>
              </a:lnSpc>
            </a:pPr>
            <a:r>
              <a:rPr lang="fr-FR" b="1" i="0" u="none" strike="noStrike" baseline="0" dirty="0">
                <a:solidFill>
                  <a:srgbClr val="A49735"/>
                </a:solidFill>
                <a:latin typeface="Calibri" panose="020F0502020204030204" pitchFamily="34" charset="0"/>
              </a:rPr>
              <a:t>Le Diagnostic and </a:t>
            </a:r>
            <a:r>
              <a:rPr lang="fr-FR" b="1" i="0" u="none" strike="noStrike" baseline="0" dirty="0" err="1">
                <a:solidFill>
                  <a:srgbClr val="A49735"/>
                </a:solidFill>
                <a:latin typeface="Calibri" panose="020F0502020204030204" pitchFamily="34" charset="0"/>
              </a:rPr>
              <a:t>Statistical</a:t>
            </a:r>
            <a:r>
              <a:rPr lang="fr-FR" b="1" i="0" u="none" strike="noStrike" baseline="0" dirty="0">
                <a:solidFill>
                  <a:srgbClr val="A49735"/>
                </a:solidFill>
                <a:latin typeface="Calibri" panose="020F0502020204030204" pitchFamily="34" charset="0"/>
              </a:rPr>
              <a:t> </a:t>
            </a:r>
            <a:r>
              <a:rPr lang="fr-FR" b="1" i="0" u="none" strike="noStrike" baseline="0" dirty="0" err="1">
                <a:solidFill>
                  <a:srgbClr val="A49735"/>
                </a:solidFill>
                <a:latin typeface="Calibri" panose="020F0502020204030204" pitchFamily="34" charset="0"/>
              </a:rPr>
              <a:t>manual</a:t>
            </a:r>
            <a:r>
              <a:rPr lang="fr-FR" b="1" i="0" u="none" strike="noStrike" baseline="0" dirty="0">
                <a:solidFill>
                  <a:srgbClr val="A49735"/>
                </a:solidFill>
                <a:latin typeface="Calibri" panose="020F0502020204030204" pitchFamily="34" charset="0"/>
              </a:rPr>
              <a:t> of Mental </a:t>
            </a:r>
            <a:r>
              <a:rPr lang="fr-FR" b="1" i="0" u="none" strike="noStrike" baseline="0" dirty="0" err="1">
                <a:solidFill>
                  <a:srgbClr val="A49735"/>
                </a:solidFill>
                <a:latin typeface="Calibri" panose="020F0502020204030204" pitchFamily="34" charset="0"/>
              </a:rPr>
              <a:t>disorders</a:t>
            </a:r>
            <a:r>
              <a:rPr lang="fr-FR" b="1" i="0" u="none" strike="noStrike" baseline="0" dirty="0">
                <a:solidFill>
                  <a:srgbClr val="A49735"/>
                </a:solidFill>
                <a:latin typeface="Calibri" panose="020F0502020204030204" pitchFamily="34" charset="0"/>
              </a:rPr>
              <a:t> (DSM)</a:t>
            </a:r>
          </a:p>
          <a:p>
            <a:r>
              <a:rPr lang="fr-FR" i="0" u="none" strike="noStrike" baseline="0" dirty="0">
                <a:solidFill>
                  <a:srgbClr val="000000"/>
                </a:solidFill>
                <a:latin typeface="Calibri" panose="020F0502020204030204" pitchFamily="34" charset="0"/>
              </a:rPr>
              <a:t>Le diagnostic de l’addiction (ou dépendance) repose sur des critères bien définis, publié par l’association américaine de psychiatrie.</a:t>
            </a:r>
          </a:p>
        </p:txBody>
      </p:sp>
      <p:sp>
        <p:nvSpPr>
          <p:cNvPr id="3" name="ZoneTexte 2">
            <a:extLst>
              <a:ext uri="{FF2B5EF4-FFF2-40B4-BE49-F238E27FC236}">
                <a16:creationId xmlns:a16="http://schemas.microsoft.com/office/drawing/2014/main" id="{161265C2-C5F1-304B-5243-AA178719DFF6}"/>
              </a:ext>
            </a:extLst>
          </p:cNvPr>
          <p:cNvSpPr txBox="1"/>
          <p:nvPr/>
        </p:nvSpPr>
        <p:spPr>
          <a:xfrm>
            <a:off x="408639" y="3934415"/>
            <a:ext cx="5864146" cy="1892826"/>
          </a:xfrm>
          <a:prstGeom prst="rect">
            <a:avLst/>
          </a:prstGeom>
          <a:noFill/>
        </p:spPr>
        <p:txBody>
          <a:bodyPr wrap="square">
            <a:spAutoFit/>
          </a:bodyPr>
          <a:lstStyle/>
          <a:p>
            <a:pPr>
              <a:lnSpc>
                <a:spcPct val="150000"/>
              </a:lnSpc>
            </a:pPr>
            <a:r>
              <a:rPr lang="fr-FR" i="0" u="none" strike="noStrike" baseline="0" dirty="0">
                <a:solidFill>
                  <a:srgbClr val="000000"/>
                </a:solidFill>
                <a:latin typeface="Calibri" panose="020F0502020204030204" pitchFamily="34" charset="0"/>
              </a:rPr>
              <a:t>Parmi ces critères, on trouve :</a:t>
            </a:r>
          </a:p>
          <a:p>
            <a:pPr marL="742950" lvl="1" indent="-285750">
              <a:buFont typeface="Arial" panose="020B0604020202020204" pitchFamily="34" charset="0"/>
              <a:buChar char="•"/>
            </a:pPr>
            <a:r>
              <a:rPr lang="fr-FR" b="1" i="0" u="none" strike="noStrike" baseline="0" dirty="0">
                <a:solidFill>
                  <a:srgbClr val="000000"/>
                </a:solidFill>
                <a:latin typeface="Calibri" panose="020F0502020204030204" pitchFamily="34" charset="0"/>
              </a:rPr>
              <a:t>La perte de contrôle de soi, </a:t>
            </a:r>
          </a:p>
          <a:p>
            <a:pPr marL="742950" lvl="1" indent="-285750">
              <a:buFont typeface="Arial" panose="020B0604020202020204" pitchFamily="34" charset="0"/>
              <a:buChar char="•"/>
            </a:pPr>
            <a:r>
              <a:rPr lang="fr-FR" b="1" i="0" u="none" strike="noStrike" baseline="0" dirty="0">
                <a:solidFill>
                  <a:srgbClr val="000000"/>
                </a:solidFill>
                <a:latin typeface="Calibri" panose="020F0502020204030204" pitchFamily="34" charset="0"/>
              </a:rPr>
              <a:t>L’interférence de la consommation sur les activités scolaires ou professionnelles,</a:t>
            </a:r>
          </a:p>
          <a:p>
            <a:pPr marL="742950" lvl="1" indent="-285750">
              <a:buFont typeface="Arial" panose="020B0604020202020204" pitchFamily="34" charset="0"/>
              <a:buChar char="•"/>
            </a:pPr>
            <a:r>
              <a:rPr lang="fr-FR" b="1" i="0" u="none" strike="noStrike" baseline="0" dirty="0">
                <a:solidFill>
                  <a:srgbClr val="000000"/>
                </a:solidFill>
                <a:latin typeface="Calibri" panose="020F0502020204030204" pitchFamily="34" charset="0"/>
              </a:rPr>
              <a:t>La poursuite de la consommation malgré la prise de conscience des troubles qu’elle engendre.</a:t>
            </a:r>
          </a:p>
        </p:txBody>
      </p:sp>
      <p:sp>
        <p:nvSpPr>
          <p:cNvPr id="8" name="ZoneTexte 7">
            <a:extLst>
              <a:ext uri="{FF2B5EF4-FFF2-40B4-BE49-F238E27FC236}">
                <a16:creationId xmlns:a16="http://schemas.microsoft.com/office/drawing/2014/main" id="{F41E1056-70C8-B289-60B6-8F0E94F4C23E}"/>
              </a:ext>
            </a:extLst>
          </p:cNvPr>
          <p:cNvSpPr txBox="1"/>
          <p:nvPr/>
        </p:nvSpPr>
        <p:spPr>
          <a:xfrm>
            <a:off x="6838950" y="2613513"/>
            <a:ext cx="5353050" cy="2169825"/>
          </a:xfrm>
          <a:prstGeom prst="rect">
            <a:avLst/>
          </a:prstGeom>
          <a:noFill/>
        </p:spPr>
        <p:txBody>
          <a:bodyPr wrap="square">
            <a:spAutoFit/>
          </a:bodyPr>
          <a:lstStyle/>
          <a:p>
            <a:pPr>
              <a:lnSpc>
                <a:spcPct val="150000"/>
              </a:lnSpc>
            </a:pPr>
            <a:r>
              <a:rPr lang="fr-FR" b="1" i="0" u="none" strike="noStrike" baseline="0" dirty="0">
                <a:solidFill>
                  <a:srgbClr val="000000"/>
                </a:solidFill>
                <a:latin typeface="Calibri" panose="020F0502020204030204" pitchFamily="34" charset="0"/>
              </a:rPr>
              <a:t>Troubles liés à une substance :</a:t>
            </a:r>
          </a:p>
          <a:p>
            <a:r>
              <a:rPr lang="fr-FR" i="0" u="none" strike="noStrike" baseline="0" dirty="0">
                <a:solidFill>
                  <a:srgbClr val="000000"/>
                </a:solidFill>
                <a:latin typeface="Calibri" panose="020F0502020204030204" pitchFamily="34" charset="0"/>
              </a:rPr>
              <a:t>Depuis 2013, le DSM V regroupe </a:t>
            </a:r>
            <a:r>
              <a:rPr lang="fr-FR" b="1" i="0" u="none" strike="noStrike" baseline="0" dirty="0">
                <a:solidFill>
                  <a:srgbClr val="000000"/>
                </a:solidFill>
                <a:latin typeface="Calibri" panose="020F0502020204030204" pitchFamily="34" charset="0"/>
              </a:rPr>
              <a:t>la</a:t>
            </a:r>
            <a:r>
              <a:rPr lang="fr-FR" i="0" u="none" strike="noStrike" baseline="0" dirty="0">
                <a:solidFill>
                  <a:srgbClr val="000000"/>
                </a:solidFill>
                <a:latin typeface="Calibri" panose="020F0502020204030204" pitchFamily="34" charset="0"/>
              </a:rPr>
              <a:t> </a:t>
            </a:r>
            <a:r>
              <a:rPr lang="fr-FR" b="1" i="0" u="none" strike="noStrike" baseline="0" dirty="0">
                <a:solidFill>
                  <a:srgbClr val="000000"/>
                </a:solidFill>
                <a:latin typeface="Calibri" panose="020F0502020204030204" pitchFamily="34" charset="0"/>
              </a:rPr>
              <a:t>dépendance</a:t>
            </a:r>
            <a:r>
              <a:rPr lang="fr-FR" i="0" u="none" strike="noStrike" baseline="0" dirty="0">
                <a:solidFill>
                  <a:srgbClr val="000000"/>
                </a:solidFill>
                <a:latin typeface="Calibri" panose="020F0502020204030204" pitchFamily="34" charset="0"/>
              </a:rPr>
              <a:t> et </a:t>
            </a:r>
            <a:r>
              <a:rPr lang="fr-FR" b="1" i="0" u="none" strike="noStrike" baseline="0" dirty="0">
                <a:solidFill>
                  <a:srgbClr val="000000"/>
                </a:solidFill>
                <a:latin typeface="Calibri" panose="020F0502020204030204" pitchFamily="34" charset="0"/>
              </a:rPr>
              <a:t>l’abus</a:t>
            </a:r>
            <a:r>
              <a:rPr lang="fr-FR" i="0" u="none" strike="noStrike" baseline="0" dirty="0">
                <a:solidFill>
                  <a:srgbClr val="000000"/>
                </a:solidFill>
                <a:latin typeface="Calibri" panose="020F0502020204030204" pitchFamily="34" charset="0"/>
              </a:rPr>
              <a:t> sous l’appellation de «</a:t>
            </a:r>
            <a:r>
              <a:rPr lang="fr-FR" b="1" i="0" u="none" strike="noStrike" baseline="0" dirty="0">
                <a:solidFill>
                  <a:srgbClr val="7A2553"/>
                </a:solidFill>
                <a:latin typeface="Calibri" panose="020F0502020204030204" pitchFamily="34" charset="0"/>
              </a:rPr>
              <a:t>troubles liés à une substance</a:t>
            </a:r>
            <a:r>
              <a:rPr lang="fr-FR" i="0" u="none" strike="noStrike" baseline="0" dirty="0">
                <a:solidFill>
                  <a:srgbClr val="000000"/>
                </a:solidFill>
                <a:latin typeface="Calibri" panose="020F0502020204030204" pitchFamily="34" charset="0"/>
              </a:rPr>
              <a:t>».</a:t>
            </a:r>
          </a:p>
          <a:p>
            <a:r>
              <a:rPr lang="fr-FR" i="1" u="none" strike="noStrike" baseline="0" dirty="0">
                <a:solidFill>
                  <a:srgbClr val="000000"/>
                </a:solidFill>
                <a:latin typeface="Calibri" panose="020F0502020204030204" pitchFamily="34" charset="0"/>
              </a:rPr>
              <a:t>Les différents stades présents dans le DSM IV : usage, abus, dépendance ont disparu dans cette nouvelle classification.</a:t>
            </a:r>
          </a:p>
        </p:txBody>
      </p:sp>
    </p:spTree>
    <p:extLst>
      <p:ext uri="{BB962C8B-B14F-4D97-AF65-F5344CB8AC3E}">
        <p14:creationId xmlns:p14="http://schemas.microsoft.com/office/powerpoint/2010/main" val="1971809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2C2F3C7-9031-4074-9034-0682DD99F234}"/>
              </a:ext>
            </a:extLst>
          </p:cNvPr>
          <p:cNvSpPr txBox="1"/>
          <p:nvPr/>
        </p:nvSpPr>
        <p:spPr>
          <a:xfrm>
            <a:off x="408639" y="1525143"/>
            <a:ext cx="11783361" cy="584775"/>
          </a:xfrm>
          <a:prstGeom prst="rect">
            <a:avLst/>
          </a:prstGeom>
          <a:noFill/>
        </p:spPr>
        <p:txBody>
          <a:bodyPr wrap="square">
            <a:spAutoFit/>
          </a:bodyPr>
          <a:lstStyle/>
          <a:p>
            <a:r>
              <a:rPr lang="fr-FR" sz="1600" dirty="0"/>
              <a:t>Mode d’utilisation inadapté d’un produit conduisant à une altération du fonctionnement ou à une souffrance cliniquement significative, caractérisée par la présence de deux (ou plus) des manifestations suivantes, à un moment quelconque d’une période continue de 12 mois.</a:t>
            </a:r>
          </a:p>
        </p:txBody>
      </p:sp>
      <p:sp>
        <p:nvSpPr>
          <p:cNvPr id="4" name="ZoneTexte 3">
            <a:extLst>
              <a:ext uri="{FF2B5EF4-FFF2-40B4-BE49-F238E27FC236}">
                <a16:creationId xmlns:a16="http://schemas.microsoft.com/office/drawing/2014/main" id="{49C5D7CC-2299-4193-9DA0-FB4975412FB8}"/>
              </a:ext>
            </a:extLst>
          </p:cNvPr>
          <p:cNvSpPr txBox="1"/>
          <p:nvPr/>
        </p:nvSpPr>
        <p:spPr>
          <a:xfrm>
            <a:off x="408639" y="581891"/>
            <a:ext cx="11856098" cy="584775"/>
          </a:xfrm>
          <a:prstGeom prst="rect">
            <a:avLst/>
          </a:prstGeom>
          <a:noFill/>
        </p:spPr>
        <p:txBody>
          <a:bodyPr wrap="square" rtlCol="0">
            <a:spAutoFit/>
          </a:bodyPr>
          <a:lstStyle/>
          <a:p>
            <a:pPr lvl="0"/>
            <a:r>
              <a:rPr lang="fr-FR" sz="3200" b="1" dirty="0">
                <a:solidFill>
                  <a:srgbClr val="7A2553"/>
                </a:solidFill>
              </a:rPr>
              <a:t>Trouble de l’usage selon le DSM V</a:t>
            </a:r>
          </a:p>
        </p:txBody>
      </p:sp>
      <p:sp>
        <p:nvSpPr>
          <p:cNvPr id="6" name="Espace réservé du contenu 2">
            <a:extLst>
              <a:ext uri="{FF2B5EF4-FFF2-40B4-BE49-F238E27FC236}">
                <a16:creationId xmlns:a16="http://schemas.microsoft.com/office/drawing/2014/main" id="{827AEA0A-0932-420F-848B-C2FD805F3DFD}"/>
              </a:ext>
            </a:extLst>
          </p:cNvPr>
          <p:cNvSpPr txBox="1">
            <a:spLocks/>
          </p:cNvSpPr>
          <p:nvPr/>
        </p:nvSpPr>
        <p:spPr>
          <a:xfrm>
            <a:off x="0" y="2353223"/>
            <a:ext cx="11848728" cy="41103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9263" lvl="2" indent="0">
              <a:lnSpc>
                <a:spcPct val="100000"/>
              </a:lnSpc>
              <a:spcBef>
                <a:spcPts val="0"/>
              </a:spcBef>
              <a:spcAft>
                <a:spcPts val="600"/>
              </a:spcAft>
              <a:buNone/>
            </a:pPr>
            <a:r>
              <a:rPr lang="fr-FR" sz="1800" dirty="0"/>
              <a:t>1. Incapacité de remplir des obligations importantes</a:t>
            </a:r>
          </a:p>
          <a:p>
            <a:pPr marL="449263" lvl="2" indent="0">
              <a:lnSpc>
                <a:spcPct val="100000"/>
              </a:lnSpc>
              <a:spcBef>
                <a:spcPts val="0"/>
              </a:spcBef>
              <a:spcAft>
                <a:spcPts val="600"/>
              </a:spcAft>
              <a:buNone/>
            </a:pPr>
            <a:r>
              <a:rPr lang="fr-FR" sz="1800" dirty="0"/>
              <a:t>2. Usage lorsque physiquement dangereux</a:t>
            </a:r>
          </a:p>
          <a:p>
            <a:pPr marL="449263" lvl="2" indent="0">
              <a:lnSpc>
                <a:spcPct val="100000"/>
              </a:lnSpc>
              <a:spcBef>
                <a:spcPts val="0"/>
              </a:spcBef>
              <a:spcAft>
                <a:spcPts val="600"/>
              </a:spcAft>
              <a:buNone/>
            </a:pPr>
            <a:r>
              <a:rPr lang="fr-FR" sz="1800" dirty="0"/>
              <a:t>3. Problèmes interpersonnels ou sociaux</a:t>
            </a:r>
          </a:p>
          <a:p>
            <a:pPr marL="449263" lvl="2" indent="0">
              <a:lnSpc>
                <a:spcPct val="100000"/>
              </a:lnSpc>
              <a:spcBef>
                <a:spcPts val="0"/>
              </a:spcBef>
              <a:spcAft>
                <a:spcPts val="600"/>
              </a:spcAft>
              <a:buNone/>
            </a:pPr>
            <a:r>
              <a:rPr lang="fr-FR" sz="1800" dirty="0"/>
              <a:t>4. Continuer malgré dommage physique ou psychique</a:t>
            </a:r>
          </a:p>
          <a:p>
            <a:pPr marL="449263" lvl="2" indent="0">
              <a:lnSpc>
                <a:spcPct val="100000"/>
              </a:lnSpc>
              <a:spcBef>
                <a:spcPts val="0"/>
              </a:spcBef>
              <a:spcAft>
                <a:spcPts val="600"/>
              </a:spcAft>
              <a:buNone/>
            </a:pPr>
            <a:r>
              <a:rPr lang="fr-FR" sz="1800" dirty="0"/>
              <a:t>5. Perte de contrôle sur quantité et temps dédié</a:t>
            </a:r>
          </a:p>
          <a:p>
            <a:pPr marL="449263" lvl="2" indent="0">
              <a:lnSpc>
                <a:spcPct val="100000"/>
              </a:lnSpc>
              <a:spcBef>
                <a:spcPts val="0"/>
              </a:spcBef>
              <a:spcAft>
                <a:spcPts val="600"/>
              </a:spcAft>
              <a:buNone/>
            </a:pPr>
            <a:r>
              <a:rPr lang="fr-FR" sz="1800" dirty="0"/>
              <a:t>6. Désir ou efforts persistants pour diminuer</a:t>
            </a:r>
          </a:p>
          <a:p>
            <a:pPr marL="449263" lvl="2" indent="0">
              <a:lnSpc>
                <a:spcPct val="100000"/>
              </a:lnSpc>
              <a:spcBef>
                <a:spcPts val="0"/>
              </a:spcBef>
              <a:spcAft>
                <a:spcPts val="600"/>
              </a:spcAft>
              <a:buNone/>
            </a:pPr>
            <a:r>
              <a:rPr lang="fr-FR" sz="1800" dirty="0"/>
              <a:t>7. Tolérance</a:t>
            </a:r>
          </a:p>
          <a:p>
            <a:pPr marL="449263" lvl="2" indent="0">
              <a:lnSpc>
                <a:spcPct val="100000"/>
              </a:lnSpc>
              <a:spcBef>
                <a:spcPts val="0"/>
              </a:spcBef>
              <a:spcAft>
                <a:spcPts val="600"/>
              </a:spcAft>
              <a:buNone/>
            </a:pPr>
            <a:r>
              <a:rPr lang="fr-FR" sz="1800" dirty="0"/>
              <a:t>8. Sevrage</a:t>
            </a:r>
          </a:p>
          <a:p>
            <a:pPr marL="449263" lvl="2" indent="0">
              <a:lnSpc>
                <a:spcPct val="100000"/>
              </a:lnSpc>
              <a:spcBef>
                <a:spcPts val="0"/>
              </a:spcBef>
              <a:spcAft>
                <a:spcPts val="600"/>
              </a:spcAft>
              <a:buNone/>
            </a:pPr>
            <a:r>
              <a:rPr lang="fr-FR" sz="1800" dirty="0"/>
              <a:t>9. « </a:t>
            </a:r>
            <a:r>
              <a:rPr lang="fr-FR" sz="1800" dirty="0" err="1"/>
              <a:t>Craving</a:t>
            </a:r>
            <a:r>
              <a:rPr lang="fr-FR" sz="1800" dirty="0"/>
              <a:t> », désir impérieux</a:t>
            </a:r>
          </a:p>
          <a:p>
            <a:pPr marL="449263" marR="0" lvl="2" indent="0" fontAlgn="auto">
              <a:lnSpc>
                <a:spcPct val="100000"/>
              </a:lnSpc>
              <a:spcBef>
                <a:spcPts val="0"/>
              </a:spcBef>
              <a:spcAft>
                <a:spcPts val="600"/>
              </a:spcAft>
              <a:buClrTx/>
              <a:buSzTx/>
              <a:buNone/>
              <a:tabLst/>
              <a:defRPr/>
            </a:pPr>
            <a:r>
              <a:rPr lang="fr-FR" sz="1800" dirty="0"/>
              <a:t>10. Beaucoup de temps consacré</a:t>
            </a:r>
          </a:p>
          <a:p>
            <a:pPr marL="449263" marR="0" lvl="2" indent="0" fontAlgn="auto">
              <a:lnSpc>
                <a:spcPct val="100000"/>
              </a:lnSpc>
              <a:spcBef>
                <a:spcPts val="0"/>
              </a:spcBef>
              <a:spcAft>
                <a:spcPts val="600"/>
              </a:spcAft>
              <a:buClrTx/>
              <a:buSzTx/>
              <a:buNone/>
              <a:tabLst/>
              <a:defRPr/>
            </a:pPr>
            <a:r>
              <a:rPr lang="fr-FR" sz="1800" dirty="0"/>
              <a:t>11. Activités réduites au profit de la  consommation</a:t>
            </a:r>
          </a:p>
          <a:p>
            <a:pPr marL="449263" lvl="2" indent="0">
              <a:lnSpc>
                <a:spcPct val="100000"/>
              </a:lnSpc>
              <a:spcBef>
                <a:spcPts val="0"/>
              </a:spcBef>
              <a:spcAft>
                <a:spcPts val="600"/>
              </a:spcAft>
              <a:buNone/>
            </a:pPr>
            <a:endParaRPr lang="fr-FR" sz="1800" dirty="0"/>
          </a:p>
        </p:txBody>
      </p:sp>
      <p:sp>
        <p:nvSpPr>
          <p:cNvPr id="7" name="ZoneTexte 6">
            <a:extLst>
              <a:ext uri="{FF2B5EF4-FFF2-40B4-BE49-F238E27FC236}">
                <a16:creationId xmlns:a16="http://schemas.microsoft.com/office/drawing/2014/main" id="{5ADAF822-D4F9-4DE7-AE3A-B98A7569B8C7}"/>
              </a:ext>
            </a:extLst>
          </p:cNvPr>
          <p:cNvSpPr txBox="1"/>
          <p:nvPr/>
        </p:nvSpPr>
        <p:spPr>
          <a:xfrm>
            <a:off x="6096001" y="3219450"/>
            <a:ext cx="2701770" cy="369332"/>
          </a:xfrm>
          <a:prstGeom prst="rect">
            <a:avLst/>
          </a:prstGeom>
          <a:noFill/>
        </p:spPr>
        <p:txBody>
          <a:bodyPr wrap="square" rtlCol="0">
            <a:spAutoFit/>
          </a:bodyPr>
          <a:lstStyle/>
          <a:p>
            <a:r>
              <a:rPr lang="fr-FR" b="1" dirty="0">
                <a:solidFill>
                  <a:srgbClr val="7A2553"/>
                </a:solidFill>
              </a:rPr>
              <a:t>Signes pertes de contrôle</a:t>
            </a:r>
          </a:p>
        </p:txBody>
      </p:sp>
      <p:sp>
        <p:nvSpPr>
          <p:cNvPr id="8" name="Accolade fermante 7">
            <a:extLst>
              <a:ext uri="{FF2B5EF4-FFF2-40B4-BE49-F238E27FC236}">
                <a16:creationId xmlns:a16="http://schemas.microsoft.com/office/drawing/2014/main" id="{7D6C8560-FB1B-461C-938E-73BF0D847FD0}"/>
              </a:ext>
            </a:extLst>
          </p:cNvPr>
          <p:cNvSpPr/>
          <p:nvPr/>
        </p:nvSpPr>
        <p:spPr>
          <a:xfrm>
            <a:off x="5704922" y="2479275"/>
            <a:ext cx="198728" cy="1980000"/>
          </a:xfrm>
          <a:prstGeom prst="rightBrace">
            <a:avLst>
              <a:gd name="adj1" fmla="val 29532"/>
              <a:gd name="adj2" fmla="val 47828"/>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95ED5FF1-F1FD-45C1-8D42-1A57E07E2E62}"/>
              </a:ext>
            </a:extLst>
          </p:cNvPr>
          <p:cNvSpPr txBox="1"/>
          <p:nvPr/>
        </p:nvSpPr>
        <p:spPr>
          <a:xfrm>
            <a:off x="6131357" y="5649472"/>
            <a:ext cx="257896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b="1" i="0" u="none" strike="noStrike" kern="1200" cap="none" spc="0" normalizeH="0" baseline="0" noProof="0" dirty="0">
                <a:ln>
                  <a:noFill/>
                </a:ln>
                <a:solidFill>
                  <a:srgbClr val="7A2553"/>
                </a:solidFill>
                <a:effectLst/>
                <a:uLnTx/>
                <a:uFillTx/>
                <a:latin typeface="Calibri" panose="020F0502020204030204"/>
                <a:ea typeface="+mn-ea"/>
                <a:cs typeface="+mn-cs"/>
              </a:rPr>
              <a:t>Focalisation</a:t>
            </a:r>
          </a:p>
        </p:txBody>
      </p:sp>
      <p:sp>
        <p:nvSpPr>
          <p:cNvPr id="12" name="Accolade fermante 11">
            <a:extLst>
              <a:ext uri="{FF2B5EF4-FFF2-40B4-BE49-F238E27FC236}">
                <a16:creationId xmlns:a16="http://schemas.microsoft.com/office/drawing/2014/main" id="{1017E97B-FD61-4160-B2ED-EDA1A6B7C4B6}"/>
              </a:ext>
            </a:extLst>
          </p:cNvPr>
          <p:cNvSpPr/>
          <p:nvPr/>
        </p:nvSpPr>
        <p:spPr>
          <a:xfrm flipV="1">
            <a:off x="5727346" y="5538271"/>
            <a:ext cx="153880" cy="684000"/>
          </a:xfrm>
          <a:prstGeom prst="rightBrace">
            <a:avLst>
              <a:gd name="adj1" fmla="val 29532"/>
              <a:gd name="adj2" fmla="val 51298"/>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3" name="ZoneTexte 12">
            <a:extLst>
              <a:ext uri="{FF2B5EF4-FFF2-40B4-BE49-F238E27FC236}">
                <a16:creationId xmlns:a16="http://schemas.microsoft.com/office/drawing/2014/main" id="{60921514-D4D8-4606-85D4-6585A79B0435}"/>
              </a:ext>
            </a:extLst>
          </p:cNvPr>
          <p:cNvSpPr txBox="1"/>
          <p:nvPr/>
        </p:nvSpPr>
        <p:spPr>
          <a:xfrm>
            <a:off x="9488797" y="3567589"/>
            <a:ext cx="2672378" cy="1569660"/>
          </a:xfrm>
          <a:prstGeom prst="rect">
            <a:avLst/>
          </a:prstGeom>
          <a:noFill/>
        </p:spPr>
        <p:txBody>
          <a:bodyPr wrap="square" rtlCol="0">
            <a:spAutoFit/>
          </a:bodyPr>
          <a:lstStyle/>
          <a:p>
            <a:pPr marL="266700" indent="-266700">
              <a:buFont typeface="Wingdings" panose="05000000000000000000" pitchFamily="2" charset="2"/>
              <a:buChar char="q"/>
            </a:pPr>
            <a:r>
              <a:rPr lang="fr-FR" sz="1600" b="1" dirty="0">
                <a:solidFill>
                  <a:srgbClr val="A49735"/>
                </a:solidFill>
              </a:rPr>
              <a:t>2 à 3 critères : trouble de l’usage léger</a:t>
            </a:r>
          </a:p>
          <a:p>
            <a:pPr marL="266700" indent="-266700">
              <a:buFont typeface="Wingdings" panose="05000000000000000000" pitchFamily="2" charset="2"/>
              <a:buChar char="q"/>
            </a:pPr>
            <a:r>
              <a:rPr lang="fr-FR" sz="1600" b="1" dirty="0">
                <a:solidFill>
                  <a:srgbClr val="A49735"/>
                </a:solidFill>
              </a:rPr>
              <a:t>4 à 5 critères : trouble de l’usage modéré</a:t>
            </a:r>
          </a:p>
          <a:p>
            <a:pPr marL="266700" indent="-266700">
              <a:buFont typeface="Wingdings" panose="05000000000000000000" pitchFamily="2" charset="2"/>
              <a:buChar char="q"/>
            </a:pPr>
            <a:r>
              <a:rPr lang="fr-FR" sz="1600" b="1" dirty="0">
                <a:solidFill>
                  <a:srgbClr val="A49735"/>
                </a:solidFill>
              </a:rPr>
              <a:t>6 critères et plus : trouble de l’usage sévère</a:t>
            </a:r>
          </a:p>
        </p:txBody>
      </p:sp>
      <p:sp>
        <p:nvSpPr>
          <p:cNvPr id="14" name="Accolade fermante 13">
            <a:extLst>
              <a:ext uri="{FF2B5EF4-FFF2-40B4-BE49-F238E27FC236}">
                <a16:creationId xmlns:a16="http://schemas.microsoft.com/office/drawing/2014/main" id="{D4B3A359-A852-42F9-A93C-3C578D01C210}"/>
              </a:ext>
            </a:extLst>
          </p:cNvPr>
          <p:cNvSpPr/>
          <p:nvPr/>
        </p:nvSpPr>
        <p:spPr>
          <a:xfrm>
            <a:off x="9022766" y="2353223"/>
            <a:ext cx="198728" cy="3888000"/>
          </a:xfrm>
          <a:prstGeom prst="rightBrace">
            <a:avLst>
              <a:gd name="adj1" fmla="val 29532"/>
              <a:gd name="adj2" fmla="val 47828"/>
            </a:avLst>
          </a:prstGeom>
          <a:ln w="28575">
            <a:solidFill>
              <a:srgbClr val="A4973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2" name="ZoneTexte 1">
            <a:extLst>
              <a:ext uri="{FF2B5EF4-FFF2-40B4-BE49-F238E27FC236}">
                <a16:creationId xmlns:a16="http://schemas.microsoft.com/office/drawing/2014/main" id="{73F84C0A-8E81-5130-FAC1-436D5B7AB51A}"/>
              </a:ext>
            </a:extLst>
          </p:cNvPr>
          <p:cNvSpPr txBox="1"/>
          <p:nvPr/>
        </p:nvSpPr>
        <p:spPr>
          <a:xfrm>
            <a:off x="6131357" y="4616287"/>
            <a:ext cx="3025774" cy="369332"/>
          </a:xfrm>
          <a:prstGeom prst="rect">
            <a:avLst/>
          </a:prstGeom>
          <a:noFill/>
        </p:spPr>
        <p:txBody>
          <a:bodyPr wrap="square">
            <a:spAutoFit/>
          </a:bodyPr>
          <a:lstStyle/>
          <a:p>
            <a:r>
              <a:rPr lang="fr-FR" sz="1800" b="1" dirty="0">
                <a:solidFill>
                  <a:srgbClr val="7A2553"/>
                </a:solidFill>
              </a:rPr>
              <a:t>Signes physiques</a:t>
            </a:r>
          </a:p>
        </p:txBody>
      </p:sp>
      <p:sp>
        <p:nvSpPr>
          <p:cNvPr id="3" name="Accolade fermante 2">
            <a:extLst>
              <a:ext uri="{FF2B5EF4-FFF2-40B4-BE49-F238E27FC236}">
                <a16:creationId xmlns:a16="http://schemas.microsoft.com/office/drawing/2014/main" id="{44CD27A9-2015-839A-04F6-7C579DD1A896}"/>
              </a:ext>
            </a:extLst>
          </p:cNvPr>
          <p:cNvSpPr/>
          <p:nvPr/>
        </p:nvSpPr>
        <p:spPr>
          <a:xfrm>
            <a:off x="5727346" y="4570028"/>
            <a:ext cx="176304" cy="449647"/>
          </a:xfrm>
          <a:prstGeom prst="rightBrace">
            <a:avLst>
              <a:gd name="adj1" fmla="val 29532"/>
              <a:gd name="adj2" fmla="val 49663"/>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5" name="ZoneTexte 14">
            <a:extLst>
              <a:ext uri="{FF2B5EF4-FFF2-40B4-BE49-F238E27FC236}">
                <a16:creationId xmlns:a16="http://schemas.microsoft.com/office/drawing/2014/main" id="{52656921-E8E1-5FD2-B7D1-3EA3F1ABD514}"/>
              </a:ext>
            </a:extLst>
          </p:cNvPr>
          <p:cNvSpPr txBox="1"/>
          <p:nvPr/>
        </p:nvSpPr>
        <p:spPr>
          <a:xfrm>
            <a:off x="6133569" y="5158488"/>
            <a:ext cx="6131168" cy="369332"/>
          </a:xfrm>
          <a:prstGeom prst="rect">
            <a:avLst/>
          </a:prstGeom>
          <a:noFill/>
        </p:spPr>
        <p:txBody>
          <a:bodyPr wrap="square">
            <a:spAutoFit/>
          </a:bodyPr>
          <a:lstStyle/>
          <a:p>
            <a:r>
              <a:rPr lang="fr-FR" sz="1800" b="1" dirty="0">
                <a:solidFill>
                  <a:srgbClr val="7A2553"/>
                </a:solidFill>
              </a:rPr>
              <a:t>Nouveau critère</a:t>
            </a:r>
            <a:endParaRPr lang="fr-FR" dirty="0"/>
          </a:p>
        </p:txBody>
      </p:sp>
      <p:sp>
        <p:nvSpPr>
          <p:cNvPr id="16" name="Accolade fermante 15">
            <a:extLst>
              <a:ext uri="{FF2B5EF4-FFF2-40B4-BE49-F238E27FC236}">
                <a16:creationId xmlns:a16="http://schemas.microsoft.com/office/drawing/2014/main" id="{41D0D6E4-1C16-4A7B-C5F4-72B846169329}"/>
              </a:ext>
            </a:extLst>
          </p:cNvPr>
          <p:cNvSpPr/>
          <p:nvPr/>
        </p:nvSpPr>
        <p:spPr>
          <a:xfrm>
            <a:off x="5741970" y="5112292"/>
            <a:ext cx="153880" cy="369333"/>
          </a:xfrm>
          <a:prstGeom prst="rightBrace">
            <a:avLst>
              <a:gd name="adj1" fmla="val 29532"/>
              <a:gd name="adj2" fmla="val 49663"/>
            </a:avLst>
          </a:prstGeom>
          <a:ln w="28575">
            <a:solidFill>
              <a:srgbClr val="7A255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Tree>
    <p:extLst>
      <p:ext uri="{BB962C8B-B14F-4D97-AF65-F5344CB8AC3E}">
        <p14:creationId xmlns:p14="http://schemas.microsoft.com/office/powerpoint/2010/main" val="651603248"/>
      </p:ext>
    </p:extLst>
  </p:cSld>
  <p:clrMapOvr>
    <a:masterClrMapping/>
  </p:clrMapOvr>
</p:sld>
</file>

<file path=ppt/theme/theme1.xml><?xml version="1.0" encoding="utf-8"?>
<a:theme xmlns:a="http://schemas.openxmlformats.org/drawingml/2006/main" name="2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pulsio" id="{49A0550A-1D18-4F2A-894E-EA15BE535624}" vid="{CC5BB21E-9BF2-4058-A1D5-082FF41251E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PPT_pulsio</Template>
  <TotalTime>0</TotalTime>
  <Words>2745</Words>
  <Application>Microsoft Office PowerPoint</Application>
  <PresentationFormat>Grand écran</PresentationFormat>
  <Paragraphs>312</Paragraphs>
  <Slides>34</Slides>
  <Notes>11</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34</vt:i4>
      </vt:variant>
    </vt:vector>
  </HeadingPairs>
  <TitlesOfParts>
    <vt:vector size="46" baseType="lpstr">
      <vt:lpstr>Arial</vt:lpstr>
      <vt:lpstr>Calibri</vt:lpstr>
      <vt:lpstr>Calibri Light</vt:lpstr>
      <vt:lpstr>Comic Sans MS</vt:lpstr>
      <vt:lpstr>Courier New</vt:lpstr>
      <vt:lpstr>Helvetica Neue</vt:lpstr>
      <vt:lpstr>rival-sans</vt:lpstr>
      <vt:lpstr>Symbol</vt:lpstr>
      <vt:lpstr>Times New Roman</vt:lpstr>
      <vt:lpstr>Verdana</vt:lpstr>
      <vt:lpstr>Wingdings</vt:lpstr>
      <vt:lpstr>2_Conception personnalisée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virgi</dc:creator>
  <cp:lastModifiedBy>Virginie ZAOLO</cp:lastModifiedBy>
  <cp:revision>356</cp:revision>
  <dcterms:created xsi:type="dcterms:W3CDTF">2019-05-06T07:53:20Z</dcterms:created>
  <dcterms:modified xsi:type="dcterms:W3CDTF">2022-10-25T13:34:23Z</dcterms:modified>
</cp:coreProperties>
</file>