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1"/>
  </p:notesMasterIdLst>
  <p:sldIdLst>
    <p:sldId id="803" r:id="rId2"/>
    <p:sldId id="703" r:id="rId3"/>
    <p:sldId id="924" r:id="rId4"/>
    <p:sldId id="916" r:id="rId5"/>
    <p:sldId id="913" r:id="rId6"/>
    <p:sldId id="925" r:id="rId7"/>
    <p:sldId id="926" r:id="rId8"/>
    <p:sldId id="933" r:id="rId9"/>
    <p:sldId id="938" r:id="rId10"/>
    <p:sldId id="942" r:id="rId11"/>
    <p:sldId id="928" r:id="rId12"/>
    <p:sldId id="929" r:id="rId13"/>
    <p:sldId id="936" r:id="rId14"/>
    <p:sldId id="930" r:id="rId15"/>
    <p:sldId id="931" r:id="rId16"/>
    <p:sldId id="940" r:id="rId17"/>
    <p:sldId id="934" r:id="rId18"/>
    <p:sldId id="941" r:id="rId19"/>
    <p:sldId id="935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enne You" initials="FY" lastIdx="15" clrIdx="0">
    <p:extLst>
      <p:ext uri="{19B8F6BF-5375-455C-9EA6-DF929625EA0E}">
        <p15:presenceInfo xmlns:p15="http://schemas.microsoft.com/office/powerpoint/2012/main" userId="Fabienne You" providerId="None"/>
      </p:ext>
    </p:extLst>
  </p:cmAuthor>
  <p:cmAuthor id="2" name="Fabienne You" initials="FY [2]" lastIdx="8" clrIdx="1">
    <p:extLst>
      <p:ext uri="{19B8F6BF-5375-455C-9EA6-DF929625EA0E}">
        <p15:presenceInfo xmlns:p15="http://schemas.microsoft.com/office/powerpoint/2012/main" userId="S::fabienne.you@srae-addicto-pdl.fr::33802db6-30c6-4786-ac39-6d43bff1652a" providerId="AD"/>
      </p:ext>
    </p:extLst>
  </p:cmAuthor>
  <p:cmAuthor id="3" name="Solen Pelé" initials="SP" lastIdx="3" clrIdx="2">
    <p:extLst>
      <p:ext uri="{19B8F6BF-5375-455C-9EA6-DF929625EA0E}">
        <p15:presenceInfo xmlns:p15="http://schemas.microsoft.com/office/powerpoint/2012/main" userId="S::solen.pele@srae-addicto-pdl.fr::fccd0dbb-3f20-411f-b6ce-224677dc41e5" providerId="AD"/>
      </p:ext>
    </p:extLst>
  </p:cmAuthor>
  <p:cmAuthor id="4" name="Virginie ZAOLO" initials="VZ" lastIdx="1" clrIdx="3">
    <p:extLst>
      <p:ext uri="{19B8F6BF-5375-455C-9EA6-DF929625EA0E}">
        <p15:presenceInfo xmlns:p15="http://schemas.microsoft.com/office/powerpoint/2012/main" userId="S::virginie.zaolo@srae-addicto-pdl.fr::d590909f-4a9e-4d93-b7ac-0d15bd3a9e8a" providerId="AD"/>
      </p:ext>
    </p:extLst>
  </p:cmAuthor>
  <p:cmAuthor id="5" name="Solen Pelé" initials="SP [2]" lastIdx="4" clrIdx="4">
    <p:extLst>
      <p:ext uri="{19B8F6BF-5375-455C-9EA6-DF929625EA0E}">
        <p15:presenceInfo xmlns:p15="http://schemas.microsoft.com/office/powerpoint/2012/main" userId="a93982b8b6fe0ebd" providerId="Windows Live"/>
      </p:ext>
    </p:extLst>
  </p:cmAuthor>
  <p:cmAuthor id="6" name="Pascale Chauvin-Grelier" initials="PC" lastIdx="8" clrIdx="5">
    <p:extLst>
      <p:ext uri="{19B8F6BF-5375-455C-9EA6-DF929625EA0E}">
        <p15:presenceInfo xmlns:p15="http://schemas.microsoft.com/office/powerpoint/2012/main" userId="S::pascale.chauvin-grelier@srae-addicto-pdl.fr::db50cf69-935c-4962-9228-212f94f534b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2553"/>
    <a:srgbClr val="6B6123"/>
    <a:srgbClr val="665F2D"/>
    <a:srgbClr val="A49735"/>
    <a:srgbClr val="7C7775"/>
    <a:srgbClr val="CECBC9"/>
    <a:srgbClr val="D7D8D7"/>
    <a:srgbClr val="CEC794"/>
    <a:srgbClr val="949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EAF5B6-3FC8-4CE8-8590-DBA1A9950F7F}" v="1" dt="2021-08-25T15:28:55.2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0717" autoAdjust="0"/>
  </p:normalViewPr>
  <p:slideViewPr>
    <p:cSldViewPr snapToGrid="0">
      <p:cViewPr varScale="1">
        <p:scale>
          <a:sx n="97" d="100"/>
          <a:sy n="97" d="100"/>
        </p:scale>
        <p:origin x="108" y="2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9" d="100"/>
        <a:sy n="159" d="100"/>
      </p:scale>
      <p:origin x="0" y="-2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enne You" userId="33802db6-30c6-4786-ac39-6d43bff1652a" providerId="ADAL" clId="{D0EAF5B6-3FC8-4CE8-8590-DBA1A9950F7F}"/>
    <pc:docChg chg="undo custSel addSld delSld modSld sldOrd">
      <pc:chgData name="Fabienne You" userId="33802db6-30c6-4786-ac39-6d43bff1652a" providerId="ADAL" clId="{D0EAF5B6-3FC8-4CE8-8590-DBA1A9950F7F}" dt="2021-08-25T15:29:55.845" v="174" actId="2696"/>
      <pc:docMkLst>
        <pc:docMk/>
      </pc:docMkLst>
      <pc:sldChg chg="ord">
        <pc:chgData name="Fabienne You" userId="33802db6-30c6-4786-ac39-6d43bff1652a" providerId="ADAL" clId="{D0EAF5B6-3FC8-4CE8-8590-DBA1A9950F7F}" dt="2021-08-25T15:26:25.314" v="154"/>
        <pc:sldMkLst>
          <pc:docMk/>
          <pc:sldMk cId="415923828" sldId="931"/>
        </pc:sldMkLst>
      </pc:sldChg>
      <pc:sldChg chg="modSp mod">
        <pc:chgData name="Fabienne You" userId="33802db6-30c6-4786-ac39-6d43bff1652a" providerId="ADAL" clId="{D0EAF5B6-3FC8-4CE8-8590-DBA1A9950F7F}" dt="2021-08-25T15:02:02.812" v="27" actId="20577"/>
        <pc:sldMkLst>
          <pc:docMk/>
          <pc:sldMk cId="1834015275" sldId="933"/>
        </pc:sldMkLst>
        <pc:spChg chg="mod">
          <ac:chgData name="Fabienne You" userId="33802db6-30c6-4786-ac39-6d43bff1652a" providerId="ADAL" clId="{D0EAF5B6-3FC8-4CE8-8590-DBA1A9950F7F}" dt="2021-08-25T15:02:02.812" v="27" actId="20577"/>
          <ac:spMkLst>
            <pc:docMk/>
            <pc:sldMk cId="1834015275" sldId="933"/>
            <ac:spMk id="4" creationId="{D02EBC8A-D3C8-481C-A349-C351681D6794}"/>
          </ac:spMkLst>
        </pc:spChg>
      </pc:sldChg>
      <pc:sldChg chg="modSp mod ord">
        <pc:chgData name="Fabienne You" userId="33802db6-30c6-4786-ac39-6d43bff1652a" providerId="ADAL" clId="{D0EAF5B6-3FC8-4CE8-8590-DBA1A9950F7F}" dt="2021-08-25T15:28:44.799" v="163" actId="21"/>
        <pc:sldMkLst>
          <pc:docMk/>
          <pc:sldMk cId="2935922103" sldId="934"/>
        </pc:sldMkLst>
        <pc:spChg chg="mod">
          <ac:chgData name="Fabienne You" userId="33802db6-30c6-4786-ac39-6d43bff1652a" providerId="ADAL" clId="{D0EAF5B6-3FC8-4CE8-8590-DBA1A9950F7F}" dt="2021-08-25T15:28:44.799" v="163" actId="21"/>
          <ac:spMkLst>
            <pc:docMk/>
            <pc:sldMk cId="2935922103" sldId="934"/>
            <ac:spMk id="3" creationId="{15406DA4-564B-4081-95EF-9818EA19CD7D}"/>
          </ac:spMkLst>
        </pc:spChg>
      </pc:sldChg>
      <pc:sldChg chg="modSp mod">
        <pc:chgData name="Fabienne You" userId="33802db6-30c6-4786-ac39-6d43bff1652a" providerId="ADAL" clId="{D0EAF5B6-3FC8-4CE8-8590-DBA1A9950F7F}" dt="2021-08-25T15:10:13.769" v="41" actId="20577"/>
        <pc:sldMkLst>
          <pc:docMk/>
          <pc:sldMk cId="1304614112" sldId="937"/>
        </pc:sldMkLst>
        <pc:spChg chg="mod">
          <ac:chgData name="Fabienne You" userId="33802db6-30c6-4786-ac39-6d43bff1652a" providerId="ADAL" clId="{D0EAF5B6-3FC8-4CE8-8590-DBA1A9950F7F}" dt="2021-08-25T15:10:13.769" v="41" actId="20577"/>
          <ac:spMkLst>
            <pc:docMk/>
            <pc:sldMk cId="1304614112" sldId="937"/>
            <ac:spMk id="4" creationId="{D02EBC8A-D3C8-481C-A349-C351681D6794}"/>
          </ac:spMkLst>
        </pc:spChg>
      </pc:sldChg>
      <pc:sldChg chg="modSp add mod">
        <pc:chgData name="Fabienne You" userId="33802db6-30c6-4786-ac39-6d43bff1652a" providerId="ADAL" clId="{D0EAF5B6-3FC8-4CE8-8590-DBA1A9950F7F}" dt="2021-08-25T15:09:33.930" v="40" actId="20577"/>
        <pc:sldMkLst>
          <pc:docMk/>
          <pc:sldMk cId="1916742240" sldId="938"/>
        </pc:sldMkLst>
        <pc:spChg chg="mod">
          <ac:chgData name="Fabienne You" userId="33802db6-30c6-4786-ac39-6d43bff1652a" providerId="ADAL" clId="{D0EAF5B6-3FC8-4CE8-8590-DBA1A9950F7F}" dt="2021-08-25T15:09:33.930" v="40" actId="20577"/>
          <ac:spMkLst>
            <pc:docMk/>
            <pc:sldMk cId="1916742240" sldId="938"/>
            <ac:spMk id="4" creationId="{D02EBC8A-D3C8-481C-A349-C351681D6794}"/>
          </ac:spMkLst>
        </pc:spChg>
      </pc:sldChg>
      <pc:sldChg chg="delSp modSp add del mod">
        <pc:chgData name="Fabienne You" userId="33802db6-30c6-4786-ac39-6d43bff1652a" providerId="ADAL" clId="{D0EAF5B6-3FC8-4CE8-8590-DBA1A9950F7F}" dt="2021-08-25T15:26:55.114" v="155" actId="2696"/>
        <pc:sldMkLst>
          <pc:docMk/>
          <pc:sldMk cId="4243670168" sldId="939"/>
        </pc:sldMkLst>
        <pc:spChg chg="mod">
          <ac:chgData name="Fabienne You" userId="33802db6-30c6-4786-ac39-6d43bff1652a" providerId="ADAL" clId="{D0EAF5B6-3FC8-4CE8-8590-DBA1A9950F7F}" dt="2021-08-25T15:14:38.563" v="66" actId="20577"/>
          <ac:spMkLst>
            <pc:docMk/>
            <pc:sldMk cId="4243670168" sldId="939"/>
            <ac:spMk id="4" creationId="{D02EBC8A-D3C8-481C-A349-C351681D6794}"/>
          </ac:spMkLst>
        </pc:spChg>
        <pc:spChg chg="mod">
          <ac:chgData name="Fabienne You" userId="33802db6-30c6-4786-ac39-6d43bff1652a" providerId="ADAL" clId="{D0EAF5B6-3FC8-4CE8-8590-DBA1A9950F7F}" dt="2021-08-25T15:15:31.720" v="76" actId="20577"/>
          <ac:spMkLst>
            <pc:docMk/>
            <pc:sldMk cId="4243670168" sldId="939"/>
            <ac:spMk id="5" creationId="{CAEBCDAC-FBE4-402F-86D2-555AFF6B79FC}"/>
          </ac:spMkLst>
        </pc:spChg>
        <pc:spChg chg="del mod">
          <ac:chgData name="Fabienne You" userId="33802db6-30c6-4786-ac39-6d43bff1652a" providerId="ADAL" clId="{D0EAF5B6-3FC8-4CE8-8590-DBA1A9950F7F}" dt="2021-08-25T15:11:53.169" v="44" actId="478"/>
          <ac:spMkLst>
            <pc:docMk/>
            <pc:sldMk cId="4243670168" sldId="939"/>
            <ac:spMk id="6" creationId="{CA1DD3C9-4AA8-4E7C-B4AC-48E838B4EAF8}"/>
          </ac:spMkLst>
        </pc:spChg>
      </pc:sldChg>
      <pc:sldChg chg="modSp add mod">
        <pc:chgData name="Fabienne You" userId="33802db6-30c6-4786-ac39-6d43bff1652a" providerId="ADAL" clId="{D0EAF5B6-3FC8-4CE8-8590-DBA1A9950F7F}" dt="2021-08-25T15:29:50.233" v="173" actId="20577"/>
        <pc:sldMkLst>
          <pc:docMk/>
          <pc:sldMk cId="1403918165" sldId="940"/>
        </pc:sldMkLst>
        <pc:spChg chg="mod">
          <ac:chgData name="Fabienne You" userId="33802db6-30c6-4786-ac39-6d43bff1652a" providerId="ADAL" clId="{D0EAF5B6-3FC8-4CE8-8590-DBA1A9950F7F}" dt="2021-08-25T15:29:50.233" v="173" actId="20577"/>
          <ac:spMkLst>
            <pc:docMk/>
            <pc:sldMk cId="1403918165" sldId="940"/>
            <ac:spMk id="4" creationId="{D02EBC8A-D3C8-481C-A349-C351681D6794}"/>
          </ac:spMkLst>
        </pc:spChg>
        <pc:spChg chg="mod">
          <ac:chgData name="Fabienne You" userId="33802db6-30c6-4786-ac39-6d43bff1652a" providerId="ADAL" clId="{D0EAF5B6-3FC8-4CE8-8590-DBA1A9950F7F}" dt="2021-08-25T15:17:15.331" v="104" actId="20577"/>
          <ac:spMkLst>
            <pc:docMk/>
            <pc:sldMk cId="1403918165" sldId="940"/>
            <ac:spMk id="5" creationId="{CAEBCDAC-FBE4-402F-86D2-555AFF6B79FC}"/>
          </ac:spMkLst>
        </pc:spChg>
      </pc:sldChg>
      <pc:sldChg chg="addSp delSp modSp add del mod">
        <pc:chgData name="Fabienne You" userId="33802db6-30c6-4786-ac39-6d43bff1652a" providerId="ADAL" clId="{D0EAF5B6-3FC8-4CE8-8590-DBA1A9950F7F}" dt="2021-08-25T15:29:55.845" v="174" actId="2696"/>
        <pc:sldMkLst>
          <pc:docMk/>
          <pc:sldMk cId="4178024977" sldId="941"/>
        </pc:sldMkLst>
        <pc:spChg chg="add del mod">
          <ac:chgData name="Fabienne You" userId="33802db6-30c6-4786-ac39-6d43bff1652a" providerId="ADAL" clId="{D0EAF5B6-3FC8-4CE8-8590-DBA1A9950F7F}" dt="2021-08-25T15:29:26.854" v="168"/>
          <ac:spMkLst>
            <pc:docMk/>
            <pc:sldMk cId="4178024977" sldId="941"/>
            <ac:spMk id="2" creationId="{EEAEF19A-F198-4997-8031-E460384BAD3E}"/>
          </ac:spMkLst>
        </pc:spChg>
        <pc:spChg chg="mod">
          <ac:chgData name="Fabienne You" userId="33802db6-30c6-4786-ac39-6d43bff1652a" providerId="ADAL" clId="{D0EAF5B6-3FC8-4CE8-8590-DBA1A9950F7F}" dt="2021-08-25T15:28:29.933" v="160" actId="21"/>
          <ac:spMkLst>
            <pc:docMk/>
            <pc:sldMk cId="4178024977" sldId="941"/>
            <ac:spMk id="4" creationId="{D02EBC8A-D3C8-481C-A349-C351681D6794}"/>
          </ac:spMkLst>
        </pc:spChg>
        <pc:spChg chg="mod">
          <ac:chgData name="Fabienne You" userId="33802db6-30c6-4786-ac39-6d43bff1652a" providerId="ADAL" clId="{D0EAF5B6-3FC8-4CE8-8590-DBA1A9950F7F}" dt="2021-08-25T15:28:01.850" v="159"/>
          <ac:spMkLst>
            <pc:docMk/>
            <pc:sldMk cId="4178024977" sldId="941"/>
            <ac:spMk id="5" creationId="{CAEBCDAC-FBE4-402F-86D2-555AFF6B79F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04D5-3A39-4672-BCE6-A2DAA8383C55}" type="datetimeFigureOut">
              <a:rPr lang="fr-FR" smtClean="0"/>
              <a:t>29/10/2021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06041-7AB3-45EA-9A11-E8D7CE559A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50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088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062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195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899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664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90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95447CF-0F03-478B-9BA0-3B9C809216CE}"/>
              </a:ext>
            </a:extLst>
          </p:cNvPr>
          <p:cNvSpPr txBox="1">
            <a:spLocks/>
          </p:cNvSpPr>
          <p:nvPr userDrawn="1"/>
        </p:nvSpPr>
        <p:spPr>
          <a:xfrm>
            <a:off x="0" y="6587836"/>
            <a:ext cx="12191999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Travail collaboratif issu du groupe de travail régional formation coordonné par la SRAE addictologie des Pays de la Loire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3032A92-CA3E-40F8-9D4F-9FEDA0F209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6" y="6319791"/>
            <a:ext cx="511921" cy="517426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20F49BEA-1223-486E-A2A0-76D6C2677B2B}"/>
              </a:ext>
            </a:extLst>
          </p:cNvPr>
          <p:cNvSpPr txBox="1">
            <a:spLocks/>
          </p:cNvSpPr>
          <p:nvPr userDrawn="1"/>
        </p:nvSpPr>
        <p:spPr>
          <a:xfrm>
            <a:off x="10695214" y="6587836"/>
            <a:ext cx="1496785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	Septembre  2021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53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tances.fr/actualites/2018/alcool-a-risque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spaysdelaloire.com/publications/tabac-dans-les-pays-de-la-loire-resultats-du-barometre-de-sante-publique-france-2017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spaysdelaloire.com/publications/drogues-illicites-dans-les-pays-de-la-loire-resultats-du-barometre-de-sante-publiqu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dictaide.fr/impact-neonatal-de-lusage-de-cannabis-pendant-la-grossesse-une-importante-etude-de-cohorte-californienne-parue-dans-addiction/" TargetMode="External"/><Relationship Id="rId2" Type="http://schemas.openxmlformats.org/officeDocument/2006/relationships/hyperlink" Target="https://dumas.ccsd.cnrs.fr/dumas-02482505/document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spaysdelaloire.com/publications/alcool-dans-les-pays-de-la-loire-resultats-du-barometre-de-sante-publique-france-201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56491431-74C4-47D3-A99D-F2A92DAC44D9}"/>
              </a:ext>
            </a:extLst>
          </p:cNvPr>
          <p:cNvSpPr txBox="1">
            <a:spLocks/>
          </p:cNvSpPr>
          <p:nvPr/>
        </p:nvSpPr>
        <p:spPr>
          <a:xfrm>
            <a:off x="340248" y="1178511"/>
            <a:ext cx="11511504" cy="45009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b="1" cap="small" dirty="0">
              <a:latin typeface="+mn-lt"/>
            </a:endParaRPr>
          </a:p>
          <a:p>
            <a:pPr algn="ctr"/>
            <a:r>
              <a:rPr lang="fr-FR" b="1" cap="small" dirty="0">
                <a:latin typeface="+mn-lt"/>
              </a:rPr>
              <a:t>Support de Formation</a:t>
            </a:r>
          </a:p>
          <a:p>
            <a:pPr algn="ctr"/>
            <a:r>
              <a:rPr lang="fr-FR" b="1" cap="small" dirty="0">
                <a:latin typeface="+mn-lt"/>
              </a:rPr>
              <a:t> </a:t>
            </a:r>
            <a:br>
              <a:rPr lang="fr-FR" b="1" cap="small" dirty="0">
                <a:latin typeface="+mn-lt"/>
              </a:rPr>
            </a:br>
            <a:r>
              <a:rPr lang="fr-FR" sz="3200" b="1" cap="small" dirty="0">
                <a:latin typeface="+mn-lt"/>
              </a:rPr>
              <a:t>Le repérage précoce et l’intervention brève</a:t>
            </a:r>
          </a:p>
          <a:p>
            <a:pPr algn="ctr"/>
            <a:r>
              <a:rPr lang="fr-FR" sz="3200" b="1" cap="small" dirty="0">
                <a:latin typeface="+mn-lt"/>
              </a:rPr>
              <a:t> Alcool-tabac-cannabis</a:t>
            </a:r>
          </a:p>
          <a:p>
            <a:pPr algn="ctr"/>
            <a:r>
              <a:rPr lang="fr-FR" sz="3200" b="1" cap="small" dirty="0">
                <a:latin typeface="+mn-lt"/>
              </a:rPr>
              <a:t>Périnatalité</a:t>
            </a: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2015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501444" y="1455174"/>
            <a:ext cx="111151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i="0" u="none" strike="noStrike" baseline="0" dirty="0">
                <a:solidFill>
                  <a:srgbClr val="000000"/>
                </a:solidFill>
                <a:latin typeface="DaxCondensed-Bold"/>
              </a:rPr>
              <a:t>U</a:t>
            </a:r>
            <a:r>
              <a:rPr lang="fr-FR" b="1" dirty="0">
                <a:solidFill>
                  <a:srgbClr val="000000"/>
                </a:solidFill>
                <a:latin typeface="DaxCondensed-Bold"/>
              </a:rPr>
              <a:t>ne consommation d’alcool à risque</a:t>
            </a:r>
            <a:r>
              <a:rPr lang="fr-FR" sz="1800" b="1" i="0" u="none" strike="noStrike" baseline="0" dirty="0">
                <a:solidFill>
                  <a:srgbClr val="000000"/>
                </a:solidFill>
                <a:latin typeface="DaxCondensed-Bold"/>
              </a:rPr>
              <a:t> peut concerner toutes les femmes, q</a:t>
            </a:r>
            <a:r>
              <a:rPr lang="fr-FR" sz="1800" b="1" i="0" u="none" strike="noStrike" baseline="0" dirty="0">
                <a:solidFill>
                  <a:srgbClr val="000000"/>
                </a:solidFill>
                <a:latin typeface="DaxCondensed-Medium"/>
              </a:rPr>
              <a:t>uelque soit leur origine socio-économique ou culturelle.*</a:t>
            </a:r>
          </a:p>
          <a:p>
            <a:endParaRPr lang="fr-FR" sz="1800" b="1" i="0" u="none" strike="noStrike" baseline="0" dirty="0">
              <a:solidFill>
                <a:srgbClr val="000000"/>
              </a:solidFill>
              <a:latin typeface="DaxCondensed-Medium"/>
            </a:endParaRPr>
          </a:p>
          <a:p>
            <a:endParaRPr lang="fr-FR" b="1" dirty="0"/>
          </a:p>
          <a:p>
            <a:r>
              <a:rPr lang="fr-FR" sz="1800" b="1" i="0" u="none" strike="noStrike" baseline="0" dirty="0">
                <a:solidFill>
                  <a:srgbClr val="000000"/>
                </a:solidFill>
                <a:latin typeface="DaxCondensed-Bold"/>
              </a:rPr>
              <a:t>Les symptômes d’une consommation d’alcool à risque </a:t>
            </a:r>
            <a:r>
              <a:rPr lang="fr-FR" sz="1800" b="1" i="0" u="none" strike="noStrike" baseline="0" dirty="0">
                <a:solidFill>
                  <a:srgbClr val="000000"/>
                </a:solidFill>
                <a:latin typeface="DaxCondensed-Medium"/>
              </a:rPr>
              <a:t>ne sont pas toujours visibles à l’examen clinique, biologique, et / ou échographique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DaxCondensed-Medium"/>
              </a:rPr>
              <a:t>.*</a:t>
            </a:r>
          </a:p>
          <a:p>
            <a:endParaRPr lang="fr-FR" sz="1800" b="0" i="0" u="none" strike="noStrike" baseline="0" dirty="0">
              <a:solidFill>
                <a:srgbClr val="000000"/>
              </a:solidFill>
              <a:latin typeface="DaxCondensed-Medium"/>
            </a:endParaRPr>
          </a:p>
          <a:p>
            <a:pPr algn="l"/>
            <a:endParaRPr lang="fr-FR" sz="1800" b="0" i="0" u="none" strike="noStrike" baseline="0" dirty="0">
              <a:solidFill>
                <a:srgbClr val="000000"/>
              </a:solidFill>
              <a:latin typeface="DaxCondensed-Medium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Grossesse et Alcool 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FA49D0B-1705-4A1B-9902-2DD8874FC5C5}"/>
              </a:ext>
            </a:extLst>
          </p:cNvPr>
          <p:cNvSpPr txBox="1"/>
          <p:nvPr/>
        </p:nvSpPr>
        <p:spPr>
          <a:xfrm>
            <a:off x="501445" y="5083278"/>
            <a:ext cx="11444749" cy="1461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*Alcool et grossesse, comment en parler , ANPAA 59: </a:t>
            </a:r>
            <a:r>
              <a:rPr lang="fr-FR" sz="1600" b="0" i="0" u="none" strike="noStrike" baseline="0" dirty="0">
                <a:latin typeface="Dax-Regular"/>
              </a:rPr>
              <a:t>Rédaction : Sylvie </a:t>
            </a:r>
            <a:r>
              <a:rPr lang="fr-FR" sz="1600" b="0" i="0" u="none" strike="noStrike" baseline="0" dirty="0" err="1">
                <a:latin typeface="Dax-Regular"/>
              </a:rPr>
              <a:t>Gadeyne</a:t>
            </a:r>
            <a:r>
              <a:rPr lang="fr-FR" sz="1600" b="0" i="0" u="none" strike="noStrike" baseline="0" dirty="0">
                <a:latin typeface="Dax-Regular"/>
              </a:rPr>
              <a:t> - ANPAA 59 • Conception Graphique : Yveline Lhermitte - </a:t>
            </a:r>
            <a:r>
              <a:rPr lang="fr-FR" sz="1600" b="0" i="0" u="none" strike="noStrike" baseline="0" dirty="0" err="1">
                <a:latin typeface="Dax-Regular"/>
              </a:rPr>
              <a:t>Zyb’line</a:t>
            </a:r>
            <a:r>
              <a:rPr lang="fr-FR" sz="1600" b="0" i="0" u="none" strike="noStrike" baseline="0" dirty="0">
                <a:latin typeface="Dax-Regular"/>
              </a:rPr>
              <a:t> - ylhermitte@zybline.com - 2009</a:t>
            </a:r>
          </a:p>
          <a:p>
            <a:pPr algn="l"/>
            <a:r>
              <a:rPr lang="fr-FR" sz="1600" b="0" i="0" u="none" strike="noStrike" baseline="0" dirty="0">
                <a:latin typeface="Dax-Regular"/>
              </a:rPr>
              <a:t>Les droits d’auteur appartiennent à l’ANPAA 59. Reproduction de tout ou partie du livret interdite sans autorisation écrite préalable</a:t>
            </a:r>
          </a:p>
          <a:p>
            <a:pPr algn="l"/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6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https://www.constances.fr/actualites/2018/alcool-a-risque.php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006627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408638" y="1570062"/>
            <a:ext cx="11496849" cy="2165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Plus de 75 000 décès imputables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 tabagisme en 2015,</a:t>
            </a:r>
          </a:p>
          <a:p>
            <a:pPr marL="285750" lvl="0" indent="-2857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Première cause de décès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évitable en France 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&gt;&gt; « Les décès attribuables au tabagisme en France ». Santé publique France. Numéro thématique. Journée mondiale sans tabac. Bull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Epidémiol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Hebd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2018 ; (14-15) / http://beh.santepubliquefrance.fr/beh/2019/15/2019_15_2.html </a:t>
            </a:r>
          </a:p>
          <a:p>
            <a:pPr marL="285750" lvl="0" indent="-2857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coût social de 122 milliards d’euros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2010 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&gt;&gt; « Le coût social des drogues en France ». OFDT. Note 2015-04. Saint-Denis, le 10 septembre 2015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Tabac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A1DD3C9-4AA8-4E7C-B4AC-48E838B4EAF8}"/>
              </a:ext>
            </a:extLst>
          </p:cNvPr>
          <p:cNvSpPr txBox="1"/>
          <p:nvPr/>
        </p:nvSpPr>
        <p:spPr>
          <a:xfrm>
            <a:off x="408638" y="4346475"/>
            <a:ext cx="11496850" cy="1418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Pays de la Loire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Tabac dans les Pays de la Loire. Résultats du Baromètre de Santé publique France 2017 » - ORS des Pays de la Loire, octobre 2019 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&gt;&gt; </a:t>
            </a:r>
            <a:r>
              <a:rPr lang="fr-FR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https://www.orspaysdelaloire.com/publications/tabac-dans-les-pays-de-la-loire-resultats-du-barometre-de-sante-publique-france-2017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41197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Femmes et Tabac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82767FE-1C5F-46DB-9B90-811526EA6E9F}"/>
              </a:ext>
            </a:extLst>
          </p:cNvPr>
          <p:cNvSpPr txBox="1"/>
          <p:nvPr/>
        </p:nvSpPr>
        <p:spPr>
          <a:xfrm>
            <a:off x="595422" y="1733107"/>
            <a:ext cx="11447225" cy="4467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tabac est responsable du décès de 20 000 femmes/an en France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2 fois plus qu’il y a 20 ans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fr-FR" sz="1800" b="0" i="0" u="none" strike="noStrike" baseline="0" dirty="0">
              <a:solidFill>
                <a:srgbClr val="000000"/>
              </a:solidFill>
            </a:endParaRP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</a:rPr>
              <a:t>Entre 2000 et 2015 la mortalité par </a:t>
            </a:r>
            <a:r>
              <a:rPr lang="fr-FR" sz="1800" b="1" i="0" u="none" strike="noStrike" baseline="0" dirty="0">
                <a:solidFill>
                  <a:srgbClr val="000000"/>
                </a:solidFill>
              </a:rPr>
              <a:t>cancer du poumon </a:t>
            </a:r>
            <a:r>
              <a:rPr lang="fr-FR" sz="1800" b="0" i="0" u="none" strike="noStrike" baseline="0" dirty="0">
                <a:solidFill>
                  <a:srgbClr val="000000"/>
                </a:solidFill>
              </a:rPr>
              <a:t>a augmenté de plus de 70% chez les femmes alors qu’elle a diminué de 15% chez les hommes. *</a:t>
            </a:r>
          </a:p>
          <a:p>
            <a:endParaRPr lang="fr-FR" sz="1800" b="0" i="0" u="none" strike="noStrike" baseline="0" dirty="0">
              <a:solidFill>
                <a:srgbClr val="000000"/>
              </a:solidFill>
            </a:endParaRP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</a:rPr>
              <a:t>Les BPCO, menant à terme aux décès par insuffisance respiratoire chez les femmes ont doublé.</a:t>
            </a:r>
          </a:p>
          <a:p>
            <a:endParaRPr lang="fr-FR" sz="1800" b="0" i="0" u="none" strike="noStrike" baseline="0" dirty="0">
              <a:solidFill>
                <a:srgbClr val="000000"/>
              </a:solidFill>
            </a:endParaRPr>
          </a:p>
          <a:p>
            <a:r>
              <a:rPr lang="fr-FR" dirty="0">
                <a:solidFill>
                  <a:srgbClr val="000000"/>
                </a:solidFill>
              </a:rPr>
              <a:t>Les </a:t>
            </a:r>
            <a:r>
              <a:rPr lang="fr-FR" sz="1800" b="0" i="0" u="none" strike="noStrike" baseline="0" dirty="0">
                <a:solidFill>
                  <a:srgbClr val="000000"/>
                </a:solidFill>
              </a:rPr>
              <a:t>hospitalisations pour </a:t>
            </a:r>
            <a:r>
              <a:rPr lang="fr-FR" sz="1800" b="1" i="0" u="none" strike="noStrike" baseline="0" dirty="0">
                <a:solidFill>
                  <a:srgbClr val="000000"/>
                </a:solidFill>
              </a:rPr>
              <a:t>infarctus du myocarde </a:t>
            </a:r>
            <a:r>
              <a:rPr lang="fr-FR" sz="1800" b="0" i="0" u="none" strike="noStrike" baseline="0" dirty="0">
                <a:solidFill>
                  <a:srgbClr val="000000"/>
                </a:solidFill>
              </a:rPr>
              <a:t>ont augmenté de 5% par an entre 2005 et 2014 chez les femmes de 45 à 54 ans.</a:t>
            </a:r>
          </a:p>
          <a:p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fr-FR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* </a:t>
            </a:r>
            <a:r>
              <a:rPr lang="fr-FR" sz="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OliéV</a:t>
            </a:r>
            <a:r>
              <a:rPr lang="fr-FR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fr-FR" sz="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PasquereauA</a:t>
            </a:r>
            <a:r>
              <a:rPr lang="fr-FR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fr-FR" sz="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AssogbaF</a:t>
            </a:r>
            <a:r>
              <a:rPr lang="fr-FR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A.G et al. Évolutions de la morbidité et de la mortalité liées au tabagisme chez les femmes en France métropolitaine : une situation préoccupante. Bull </a:t>
            </a:r>
            <a:r>
              <a:rPr lang="fr-FR" sz="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EpidémiolHebd</a:t>
            </a:r>
            <a:r>
              <a:rPr lang="fr-FR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2018;(35-36):683-94.http://invs.santepubliquefrance.fr/beh/2018/35-36/2018_35-36_1.html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53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Femmes enceintes et Tabac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82767FE-1C5F-46DB-9B90-811526EA6E9F}"/>
              </a:ext>
            </a:extLst>
          </p:cNvPr>
          <p:cNvSpPr txBox="1"/>
          <p:nvPr/>
        </p:nvSpPr>
        <p:spPr>
          <a:xfrm>
            <a:off x="408638" y="1492940"/>
            <a:ext cx="11714535" cy="4216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/>
              <a:t>Le tabagisme pendant la grossesse concernerait entre 20 % et 25 % des femmes enceintes et serait plus fréquent parmi les femmes les plus jeunes et les moins diplômées.*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80% des fumeuses qui arrêtent pendant la grossesse le font au premier trimestre**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17% de femmes enceintes fumaient au 3</a:t>
            </a:r>
            <a:r>
              <a:rPr lang="fr-FR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ème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trimestre de grossesse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**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84,7% de celles qui avaient arrêté de fumer ont recommencé après l’accouchement***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63%  des femmes enceintes déclarent avoir été informées ( par médecin ou sage-femme) des risques de la consommation de tabac durant leur suivi de grossesse***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fumeuse enceinte / 5 a reçu le conseil d’arrêter totalement par le médecin ou la sage femme  suivant sa grossesse***</a:t>
            </a:r>
            <a:endParaRPr lang="fr-FR" b="0" i="0" u="none" strike="noStrike" baseline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Réf: L’essentiel sur Alcool, tabac, cannabis et grossesse MILDECA, juin 2020*</a:t>
            </a:r>
          </a:p>
          <a:p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Réf : Référentiel Tabac Périnatalité, Réseau NGLR-juin 2017**</a:t>
            </a:r>
          </a:p>
          <a:p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Réf : Baromètre de Santé Publique France 2017 –Alcool et Tabac durant la grossesse ***</a:t>
            </a:r>
          </a:p>
        </p:txBody>
      </p:sp>
    </p:spTree>
    <p:extLst>
      <p:ext uri="{BB962C8B-B14F-4D97-AF65-F5344CB8AC3E}">
        <p14:creationId xmlns:p14="http://schemas.microsoft.com/office/powerpoint/2010/main" val="2615646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408639" y="1713437"/>
            <a:ext cx="11232754" cy="1096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France,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/>
              <a:t>Synthèse thématique : cannabis. Observatoire Français des Drogues et des Toxicomanies</a:t>
            </a:r>
          </a:p>
          <a:p>
            <a:r>
              <a:rPr lang="fr-FR" sz="1800" dirty="0"/>
              <a:t>&gt;&gt;</a:t>
            </a:r>
            <a:r>
              <a:rPr lang="fr-FR" sz="1800" dirty="0">
                <a:solidFill>
                  <a:srgbClr val="0563C1"/>
                </a:solidFill>
              </a:rPr>
              <a:t> </a:t>
            </a:r>
            <a:r>
              <a:rPr lang="fr-FR" sz="1400" dirty="0">
                <a:solidFill>
                  <a:srgbClr val="0563C1"/>
                </a:solidFill>
              </a:rPr>
              <a:t>https://www.ofdt.fr/produits-et-addictions/de-z/cannabis/</a:t>
            </a:r>
            <a:endParaRPr lang="fr-FR" sz="14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Cannabis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A1DD3C9-4AA8-4E7C-B4AC-48E838B4EAF8}"/>
              </a:ext>
            </a:extLst>
          </p:cNvPr>
          <p:cNvSpPr txBox="1"/>
          <p:nvPr/>
        </p:nvSpPr>
        <p:spPr>
          <a:xfrm>
            <a:off x="408639" y="3400109"/>
            <a:ext cx="11232755" cy="1418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Pays de la Loire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 Drogues illicites dans les Pays de la Loire. Résultats du Baromètre de Santé publique France 2017 » - ORS Pays de la Loire, novembre 2019 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&gt;&gt; </a:t>
            </a:r>
            <a:r>
              <a:rPr lang="fr-FR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https://www.orspaysdelaloire.com/publications/drogues-illicites-dans-les-pays-de-la-loire-resultats-du-barometre-de-sante-publique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987775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Femmes et Cannabis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81680B5-99CF-4CE0-BB22-711ECD019125}"/>
              </a:ext>
            </a:extLst>
          </p:cNvPr>
          <p:cNvSpPr txBox="1"/>
          <p:nvPr/>
        </p:nvSpPr>
        <p:spPr>
          <a:xfrm>
            <a:off x="408639" y="1632857"/>
            <a:ext cx="113747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C’est la substance illicite la plus consommée en France : </a:t>
            </a:r>
          </a:p>
          <a:p>
            <a:pPr>
              <a:spcAft>
                <a:spcPts val="600"/>
              </a:spcAft>
            </a:pPr>
            <a:endParaRPr lang="fr-FR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/>
              <a:t>37% de femmes de 15 -64 ans l’ont expérimenté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/>
              <a:t>20% de femmes de 18-25 ans en ont consommé dans l’année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6747E1-D90D-4530-A266-A9F8FACC305F}"/>
              </a:ext>
            </a:extLst>
          </p:cNvPr>
          <p:cNvSpPr txBox="1"/>
          <p:nvPr/>
        </p:nvSpPr>
        <p:spPr>
          <a:xfrm>
            <a:off x="408639" y="4624978"/>
            <a:ext cx="1131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23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408638" y="1432269"/>
            <a:ext cx="11547387" cy="4516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D’après le rapport de l’enquête nationale de périnatalité de 2016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2,1% des femmes interrogées par auto-questionnaire ont déclaré avoir consommé du cannabis durant leur grossesse.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 15% d’entre elles déclaraient avoir consommé du cannabis une à deux fois par mois durant leur grossesse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peu plus de 43% plus de trois fois par mois.</a:t>
            </a:r>
          </a:p>
          <a:p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[5] INSERM et DREES. Enquête nationale périnatale. Rapport 2016. Les naissances et les établissements. Situation et évolution depuis 2010. Octobre 2017</a:t>
            </a:r>
          </a:p>
          <a:p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 34 et 60% des consommatrices poursuivent l’usage de cannabis durant la grossesse, sans vraiment connaître les risques qu’elles encourent </a:t>
            </a:r>
          </a:p>
          <a:p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 :Dumas et al. Grossesse et usage de substances psychoactives en France. Synthèse de la littérature. Journal de Gynécologie Obstétrique et Biologie de la Reproduction, 2014 ; 43 : 649-656 .&amp; The American </a:t>
            </a: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College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Obstetricians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Gynecologists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Marijuana use </a:t>
            </a: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pregnancy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lactation. Octobre 2017, 722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750"/>
              </a:spcAft>
              <a:buFont typeface="Arial" panose="020B0604020202020204" pitchFamily="34" charset="0"/>
              <a:buChar char="•"/>
            </a:pP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grossesse et Cannabis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918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Cannabis- nourrissons et enfants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5406DA4-564B-4081-95EF-9818EA19CD7D}"/>
              </a:ext>
            </a:extLst>
          </p:cNvPr>
          <p:cNvSpPr txBox="1"/>
          <p:nvPr/>
        </p:nvSpPr>
        <p:spPr>
          <a:xfrm>
            <a:off x="408638" y="1506343"/>
            <a:ext cx="11547387" cy="5693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Allaitement 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retrouve la présence de cannabinoïdes dans 63% d’échantillons de lait maternel recueillis jusqu’à 6 jours après la dernière consommation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 : Bertrand et al. </a:t>
            </a:r>
            <a:r>
              <a:rPr lang="fr-FR" sz="1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Pediatrics</a:t>
            </a:r>
            <a:r>
              <a:rPr lang="fr-FR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2018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fois plus d’admission en néonatologie chez nourrissons exposés</a:t>
            </a:r>
          </a:p>
          <a:p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 :</a:t>
            </a:r>
            <a:r>
              <a:rPr lang="fr-FR" sz="1200" i="1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https://dumas.ccsd.cnrs.fr/dumas-02482505/document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MEMOIRE DE DIPLOME D’ETAT DE SAGE-FEMME DE L’UNIVERSITE DE VERSAILLES SAINT–QUENTIN–EN-YVELINES DISCIPLINE / SPECIALITE : Maïeutique Présenté par : CAROLINE DURAND En vue de l’obtention du Diplôme d’Etat de sage-femme Evaluation des Pratiques Professionnelles sur le dépistage du cannabis par les sages-femmes durant la grossesse Soutenu le : Jeudi 27 Juin 2019</a:t>
            </a:r>
          </a:p>
          <a:p>
            <a:endParaRPr lang="fr-FR" sz="12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Les nourrissons exposés intra-utero sont 35% plus susceptibles de mourir dans l’année suivant la naissance que les nourrissons non exposés.</a:t>
            </a:r>
            <a:endParaRPr lang="fr-F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 err="1">
                <a:solidFill>
                  <a:srgbClr val="5B5E6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fr-FR" sz="1200" i="1" dirty="0">
                <a:solidFill>
                  <a:srgbClr val="5B5E6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Etude de cohorte californienne 2001-2012 :</a:t>
            </a:r>
            <a:r>
              <a:rPr lang="fr-FR" sz="12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https://www.addictaide.fr/impact-neonatal-de-lusage-de-cannabis-pendant-la-grossesse-une-importante-etude-de-cohorte-californienne-parue-dans-addiction/</a:t>
            </a:r>
            <a:endParaRPr lang="fr-FR" sz="1200" i="1" u="sng" dirty="0">
              <a:solidFill>
                <a:srgbClr val="0563C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2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922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Cannabis- nourrissons et enfants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5406DA4-564B-4081-95EF-9818EA19CD7D}"/>
              </a:ext>
            </a:extLst>
          </p:cNvPr>
          <p:cNvSpPr txBox="1"/>
          <p:nvPr/>
        </p:nvSpPr>
        <p:spPr>
          <a:xfrm>
            <a:off x="408638" y="1506343"/>
            <a:ext cx="11547387" cy="493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Risque d’intoxication pédiatrique 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71% des enfants de moins de 6 ans présentant une intoxication accidentelle ont - de 18 mois,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 hospitalisations en réanimation sur 194 cas entre 2015 et 2017 en France.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 :</a:t>
            </a: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In-dependance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CEIP-A Nantes octobre 2019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2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435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en Pays de la Loire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980A866-3E92-4F77-BE0D-F65856FE8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071" y="1350116"/>
            <a:ext cx="9633857" cy="504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343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B11078-C7F7-4BCF-B212-87249B6A13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F19C75-642C-4C24-9499-F5C1B8E8CB2E}"/>
              </a:ext>
            </a:extLst>
          </p:cNvPr>
          <p:cNvSpPr txBox="1"/>
          <p:nvPr/>
        </p:nvSpPr>
        <p:spPr>
          <a:xfrm>
            <a:off x="408639" y="581891"/>
            <a:ext cx="1178336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Module 2 :</a:t>
            </a:r>
          </a:p>
          <a:p>
            <a:pPr lvl="1">
              <a:lnSpc>
                <a:spcPct val="150000"/>
              </a:lnSpc>
              <a:tabLst>
                <a:tab pos="446088" algn="l"/>
              </a:tabLst>
            </a:pPr>
            <a:r>
              <a:rPr lang="fr-FR" sz="3200" b="1" dirty="0"/>
              <a:t>SE SENTIR LEGITIME POUR REPERER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Travail sur l’expression des freins et des leviers au repérage par les professionnels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Sensibiliser les professionnels à la nécessité de repérer au travers de données épidémiologiques</a:t>
            </a:r>
            <a:endParaRPr lang="fr-F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17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90391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 algn="ctr">
              <a:buFont typeface="+mj-lt"/>
              <a:buAutoNum type="alphaLcParenR"/>
            </a:pPr>
            <a:r>
              <a:rPr lang="fr-FR" sz="3200" b="1" dirty="0"/>
              <a:t>Travail sur l’expression des freins et des leviers </a:t>
            </a:r>
            <a:br>
              <a:rPr lang="fr-FR" sz="3200" b="1" dirty="0"/>
            </a:br>
            <a:r>
              <a:rPr lang="fr-FR" sz="3200" b="1" dirty="0"/>
              <a:t>au repérage par les professionnels</a:t>
            </a:r>
          </a:p>
        </p:txBody>
      </p:sp>
    </p:spTree>
    <p:extLst>
      <p:ext uri="{BB962C8B-B14F-4D97-AF65-F5344CB8AC3E}">
        <p14:creationId xmlns:p14="http://schemas.microsoft.com/office/powerpoint/2010/main" val="3430916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408638" y="1687908"/>
            <a:ext cx="11572079" cy="2680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Permet d’échanger sur ce qui fait qu’un professionnel repère ou ne repère pas l’usage de substances psychoactives auprès des femmes</a:t>
            </a:r>
          </a:p>
          <a:p>
            <a:endParaRPr lang="fr-FR" dirty="0"/>
          </a:p>
          <a:p>
            <a:r>
              <a:rPr lang="fr-FR" b="1" dirty="0">
                <a:solidFill>
                  <a:srgbClr val="7A2553"/>
                </a:solidFill>
              </a:rPr>
              <a:t>OBJECTIFS</a:t>
            </a:r>
            <a:r>
              <a:rPr lang="fr-FR" dirty="0">
                <a:solidFill>
                  <a:srgbClr val="6B6123"/>
                </a:solidFill>
              </a:rPr>
              <a:t> :</a:t>
            </a:r>
          </a:p>
          <a:p>
            <a:endParaRPr lang="fr-FR" dirty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/>
              <a:t>Lever la résistance au repérage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/>
              <a:t>Se sentir à l’aise pour aborder l’usage des consommations et pratiquer le RPIB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/>
              <a:t>Sensibiliser les professionnels à la nécessité de repérer au travers de données épidémiologiques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Travail sur l’expression des freins au repérage par les professionnels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09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D1598A11-FFF0-423B-B4C8-FCF33EC355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336681">
            <a:off x="7419989" y="2983345"/>
            <a:ext cx="4540347" cy="3383673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914267B-87A3-4AFC-A561-FBB74B1B4AD6}"/>
              </a:ext>
            </a:extLst>
          </p:cNvPr>
          <p:cNvSpPr txBox="1"/>
          <p:nvPr/>
        </p:nvSpPr>
        <p:spPr>
          <a:xfrm>
            <a:off x="525446" y="1413363"/>
            <a:ext cx="11622484" cy="1849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Brainstorming</a:t>
            </a:r>
            <a:endParaRPr lang="fr-FR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fr-F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fr-FR" b="0" i="1" u="none" strike="noStrike" baseline="0" dirty="0">
                <a:latin typeface="Calibri" panose="020F0502020204030204" pitchFamily="34" charset="0"/>
              </a:rPr>
              <a:t>A l’aide de post-it de deux couleurs différentes faire exprimer les freins et les leviers :</a:t>
            </a:r>
          </a:p>
          <a:p>
            <a:pPr lvl="1">
              <a:lnSpc>
                <a:spcPct val="150000"/>
              </a:lnSpc>
            </a:pPr>
            <a:r>
              <a:rPr lang="fr-FR" b="0" i="1" u="none" strike="noStrike" baseline="0" dirty="0">
                <a:solidFill>
                  <a:srgbClr val="7A2553"/>
                </a:solidFill>
                <a:latin typeface="Calibri" panose="020F0502020204030204" pitchFamily="34" charset="0"/>
              </a:rPr>
              <a:t>« Qu’est-ce qui fait qu’un professionnel repère ou ne repère pas ? »</a:t>
            </a:r>
          </a:p>
          <a:p>
            <a:pPr lvl="1">
              <a:lnSpc>
                <a:spcPct val="150000"/>
              </a:lnSpc>
            </a:pPr>
            <a:r>
              <a:rPr lang="fr-FR" b="0" i="1" u="none" strike="noStrike" baseline="0" dirty="0">
                <a:latin typeface="Calibri" panose="020F0502020204030204" pitchFamily="34" charset="0"/>
              </a:rPr>
              <a:t>Puis échanger en groupe sur les freins et les leviers envisageables </a:t>
            </a:r>
            <a:endParaRPr lang="fr-FR" i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0B578B-1B77-4D34-91A0-64EEA5068881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Outils d’animation :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5" name="Graphique 4" descr="Épingle avec un remplissage uni">
            <a:extLst>
              <a:ext uri="{FF2B5EF4-FFF2-40B4-BE49-F238E27FC236}">
                <a16:creationId xmlns:a16="http://schemas.microsoft.com/office/drawing/2014/main" id="{EBC324A0-E4F4-4D3B-BDCC-562472F4B5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3873457">
            <a:off x="9495974" y="219675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382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90391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b) </a:t>
            </a:r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Sensibiliser les professionnels à la nécessité de repérer au travers</a:t>
            </a:r>
          </a:p>
          <a:p>
            <a:pPr lvl="0" algn="ctr"/>
            <a:r>
              <a:rPr lang="fr-FR" sz="3200" b="1" dirty="0"/>
              <a:t> des données épidémiologiques</a:t>
            </a:r>
          </a:p>
        </p:txBody>
      </p:sp>
    </p:spTree>
    <p:extLst>
      <p:ext uri="{BB962C8B-B14F-4D97-AF65-F5344CB8AC3E}">
        <p14:creationId xmlns:p14="http://schemas.microsoft.com/office/powerpoint/2010/main" val="3734132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408640" y="1715340"/>
            <a:ext cx="11469416" cy="3427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41 000 décès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attribuables à l’alcool en 2015, </a:t>
            </a:r>
          </a:p>
          <a:p>
            <a:pPr marL="285750" lvl="0" indent="-2857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euxième cause de mortalité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évitable en France ,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&gt;&gt; « Consommation d’alcool, comportements et conséquences pour la santé ». BEH 5-6. 19 février 2019</a:t>
            </a:r>
          </a:p>
          <a:p>
            <a:pPr marL="285750" lvl="0" indent="-2857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coût social de 118 milliards d’euros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2010. 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&gt;&gt; « Le coût social des drogues en France ». OFDT. 10 septembre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dose excessive, la consommation d’alcool contribue de façon directe ou indirecte à 4% des décès féminins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¼ de la population seulement affirme que toute consommation d’alcool pendant la grossesse comporte un risque pour l’enfant.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Alcool 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A1DD3C9-4AA8-4E7C-B4AC-48E838B4EAF8}"/>
              </a:ext>
            </a:extLst>
          </p:cNvPr>
          <p:cNvSpPr txBox="1"/>
          <p:nvPr/>
        </p:nvSpPr>
        <p:spPr>
          <a:xfrm>
            <a:off x="408639" y="4857579"/>
            <a:ext cx="11469417" cy="1418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Pays de la Loire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Alcool dans les Pays de la Loire – Résultats du Baromètre de Santé publique France 2017 » - ORS des Pays de la Loire, Janvier 2020 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&gt;&gt; </a:t>
            </a:r>
            <a:r>
              <a:rPr lang="fr-FR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https://www.orspaysdelaloire.com/publications/alcool-dans-les-pays-de-la-loire-resultats-du-barometre-de-sante-publique-france-2017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391710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408638" y="1669620"/>
            <a:ext cx="11570001" cy="5046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L’alcool est le premier agent tératogène, particulièrement pour le cerveau</a:t>
            </a:r>
            <a:b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 : Référentiel Alcool Périnatalité, Réseau NGLR-juin 2015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femme enceinte sur 10 a consommé occasionnellement pendant sa grossesse (surtout plus âgées et plus diplômées)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</a:t>
            </a: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Barometre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santé 2017 Alcool Tabac durant grossesse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1/3 des femmes enceintes continuent de boire de l’alcool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:L’essentiel sur Alcool, tabac, cannabis et grossesse ..MILDECA, juin 2020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1/3 des femmes enceintes (en F) ont bu au moins une fois pendant la grossesse, 3% déclarent boire toutes les semaines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(versus 25% non-enceintes de même âge) 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60% des consommatrices avant grossesse ont arrêté à l’annonce, 2% déclarent une API en cours de grossesse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</a:t>
            </a: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:Tendances OFDT N°117- mars 2017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Grossesse et Alcool 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015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408639" y="1614756"/>
            <a:ext cx="11359690" cy="4125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un peu plus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750 000 enfants nés en 2018 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1/1000 est né avec un syndrome d’alcoolisation fœtale (SAF) complet 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1/100 souffrira de troubles causés par l’alcoolisation fœtale (TCAF)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500 000 personnes souffriraient actuellement des conséquences des consommations d’alcool de leur mère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L’essentiel sur Alcool, tabac, cannabis et grossesse ..MILDECA, juin 2020</a:t>
            </a:r>
            <a:endParaRPr lang="fr-FR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cs typeface="Times New Roman" panose="02020603050405020304" pitchFamily="18" charset="0"/>
              </a:rPr>
              <a:t>Près de 6 femmes sur 10 ont déclaré avoir été informées des risques 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consommation d’alcool par le médecin ou la sage-femme les ayant suivies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Mais moins d’1/3 dit avoir reçu la recommandation de ne pas consommer d’alcool pendant la grossesse</a:t>
            </a:r>
            <a:b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b="0" i="1" u="none" strike="noStrike" baseline="0" dirty="0">
                <a:solidFill>
                  <a:srgbClr val="000000"/>
                </a:solidFill>
              </a:rPr>
              <a:t>Source : Enquête nationale périnatale - Rapport 2016 Inserm / DREES</a:t>
            </a:r>
            <a:r>
              <a:rPr lang="fr-FR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Données épidémiologiques Grossesse et Alcool 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742240"/>
      </p:ext>
    </p:extLst>
  </p:cSld>
  <p:clrMapOvr>
    <a:masterClrMapping/>
  </p:clrMapOvr>
</p:sld>
</file>

<file path=ppt/theme/theme1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ulsio" id="{49A0550A-1D18-4F2A-894E-EA15BE535624}" vid="{CC5BB21E-9BF2-4058-A1D5-082FF41251E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PPT_pulsio</Template>
  <TotalTime>648</TotalTime>
  <Words>1702</Words>
  <Application>Microsoft Office PowerPoint</Application>
  <PresentationFormat>Grand écran</PresentationFormat>
  <Paragraphs>155</Paragraphs>
  <Slides>19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DaxCondensed-Bold</vt:lpstr>
      <vt:lpstr>DaxCondensed-Medium</vt:lpstr>
      <vt:lpstr>Dax-Regular</vt:lpstr>
      <vt:lpstr>Wingdings</vt:lpstr>
      <vt:lpstr>2_Conception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</dc:creator>
  <cp:lastModifiedBy>Fabienne You</cp:lastModifiedBy>
  <cp:revision>324</cp:revision>
  <dcterms:created xsi:type="dcterms:W3CDTF">2019-05-06T07:53:20Z</dcterms:created>
  <dcterms:modified xsi:type="dcterms:W3CDTF">2021-10-29T14:21:31Z</dcterms:modified>
</cp:coreProperties>
</file>