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8"/>
  </p:notesMasterIdLst>
  <p:sldIdLst>
    <p:sldId id="268" r:id="rId2"/>
    <p:sldId id="703" r:id="rId3"/>
    <p:sldId id="915" r:id="rId4"/>
    <p:sldId id="914" r:id="rId5"/>
    <p:sldId id="916" r:id="rId6"/>
    <p:sldId id="913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ne You" initials="FY" lastIdx="15" clrIdx="0">
    <p:extLst>
      <p:ext uri="{19B8F6BF-5375-455C-9EA6-DF929625EA0E}">
        <p15:presenceInfo xmlns:p15="http://schemas.microsoft.com/office/powerpoint/2012/main" userId="Fabienne You" providerId="None"/>
      </p:ext>
    </p:extLst>
  </p:cmAuthor>
  <p:cmAuthor id="2" name="Fabienne You" initials="FY [2]" lastIdx="3" clrIdx="1">
    <p:extLst>
      <p:ext uri="{19B8F6BF-5375-455C-9EA6-DF929625EA0E}">
        <p15:presenceInfo xmlns:p15="http://schemas.microsoft.com/office/powerpoint/2012/main" userId="S::fabienne.you@srae-addicto-pdl.fr::33802db6-30c6-4786-ac39-6d43bff1652a" providerId="AD"/>
      </p:ext>
    </p:extLst>
  </p:cmAuthor>
  <p:cmAuthor id="3" name="Nicole Stenger" initials="NS" lastIdx="1" clrIdx="2">
    <p:extLst>
      <p:ext uri="{19B8F6BF-5375-455C-9EA6-DF929625EA0E}">
        <p15:presenceInfo xmlns:p15="http://schemas.microsoft.com/office/powerpoint/2012/main" userId="5684e4f9b4e05635" providerId="Windows Live"/>
      </p:ext>
    </p:extLst>
  </p:cmAuthor>
  <p:cmAuthor id="4" name="Pascale Chauvin-Grelier" initials="PC" lastIdx="1" clrIdx="3">
    <p:extLst>
      <p:ext uri="{19B8F6BF-5375-455C-9EA6-DF929625EA0E}">
        <p15:presenceInfo xmlns:p15="http://schemas.microsoft.com/office/powerpoint/2012/main" userId="S::pascale.chauvin-grelier@srae-addicto-pdl.fr::db50cf69-935c-4962-9228-212f94f534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A2553"/>
    <a:srgbClr val="A49735"/>
    <a:srgbClr val="6B6123"/>
    <a:srgbClr val="665F2D"/>
    <a:srgbClr val="7C7775"/>
    <a:srgbClr val="CECBC9"/>
    <a:srgbClr val="D7D8D7"/>
    <a:srgbClr val="CEC794"/>
    <a:srgbClr val="949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0717" autoAdjust="0"/>
  </p:normalViewPr>
  <p:slideViewPr>
    <p:cSldViewPr snapToGrid="0">
      <p:cViewPr varScale="1">
        <p:scale>
          <a:sx n="103" d="100"/>
          <a:sy n="103" d="100"/>
        </p:scale>
        <p:origin x="966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9" d="100"/>
        <a:sy n="159" d="100"/>
      </p:scale>
      <p:origin x="0" y="-2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04D5-3A39-4672-BCE6-A2DAA8383C55}" type="datetimeFigureOut">
              <a:rPr lang="fr-FR" smtClean="0"/>
              <a:t>09/09/2021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6041-7AB3-45EA-9A11-E8D7CE559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0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88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90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13C9FA-3E33-4565-A2E1-A5E525683F98}"/>
              </a:ext>
            </a:extLst>
          </p:cNvPr>
          <p:cNvSpPr txBox="1">
            <a:spLocks/>
          </p:cNvSpPr>
          <p:nvPr userDrawn="1"/>
        </p:nvSpPr>
        <p:spPr>
          <a:xfrm>
            <a:off x="0" y="6587836"/>
            <a:ext cx="12191999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endParaRPr lang="fr-FR" sz="1200" b="1" i="1" dirty="0">
              <a:solidFill>
                <a:srgbClr val="6B6123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68F29CF-275C-466F-BDAF-18FCED44BF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56" y="6319791"/>
            <a:ext cx="511921" cy="51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8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BF8AA6F0-6FE3-4D36-8C44-9F40590D2D69}"/>
              </a:ext>
            </a:extLst>
          </p:cNvPr>
          <p:cNvSpPr txBox="1">
            <a:spLocks/>
          </p:cNvSpPr>
          <p:nvPr userDrawn="1"/>
        </p:nvSpPr>
        <p:spPr>
          <a:xfrm>
            <a:off x="0" y="6587836"/>
            <a:ext cx="12191999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Travail collaboratif issu du groupe régional formation coordonné par la SRAE addictologie des Pays de la Loire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A543B08-5241-44F7-B7C1-D0A33DA53F4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56" y="6319791"/>
            <a:ext cx="511921" cy="51742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E9606ED5-FEA9-4A38-B2FB-B5C5083BC144}"/>
              </a:ext>
            </a:extLst>
          </p:cNvPr>
          <p:cNvSpPr txBox="1">
            <a:spLocks/>
          </p:cNvSpPr>
          <p:nvPr userDrawn="1"/>
        </p:nvSpPr>
        <p:spPr>
          <a:xfrm>
            <a:off x="10629900" y="6587836"/>
            <a:ext cx="1562099" cy="270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	Septembre  2021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3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340248" y="1178511"/>
            <a:ext cx="11511504" cy="45009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cap="small" dirty="0">
              <a:latin typeface="+mn-lt"/>
            </a:endParaRPr>
          </a:p>
          <a:p>
            <a:pPr algn="ctr"/>
            <a:r>
              <a:rPr lang="fr-FR" b="1" cap="small" dirty="0">
                <a:latin typeface="+mn-lt"/>
              </a:rPr>
              <a:t>Support de Formation</a:t>
            </a:r>
          </a:p>
          <a:p>
            <a:pPr algn="ctr"/>
            <a:r>
              <a:rPr lang="fr-FR" b="1" cap="small" dirty="0">
                <a:latin typeface="+mn-lt"/>
              </a:rPr>
              <a:t> </a:t>
            </a:r>
            <a:br>
              <a:rPr lang="fr-FR" b="1" cap="small" dirty="0">
                <a:latin typeface="+mn-lt"/>
              </a:rPr>
            </a:br>
            <a:r>
              <a:rPr lang="fr-FR" sz="3200" b="1" cap="small" dirty="0">
                <a:latin typeface="+mn-lt"/>
              </a:rPr>
              <a:t>Le repérage précoce et l’intervention brève</a:t>
            </a:r>
          </a:p>
          <a:p>
            <a:pPr algn="ctr"/>
            <a:r>
              <a:rPr lang="fr-FR" sz="3200" b="1" cap="small" dirty="0">
                <a:latin typeface="+mn-lt"/>
              </a:rPr>
              <a:t> Alcool-tabac-cannabis</a:t>
            </a:r>
          </a:p>
          <a:p>
            <a:pPr algn="ctr"/>
            <a:r>
              <a:rPr lang="fr-FR" sz="3200" b="1" cap="small" dirty="0">
                <a:latin typeface="+mn-lt"/>
              </a:rPr>
              <a:t>Périnatalité</a:t>
            </a: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693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11078-C7F7-4BCF-B212-87249B6A13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F19C75-642C-4C24-9499-F5C1B8E8CB2E}"/>
              </a:ext>
            </a:extLst>
          </p:cNvPr>
          <p:cNvSpPr txBox="1"/>
          <p:nvPr/>
        </p:nvSpPr>
        <p:spPr>
          <a:xfrm>
            <a:off x="408639" y="581891"/>
            <a:ext cx="1185609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Module 1 :</a:t>
            </a:r>
          </a:p>
          <a:p>
            <a:pPr lvl="1">
              <a:spcAft>
                <a:spcPts val="1800"/>
              </a:spcAft>
              <a:tabLst>
                <a:tab pos="446088" algn="l"/>
              </a:tabLst>
            </a:pPr>
            <a:r>
              <a:rPr lang="fr-FR" sz="3200" b="1" dirty="0"/>
              <a:t>Acquérir un langage commun à propos de l’addiction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Travail sur les représentations</a:t>
            </a:r>
          </a:p>
        </p:txBody>
      </p:sp>
    </p:spTree>
    <p:extLst>
      <p:ext uri="{BB962C8B-B14F-4D97-AF65-F5344CB8AC3E}">
        <p14:creationId xmlns:p14="http://schemas.microsoft.com/office/powerpoint/2010/main" val="15421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8B96233-CE4B-4AA4-9D87-A6962940D572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a) Travail sur les représentations et les fausses idées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26924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4D9AC52-B6ED-4563-AA19-E83D8667CE3A}"/>
              </a:ext>
            </a:extLst>
          </p:cNvPr>
          <p:cNvSpPr txBox="1"/>
          <p:nvPr/>
        </p:nvSpPr>
        <p:spPr>
          <a:xfrm>
            <a:off x="408639" y="1582340"/>
            <a:ext cx="1116219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Travail nécessaire en début de formation ;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/>
              <a:t>cependant il sera nécessaire d’y revenir durant la formation. </a:t>
            </a:r>
          </a:p>
          <a:p>
            <a:endParaRPr lang="fr-FR" dirty="0"/>
          </a:p>
          <a:p>
            <a:r>
              <a:rPr lang="fr-FR" b="1" dirty="0">
                <a:solidFill>
                  <a:srgbClr val="7A2553"/>
                </a:solidFill>
              </a:rPr>
              <a:t>OBJECTIFS </a:t>
            </a:r>
            <a:r>
              <a:rPr lang="fr-FR" b="1" dirty="0"/>
              <a:t>: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dirty="0"/>
              <a:t>Faire émerger les représentations des professionnels et celles qu’ils perçoivent des femmes et des femmes enceintes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dirty="0"/>
              <a:t>Adopter un langage commun à propos de l’addiction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dirty="0"/>
              <a:t>Permettre de lever les résistances par la compréhension :</a:t>
            </a:r>
          </a:p>
          <a:p>
            <a:pPr marL="1200150" lvl="2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dirty="0"/>
              <a:t>des interactions entre représentations sociétales, usagères, patientes et professionnels</a:t>
            </a:r>
          </a:p>
          <a:p>
            <a:pPr marL="1200150" lvl="2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dirty="0"/>
              <a:t>du maintien d’un comportement malgré les connaissances des risques pour elles, sur le déroulement de leur grossesse et des conséquences sur leur bébé</a:t>
            </a:r>
          </a:p>
          <a:p>
            <a:pPr>
              <a:lnSpc>
                <a:spcPct val="200000"/>
              </a:lnSpc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BF013A0-6739-4719-8F65-E44F3A119C4E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Travail sur les représentations et les fausses idées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74E7224-7EA8-4434-8CCE-CC35148C3FFF}"/>
              </a:ext>
            </a:extLst>
          </p:cNvPr>
          <p:cNvSpPr txBox="1"/>
          <p:nvPr/>
        </p:nvSpPr>
        <p:spPr>
          <a:xfrm>
            <a:off x="408639" y="1405868"/>
            <a:ext cx="11524281" cy="3442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C’est quoi une représentation ?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Perception, image mentale, etc., dont le contenu se rapporte à un objet, à une situation, à une scène, etc., du monde dans lequel vit le sujet. » 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L’activité de représentation par le sujet recouvre toutes les connaissances liées à son histoire, son vécu, ses relations avec les autres mais aussi l’aspect culturel provenant de son groupe social de référence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7E7F48C-2635-4CA3-ADE3-6013F73652C3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Pour comprendre :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70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3A6EC71-7733-4B1A-A7C6-548C9CFE7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42636">
            <a:off x="9261995" y="1720964"/>
            <a:ext cx="2628874" cy="258687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914267B-87A3-4AFC-A561-FBB74B1B4AD6}"/>
              </a:ext>
            </a:extLst>
          </p:cNvPr>
          <p:cNvSpPr txBox="1"/>
          <p:nvPr/>
        </p:nvSpPr>
        <p:spPr>
          <a:xfrm>
            <a:off x="525446" y="1413363"/>
            <a:ext cx="1162248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Métaplan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Q</a:t>
            </a: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uiz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Texte lacunaire </a:t>
            </a:r>
          </a:p>
          <a:p>
            <a:endParaRPr lang="fr-FR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P</a:t>
            </a: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hoto-expression</a:t>
            </a:r>
            <a:r>
              <a:rPr lang="fr-F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br>
              <a:rPr lang="fr-F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r-F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(vigilance animation qui prend du temps et ne peut pas être adaptée à un format court)</a:t>
            </a:r>
          </a:p>
          <a:p>
            <a:endParaRPr lang="fr-FR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T</a:t>
            </a: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ravail en sous groupes sur une phrase </a:t>
            </a:r>
            <a:r>
              <a:rPr lang="fr-F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telle que par exemple :</a:t>
            </a:r>
          </a:p>
          <a:p>
            <a:pPr lvl="1"/>
            <a:r>
              <a:rPr lang="fr-F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FR" b="0" i="1" u="none" strike="noStrike" baseline="0" dirty="0">
                <a:solidFill>
                  <a:srgbClr val="7A2553"/>
                </a:solidFill>
                <a:latin typeface="Calibri" panose="020F0502020204030204" pitchFamily="34" charset="0"/>
              </a:rPr>
              <a:t>« </a:t>
            </a:r>
            <a:r>
              <a:rPr lang="fr-FR" i="1" dirty="0">
                <a:solidFill>
                  <a:srgbClr val="7A2553"/>
                </a:solidFill>
                <a:latin typeface="Calibri" panose="020F0502020204030204" pitchFamily="34" charset="0"/>
              </a:rPr>
              <a:t>Q</a:t>
            </a:r>
            <a:r>
              <a:rPr lang="fr-FR" b="0" i="1" u="none" strike="noStrike" baseline="0" dirty="0">
                <a:solidFill>
                  <a:srgbClr val="7A2553"/>
                </a:solidFill>
                <a:latin typeface="Calibri" panose="020F0502020204030204" pitchFamily="34" charset="0"/>
              </a:rPr>
              <a:t>u’est-ce qui fait qu’une personne devient accro ? » ou </a:t>
            </a:r>
            <a:br>
              <a:rPr lang="fr-FR" b="0" i="1" u="none" strike="noStrike" baseline="0" dirty="0">
                <a:solidFill>
                  <a:srgbClr val="7A2553"/>
                </a:solidFill>
                <a:latin typeface="Calibri" panose="020F0502020204030204" pitchFamily="34" charset="0"/>
              </a:rPr>
            </a:br>
            <a:r>
              <a:rPr lang="fr-FR" b="0" i="1" u="none" strike="noStrike" baseline="0" dirty="0">
                <a:solidFill>
                  <a:srgbClr val="7A2553"/>
                </a:solidFill>
                <a:latin typeface="Calibri" panose="020F0502020204030204" pitchFamily="34" charset="0"/>
              </a:rPr>
              <a:t>« Qu’est ce qui fait qu’une femme enceinte ne change pas ses habitudes de consommation ? » </a:t>
            </a:r>
          </a:p>
          <a:p>
            <a:pPr lvl="1"/>
            <a:r>
              <a:rPr lang="fr-FR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Puis brainstorming avec un rapporteur dans chaque groupe.</a:t>
            </a:r>
            <a:endParaRPr lang="fr-FR" i="1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D817154-71D4-41FF-87DE-B128DBA5F54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03172" y="354528"/>
            <a:ext cx="3595255" cy="29054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Graphique 4" descr="Épingle avec un remplissage uni">
            <a:extLst>
              <a:ext uri="{FF2B5EF4-FFF2-40B4-BE49-F238E27FC236}">
                <a16:creationId xmlns:a16="http://schemas.microsoft.com/office/drawing/2014/main" id="{EBC324A0-E4F4-4D3B-BDCC-562472F4B5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3873457">
            <a:off x="6248074" y="-272053"/>
            <a:ext cx="914400" cy="914400"/>
          </a:xfrm>
          <a:prstGeom prst="rect">
            <a:avLst/>
          </a:prstGeom>
        </p:spPr>
      </p:pic>
      <p:pic>
        <p:nvPicPr>
          <p:cNvPr id="9" name="Graphique 8" descr="Épingle avec un remplissage uni">
            <a:extLst>
              <a:ext uri="{FF2B5EF4-FFF2-40B4-BE49-F238E27FC236}">
                <a16:creationId xmlns:a16="http://schemas.microsoft.com/office/drawing/2014/main" id="{8D585604-2B30-4697-AFD7-306D46D0A0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3103626">
            <a:off x="10472580" y="979349"/>
            <a:ext cx="914400" cy="914400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763ED75F-AFE1-45F5-912D-F5D610BE0AD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Outils d’animation :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382839"/>
      </p:ext>
    </p:extLst>
  </p:cSld>
  <p:clrMapOvr>
    <a:masterClrMapping/>
  </p:clrMapOvr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ulsio" id="{49A0550A-1D18-4F2A-894E-EA15BE535624}" vid="{CC5BB21E-9BF2-4058-A1D5-082FF41251E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PPT_pulsio</Template>
  <TotalTime>5</TotalTime>
  <Words>292</Words>
  <Application>Microsoft Office PowerPoint</Application>
  <PresentationFormat>Grand écran</PresentationFormat>
  <Paragraphs>45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2_Conception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</dc:creator>
  <cp:lastModifiedBy>Fabienne You</cp:lastModifiedBy>
  <cp:revision>296</cp:revision>
  <dcterms:created xsi:type="dcterms:W3CDTF">2019-05-06T07:53:20Z</dcterms:created>
  <dcterms:modified xsi:type="dcterms:W3CDTF">2021-09-09T14:37:15Z</dcterms:modified>
</cp:coreProperties>
</file>