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Lst>
  <p:notesMasterIdLst>
    <p:notesMasterId r:id="rId54"/>
  </p:notesMasterIdLst>
  <p:sldIdLst>
    <p:sldId id="268" r:id="rId2"/>
    <p:sldId id="703" r:id="rId3"/>
    <p:sldId id="917" r:id="rId4"/>
    <p:sldId id="918" r:id="rId5"/>
    <p:sldId id="920" r:id="rId6"/>
    <p:sldId id="921" r:id="rId7"/>
    <p:sldId id="922" r:id="rId8"/>
    <p:sldId id="923" r:id="rId9"/>
    <p:sldId id="924" r:id="rId10"/>
    <p:sldId id="925" r:id="rId11"/>
    <p:sldId id="926" r:id="rId12"/>
    <p:sldId id="927" r:id="rId13"/>
    <p:sldId id="928" r:id="rId14"/>
    <p:sldId id="929" r:id="rId15"/>
    <p:sldId id="930" r:id="rId16"/>
    <p:sldId id="931" r:id="rId17"/>
    <p:sldId id="932" r:id="rId18"/>
    <p:sldId id="933" r:id="rId19"/>
    <p:sldId id="915" r:id="rId20"/>
    <p:sldId id="914" r:id="rId21"/>
    <p:sldId id="278" r:id="rId22"/>
    <p:sldId id="267" r:id="rId23"/>
    <p:sldId id="279" r:id="rId24"/>
    <p:sldId id="280" r:id="rId25"/>
    <p:sldId id="281" r:id="rId26"/>
    <p:sldId id="282" r:id="rId27"/>
    <p:sldId id="283" r:id="rId28"/>
    <p:sldId id="287" r:id="rId29"/>
    <p:sldId id="288" r:id="rId30"/>
    <p:sldId id="916" r:id="rId31"/>
    <p:sldId id="290" r:id="rId32"/>
    <p:sldId id="286" r:id="rId33"/>
    <p:sldId id="285" r:id="rId34"/>
    <p:sldId id="284" r:id="rId35"/>
    <p:sldId id="293" r:id="rId36"/>
    <p:sldId id="295" r:id="rId37"/>
    <p:sldId id="292" r:id="rId38"/>
    <p:sldId id="291" r:id="rId39"/>
    <p:sldId id="296" r:id="rId40"/>
    <p:sldId id="934" r:id="rId41"/>
    <p:sldId id="935" r:id="rId42"/>
    <p:sldId id="936" r:id="rId43"/>
    <p:sldId id="937" r:id="rId44"/>
    <p:sldId id="938" r:id="rId45"/>
    <p:sldId id="939" r:id="rId46"/>
    <p:sldId id="940" r:id="rId47"/>
    <p:sldId id="941" r:id="rId48"/>
    <p:sldId id="942" r:id="rId49"/>
    <p:sldId id="943" r:id="rId50"/>
    <p:sldId id="944" r:id="rId51"/>
    <p:sldId id="947" r:id="rId52"/>
    <p:sldId id="946" r:id="rId5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bienne You" initials="FY" lastIdx="9" clrIdx="0">
    <p:extLst>
      <p:ext uri="{19B8F6BF-5375-455C-9EA6-DF929625EA0E}">
        <p15:presenceInfo xmlns:p15="http://schemas.microsoft.com/office/powerpoint/2012/main" userId="S::fabienne.you@srae-addicto-pdl.fr::33802db6-30c6-4786-ac39-6d43bff1652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B445"/>
    <a:srgbClr val="7A2553"/>
    <a:srgbClr val="646216"/>
    <a:srgbClr val="6B6123"/>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16" autoAdjust="0"/>
    <p:restoredTop sz="94660"/>
  </p:normalViewPr>
  <p:slideViewPr>
    <p:cSldViewPr snapToGrid="0">
      <p:cViewPr varScale="1">
        <p:scale>
          <a:sx n="73" d="100"/>
          <a:sy n="73" d="100"/>
        </p:scale>
        <p:origin x="44" y="3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6FA599-9492-41A8-A3CC-0FE518DB6ABB}" type="datetimeFigureOut">
              <a:rPr lang="fr-FR" smtClean="0"/>
              <a:t>07/10/2022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71469B-CBEE-4426-A610-D26F3E6BA96D}" type="slidenum">
              <a:rPr lang="fr-FR" smtClean="0"/>
              <a:t>‹N°›</a:t>
            </a:fld>
            <a:endParaRPr lang="fr-FR"/>
          </a:p>
        </p:txBody>
      </p:sp>
    </p:spTree>
    <p:extLst>
      <p:ext uri="{BB962C8B-B14F-4D97-AF65-F5344CB8AC3E}">
        <p14:creationId xmlns:p14="http://schemas.microsoft.com/office/powerpoint/2010/main" val="2288250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8D06041-7AB3-45EA-9A11-E8D7CE559A55}" type="slidenum">
              <a:rPr lang="fr-FR" smtClean="0"/>
              <a:t>2</a:t>
            </a:fld>
            <a:endParaRPr lang="fr-FR"/>
          </a:p>
        </p:txBody>
      </p:sp>
    </p:spTree>
    <p:extLst>
      <p:ext uri="{BB962C8B-B14F-4D97-AF65-F5344CB8AC3E}">
        <p14:creationId xmlns:p14="http://schemas.microsoft.com/office/powerpoint/2010/main" val="23300889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Image avec légen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2462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2909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Diapositive de titre">
    <p:spTree>
      <p:nvGrpSpPr>
        <p:cNvPr id="1" name=""/>
        <p:cNvGrpSpPr/>
        <p:nvPr/>
      </p:nvGrpSpPr>
      <p:grpSpPr>
        <a:xfrm>
          <a:off x="0" y="0"/>
          <a:ext cx="0" cy="0"/>
          <a:chOff x="0" y="0"/>
          <a:chExt cx="0" cy="0"/>
        </a:xfrm>
      </p:grpSpPr>
    </p:spTree>
    <p:extLst>
      <p:ext uri="{BB962C8B-B14F-4D97-AF65-F5344CB8AC3E}">
        <p14:creationId xmlns:p14="http://schemas.microsoft.com/office/powerpoint/2010/main" val="466737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286695"/>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624634B5-DE60-41F6-BA44-C96BA2F231DC}"/>
              </a:ext>
            </a:extLst>
          </p:cNvPr>
          <p:cNvSpPr txBox="1"/>
          <p:nvPr userDrawn="1"/>
        </p:nvSpPr>
        <p:spPr>
          <a:xfrm>
            <a:off x="0" y="6581001"/>
            <a:ext cx="2612571" cy="276999"/>
          </a:xfrm>
          <a:prstGeom prst="rect">
            <a:avLst/>
          </a:prstGeom>
          <a:noFill/>
        </p:spPr>
        <p:txBody>
          <a:bodyPr wrap="square" rtlCol="0">
            <a:spAutoFit/>
          </a:bodyPr>
          <a:lstStyle/>
          <a:p>
            <a:r>
              <a:rPr lang="fr-FR" sz="1200" cap="small" dirty="0">
                <a:solidFill>
                  <a:schemeClr val="bg1"/>
                </a:solidFill>
              </a:rPr>
              <a:t>SRAE Addictologie des Pays de la Loire</a:t>
            </a:r>
          </a:p>
        </p:txBody>
      </p:sp>
      <p:sp>
        <p:nvSpPr>
          <p:cNvPr id="5" name="Titre 1">
            <a:extLst>
              <a:ext uri="{FF2B5EF4-FFF2-40B4-BE49-F238E27FC236}">
                <a16:creationId xmlns:a16="http://schemas.microsoft.com/office/drawing/2014/main" id="{DDED6376-FF6E-47B3-8FD0-39F0BEB539D9}"/>
              </a:ext>
            </a:extLst>
          </p:cNvPr>
          <p:cNvSpPr txBox="1">
            <a:spLocks/>
          </p:cNvSpPr>
          <p:nvPr userDrawn="1"/>
        </p:nvSpPr>
        <p:spPr>
          <a:xfrm>
            <a:off x="0" y="6587836"/>
            <a:ext cx="12191999" cy="27016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tabLst>
                <a:tab pos="12022138" algn="r"/>
              </a:tabLst>
            </a:pPr>
            <a:r>
              <a:rPr lang="fr-FR" sz="1200" b="1" i="1" dirty="0">
                <a:solidFill>
                  <a:srgbClr val="7A2553"/>
                </a:solidFill>
                <a:latin typeface="+mn-lt"/>
              </a:rPr>
              <a:t>Travail collaboratif issu du groupe régional formation coordonné par la SRAE addictologie des Pays de la Loire</a:t>
            </a:r>
          </a:p>
          <a:p>
            <a:pPr algn="ctr"/>
            <a:endParaRPr lang="fr-FR" sz="1200" b="1" i="1" dirty="0">
              <a:solidFill>
                <a:srgbClr val="7A2553"/>
              </a:solidFill>
              <a:latin typeface="+mn-lt"/>
            </a:endParaRPr>
          </a:p>
          <a:p>
            <a:pPr algn="ctr"/>
            <a:endParaRPr lang="fr-FR" sz="1200" b="1" i="1" dirty="0">
              <a:solidFill>
                <a:srgbClr val="6B6123"/>
              </a:solidFill>
            </a:endParaRPr>
          </a:p>
        </p:txBody>
      </p:sp>
      <p:pic>
        <p:nvPicPr>
          <p:cNvPr id="6" name="Image 5">
            <a:extLst>
              <a:ext uri="{FF2B5EF4-FFF2-40B4-BE49-F238E27FC236}">
                <a16:creationId xmlns:a16="http://schemas.microsoft.com/office/drawing/2014/main" id="{B9FDB156-3AD4-47FA-88BA-61162DC57101}"/>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166256" y="6319791"/>
            <a:ext cx="511921" cy="517426"/>
          </a:xfrm>
          <a:prstGeom prst="rect">
            <a:avLst/>
          </a:prstGeom>
        </p:spPr>
      </p:pic>
      <p:sp>
        <p:nvSpPr>
          <p:cNvPr id="9" name="Titre 1">
            <a:extLst>
              <a:ext uri="{FF2B5EF4-FFF2-40B4-BE49-F238E27FC236}">
                <a16:creationId xmlns:a16="http://schemas.microsoft.com/office/drawing/2014/main" id="{773C2CB5-4C48-4BCF-81B3-4C1B4EADFDDD}"/>
              </a:ext>
            </a:extLst>
          </p:cNvPr>
          <p:cNvSpPr txBox="1">
            <a:spLocks/>
          </p:cNvSpPr>
          <p:nvPr userDrawn="1"/>
        </p:nvSpPr>
        <p:spPr>
          <a:xfrm>
            <a:off x="11194473" y="6587836"/>
            <a:ext cx="997526" cy="270164"/>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tabLst>
                <a:tab pos="12022138" algn="r"/>
              </a:tabLst>
            </a:pPr>
            <a:r>
              <a:rPr lang="fr-FR" sz="1200" b="1" i="1" dirty="0">
                <a:solidFill>
                  <a:srgbClr val="7A2553"/>
                </a:solidFill>
                <a:latin typeface="+mn-lt"/>
              </a:rPr>
              <a:t>	Mai 2021</a:t>
            </a:r>
          </a:p>
          <a:p>
            <a:pPr algn="ctr"/>
            <a:endParaRPr lang="fr-FR" sz="1200" b="1" i="1" dirty="0">
              <a:solidFill>
                <a:srgbClr val="7A2553"/>
              </a:solidFill>
              <a:latin typeface="+mn-lt"/>
            </a:endParaRPr>
          </a:p>
          <a:p>
            <a:pPr algn="ctr"/>
            <a:endParaRPr lang="fr-FR" sz="1200" b="1" i="1" dirty="0">
              <a:solidFill>
                <a:srgbClr val="6B6123"/>
              </a:solidFill>
            </a:endParaRPr>
          </a:p>
        </p:txBody>
      </p:sp>
    </p:spTree>
    <p:extLst>
      <p:ext uri="{BB962C8B-B14F-4D97-AF65-F5344CB8AC3E}">
        <p14:creationId xmlns:p14="http://schemas.microsoft.com/office/powerpoint/2010/main" val="4156522190"/>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4" r:id="rId3"/>
    <p:sldLayoutId id="2147483695" r:id="rId4"/>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hyperlink" Target="https://www.fedecardio.org/Je-m-informe/Je-dis-non-au-tabac/les-mefaits-du-tabac-sur-le-coeur-et-les-vaisseaux"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fedecardio.org/Les-maladies-cardio-vasculaires/Les-pathologies-cardio-vasculaires/zoom-sur-le-syndrome-metabolique"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addictaide.fr/tabagisme-et-covid19-les-atteintes-pulmonaires-ne-refletent-pas-la-gravite-de-letat-clinique/" TargetMode="External"/><Relationship Id="rId2" Type="http://schemas.openxmlformats.org/officeDocument/2006/relationships/hyperlink" Target="https://www.santepubliquefrance.fr/presse/2020/tabac-alcool-quel-impact-du-confinement-sur-la-consommation-des-francai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www.hcsp.fr/Explore.cgi/AvisRapportsDomaine?clefr=818"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s://www.stop-tabac.ch/fr/risques-et-maladies/risques-operatoires/complications-peri-operatoires"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cancerres.aacrjournals.org/content/early/2017/03/22/0008-5472.CAN-16-2571.full-text.pdf" TargetMode="External"/><Relationship Id="rId2" Type="http://schemas.openxmlformats.org/officeDocument/2006/relationships/hyperlink" Target="file:///\\192.168.1.240\commun\SRAE\15_INTERVENTIONS_FORMATIONS_SENSIBILISATIONS\03_Outils\tabagisme%20passif%20enfant.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santepubliquefrance.fr/determinants-de-sante/alcool/articles/quels-sont-les-risques-de-la-consommation-d-alcool-pour-la-sante"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txBox="1">
            <a:spLocks/>
          </p:cNvSpPr>
          <p:nvPr/>
        </p:nvSpPr>
        <p:spPr>
          <a:xfrm>
            <a:off x="340248" y="1178511"/>
            <a:ext cx="11511504" cy="450097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fr-FR" b="1" cap="small" dirty="0">
              <a:latin typeface="+mn-lt"/>
            </a:endParaRPr>
          </a:p>
          <a:p>
            <a:pPr algn="ctr"/>
            <a:r>
              <a:rPr lang="fr-FR" b="1" cap="small" dirty="0">
                <a:latin typeface="+mn-lt"/>
              </a:rPr>
              <a:t>Support de Formation</a:t>
            </a:r>
          </a:p>
          <a:p>
            <a:pPr algn="ctr"/>
            <a:r>
              <a:rPr lang="fr-FR" b="1" cap="small" dirty="0">
                <a:latin typeface="+mn-lt"/>
              </a:rPr>
              <a:t> </a:t>
            </a:r>
            <a:br>
              <a:rPr lang="fr-FR" b="1" cap="small" dirty="0">
                <a:latin typeface="+mn-lt"/>
              </a:rPr>
            </a:br>
            <a:r>
              <a:rPr lang="fr-FR" sz="3200" b="1" cap="small" dirty="0">
                <a:latin typeface="+mn-lt"/>
              </a:rPr>
              <a:t>« Le repérage précoce et l’intervention brève</a:t>
            </a:r>
          </a:p>
          <a:p>
            <a:pPr algn="ctr"/>
            <a:r>
              <a:rPr lang="fr-FR" sz="3200" b="1" cap="small" dirty="0">
                <a:latin typeface="+mn-lt"/>
              </a:rPr>
              <a:t> Alcool-tabac-cannabis »</a:t>
            </a:r>
          </a:p>
          <a:p>
            <a:pPr algn="ctr"/>
            <a:endParaRPr lang="fr-FR" sz="3200" b="1" cap="small" dirty="0">
              <a:latin typeface="+mn-lt"/>
            </a:endParaRPr>
          </a:p>
          <a:p>
            <a:pPr algn="ctr"/>
            <a:endParaRPr lang="fr-FR" sz="3200" b="1" cap="small" dirty="0">
              <a:latin typeface="+mn-lt"/>
            </a:endParaRPr>
          </a:p>
          <a:p>
            <a:pPr algn="ctr"/>
            <a:endParaRPr lang="fr-FR" sz="3200" b="1" cap="small" dirty="0">
              <a:latin typeface="+mn-lt"/>
            </a:endParaRPr>
          </a:p>
          <a:p>
            <a:pPr algn="ctr"/>
            <a:endParaRPr lang="fr-FR" sz="3200" dirty="0">
              <a:latin typeface="+mn-lt"/>
            </a:endParaRPr>
          </a:p>
          <a:p>
            <a:pPr algn="ctr"/>
            <a:endParaRPr lang="fr-FR" sz="3200" b="1" cap="small" dirty="0">
              <a:latin typeface="+mn-lt"/>
            </a:endParaRPr>
          </a:p>
          <a:p>
            <a:pPr algn="ctr"/>
            <a:endParaRPr lang="fr-FR" sz="3200" b="1" cap="small" dirty="0">
              <a:latin typeface="+mn-lt"/>
            </a:endParaRPr>
          </a:p>
        </p:txBody>
      </p:sp>
    </p:spTree>
    <p:extLst>
      <p:ext uri="{BB962C8B-B14F-4D97-AF65-F5344CB8AC3E}">
        <p14:creationId xmlns:p14="http://schemas.microsoft.com/office/powerpoint/2010/main" val="28169343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2A48DD89-9BEC-479A-B1D7-EC33D4C1989D}"/>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Alcool, principaux effets à plus ou moins long terme</a:t>
            </a:r>
          </a:p>
          <a:p>
            <a:pPr lvl="0"/>
            <a:r>
              <a:rPr lang="fr-FR" sz="3200" b="1" dirty="0">
                <a:solidFill>
                  <a:srgbClr val="7A2553"/>
                </a:solidFill>
              </a:rPr>
              <a:t>Modifications sanguines : un moyen de dépistage ?</a:t>
            </a:r>
            <a:endParaRPr lang="fr-FR" sz="3200" dirty="0">
              <a:solidFill>
                <a:srgbClr val="6B6123"/>
              </a:solidFill>
            </a:endParaRPr>
          </a:p>
        </p:txBody>
      </p:sp>
      <p:pic>
        <p:nvPicPr>
          <p:cNvPr id="9" name="Image 8">
            <a:extLst>
              <a:ext uri="{FF2B5EF4-FFF2-40B4-BE49-F238E27FC236}">
                <a16:creationId xmlns:a16="http://schemas.microsoft.com/office/drawing/2014/main" id="{5785D220-0EBA-4857-A7E7-7C1E41EA220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305374" y="2915086"/>
            <a:ext cx="1223444" cy="3373002"/>
          </a:xfrm>
          <a:prstGeom prst="rect">
            <a:avLst/>
          </a:prstGeom>
        </p:spPr>
      </p:pic>
      <p:pic>
        <p:nvPicPr>
          <p:cNvPr id="10" name="Image 9">
            <a:extLst>
              <a:ext uri="{FF2B5EF4-FFF2-40B4-BE49-F238E27FC236}">
                <a16:creationId xmlns:a16="http://schemas.microsoft.com/office/drawing/2014/main" id="{A7A5542B-46EB-405D-AD42-2EE93099B5B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674164" y="2874402"/>
            <a:ext cx="1163756" cy="3413686"/>
          </a:xfrm>
          <a:prstGeom prst="rect">
            <a:avLst/>
          </a:prstGeom>
        </p:spPr>
      </p:pic>
      <p:sp>
        <p:nvSpPr>
          <p:cNvPr id="6" name="Rectangle 5">
            <a:extLst>
              <a:ext uri="{FF2B5EF4-FFF2-40B4-BE49-F238E27FC236}">
                <a16:creationId xmlns:a16="http://schemas.microsoft.com/office/drawing/2014/main" id="{987EDA50-F1B1-4223-9B32-75B8BE3F727B}"/>
              </a:ext>
            </a:extLst>
          </p:cNvPr>
          <p:cNvSpPr/>
          <p:nvPr/>
        </p:nvSpPr>
        <p:spPr>
          <a:xfrm>
            <a:off x="2634343" y="2790510"/>
            <a:ext cx="6923314" cy="3373001"/>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a:solidFill>
                  <a:schemeClr val="bg1"/>
                </a:solidFill>
              </a:rPr>
              <a:t>La biologie n’est pas le moyen idéal recommandé pour un dépistage de troubles liés à l’usage d’alcool (TUA) :</a:t>
            </a:r>
          </a:p>
          <a:p>
            <a:r>
              <a:rPr lang="fr-FR" sz="1600" dirty="0">
                <a:solidFill>
                  <a:schemeClr val="bg1"/>
                </a:solidFill>
              </a:rPr>
              <a:t>Leur normalité peut à tort rassurer le praticien dans son repérage et le conduire à ignorer un TUA. </a:t>
            </a:r>
          </a:p>
          <a:p>
            <a:r>
              <a:rPr lang="fr-FR" sz="1600" dirty="0">
                <a:solidFill>
                  <a:schemeClr val="bg1"/>
                </a:solidFill>
              </a:rPr>
              <a:t>Par exemple: Seulement 30 à 50% des buveurs excessifs en médecine de ville ont un taux élevé de ꙋGT.</a:t>
            </a:r>
          </a:p>
          <a:p>
            <a:r>
              <a:rPr lang="fr-FR" sz="1600" dirty="0">
                <a:solidFill>
                  <a:schemeClr val="bg1"/>
                </a:solidFill>
              </a:rPr>
              <a:t>Leurs faibles sensibilités ne permettent de repérer qu'un faible pourcentage des patients ayant une consommation d’alcool à risque ou nocive </a:t>
            </a:r>
            <a:r>
              <a:rPr lang="fr-FR" sz="1400" i="1" dirty="0">
                <a:solidFill>
                  <a:srgbClr val="BEB445"/>
                </a:solidFill>
              </a:rPr>
              <a:t>Les bilans biologiques sont donc inutiles au repérage en particulier pour les sujets non </a:t>
            </a:r>
            <a:r>
              <a:rPr lang="fr-FR" sz="1400" i="1" dirty="0" err="1">
                <a:solidFill>
                  <a:srgbClr val="BEB445"/>
                </a:solidFill>
              </a:rPr>
              <a:t>alcoolo-dépendants</a:t>
            </a:r>
            <a:r>
              <a:rPr lang="fr-FR" sz="1400" i="1" dirty="0">
                <a:solidFill>
                  <a:srgbClr val="BEB445"/>
                </a:solidFill>
              </a:rPr>
              <a:t>, cibles d’un repérage précoce</a:t>
            </a:r>
            <a:r>
              <a:rPr lang="fr-FR" sz="1600" dirty="0">
                <a:solidFill>
                  <a:srgbClr val="BEB445"/>
                </a:solidFill>
              </a:rPr>
              <a:t>. </a:t>
            </a:r>
            <a:r>
              <a:rPr lang="fr-FR" sz="1600" dirty="0">
                <a:solidFill>
                  <a:schemeClr val="bg1"/>
                </a:solidFill>
              </a:rPr>
              <a:t>Néanmoins, ces analyses sont souvent effectuées en routine en médecine générale, dans le cadre de bilans sanguins systématiques.(sauf CDT)</a:t>
            </a:r>
          </a:p>
          <a:p>
            <a:pPr marL="285750" indent="-285750">
              <a:buFont typeface="Arial" panose="020B0604020202020204" pitchFamily="34" charset="0"/>
              <a:buChar char="•"/>
            </a:pPr>
            <a:endParaRPr lang="fr-FR" sz="1600" dirty="0">
              <a:solidFill>
                <a:schemeClr val="bg1"/>
              </a:solidFill>
            </a:endParaRPr>
          </a:p>
        </p:txBody>
      </p:sp>
    </p:spTree>
    <p:extLst>
      <p:ext uri="{BB962C8B-B14F-4D97-AF65-F5344CB8AC3E}">
        <p14:creationId xmlns:p14="http://schemas.microsoft.com/office/powerpoint/2010/main" val="1697881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2A48DD89-9BEC-479A-B1D7-EC33D4C1989D}"/>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Alcool, principaux effets à plus ou moins long terme</a:t>
            </a:r>
          </a:p>
          <a:p>
            <a:pPr lvl="0"/>
            <a:r>
              <a:rPr lang="fr-FR" sz="3200" b="1" dirty="0">
                <a:solidFill>
                  <a:srgbClr val="7A2553"/>
                </a:solidFill>
              </a:rPr>
              <a:t>Conséquences Cardio-vasculaires</a:t>
            </a:r>
            <a:endParaRPr lang="fr-FR" sz="3200" dirty="0">
              <a:solidFill>
                <a:srgbClr val="6B6123"/>
              </a:solidFill>
            </a:endParaRPr>
          </a:p>
        </p:txBody>
      </p:sp>
      <p:pic>
        <p:nvPicPr>
          <p:cNvPr id="9" name="Image 8">
            <a:extLst>
              <a:ext uri="{FF2B5EF4-FFF2-40B4-BE49-F238E27FC236}">
                <a16:creationId xmlns:a16="http://schemas.microsoft.com/office/drawing/2014/main" id="{5785D220-0EBA-4857-A7E7-7C1E41EA220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432751" y="2915086"/>
            <a:ext cx="1223444" cy="3373002"/>
          </a:xfrm>
          <a:prstGeom prst="rect">
            <a:avLst/>
          </a:prstGeom>
        </p:spPr>
      </p:pic>
      <p:pic>
        <p:nvPicPr>
          <p:cNvPr id="10" name="Image 9">
            <a:extLst>
              <a:ext uri="{FF2B5EF4-FFF2-40B4-BE49-F238E27FC236}">
                <a16:creationId xmlns:a16="http://schemas.microsoft.com/office/drawing/2014/main" id="{A7A5542B-46EB-405D-AD42-2EE93099B5B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593433" y="2874402"/>
            <a:ext cx="1163756" cy="3413686"/>
          </a:xfrm>
          <a:prstGeom prst="rect">
            <a:avLst/>
          </a:prstGeom>
        </p:spPr>
      </p:pic>
      <p:sp>
        <p:nvSpPr>
          <p:cNvPr id="11" name="Rectangle 10">
            <a:extLst>
              <a:ext uri="{FF2B5EF4-FFF2-40B4-BE49-F238E27FC236}">
                <a16:creationId xmlns:a16="http://schemas.microsoft.com/office/drawing/2014/main" id="{B9440A93-AD78-4F30-9F33-965CBCA1206A}"/>
              </a:ext>
            </a:extLst>
          </p:cNvPr>
          <p:cNvSpPr/>
          <p:nvPr/>
        </p:nvSpPr>
        <p:spPr>
          <a:xfrm>
            <a:off x="4691988" y="2915086"/>
            <a:ext cx="2797164" cy="1725420"/>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ü"/>
            </a:pPr>
            <a:r>
              <a:rPr lang="fr-FR" sz="1600" dirty="0">
                <a:solidFill>
                  <a:schemeClr val="bg1"/>
                </a:solidFill>
              </a:rPr>
              <a:t>AVC</a:t>
            </a:r>
          </a:p>
          <a:p>
            <a:pPr marL="285750" indent="-285750">
              <a:buFont typeface="Wingdings" panose="05000000000000000000" pitchFamily="2" charset="2"/>
              <a:buChar char="ü"/>
            </a:pPr>
            <a:r>
              <a:rPr lang="fr-FR" sz="1600" dirty="0">
                <a:solidFill>
                  <a:schemeClr val="bg1"/>
                </a:solidFill>
              </a:rPr>
              <a:t>HTA</a:t>
            </a:r>
          </a:p>
          <a:p>
            <a:pPr marL="285750" indent="-285750">
              <a:buFont typeface="Wingdings" panose="05000000000000000000" pitchFamily="2" charset="2"/>
              <a:buChar char="ü"/>
            </a:pPr>
            <a:r>
              <a:rPr lang="fr-FR" sz="1600" dirty="0">
                <a:solidFill>
                  <a:schemeClr val="bg1"/>
                </a:solidFill>
              </a:rPr>
              <a:t>Troubles du rythme cardiaque (palpitations)</a:t>
            </a:r>
          </a:p>
          <a:p>
            <a:pPr marL="285750" indent="-285750">
              <a:buFont typeface="Wingdings" panose="05000000000000000000" pitchFamily="2" charset="2"/>
              <a:buChar char="ü"/>
            </a:pPr>
            <a:r>
              <a:rPr lang="fr-FR" sz="1600" dirty="0">
                <a:solidFill>
                  <a:schemeClr val="bg1"/>
                </a:solidFill>
              </a:rPr>
              <a:t>Infarctus</a:t>
            </a:r>
          </a:p>
          <a:p>
            <a:pPr marL="285750" indent="-285750">
              <a:buFont typeface="Wingdings" panose="05000000000000000000" pitchFamily="2" charset="2"/>
              <a:buChar char="ü"/>
            </a:pPr>
            <a:r>
              <a:rPr lang="fr-FR" sz="1600" dirty="0">
                <a:solidFill>
                  <a:schemeClr val="bg1"/>
                </a:solidFill>
              </a:rPr>
              <a:t>Insuffisance cardiaque</a:t>
            </a:r>
          </a:p>
        </p:txBody>
      </p:sp>
    </p:spTree>
    <p:extLst>
      <p:ext uri="{BB962C8B-B14F-4D97-AF65-F5344CB8AC3E}">
        <p14:creationId xmlns:p14="http://schemas.microsoft.com/office/powerpoint/2010/main" val="24156380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2A48DD89-9BEC-479A-B1D7-EC33D4C1989D}"/>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Alcool, principaux effets à plus ou moins long terme</a:t>
            </a:r>
          </a:p>
          <a:p>
            <a:pPr lvl="0"/>
            <a:r>
              <a:rPr lang="fr-FR" sz="3200" b="1" dirty="0">
                <a:solidFill>
                  <a:srgbClr val="7A2553"/>
                </a:solidFill>
              </a:rPr>
              <a:t>Conséquences Traumatiques et Osseuses</a:t>
            </a:r>
            <a:endParaRPr lang="fr-FR" sz="3200" dirty="0">
              <a:solidFill>
                <a:srgbClr val="6B6123"/>
              </a:solidFill>
            </a:endParaRPr>
          </a:p>
        </p:txBody>
      </p:sp>
      <p:pic>
        <p:nvPicPr>
          <p:cNvPr id="9" name="Image 8">
            <a:extLst>
              <a:ext uri="{FF2B5EF4-FFF2-40B4-BE49-F238E27FC236}">
                <a16:creationId xmlns:a16="http://schemas.microsoft.com/office/drawing/2014/main" id="{5785D220-0EBA-4857-A7E7-7C1E41EA220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43615" y="2915086"/>
            <a:ext cx="1223444" cy="3373002"/>
          </a:xfrm>
          <a:prstGeom prst="rect">
            <a:avLst/>
          </a:prstGeom>
        </p:spPr>
      </p:pic>
      <p:pic>
        <p:nvPicPr>
          <p:cNvPr id="10" name="Image 9">
            <a:extLst>
              <a:ext uri="{FF2B5EF4-FFF2-40B4-BE49-F238E27FC236}">
                <a16:creationId xmlns:a16="http://schemas.microsoft.com/office/drawing/2014/main" id="{A7A5542B-46EB-405D-AD42-2EE93099B5B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131363" y="2874402"/>
            <a:ext cx="1163756" cy="3413686"/>
          </a:xfrm>
          <a:prstGeom prst="rect">
            <a:avLst/>
          </a:prstGeom>
        </p:spPr>
      </p:pic>
      <p:sp>
        <p:nvSpPr>
          <p:cNvPr id="11" name="Rectangle 10">
            <a:extLst>
              <a:ext uri="{FF2B5EF4-FFF2-40B4-BE49-F238E27FC236}">
                <a16:creationId xmlns:a16="http://schemas.microsoft.com/office/drawing/2014/main" id="{B9440A93-AD78-4F30-9F33-965CBCA1206A}"/>
              </a:ext>
            </a:extLst>
          </p:cNvPr>
          <p:cNvSpPr/>
          <p:nvPr/>
        </p:nvSpPr>
        <p:spPr>
          <a:xfrm>
            <a:off x="2304659" y="2915086"/>
            <a:ext cx="4176785" cy="3280442"/>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a:solidFill>
                  <a:schemeClr val="bg1"/>
                </a:solidFill>
              </a:rPr>
              <a:t>L’alcool augmente la fréquence de tous types d’accidents :</a:t>
            </a:r>
          </a:p>
          <a:p>
            <a:pPr marL="285750" indent="-285750">
              <a:buFont typeface="Arial" panose="020B0604020202020204" pitchFamily="34" charset="0"/>
              <a:buChar char="•"/>
            </a:pPr>
            <a:r>
              <a:rPr lang="fr-FR" sz="1600" dirty="0">
                <a:solidFill>
                  <a:schemeClr val="bg1"/>
                </a:solidFill>
              </a:rPr>
              <a:t>Accidents de la voie publique</a:t>
            </a:r>
          </a:p>
          <a:p>
            <a:pPr marL="285750" indent="-285750">
              <a:buFont typeface="Arial" panose="020B0604020202020204" pitchFamily="34" charset="0"/>
              <a:buChar char="•"/>
            </a:pPr>
            <a:r>
              <a:rPr lang="fr-FR" sz="1600" dirty="0">
                <a:solidFill>
                  <a:schemeClr val="bg1"/>
                </a:solidFill>
              </a:rPr>
              <a:t>Accidents du travail</a:t>
            </a:r>
          </a:p>
          <a:p>
            <a:pPr marL="285750" indent="-285750">
              <a:buFont typeface="Arial" panose="020B0604020202020204" pitchFamily="34" charset="0"/>
              <a:buChar char="•"/>
            </a:pPr>
            <a:r>
              <a:rPr lang="fr-FR" sz="1600" dirty="0">
                <a:solidFill>
                  <a:schemeClr val="bg1"/>
                </a:solidFill>
              </a:rPr>
              <a:t>Accidents domestiques</a:t>
            </a:r>
          </a:p>
          <a:p>
            <a:pPr marL="285750" indent="-285750">
              <a:buFont typeface="Arial" panose="020B0604020202020204" pitchFamily="34" charset="0"/>
              <a:buChar char="•"/>
            </a:pPr>
            <a:r>
              <a:rPr lang="fr-FR" sz="1600" dirty="0">
                <a:solidFill>
                  <a:schemeClr val="bg1"/>
                </a:solidFill>
              </a:rPr>
              <a:t>Gestes auto &amp; hétéro-agressifs</a:t>
            </a:r>
          </a:p>
          <a:p>
            <a:pPr marL="285750" indent="-285750">
              <a:buFont typeface="Arial" panose="020B0604020202020204" pitchFamily="34" charset="0"/>
              <a:buChar char="•"/>
            </a:pPr>
            <a:endParaRPr lang="fr-FR" sz="1600" dirty="0">
              <a:solidFill>
                <a:schemeClr val="bg1"/>
              </a:solidFill>
            </a:endParaRPr>
          </a:p>
          <a:p>
            <a:r>
              <a:rPr lang="fr-FR" sz="1600" dirty="0"/>
              <a:t>Ostéoporose (fragilité osseuse)</a:t>
            </a:r>
          </a:p>
          <a:p>
            <a:r>
              <a:rPr lang="fr-FR" sz="1600" dirty="0"/>
              <a:t>Ostéonécrose tête fémorale</a:t>
            </a:r>
          </a:p>
          <a:p>
            <a:endParaRPr lang="fr-FR" sz="1600" dirty="0"/>
          </a:p>
          <a:p>
            <a:r>
              <a:rPr lang="fr-FR" sz="1600" dirty="0"/>
              <a:t>Troubles de la coagulation du sang (risque hémorragique augmenté)</a:t>
            </a:r>
            <a:endParaRPr lang="fr-FR" sz="1600" dirty="0">
              <a:solidFill>
                <a:schemeClr val="bg1"/>
              </a:solidFill>
            </a:endParaRPr>
          </a:p>
        </p:txBody>
      </p:sp>
      <p:sp>
        <p:nvSpPr>
          <p:cNvPr id="6" name="Rectangle 5">
            <a:extLst>
              <a:ext uri="{FF2B5EF4-FFF2-40B4-BE49-F238E27FC236}">
                <a16:creationId xmlns:a16="http://schemas.microsoft.com/office/drawing/2014/main" id="{AB688B27-D0A9-4173-B206-BA1D3BA58B0E}"/>
              </a:ext>
            </a:extLst>
          </p:cNvPr>
          <p:cNvSpPr/>
          <p:nvPr/>
        </p:nvSpPr>
        <p:spPr>
          <a:xfrm>
            <a:off x="7073665" y="3775989"/>
            <a:ext cx="3105150" cy="1737004"/>
          </a:xfrm>
          <a:prstGeom prst="rect">
            <a:avLst/>
          </a:prstGeom>
          <a:solidFill>
            <a:srgbClr val="7A2553"/>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fr-FR" sz="1600" dirty="0">
                <a:solidFill>
                  <a:schemeClr val="bg2"/>
                </a:solidFill>
              </a:rPr>
              <a:t>Traumatismes crâniens</a:t>
            </a:r>
          </a:p>
          <a:p>
            <a:pPr marL="285750" indent="-285750">
              <a:buFont typeface="Arial" panose="020B0604020202020204" pitchFamily="34" charset="0"/>
              <a:buChar char="•"/>
            </a:pPr>
            <a:r>
              <a:rPr lang="fr-FR" sz="1600" dirty="0">
                <a:solidFill>
                  <a:schemeClr val="bg2"/>
                </a:solidFill>
              </a:rPr>
              <a:t>Hématomes</a:t>
            </a:r>
          </a:p>
          <a:p>
            <a:pPr marL="285750" indent="-285750">
              <a:buFont typeface="Arial" panose="020B0604020202020204" pitchFamily="34" charset="0"/>
              <a:buChar char="•"/>
            </a:pPr>
            <a:r>
              <a:rPr lang="fr-FR" sz="1600" dirty="0">
                <a:solidFill>
                  <a:schemeClr val="bg2"/>
                </a:solidFill>
              </a:rPr>
              <a:t>Fractures de côtes fréquentes</a:t>
            </a:r>
          </a:p>
          <a:p>
            <a:pPr marL="285750" indent="-285750">
              <a:buFont typeface="Arial" panose="020B0604020202020204" pitchFamily="34" charset="0"/>
              <a:buChar char="•"/>
            </a:pPr>
            <a:r>
              <a:rPr lang="fr-FR" sz="1600" dirty="0">
                <a:solidFill>
                  <a:schemeClr val="bg2"/>
                </a:solidFill>
              </a:rPr>
              <a:t>Nombreux traumatismes (accidents, rixes)</a:t>
            </a:r>
          </a:p>
          <a:p>
            <a:pPr marL="285750" indent="-285750">
              <a:buFont typeface="Arial" panose="020B0604020202020204" pitchFamily="34" charset="0"/>
              <a:buChar char="•"/>
            </a:pPr>
            <a:r>
              <a:rPr lang="fr-FR" sz="1600" dirty="0">
                <a:solidFill>
                  <a:schemeClr val="bg2"/>
                </a:solidFill>
              </a:rPr>
              <a:t>Fractures, plaies, hémorragies internes</a:t>
            </a:r>
          </a:p>
        </p:txBody>
      </p:sp>
      <p:cxnSp>
        <p:nvCxnSpPr>
          <p:cNvPr id="7" name="Connecteur droit avec flèche 6">
            <a:extLst>
              <a:ext uri="{FF2B5EF4-FFF2-40B4-BE49-F238E27FC236}">
                <a16:creationId xmlns:a16="http://schemas.microsoft.com/office/drawing/2014/main" id="{FD4ACECC-BFD5-4DEA-96A6-5383105883FA}"/>
              </a:ext>
            </a:extLst>
          </p:cNvPr>
          <p:cNvCxnSpPr>
            <a:cxnSpLocks/>
          </p:cNvCxnSpPr>
          <p:nvPr/>
        </p:nvCxnSpPr>
        <p:spPr>
          <a:xfrm>
            <a:off x="6291435" y="3686805"/>
            <a:ext cx="847725" cy="219076"/>
          </a:xfrm>
          <a:prstGeom prst="straightConnector1">
            <a:avLst/>
          </a:prstGeom>
          <a:ln w="38100">
            <a:solidFill>
              <a:srgbClr val="BEB445"/>
            </a:solidFill>
            <a:tailEnd type="triangle"/>
          </a:ln>
        </p:spPr>
        <p:style>
          <a:lnRef idx="1">
            <a:schemeClr val="accent1"/>
          </a:lnRef>
          <a:fillRef idx="0">
            <a:schemeClr val="accent1"/>
          </a:fillRef>
          <a:effectRef idx="0">
            <a:schemeClr val="accent1"/>
          </a:effectRef>
          <a:fontRef idx="minor">
            <a:schemeClr val="tx1"/>
          </a:fontRef>
        </p:style>
      </p:cxnSp>
      <p:cxnSp>
        <p:nvCxnSpPr>
          <p:cNvPr id="8" name="Connecteur droit avec flèche 7">
            <a:extLst>
              <a:ext uri="{FF2B5EF4-FFF2-40B4-BE49-F238E27FC236}">
                <a16:creationId xmlns:a16="http://schemas.microsoft.com/office/drawing/2014/main" id="{DCE216C2-8AAA-4023-A25A-FDE661FA92BC}"/>
              </a:ext>
            </a:extLst>
          </p:cNvPr>
          <p:cNvCxnSpPr>
            <a:cxnSpLocks/>
          </p:cNvCxnSpPr>
          <p:nvPr/>
        </p:nvCxnSpPr>
        <p:spPr>
          <a:xfrm flipV="1">
            <a:off x="6297460" y="4411578"/>
            <a:ext cx="841700" cy="755928"/>
          </a:xfrm>
          <a:prstGeom prst="straightConnector1">
            <a:avLst/>
          </a:prstGeom>
          <a:ln w="38100">
            <a:solidFill>
              <a:srgbClr val="BEB445"/>
            </a:solidFill>
            <a:tailEnd type="triangle"/>
          </a:ln>
        </p:spPr>
        <p:style>
          <a:lnRef idx="1">
            <a:schemeClr val="accent1"/>
          </a:lnRef>
          <a:fillRef idx="0">
            <a:schemeClr val="accent1"/>
          </a:fillRef>
          <a:effectRef idx="0">
            <a:schemeClr val="accent1"/>
          </a:effectRef>
          <a:fontRef idx="minor">
            <a:schemeClr val="tx1"/>
          </a:fontRef>
        </p:style>
      </p:cxnSp>
      <p:cxnSp>
        <p:nvCxnSpPr>
          <p:cNvPr id="12" name="Connecteur droit avec flèche 11">
            <a:extLst>
              <a:ext uri="{FF2B5EF4-FFF2-40B4-BE49-F238E27FC236}">
                <a16:creationId xmlns:a16="http://schemas.microsoft.com/office/drawing/2014/main" id="{D2B071A8-CA37-4F59-860C-03EBAB2C1050}"/>
              </a:ext>
            </a:extLst>
          </p:cNvPr>
          <p:cNvCxnSpPr>
            <a:cxnSpLocks/>
          </p:cNvCxnSpPr>
          <p:nvPr/>
        </p:nvCxnSpPr>
        <p:spPr>
          <a:xfrm flipV="1">
            <a:off x="6291435" y="4657483"/>
            <a:ext cx="865769" cy="510024"/>
          </a:xfrm>
          <a:prstGeom prst="straightConnector1">
            <a:avLst/>
          </a:prstGeom>
          <a:ln w="38100">
            <a:solidFill>
              <a:srgbClr val="BEB445"/>
            </a:solidFill>
            <a:tailEnd type="triangle"/>
          </a:ln>
        </p:spPr>
        <p:style>
          <a:lnRef idx="1">
            <a:schemeClr val="accent1"/>
          </a:lnRef>
          <a:fillRef idx="0">
            <a:schemeClr val="accent1"/>
          </a:fillRef>
          <a:effectRef idx="0">
            <a:schemeClr val="accent1"/>
          </a:effectRef>
          <a:fontRef idx="minor">
            <a:schemeClr val="tx1"/>
          </a:fontRef>
        </p:style>
      </p:cxnSp>
      <p:cxnSp>
        <p:nvCxnSpPr>
          <p:cNvPr id="13" name="Connecteur droit avec flèche 12">
            <a:extLst>
              <a:ext uri="{FF2B5EF4-FFF2-40B4-BE49-F238E27FC236}">
                <a16:creationId xmlns:a16="http://schemas.microsoft.com/office/drawing/2014/main" id="{0F409B4E-D55C-40AF-8674-94E74FF12D10}"/>
              </a:ext>
            </a:extLst>
          </p:cNvPr>
          <p:cNvCxnSpPr>
            <a:cxnSpLocks/>
          </p:cNvCxnSpPr>
          <p:nvPr/>
        </p:nvCxnSpPr>
        <p:spPr>
          <a:xfrm>
            <a:off x="6291435" y="5167506"/>
            <a:ext cx="865769" cy="0"/>
          </a:xfrm>
          <a:prstGeom prst="straightConnector1">
            <a:avLst/>
          </a:prstGeom>
          <a:ln w="38100">
            <a:solidFill>
              <a:srgbClr val="BEB445"/>
            </a:solidFill>
            <a:tailEnd type="triangle"/>
          </a:ln>
        </p:spPr>
        <p:style>
          <a:lnRef idx="1">
            <a:schemeClr val="accent1"/>
          </a:lnRef>
          <a:fillRef idx="0">
            <a:schemeClr val="accent1"/>
          </a:fillRef>
          <a:effectRef idx="0">
            <a:schemeClr val="accent1"/>
          </a:effectRef>
          <a:fontRef idx="minor">
            <a:schemeClr val="tx1"/>
          </a:fontRef>
        </p:style>
      </p:cxnSp>
      <p:cxnSp>
        <p:nvCxnSpPr>
          <p:cNvPr id="14" name="Connecteur droit avec flèche 13">
            <a:extLst>
              <a:ext uri="{FF2B5EF4-FFF2-40B4-BE49-F238E27FC236}">
                <a16:creationId xmlns:a16="http://schemas.microsoft.com/office/drawing/2014/main" id="{AC93C7E0-4233-47A3-86E6-9FF4D8FEEF15}"/>
              </a:ext>
            </a:extLst>
          </p:cNvPr>
          <p:cNvCxnSpPr>
            <a:cxnSpLocks/>
          </p:cNvCxnSpPr>
          <p:nvPr/>
        </p:nvCxnSpPr>
        <p:spPr>
          <a:xfrm flipV="1">
            <a:off x="6363979" y="5212915"/>
            <a:ext cx="775181" cy="468941"/>
          </a:xfrm>
          <a:prstGeom prst="straightConnector1">
            <a:avLst/>
          </a:prstGeom>
          <a:ln w="38100">
            <a:solidFill>
              <a:srgbClr val="BEB445"/>
            </a:solidFill>
            <a:tailEnd type="triangle"/>
          </a:ln>
        </p:spPr>
        <p:style>
          <a:lnRef idx="1">
            <a:schemeClr val="accent1"/>
          </a:lnRef>
          <a:fillRef idx="0">
            <a:schemeClr val="accent1"/>
          </a:fillRef>
          <a:effectRef idx="0">
            <a:schemeClr val="accent1"/>
          </a:effectRef>
          <a:fontRef idx="minor">
            <a:schemeClr val="tx1"/>
          </a:fontRef>
        </p:style>
      </p:cxnSp>
      <p:cxnSp>
        <p:nvCxnSpPr>
          <p:cNvPr id="15" name="Connecteur droit avec flèche 14">
            <a:extLst>
              <a:ext uri="{FF2B5EF4-FFF2-40B4-BE49-F238E27FC236}">
                <a16:creationId xmlns:a16="http://schemas.microsoft.com/office/drawing/2014/main" id="{F1E7F828-0AD3-40BD-9DFB-661161855DA8}"/>
              </a:ext>
            </a:extLst>
          </p:cNvPr>
          <p:cNvCxnSpPr>
            <a:cxnSpLocks/>
          </p:cNvCxnSpPr>
          <p:nvPr/>
        </p:nvCxnSpPr>
        <p:spPr>
          <a:xfrm>
            <a:off x="6291435" y="3704407"/>
            <a:ext cx="847725" cy="467301"/>
          </a:xfrm>
          <a:prstGeom prst="straightConnector1">
            <a:avLst/>
          </a:prstGeom>
          <a:ln w="38100">
            <a:solidFill>
              <a:srgbClr val="BEB445"/>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9129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2A48DD89-9BEC-479A-B1D7-EC33D4C1989D}"/>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Alcool, principaux effets à plus ou moins long terme</a:t>
            </a:r>
          </a:p>
          <a:p>
            <a:pPr lvl="0"/>
            <a:r>
              <a:rPr lang="fr-FR" sz="3200" b="1" dirty="0">
                <a:solidFill>
                  <a:srgbClr val="7A2553"/>
                </a:solidFill>
              </a:rPr>
              <a:t>Conséquences Dermatologiques</a:t>
            </a:r>
            <a:endParaRPr lang="fr-FR" sz="3200" dirty="0">
              <a:solidFill>
                <a:srgbClr val="6B6123"/>
              </a:solidFill>
            </a:endParaRPr>
          </a:p>
        </p:txBody>
      </p:sp>
      <p:pic>
        <p:nvPicPr>
          <p:cNvPr id="9" name="Image 8">
            <a:extLst>
              <a:ext uri="{FF2B5EF4-FFF2-40B4-BE49-F238E27FC236}">
                <a16:creationId xmlns:a16="http://schemas.microsoft.com/office/drawing/2014/main" id="{5785D220-0EBA-4857-A7E7-7C1E41EA220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432751" y="2915086"/>
            <a:ext cx="1223444" cy="3373002"/>
          </a:xfrm>
          <a:prstGeom prst="rect">
            <a:avLst/>
          </a:prstGeom>
        </p:spPr>
      </p:pic>
      <p:pic>
        <p:nvPicPr>
          <p:cNvPr id="10" name="Image 9">
            <a:extLst>
              <a:ext uri="{FF2B5EF4-FFF2-40B4-BE49-F238E27FC236}">
                <a16:creationId xmlns:a16="http://schemas.microsoft.com/office/drawing/2014/main" id="{A7A5542B-46EB-405D-AD42-2EE93099B5B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593433" y="2874402"/>
            <a:ext cx="1163756" cy="3413686"/>
          </a:xfrm>
          <a:prstGeom prst="rect">
            <a:avLst/>
          </a:prstGeom>
        </p:spPr>
      </p:pic>
      <p:sp>
        <p:nvSpPr>
          <p:cNvPr id="11" name="Rectangle 10">
            <a:extLst>
              <a:ext uri="{FF2B5EF4-FFF2-40B4-BE49-F238E27FC236}">
                <a16:creationId xmlns:a16="http://schemas.microsoft.com/office/drawing/2014/main" id="{B9440A93-AD78-4F30-9F33-965CBCA1206A}"/>
              </a:ext>
            </a:extLst>
          </p:cNvPr>
          <p:cNvSpPr/>
          <p:nvPr/>
        </p:nvSpPr>
        <p:spPr>
          <a:xfrm>
            <a:off x="4691988" y="2915086"/>
            <a:ext cx="2797164" cy="1725420"/>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ü"/>
            </a:pPr>
            <a:r>
              <a:rPr lang="fr-FR" sz="1600" dirty="0">
                <a:solidFill>
                  <a:schemeClr val="bg1"/>
                </a:solidFill>
              </a:rPr>
              <a:t>Psoriasis</a:t>
            </a:r>
          </a:p>
          <a:p>
            <a:pPr marL="285750" indent="-285750">
              <a:buFont typeface="Wingdings" panose="05000000000000000000" pitchFamily="2" charset="2"/>
              <a:buChar char="ü"/>
            </a:pPr>
            <a:r>
              <a:rPr lang="fr-FR" sz="1600" dirty="0">
                <a:solidFill>
                  <a:schemeClr val="bg1"/>
                </a:solidFill>
              </a:rPr>
              <a:t>Acné</a:t>
            </a:r>
          </a:p>
          <a:p>
            <a:pPr marL="285750" indent="-285750">
              <a:buFont typeface="Wingdings" panose="05000000000000000000" pitchFamily="2" charset="2"/>
              <a:buChar char="ü"/>
            </a:pPr>
            <a:r>
              <a:rPr lang="fr-FR" sz="1600" dirty="0">
                <a:solidFill>
                  <a:schemeClr val="bg1"/>
                </a:solidFill>
              </a:rPr>
              <a:t>Couperose</a:t>
            </a:r>
          </a:p>
          <a:p>
            <a:pPr marL="285750" indent="-285750">
              <a:buFont typeface="Wingdings" panose="05000000000000000000" pitchFamily="2" charset="2"/>
              <a:buChar char="ü"/>
            </a:pPr>
            <a:r>
              <a:rPr lang="fr-FR" sz="1600" dirty="0">
                <a:solidFill>
                  <a:schemeClr val="bg1"/>
                </a:solidFill>
              </a:rPr>
              <a:t>Rhinophyma</a:t>
            </a:r>
          </a:p>
          <a:p>
            <a:pPr marL="285750" indent="-285750">
              <a:buFont typeface="Wingdings" panose="05000000000000000000" pitchFamily="2" charset="2"/>
              <a:buChar char="ü"/>
            </a:pPr>
            <a:endParaRPr lang="fr-FR" sz="1600" dirty="0">
              <a:solidFill>
                <a:schemeClr val="bg1"/>
              </a:solidFill>
            </a:endParaRPr>
          </a:p>
        </p:txBody>
      </p:sp>
    </p:spTree>
    <p:extLst>
      <p:ext uri="{BB962C8B-B14F-4D97-AF65-F5344CB8AC3E}">
        <p14:creationId xmlns:p14="http://schemas.microsoft.com/office/powerpoint/2010/main" val="42137532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2A48DD89-9BEC-479A-B1D7-EC33D4C1989D}"/>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Alcool, principaux effets à plus ou moins long terme</a:t>
            </a:r>
          </a:p>
          <a:p>
            <a:pPr lvl="0"/>
            <a:r>
              <a:rPr lang="fr-FR" sz="3200" b="1" dirty="0">
                <a:solidFill>
                  <a:srgbClr val="7A2553"/>
                </a:solidFill>
              </a:rPr>
              <a:t>Conséquences Hormonales et Sexuelles</a:t>
            </a:r>
            <a:endParaRPr lang="fr-FR" sz="3200" dirty="0">
              <a:solidFill>
                <a:srgbClr val="6B6123"/>
              </a:solidFill>
            </a:endParaRPr>
          </a:p>
        </p:txBody>
      </p:sp>
      <p:pic>
        <p:nvPicPr>
          <p:cNvPr id="9" name="Image 8">
            <a:extLst>
              <a:ext uri="{FF2B5EF4-FFF2-40B4-BE49-F238E27FC236}">
                <a16:creationId xmlns:a16="http://schemas.microsoft.com/office/drawing/2014/main" id="{5785D220-0EBA-4857-A7E7-7C1E41EA220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432751" y="2915086"/>
            <a:ext cx="1223444" cy="3373002"/>
          </a:xfrm>
          <a:prstGeom prst="rect">
            <a:avLst/>
          </a:prstGeom>
        </p:spPr>
      </p:pic>
      <p:pic>
        <p:nvPicPr>
          <p:cNvPr id="10" name="Image 9">
            <a:extLst>
              <a:ext uri="{FF2B5EF4-FFF2-40B4-BE49-F238E27FC236}">
                <a16:creationId xmlns:a16="http://schemas.microsoft.com/office/drawing/2014/main" id="{A7A5542B-46EB-405D-AD42-2EE93099B5B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003978" y="2874402"/>
            <a:ext cx="1163756" cy="3413686"/>
          </a:xfrm>
          <a:prstGeom prst="rect">
            <a:avLst/>
          </a:prstGeom>
        </p:spPr>
      </p:pic>
      <p:sp>
        <p:nvSpPr>
          <p:cNvPr id="11" name="Rectangle 10">
            <a:extLst>
              <a:ext uri="{FF2B5EF4-FFF2-40B4-BE49-F238E27FC236}">
                <a16:creationId xmlns:a16="http://schemas.microsoft.com/office/drawing/2014/main" id="{B9440A93-AD78-4F30-9F33-965CBCA1206A}"/>
              </a:ext>
            </a:extLst>
          </p:cNvPr>
          <p:cNvSpPr/>
          <p:nvPr/>
        </p:nvSpPr>
        <p:spPr>
          <a:xfrm>
            <a:off x="4691988" y="2915086"/>
            <a:ext cx="3267024" cy="1395657"/>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ü"/>
            </a:pPr>
            <a:r>
              <a:rPr lang="fr-FR" sz="1600" dirty="0">
                <a:solidFill>
                  <a:schemeClr val="bg1"/>
                </a:solidFill>
              </a:rPr>
              <a:t>Pancréatites aigues et chronique</a:t>
            </a:r>
          </a:p>
          <a:p>
            <a:pPr marL="285750" indent="-285750">
              <a:buFont typeface="Wingdings" panose="05000000000000000000" pitchFamily="2" charset="2"/>
              <a:buChar char="ü"/>
            </a:pPr>
            <a:r>
              <a:rPr lang="fr-FR" sz="1600" dirty="0">
                <a:solidFill>
                  <a:schemeClr val="bg1"/>
                </a:solidFill>
              </a:rPr>
              <a:t>Diabète</a:t>
            </a:r>
          </a:p>
          <a:p>
            <a:pPr marL="285750" indent="-285750">
              <a:buFont typeface="Wingdings" panose="05000000000000000000" pitchFamily="2" charset="2"/>
              <a:buChar char="ü"/>
            </a:pPr>
            <a:r>
              <a:rPr lang="fr-FR" sz="1600" dirty="0">
                <a:solidFill>
                  <a:schemeClr val="bg1"/>
                </a:solidFill>
              </a:rPr>
              <a:t>Risques sexuels et sanguins</a:t>
            </a:r>
          </a:p>
          <a:p>
            <a:pPr marL="285750" indent="-285750">
              <a:buFont typeface="Wingdings" panose="05000000000000000000" pitchFamily="2" charset="2"/>
              <a:buChar char="ü"/>
            </a:pPr>
            <a:r>
              <a:rPr lang="fr-FR" sz="1600" dirty="0">
                <a:solidFill>
                  <a:schemeClr val="bg1"/>
                </a:solidFill>
              </a:rPr>
              <a:t> (VIH, VHB, VHC et IST)</a:t>
            </a:r>
          </a:p>
        </p:txBody>
      </p:sp>
      <p:sp>
        <p:nvSpPr>
          <p:cNvPr id="6" name="Rectangle 5">
            <a:extLst>
              <a:ext uri="{FF2B5EF4-FFF2-40B4-BE49-F238E27FC236}">
                <a16:creationId xmlns:a16="http://schemas.microsoft.com/office/drawing/2014/main" id="{73E97C2C-41A4-45B0-84B8-F932A1AAC125}"/>
              </a:ext>
            </a:extLst>
          </p:cNvPr>
          <p:cNvSpPr/>
          <p:nvPr/>
        </p:nvSpPr>
        <p:spPr>
          <a:xfrm>
            <a:off x="408639" y="3792885"/>
            <a:ext cx="2807844" cy="1617404"/>
          </a:xfrm>
          <a:prstGeom prst="rect">
            <a:avLst/>
          </a:prstGeom>
          <a:solidFill>
            <a:srgbClr val="7A2553"/>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fr-FR" sz="1600" dirty="0">
                <a:solidFill>
                  <a:schemeClr val="bg1"/>
                </a:solidFill>
              </a:rPr>
              <a:t>Cancers sein</a:t>
            </a:r>
          </a:p>
          <a:p>
            <a:pPr marL="285750" indent="-285750">
              <a:buFont typeface="Arial" panose="020B0604020202020204" pitchFamily="34" charset="0"/>
              <a:buChar char="•"/>
            </a:pPr>
            <a:r>
              <a:rPr lang="fr-FR" sz="1600" dirty="0">
                <a:solidFill>
                  <a:schemeClr val="bg1"/>
                </a:solidFill>
              </a:rPr>
              <a:t>Troubles de la reproduction</a:t>
            </a:r>
          </a:p>
          <a:p>
            <a:pPr marL="285750" indent="-285750">
              <a:buFont typeface="Arial" panose="020B0604020202020204" pitchFamily="34" charset="0"/>
              <a:buChar char="•"/>
            </a:pPr>
            <a:r>
              <a:rPr lang="fr-FR" sz="1600" dirty="0">
                <a:solidFill>
                  <a:schemeClr val="bg1"/>
                </a:solidFill>
              </a:rPr>
              <a:t>Trouble des règles</a:t>
            </a:r>
          </a:p>
          <a:p>
            <a:pPr marL="285750" indent="-285750">
              <a:buFont typeface="Arial" panose="020B0604020202020204" pitchFamily="34" charset="0"/>
              <a:buChar char="•"/>
            </a:pPr>
            <a:r>
              <a:rPr lang="fr-FR" sz="1600" dirty="0">
                <a:solidFill>
                  <a:schemeClr val="bg1"/>
                </a:solidFill>
              </a:rPr>
              <a:t>Conséquences alcoolisation fœtale (TCAF-SAF)</a:t>
            </a:r>
          </a:p>
        </p:txBody>
      </p:sp>
      <p:sp>
        <p:nvSpPr>
          <p:cNvPr id="7" name="Rectangle 6">
            <a:extLst>
              <a:ext uri="{FF2B5EF4-FFF2-40B4-BE49-F238E27FC236}">
                <a16:creationId xmlns:a16="http://schemas.microsoft.com/office/drawing/2014/main" id="{9AB8FBA2-A142-4EA6-A5A8-3E517C060FFB}"/>
              </a:ext>
            </a:extLst>
          </p:cNvPr>
          <p:cNvSpPr/>
          <p:nvPr/>
        </p:nvSpPr>
        <p:spPr>
          <a:xfrm>
            <a:off x="9283959" y="3792885"/>
            <a:ext cx="2593910" cy="1198993"/>
          </a:xfrm>
          <a:prstGeom prst="rect">
            <a:avLst/>
          </a:prstGeom>
          <a:solidFill>
            <a:srgbClr val="7A2553"/>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fr-FR" sz="1600" dirty="0">
                <a:solidFill>
                  <a:schemeClr val="bg1"/>
                </a:solidFill>
              </a:rPr>
              <a:t>Gynécomastie « seins poussent »</a:t>
            </a:r>
          </a:p>
          <a:p>
            <a:pPr marL="285750" indent="-285750">
              <a:buFont typeface="Arial" panose="020B0604020202020204" pitchFamily="34" charset="0"/>
              <a:buChar char="•"/>
            </a:pPr>
            <a:r>
              <a:rPr lang="fr-FR" sz="1600" dirty="0">
                <a:solidFill>
                  <a:schemeClr val="bg1"/>
                </a:solidFill>
              </a:rPr>
              <a:t>Spermatogénèse</a:t>
            </a:r>
          </a:p>
          <a:p>
            <a:pPr marL="285750" indent="-285750">
              <a:buFont typeface="Arial" panose="020B0604020202020204" pitchFamily="34" charset="0"/>
              <a:buChar char="•"/>
            </a:pPr>
            <a:r>
              <a:rPr lang="fr-FR" sz="1600" dirty="0">
                <a:solidFill>
                  <a:schemeClr val="bg1"/>
                </a:solidFill>
              </a:rPr>
              <a:t>Troubles érectiles</a:t>
            </a:r>
          </a:p>
        </p:txBody>
      </p:sp>
    </p:spTree>
    <p:extLst>
      <p:ext uri="{BB962C8B-B14F-4D97-AF65-F5344CB8AC3E}">
        <p14:creationId xmlns:p14="http://schemas.microsoft.com/office/powerpoint/2010/main" val="27868591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2A48DD89-9BEC-479A-B1D7-EC33D4C1989D}"/>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Alcool, principaux effets à plus ou moins long terme</a:t>
            </a:r>
          </a:p>
          <a:p>
            <a:pPr lvl="0"/>
            <a:r>
              <a:rPr lang="fr-FR" sz="3200" b="1" dirty="0">
                <a:solidFill>
                  <a:srgbClr val="7A2553"/>
                </a:solidFill>
              </a:rPr>
              <a:t>Conséquences Psychiatriques</a:t>
            </a:r>
            <a:endParaRPr lang="fr-FR" sz="3200" dirty="0">
              <a:solidFill>
                <a:srgbClr val="6B6123"/>
              </a:solidFill>
            </a:endParaRPr>
          </a:p>
        </p:txBody>
      </p:sp>
      <p:pic>
        <p:nvPicPr>
          <p:cNvPr id="9" name="Image 8">
            <a:extLst>
              <a:ext uri="{FF2B5EF4-FFF2-40B4-BE49-F238E27FC236}">
                <a16:creationId xmlns:a16="http://schemas.microsoft.com/office/drawing/2014/main" id="{5785D220-0EBA-4857-A7E7-7C1E41EA220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788942" y="2915086"/>
            <a:ext cx="1223444" cy="3373002"/>
          </a:xfrm>
          <a:prstGeom prst="rect">
            <a:avLst/>
          </a:prstGeom>
        </p:spPr>
      </p:pic>
      <p:pic>
        <p:nvPicPr>
          <p:cNvPr id="10" name="Image 9">
            <a:extLst>
              <a:ext uri="{FF2B5EF4-FFF2-40B4-BE49-F238E27FC236}">
                <a16:creationId xmlns:a16="http://schemas.microsoft.com/office/drawing/2014/main" id="{A7A5542B-46EB-405D-AD42-2EE93099B5B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81262" y="2874402"/>
            <a:ext cx="1163756" cy="3413686"/>
          </a:xfrm>
          <a:prstGeom prst="rect">
            <a:avLst/>
          </a:prstGeom>
        </p:spPr>
      </p:pic>
      <p:sp>
        <p:nvSpPr>
          <p:cNvPr id="11" name="Rectangle 10">
            <a:extLst>
              <a:ext uri="{FF2B5EF4-FFF2-40B4-BE49-F238E27FC236}">
                <a16:creationId xmlns:a16="http://schemas.microsoft.com/office/drawing/2014/main" id="{B9440A93-AD78-4F30-9F33-965CBCA1206A}"/>
              </a:ext>
            </a:extLst>
          </p:cNvPr>
          <p:cNvSpPr/>
          <p:nvPr/>
        </p:nvSpPr>
        <p:spPr>
          <a:xfrm>
            <a:off x="4089206" y="2915087"/>
            <a:ext cx="4013588" cy="2076792"/>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ü"/>
            </a:pPr>
            <a:r>
              <a:rPr lang="fr-FR" sz="1600" dirty="0">
                <a:solidFill>
                  <a:schemeClr val="bg1"/>
                </a:solidFill>
              </a:rPr>
              <a:t>Sommeil perturbé</a:t>
            </a:r>
          </a:p>
          <a:p>
            <a:pPr marL="285750" indent="-285750">
              <a:buFont typeface="Wingdings" panose="05000000000000000000" pitchFamily="2" charset="2"/>
              <a:buChar char="ü"/>
            </a:pPr>
            <a:r>
              <a:rPr lang="fr-FR" sz="1600" dirty="0">
                <a:solidFill>
                  <a:schemeClr val="bg1"/>
                </a:solidFill>
              </a:rPr>
              <a:t>Anxiété (fréquent)</a:t>
            </a:r>
          </a:p>
          <a:p>
            <a:pPr marL="285750" indent="-285750">
              <a:buFont typeface="Wingdings" panose="05000000000000000000" pitchFamily="2" charset="2"/>
              <a:buChar char="ü"/>
            </a:pPr>
            <a:r>
              <a:rPr lang="fr-FR" sz="1600" dirty="0">
                <a:solidFill>
                  <a:schemeClr val="bg1"/>
                </a:solidFill>
              </a:rPr>
              <a:t>Dépression (fréquent)</a:t>
            </a:r>
          </a:p>
          <a:p>
            <a:pPr marL="285750" indent="-285750">
              <a:buFont typeface="Wingdings" panose="05000000000000000000" pitchFamily="2" charset="2"/>
              <a:buChar char="ü"/>
            </a:pPr>
            <a:r>
              <a:rPr lang="fr-FR" sz="1600" dirty="0">
                <a:solidFill>
                  <a:schemeClr val="bg1"/>
                </a:solidFill>
              </a:rPr>
              <a:t>Troubles du comportement/Agressivité</a:t>
            </a:r>
          </a:p>
          <a:p>
            <a:pPr marL="285750" indent="-285750">
              <a:buFont typeface="Wingdings" panose="05000000000000000000" pitchFamily="2" charset="2"/>
              <a:buChar char="ü"/>
            </a:pPr>
            <a:r>
              <a:rPr lang="fr-FR" sz="1600" dirty="0">
                <a:solidFill>
                  <a:schemeClr val="bg1"/>
                </a:solidFill>
              </a:rPr>
              <a:t>Délire</a:t>
            </a:r>
          </a:p>
          <a:p>
            <a:pPr marL="285750" indent="-285750">
              <a:buFont typeface="Wingdings" panose="05000000000000000000" pitchFamily="2" charset="2"/>
              <a:buChar char="ü"/>
            </a:pPr>
            <a:r>
              <a:rPr lang="fr-FR" sz="1600" dirty="0">
                <a:solidFill>
                  <a:schemeClr val="bg1"/>
                </a:solidFill>
              </a:rPr>
              <a:t>Risques suicidaires</a:t>
            </a:r>
          </a:p>
          <a:p>
            <a:pPr marL="285750" indent="-285750">
              <a:buFont typeface="Wingdings" panose="05000000000000000000" pitchFamily="2" charset="2"/>
              <a:buChar char="ü"/>
            </a:pPr>
            <a:r>
              <a:rPr lang="fr-FR" sz="1600" dirty="0">
                <a:solidFill>
                  <a:schemeClr val="bg1"/>
                </a:solidFill>
              </a:rPr>
              <a:t>Delirium tremens (au sevrage)</a:t>
            </a:r>
          </a:p>
        </p:txBody>
      </p:sp>
    </p:spTree>
    <p:extLst>
      <p:ext uri="{BB962C8B-B14F-4D97-AF65-F5344CB8AC3E}">
        <p14:creationId xmlns:p14="http://schemas.microsoft.com/office/powerpoint/2010/main" val="32424435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2A48DD89-9BEC-479A-B1D7-EC33D4C1989D}"/>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Alcool, principaux effets à plus ou moins long terme</a:t>
            </a:r>
          </a:p>
          <a:p>
            <a:pPr lvl="0"/>
            <a:r>
              <a:rPr lang="fr-FR" sz="3200" b="1" dirty="0">
                <a:solidFill>
                  <a:srgbClr val="7A2553"/>
                </a:solidFill>
              </a:rPr>
              <a:t>Conséquences Psychiatriques</a:t>
            </a:r>
            <a:endParaRPr lang="fr-FR" sz="3200" dirty="0">
              <a:solidFill>
                <a:srgbClr val="6B6123"/>
              </a:solidFill>
            </a:endParaRPr>
          </a:p>
        </p:txBody>
      </p:sp>
      <p:pic>
        <p:nvPicPr>
          <p:cNvPr id="9" name="Image 8">
            <a:extLst>
              <a:ext uri="{FF2B5EF4-FFF2-40B4-BE49-F238E27FC236}">
                <a16:creationId xmlns:a16="http://schemas.microsoft.com/office/drawing/2014/main" id="{5785D220-0EBA-4857-A7E7-7C1E41EA220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303750" y="2915086"/>
            <a:ext cx="1223444" cy="3373002"/>
          </a:xfrm>
          <a:prstGeom prst="rect">
            <a:avLst/>
          </a:prstGeom>
        </p:spPr>
      </p:pic>
      <p:pic>
        <p:nvPicPr>
          <p:cNvPr id="10" name="Image 9">
            <a:extLst>
              <a:ext uri="{FF2B5EF4-FFF2-40B4-BE49-F238E27FC236}">
                <a16:creationId xmlns:a16="http://schemas.microsoft.com/office/drawing/2014/main" id="{A7A5542B-46EB-405D-AD42-2EE93099B5B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573148" y="2874402"/>
            <a:ext cx="1163756" cy="3413686"/>
          </a:xfrm>
          <a:prstGeom prst="rect">
            <a:avLst/>
          </a:prstGeom>
        </p:spPr>
      </p:pic>
      <p:sp>
        <p:nvSpPr>
          <p:cNvPr id="11" name="Rectangle 10">
            <a:extLst>
              <a:ext uri="{FF2B5EF4-FFF2-40B4-BE49-F238E27FC236}">
                <a16:creationId xmlns:a16="http://schemas.microsoft.com/office/drawing/2014/main" id="{B9440A93-AD78-4F30-9F33-965CBCA1206A}"/>
              </a:ext>
            </a:extLst>
          </p:cNvPr>
          <p:cNvSpPr/>
          <p:nvPr/>
        </p:nvSpPr>
        <p:spPr>
          <a:xfrm>
            <a:off x="3618853" y="2915087"/>
            <a:ext cx="4862673" cy="3413686"/>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rgbClr val="BEB445"/>
                </a:solidFill>
              </a:rPr>
              <a:t>Dépression &amp; alcool </a:t>
            </a:r>
          </a:p>
          <a:p>
            <a:r>
              <a:rPr lang="fr-FR" sz="1600" dirty="0">
                <a:solidFill>
                  <a:schemeClr val="bg1"/>
                </a:solidFill>
              </a:rPr>
              <a:t>L’alcool est un « bon anesthésiant de la douleur morale » sur l’instant, mais après disparition des effets les idées noires reviennent  voire au-delà du niveau initial.</a:t>
            </a:r>
          </a:p>
          <a:p>
            <a:r>
              <a:rPr lang="fr-FR" sz="1600" dirty="0">
                <a:solidFill>
                  <a:schemeClr val="bg1"/>
                </a:solidFill>
              </a:rPr>
              <a:t>La consommation régulière d’alcool chez un sujet non déprimé peut favoriser un état dépressif qui disparaîtra à l’arrêt des consommations.</a:t>
            </a:r>
          </a:p>
          <a:p>
            <a:r>
              <a:rPr lang="fr-FR" sz="1600" dirty="0">
                <a:solidFill>
                  <a:schemeClr val="bg1"/>
                </a:solidFill>
              </a:rPr>
              <a:t>De plus si le sujet développe une tolérance une quantité de plus en plus importante doit être consommée pour obtenir l’effet recherché..</a:t>
            </a:r>
          </a:p>
          <a:p>
            <a:r>
              <a:rPr lang="fr-FR" sz="1400" i="1" dirty="0">
                <a:solidFill>
                  <a:srgbClr val="BEB445"/>
                </a:solidFill>
              </a:rPr>
              <a:t>Ce n’est pas l’« antidépresseur» à recommander..</a:t>
            </a:r>
            <a:endParaRPr lang="fr-FR" sz="1600" dirty="0">
              <a:solidFill>
                <a:srgbClr val="BEB445"/>
              </a:solidFill>
            </a:endParaRPr>
          </a:p>
        </p:txBody>
      </p:sp>
    </p:spTree>
    <p:extLst>
      <p:ext uri="{BB962C8B-B14F-4D97-AF65-F5344CB8AC3E}">
        <p14:creationId xmlns:p14="http://schemas.microsoft.com/office/powerpoint/2010/main" val="31954225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2A48DD89-9BEC-479A-B1D7-EC33D4C1989D}"/>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Alcool, principaux effets à plus ou moins long terme</a:t>
            </a:r>
          </a:p>
          <a:p>
            <a:pPr lvl="0"/>
            <a:r>
              <a:rPr lang="fr-FR" sz="3200" b="1" dirty="0">
                <a:solidFill>
                  <a:srgbClr val="7A2553"/>
                </a:solidFill>
              </a:rPr>
              <a:t>Conséquences Psychiatriques</a:t>
            </a:r>
            <a:endParaRPr lang="fr-FR" sz="3200" dirty="0">
              <a:solidFill>
                <a:srgbClr val="6B6123"/>
              </a:solidFill>
            </a:endParaRPr>
          </a:p>
        </p:txBody>
      </p:sp>
      <p:pic>
        <p:nvPicPr>
          <p:cNvPr id="9" name="Image 8">
            <a:extLst>
              <a:ext uri="{FF2B5EF4-FFF2-40B4-BE49-F238E27FC236}">
                <a16:creationId xmlns:a16="http://schemas.microsoft.com/office/drawing/2014/main" id="{5785D220-0EBA-4857-A7E7-7C1E41EA220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286712" y="2915086"/>
            <a:ext cx="1223444" cy="3373002"/>
          </a:xfrm>
          <a:prstGeom prst="rect">
            <a:avLst/>
          </a:prstGeom>
        </p:spPr>
      </p:pic>
      <p:pic>
        <p:nvPicPr>
          <p:cNvPr id="10" name="Image 9">
            <a:extLst>
              <a:ext uri="{FF2B5EF4-FFF2-40B4-BE49-F238E27FC236}">
                <a16:creationId xmlns:a16="http://schemas.microsoft.com/office/drawing/2014/main" id="{A7A5542B-46EB-405D-AD42-2EE93099B5B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552863" y="2874402"/>
            <a:ext cx="1163756" cy="3413686"/>
          </a:xfrm>
          <a:prstGeom prst="rect">
            <a:avLst/>
          </a:prstGeom>
        </p:spPr>
      </p:pic>
      <p:sp>
        <p:nvSpPr>
          <p:cNvPr id="11" name="Rectangle 10">
            <a:extLst>
              <a:ext uri="{FF2B5EF4-FFF2-40B4-BE49-F238E27FC236}">
                <a16:creationId xmlns:a16="http://schemas.microsoft.com/office/drawing/2014/main" id="{B9440A93-AD78-4F30-9F33-965CBCA1206A}"/>
              </a:ext>
            </a:extLst>
          </p:cNvPr>
          <p:cNvSpPr/>
          <p:nvPr/>
        </p:nvSpPr>
        <p:spPr>
          <a:xfrm>
            <a:off x="2667131" y="2915086"/>
            <a:ext cx="3276469" cy="3243117"/>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rgbClr val="BEB445"/>
                </a:solidFill>
              </a:rPr>
              <a:t>Anxiété et alcool </a:t>
            </a:r>
          </a:p>
          <a:p>
            <a:r>
              <a:rPr lang="fr-FR" sz="1600" dirty="0">
                <a:solidFill>
                  <a:schemeClr val="bg1"/>
                </a:solidFill>
              </a:rPr>
              <a:t>L’alcool est un « bon anxiolytique » de l’instant, mais après disparition des effets le niveau d’anxiété remonte voire au-delà du niveau initial..</a:t>
            </a:r>
          </a:p>
          <a:p>
            <a:r>
              <a:rPr lang="fr-FR" sz="1600" dirty="0">
                <a:solidFill>
                  <a:schemeClr val="bg1"/>
                </a:solidFill>
              </a:rPr>
              <a:t>De plus si le sujet développe une tolérance une quantité de plus en plus importante doit être consommée pour obtenir l’effet recherché..</a:t>
            </a:r>
          </a:p>
          <a:p>
            <a:r>
              <a:rPr lang="fr-FR" sz="1400" b="1" i="1" dirty="0">
                <a:solidFill>
                  <a:srgbClr val="BEB445"/>
                </a:solidFill>
              </a:rPr>
              <a:t>Ce n’est pas le « tranquillisant» à recommander..</a:t>
            </a:r>
            <a:endParaRPr lang="fr-FR" sz="1600" dirty="0">
              <a:solidFill>
                <a:srgbClr val="BEB445"/>
              </a:solidFill>
            </a:endParaRPr>
          </a:p>
        </p:txBody>
      </p:sp>
      <p:sp>
        <p:nvSpPr>
          <p:cNvPr id="7" name="Rectangle 6">
            <a:extLst>
              <a:ext uri="{FF2B5EF4-FFF2-40B4-BE49-F238E27FC236}">
                <a16:creationId xmlns:a16="http://schemas.microsoft.com/office/drawing/2014/main" id="{F2A2AF2F-98B8-453A-9D31-989CB65B9CEB}"/>
              </a:ext>
            </a:extLst>
          </p:cNvPr>
          <p:cNvSpPr/>
          <p:nvPr/>
        </p:nvSpPr>
        <p:spPr>
          <a:xfrm>
            <a:off x="6100575" y="2915086"/>
            <a:ext cx="3276469" cy="3243117"/>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rgbClr val="BEB445"/>
                </a:solidFill>
              </a:rPr>
              <a:t>Sommeil et alcool </a:t>
            </a:r>
          </a:p>
          <a:p>
            <a:r>
              <a:rPr lang="fr-FR" sz="1600" dirty="0">
                <a:solidFill>
                  <a:schemeClr val="bg1"/>
                </a:solidFill>
              </a:rPr>
              <a:t>L’alcool est sédatif (jusqu’au coma) mais ne respecte pas l’architecture du sommeil.</a:t>
            </a:r>
          </a:p>
          <a:p>
            <a:r>
              <a:rPr lang="fr-FR" sz="1600" dirty="0">
                <a:solidFill>
                  <a:schemeClr val="bg1"/>
                </a:solidFill>
              </a:rPr>
              <a:t>Sommeil non réparateur, agité…</a:t>
            </a:r>
          </a:p>
          <a:p>
            <a:r>
              <a:rPr lang="fr-FR" sz="1400" b="1" i="1" dirty="0">
                <a:solidFill>
                  <a:srgbClr val="BEB445"/>
                </a:solidFill>
              </a:rPr>
              <a:t>Ce n’est pas le « somnifère » à recommander</a:t>
            </a:r>
            <a:r>
              <a:rPr lang="fr-FR" sz="1400" b="1" i="1" dirty="0">
                <a:solidFill>
                  <a:schemeClr val="accent4"/>
                </a:solidFill>
              </a:rPr>
              <a:t>.</a:t>
            </a:r>
          </a:p>
          <a:p>
            <a:r>
              <a:rPr lang="fr-FR" sz="1600" dirty="0">
                <a:solidFill>
                  <a:schemeClr val="bg1"/>
                </a:solidFill>
              </a:rPr>
              <a:t>Les troubles du sommeil persistants après servage sont facteurs de rechute.</a:t>
            </a:r>
          </a:p>
        </p:txBody>
      </p:sp>
    </p:spTree>
    <p:extLst>
      <p:ext uri="{BB962C8B-B14F-4D97-AF65-F5344CB8AC3E}">
        <p14:creationId xmlns:p14="http://schemas.microsoft.com/office/powerpoint/2010/main" val="22901160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2A48DD89-9BEC-479A-B1D7-EC33D4C1989D}"/>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Alcool, principaux effets à plus ou moins long terme</a:t>
            </a:r>
          </a:p>
          <a:p>
            <a:pPr lvl="0"/>
            <a:r>
              <a:rPr lang="fr-FR" sz="3200" b="1" dirty="0">
                <a:solidFill>
                  <a:srgbClr val="7A2553"/>
                </a:solidFill>
              </a:rPr>
              <a:t>Conséquences Psychiatriques</a:t>
            </a:r>
            <a:endParaRPr lang="fr-FR" sz="3200" dirty="0">
              <a:solidFill>
                <a:srgbClr val="6B6123"/>
              </a:solidFill>
            </a:endParaRPr>
          </a:p>
        </p:txBody>
      </p:sp>
      <p:pic>
        <p:nvPicPr>
          <p:cNvPr id="9" name="Image 8">
            <a:extLst>
              <a:ext uri="{FF2B5EF4-FFF2-40B4-BE49-F238E27FC236}">
                <a16:creationId xmlns:a16="http://schemas.microsoft.com/office/drawing/2014/main" id="{5785D220-0EBA-4857-A7E7-7C1E41EA220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286712" y="2915086"/>
            <a:ext cx="1223444" cy="3373002"/>
          </a:xfrm>
          <a:prstGeom prst="rect">
            <a:avLst/>
          </a:prstGeom>
        </p:spPr>
      </p:pic>
      <p:pic>
        <p:nvPicPr>
          <p:cNvPr id="10" name="Image 9">
            <a:extLst>
              <a:ext uri="{FF2B5EF4-FFF2-40B4-BE49-F238E27FC236}">
                <a16:creationId xmlns:a16="http://schemas.microsoft.com/office/drawing/2014/main" id="{A7A5542B-46EB-405D-AD42-2EE93099B5B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552863" y="2874402"/>
            <a:ext cx="1163756" cy="3413686"/>
          </a:xfrm>
          <a:prstGeom prst="rect">
            <a:avLst/>
          </a:prstGeom>
        </p:spPr>
      </p:pic>
      <p:sp>
        <p:nvSpPr>
          <p:cNvPr id="11" name="Rectangle 10">
            <a:extLst>
              <a:ext uri="{FF2B5EF4-FFF2-40B4-BE49-F238E27FC236}">
                <a16:creationId xmlns:a16="http://schemas.microsoft.com/office/drawing/2014/main" id="{B9440A93-AD78-4F30-9F33-965CBCA1206A}"/>
              </a:ext>
            </a:extLst>
          </p:cNvPr>
          <p:cNvSpPr/>
          <p:nvPr/>
        </p:nvSpPr>
        <p:spPr>
          <a:xfrm>
            <a:off x="2667131" y="2915086"/>
            <a:ext cx="3847099" cy="3243117"/>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rgbClr val="BEB445"/>
                </a:solidFill>
              </a:rPr>
              <a:t>Delirium Tremens: en sevrage d’alcool  </a:t>
            </a:r>
          </a:p>
          <a:p>
            <a:pPr marL="285750" indent="-285750">
              <a:buFont typeface="Arial" panose="020B0604020202020204" pitchFamily="34" charset="0"/>
              <a:buChar char="•"/>
            </a:pPr>
            <a:r>
              <a:rPr lang="fr-FR" sz="1600" dirty="0">
                <a:solidFill>
                  <a:schemeClr val="bg1"/>
                </a:solidFill>
              </a:rPr>
              <a:t>Chez sujet </a:t>
            </a:r>
            <a:r>
              <a:rPr lang="fr-FR" sz="1600" dirty="0" err="1">
                <a:solidFill>
                  <a:schemeClr val="bg1"/>
                </a:solidFill>
              </a:rPr>
              <a:t>alcoolo-dépendant</a:t>
            </a:r>
            <a:endParaRPr lang="fr-FR" sz="1600" dirty="0">
              <a:solidFill>
                <a:schemeClr val="bg1"/>
              </a:solidFill>
            </a:endParaRPr>
          </a:p>
          <a:p>
            <a:pPr marL="285750" indent="-285750">
              <a:buFont typeface="Arial" panose="020B0604020202020204" pitchFamily="34" charset="0"/>
              <a:buChar char="•"/>
            </a:pPr>
            <a:r>
              <a:rPr lang="fr-FR" sz="1600" dirty="0">
                <a:solidFill>
                  <a:schemeClr val="bg1"/>
                </a:solidFill>
              </a:rPr>
              <a:t>En l’absence de prise d’alcool ou de traitement</a:t>
            </a:r>
          </a:p>
          <a:p>
            <a:pPr marL="285750" indent="-285750">
              <a:buFont typeface="Arial" panose="020B0604020202020204" pitchFamily="34" charset="0"/>
              <a:buChar char="•"/>
            </a:pPr>
            <a:r>
              <a:rPr lang="fr-FR" sz="1600" dirty="0">
                <a:solidFill>
                  <a:schemeClr val="bg1"/>
                </a:solidFill>
              </a:rPr>
              <a:t>Forme grave du sevrage avec délire hallucinatoire et risque vital (35% décès sans traitement)</a:t>
            </a:r>
          </a:p>
          <a:p>
            <a:r>
              <a:rPr lang="fr-FR" sz="1600" dirty="0">
                <a:solidFill>
                  <a:schemeClr val="bg1"/>
                </a:solidFill>
              </a:rPr>
              <a:t>Le sujet vit un « cauchemar éveillé », les hallucinations peuvent être vécues comme menaçantes et entraîner des actes de défense ou protection du sujet (exemple défenestrations)</a:t>
            </a:r>
            <a:endParaRPr lang="fr-FR" sz="1400" b="1" i="1" dirty="0">
              <a:solidFill>
                <a:schemeClr val="bg1"/>
              </a:solidFill>
            </a:endParaRPr>
          </a:p>
        </p:txBody>
      </p:sp>
      <p:sp>
        <p:nvSpPr>
          <p:cNvPr id="7" name="Rectangle 6">
            <a:extLst>
              <a:ext uri="{FF2B5EF4-FFF2-40B4-BE49-F238E27FC236}">
                <a16:creationId xmlns:a16="http://schemas.microsoft.com/office/drawing/2014/main" id="{F2A2AF2F-98B8-453A-9D31-989CB65B9CEB}"/>
              </a:ext>
            </a:extLst>
          </p:cNvPr>
          <p:cNvSpPr/>
          <p:nvPr/>
        </p:nvSpPr>
        <p:spPr>
          <a:xfrm>
            <a:off x="6690049" y="2915086"/>
            <a:ext cx="2686995" cy="3243117"/>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rgbClr val="BEB445"/>
                </a:solidFill>
              </a:rPr>
              <a:t>Liens </a:t>
            </a:r>
            <a:r>
              <a:rPr lang="fr-FR" sz="1600" b="1" dirty="0" err="1">
                <a:solidFill>
                  <a:srgbClr val="BEB445"/>
                </a:solidFill>
              </a:rPr>
              <a:t>bi-directionnels</a:t>
            </a:r>
            <a:r>
              <a:rPr lang="fr-FR" sz="1600" b="1" dirty="0">
                <a:solidFill>
                  <a:srgbClr val="BEB445"/>
                </a:solidFill>
              </a:rPr>
              <a:t> </a:t>
            </a:r>
          </a:p>
          <a:p>
            <a:pPr algn="ctr"/>
            <a:r>
              <a:rPr lang="fr-FR" sz="1600" b="1" dirty="0">
                <a:solidFill>
                  <a:srgbClr val="BEB445"/>
                </a:solidFill>
              </a:rPr>
              <a:t>Alcool  troubles psychiatriques</a:t>
            </a:r>
          </a:p>
          <a:p>
            <a:r>
              <a:rPr lang="fr-FR" sz="1600" dirty="0">
                <a:solidFill>
                  <a:schemeClr val="bg1"/>
                </a:solidFill>
              </a:rPr>
              <a:t>Les troubles psys peuvent être primaires  (indépendants de la consommation) ou secondaires à cette consommation.</a:t>
            </a:r>
          </a:p>
          <a:p>
            <a:r>
              <a:rPr lang="fr-FR" sz="1600" dirty="0">
                <a:solidFill>
                  <a:schemeClr val="bg1"/>
                </a:solidFill>
              </a:rPr>
              <a:t>L’anamnèse et l’arrêt de le consommation permettront de préciser la chronologie des troubles.</a:t>
            </a:r>
          </a:p>
        </p:txBody>
      </p:sp>
    </p:spTree>
    <p:extLst>
      <p:ext uri="{BB962C8B-B14F-4D97-AF65-F5344CB8AC3E}">
        <p14:creationId xmlns:p14="http://schemas.microsoft.com/office/powerpoint/2010/main" val="14619273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78B96233-CE4B-4AA4-9D87-A6962940D572}"/>
              </a:ext>
            </a:extLst>
          </p:cNvPr>
          <p:cNvSpPr txBox="1"/>
          <p:nvPr/>
        </p:nvSpPr>
        <p:spPr>
          <a:xfrm>
            <a:off x="0" y="2844225"/>
            <a:ext cx="12192000" cy="584775"/>
          </a:xfrm>
          <a:prstGeom prst="rect">
            <a:avLst/>
          </a:prstGeom>
          <a:noFill/>
        </p:spPr>
        <p:txBody>
          <a:bodyPr wrap="square" rtlCol="0">
            <a:spAutoFit/>
          </a:bodyPr>
          <a:lstStyle/>
          <a:p>
            <a:pPr marL="514350" lvl="0" indent="-514350" algn="ctr">
              <a:buFont typeface="+mj-lt"/>
              <a:buAutoNum type="alphaLcParenR" startAt="2"/>
            </a:pPr>
            <a:r>
              <a:rPr lang="fr-FR" sz="3200" b="1" dirty="0"/>
              <a:t>Les pathologies liées à la consommation de tabac</a:t>
            </a:r>
          </a:p>
        </p:txBody>
      </p:sp>
    </p:spTree>
    <p:extLst>
      <p:ext uri="{BB962C8B-B14F-4D97-AF65-F5344CB8AC3E}">
        <p14:creationId xmlns:p14="http://schemas.microsoft.com/office/powerpoint/2010/main" val="145831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5B11078-C7F7-4BCF-B212-87249B6A13E0}"/>
              </a:ext>
            </a:extLst>
          </p:cNvPr>
          <p:cNvSpPr>
            <a:spLocks noGrp="1"/>
          </p:cNvSpPr>
          <p:nvPr>
            <p:ph idx="4294967295"/>
          </p:nvPr>
        </p:nvSpPr>
        <p:spPr>
          <a:xfrm>
            <a:off x="0" y="0"/>
            <a:ext cx="0" cy="0"/>
          </a:xfrm>
          <a:prstGeom prst="rect">
            <a:avLst/>
          </a:prstGeom>
        </p:spPr>
        <p:txBody>
          <a:bodyPr>
            <a:normAutofit fontScale="25000" lnSpcReduction="20000"/>
          </a:bodyPr>
          <a:lstStyle/>
          <a:p>
            <a:endParaRPr lang="fr-FR" dirty="0"/>
          </a:p>
          <a:p>
            <a:endParaRPr lang="fr-FR" dirty="0"/>
          </a:p>
          <a:p>
            <a:endParaRPr lang="fr-FR" dirty="0"/>
          </a:p>
        </p:txBody>
      </p:sp>
      <p:sp>
        <p:nvSpPr>
          <p:cNvPr id="4" name="ZoneTexte 3">
            <a:extLst>
              <a:ext uri="{FF2B5EF4-FFF2-40B4-BE49-F238E27FC236}">
                <a16:creationId xmlns:a16="http://schemas.microsoft.com/office/drawing/2014/main" id="{34F19C75-642C-4C24-9499-F5C1B8E8CB2E}"/>
              </a:ext>
            </a:extLst>
          </p:cNvPr>
          <p:cNvSpPr txBox="1"/>
          <p:nvPr/>
        </p:nvSpPr>
        <p:spPr>
          <a:xfrm>
            <a:off x="408639" y="581891"/>
            <a:ext cx="11856098" cy="3277820"/>
          </a:xfrm>
          <a:prstGeom prst="rect">
            <a:avLst/>
          </a:prstGeom>
          <a:noFill/>
        </p:spPr>
        <p:txBody>
          <a:bodyPr wrap="square" rtlCol="0">
            <a:spAutoFit/>
          </a:bodyPr>
          <a:lstStyle/>
          <a:p>
            <a:pPr lvl="0"/>
            <a:r>
              <a:rPr lang="fr-FR" sz="3200" b="1" dirty="0">
                <a:solidFill>
                  <a:srgbClr val="7A2553"/>
                </a:solidFill>
              </a:rPr>
              <a:t>Sous-module 3 :</a:t>
            </a:r>
          </a:p>
          <a:p>
            <a:pPr lvl="1">
              <a:spcAft>
                <a:spcPts val="1800"/>
              </a:spcAft>
              <a:tabLst>
                <a:tab pos="446088" algn="l"/>
              </a:tabLst>
            </a:pPr>
            <a:r>
              <a:rPr lang="fr-FR" sz="3200" b="1" dirty="0"/>
              <a:t>Les conséquences liées aux différents produits </a:t>
            </a:r>
          </a:p>
          <a:p>
            <a:pPr marL="1428750" lvl="2" indent="-514350">
              <a:buFont typeface="+mj-lt"/>
              <a:buAutoNum type="alphaLcParenR"/>
              <a:tabLst>
                <a:tab pos="446088" algn="l"/>
              </a:tabLst>
            </a:pPr>
            <a:r>
              <a:rPr lang="fr-FR" sz="3200" dirty="0"/>
              <a:t>Les pathologies liées à la consommation d’alcool</a:t>
            </a:r>
          </a:p>
          <a:p>
            <a:pPr marL="1428750" lvl="2" indent="-514350">
              <a:buFont typeface="+mj-lt"/>
              <a:buAutoNum type="alphaLcParenR"/>
              <a:tabLst>
                <a:tab pos="446088" algn="l"/>
              </a:tabLst>
            </a:pPr>
            <a:r>
              <a:rPr lang="fr-FR" sz="3200" dirty="0"/>
              <a:t>Les pathologies liées à la consommation de tabac</a:t>
            </a:r>
          </a:p>
          <a:p>
            <a:pPr marL="1428750" lvl="2" indent="-514350">
              <a:buFont typeface="+mj-lt"/>
              <a:buAutoNum type="alphaLcParenR"/>
              <a:tabLst>
                <a:tab pos="446088" algn="l"/>
              </a:tabLst>
            </a:pPr>
            <a:r>
              <a:rPr lang="fr-FR" sz="3200" dirty="0"/>
              <a:t>Les pathologies liées à la consommation de cannabis</a:t>
            </a:r>
          </a:p>
          <a:p>
            <a:pPr marL="914400" lvl="1" indent="-457200">
              <a:buFont typeface="Wingdings" panose="05000000000000000000" pitchFamily="2" charset="2"/>
              <a:buChar char="Ø"/>
              <a:tabLst>
                <a:tab pos="446088" algn="l"/>
              </a:tabLst>
            </a:pPr>
            <a:endParaRPr lang="fr-FR" sz="3200" dirty="0"/>
          </a:p>
        </p:txBody>
      </p:sp>
    </p:spTree>
    <p:extLst>
      <p:ext uri="{BB962C8B-B14F-4D97-AF65-F5344CB8AC3E}">
        <p14:creationId xmlns:p14="http://schemas.microsoft.com/office/powerpoint/2010/main" val="1542177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BBF013A0-6739-4719-8F65-E44F3A119C4E}"/>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La fumée du tabac </a:t>
            </a:r>
            <a:endParaRPr lang="fr-FR" sz="3200" dirty="0">
              <a:solidFill>
                <a:srgbClr val="6B6123"/>
              </a:solidFill>
            </a:endParaRPr>
          </a:p>
        </p:txBody>
      </p:sp>
      <p:sp>
        <p:nvSpPr>
          <p:cNvPr id="4" name="Espace réservé du texte 8">
            <a:extLst>
              <a:ext uri="{FF2B5EF4-FFF2-40B4-BE49-F238E27FC236}">
                <a16:creationId xmlns:a16="http://schemas.microsoft.com/office/drawing/2014/main" id="{7B48761B-4A0D-44E7-86DC-7513F38E5FF3}"/>
              </a:ext>
            </a:extLst>
          </p:cNvPr>
          <p:cNvSpPr txBox="1">
            <a:spLocks/>
          </p:cNvSpPr>
          <p:nvPr/>
        </p:nvSpPr>
        <p:spPr>
          <a:xfrm>
            <a:off x="1263754" y="2128404"/>
            <a:ext cx="10644187" cy="4282394"/>
          </a:xfr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1200"/>
              </a:spcAft>
            </a:pPr>
            <a:r>
              <a:rPr lang="fr-FR" sz="1800" b="1" dirty="0"/>
              <a:t>Les goudrons </a:t>
            </a:r>
            <a:r>
              <a:rPr lang="fr-FR" sz="1800" dirty="0"/>
              <a:t>: Responsables de l’action cancérigène du tabac (modification des cellules épithéliales)</a:t>
            </a:r>
          </a:p>
          <a:p>
            <a:pPr>
              <a:spcAft>
                <a:spcPts val="1200"/>
              </a:spcAft>
            </a:pPr>
            <a:r>
              <a:rPr lang="fr-FR" sz="1800" b="1" dirty="0"/>
              <a:t>Le monoxyde de carbone </a:t>
            </a:r>
            <a:r>
              <a:rPr lang="fr-FR" sz="1800" dirty="0"/>
              <a:t>: Responsable de l’hypoxie chronique dans tous les tissus et les organes = Pathologies cardio-vasculaires</a:t>
            </a:r>
          </a:p>
          <a:p>
            <a:pPr>
              <a:spcAft>
                <a:spcPts val="1200"/>
              </a:spcAft>
            </a:pPr>
            <a:r>
              <a:rPr lang="fr-FR" sz="1800" b="1" dirty="0"/>
              <a:t>Les substances irritantes </a:t>
            </a:r>
            <a:r>
              <a:rPr lang="fr-FR" sz="1800" dirty="0"/>
              <a:t>= génotoxicité  cancérogénicité, effets sur la reproduction (Aldéhydes, acroléines… )</a:t>
            </a:r>
          </a:p>
          <a:p>
            <a:pPr>
              <a:spcAft>
                <a:spcPts val="1200"/>
              </a:spcAft>
            </a:pPr>
            <a:r>
              <a:rPr lang="fr-FR" sz="1800" b="1" dirty="0"/>
              <a:t>Les Additifs </a:t>
            </a:r>
            <a:r>
              <a:rPr lang="fr-FR" sz="1800" dirty="0"/>
              <a:t>: Facilite l’inhalation profonde. Certains augmentent le caractère addictif de la nicotine et les risques cancérigènes du tabac</a:t>
            </a:r>
          </a:p>
          <a:p>
            <a:pPr>
              <a:spcAft>
                <a:spcPts val="1200"/>
              </a:spcAft>
            </a:pPr>
            <a:r>
              <a:rPr lang="fr-FR" sz="1800" b="1" dirty="0"/>
              <a:t>La nicotine </a:t>
            </a:r>
            <a:r>
              <a:rPr lang="fr-FR" sz="1800" dirty="0"/>
              <a:t>: Responsable de la dépendance</a:t>
            </a:r>
          </a:p>
          <a:p>
            <a:pPr marL="0" indent="0">
              <a:spcAft>
                <a:spcPts val="1200"/>
              </a:spcAft>
              <a:buFont typeface="Arial" panose="020B0604020202020204" pitchFamily="34" charset="0"/>
              <a:buNone/>
            </a:pPr>
            <a:r>
              <a:rPr lang="fr-FR" sz="1800" dirty="0"/>
              <a:t>Inhalée : Effets sympathomimétiques de : ↗ Fréquence Cardiaque et de la Pression Artérielle = augmentation du travail du cœur.</a:t>
            </a:r>
          </a:p>
          <a:p>
            <a:endParaRPr lang="fr-FR" dirty="0"/>
          </a:p>
        </p:txBody>
      </p:sp>
      <p:sp>
        <p:nvSpPr>
          <p:cNvPr id="5" name="Flèche : droite 4">
            <a:extLst>
              <a:ext uri="{FF2B5EF4-FFF2-40B4-BE49-F238E27FC236}">
                <a16:creationId xmlns:a16="http://schemas.microsoft.com/office/drawing/2014/main" id="{FA6BAE72-F8E1-45C8-B2B2-82A38766F3A9}"/>
              </a:ext>
            </a:extLst>
          </p:cNvPr>
          <p:cNvSpPr/>
          <p:nvPr/>
        </p:nvSpPr>
        <p:spPr>
          <a:xfrm>
            <a:off x="819580" y="5252166"/>
            <a:ext cx="313030" cy="313605"/>
          </a:xfrm>
          <a:prstGeom prst="rightArrow">
            <a:avLst>
              <a:gd name="adj1" fmla="val 49449"/>
              <a:gd name="adj2" fmla="val 47019"/>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b="1" dirty="0"/>
          </a:p>
        </p:txBody>
      </p:sp>
      <p:sp>
        <p:nvSpPr>
          <p:cNvPr id="7" name="ZoneTexte 6">
            <a:extLst>
              <a:ext uri="{FF2B5EF4-FFF2-40B4-BE49-F238E27FC236}">
                <a16:creationId xmlns:a16="http://schemas.microsoft.com/office/drawing/2014/main" id="{1A7DD2AA-8415-4695-91CC-EE16513478C9}"/>
              </a:ext>
            </a:extLst>
          </p:cNvPr>
          <p:cNvSpPr txBox="1"/>
          <p:nvPr/>
        </p:nvSpPr>
        <p:spPr>
          <a:xfrm>
            <a:off x="533219" y="1124735"/>
            <a:ext cx="11374722" cy="830997"/>
          </a:xfrm>
          <a:prstGeom prst="rect">
            <a:avLst/>
          </a:prstGeom>
          <a:noFill/>
        </p:spPr>
        <p:txBody>
          <a:bodyPr wrap="square" rtlCol="0">
            <a:spAutoFit/>
          </a:bodyPr>
          <a:lstStyle/>
          <a:p>
            <a:r>
              <a:rPr lang="fr-FR" sz="2400" b="1" dirty="0">
                <a:solidFill>
                  <a:srgbClr val="BEB445"/>
                </a:solidFill>
              </a:rPr>
              <a:t>70 substances chimiques connues pour être cancérigènes   </a:t>
            </a:r>
            <a:br>
              <a:rPr lang="fr-FR" sz="2400" b="1" dirty="0">
                <a:solidFill>
                  <a:srgbClr val="BEB445"/>
                </a:solidFill>
              </a:rPr>
            </a:br>
            <a:r>
              <a:rPr lang="fr-FR" sz="2400" b="1" dirty="0">
                <a:solidFill>
                  <a:srgbClr val="BEB445"/>
                </a:solidFill>
              </a:rPr>
              <a:t>5 grandes familles de produits : </a:t>
            </a:r>
          </a:p>
        </p:txBody>
      </p:sp>
    </p:spTree>
    <p:extLst>
      <p:ext uri="{BB962C8B-B14F-4D97-AF65-F5344CB8AC3E}">
        <p14:creationId xmlns:p14="http://schemas.microsoft.com/office/powerpoint/2010/main" val="19543429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 14">
            <a:extLst>
              <a:ext uri="{FF2B5EF4-FFF2-40B4-BE49-F238E27FC236}">
                <a16:creationId xmlns:a16="http://schemas.microsoft.com/office/drawing/2014/main" id="{1E1AA706-7D5D-487E-8E64-287DD6D079D0}"/>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770650" y="2011407"/>
            <a:ext cx="1223444" cy="3373002"/>
          </a:xfrm>
          <a:prstGeom prst="rect">
            <a:avLst/>
          </a:prstGeom>
        </p:spPr>
      </p:pic>
      <p:pic>
        <p:nvPicPr>
          <p:cNvPr id="16" name="Image 15">
            <a:extLst>
              <a:ext uri="{FF2B5EF4-FFF2-40B4-BE49-F238E27FC236}">
                <a16:creationId xmlns:a16="http://schemas.microsoft.com/office/drawing/2014/main" id="{B7369407-5D16-46CA-835E-ED0230B6FC54}"/>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088458" y="2011407"/>
            <a:ext cx="1163756" cy="3413686"/>
          </a:xfrm>
          <a:prstGeom prst="rect">
            <a:avLst/>
          </a:prstGeom>
        </p:spPr>
      </p:pic>
      <p:sp>
        <p:nvSpPr>
          <p:cNvPr id="17" name="Rectangle 16">
            <a:extLst>
              <a:ext uri="{FF2B5EF4-FFF2-40B4-BE49-F238E27FC236}">
                <a16:creationId xmlns:a16="http://schemas.microsoft.com/office/drawing/2014/main" id="{A6C47791-9535-46B5-AAC1-C9BC0EF8F04C}"/>
              </a:ext>
            </a:extLst>
          </p:cNvPr>
          <p:cNvSpPr/>
          <p:nvPr/>
        </p:nvSpPr>
        <p:spPr>
          <a:xfrm>
            <a:off x="4077478" y="2057203"/>
            <a:ext cx="3844211" cy="2990658"/>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fr-FR" sz="1600" dirty="0">
                <a:solidFill>
                  <a:srgbClr val="BEB445"/>
                </a:solidFill>
              </a:rPr>
              <a:t>Cerveau </a:t>
            </a:r>
          </a:p>
          <a:p>
            <a:pPr marL="285750" indent="-285750">
              <a:spcAft>
                <a:spcPts val="600"/>
              </a:spcAft>
              <a:buFont typeface="Arial" panose="020B0604020202020204" pitchFamily="34" charset="0"/>
              <a:buChar char="•"/>
            </a:pPr>
            <a:r>
              <a:rPr lang="fr-FR" sz="1600" dirty="0">
                <a:solidFill>
                  <a:schemeClr val="bg1"/>
                </a:solidFill>
              </a:rPr>
              <a:t>Effets psychotropes de la nicotine *</a:t>
            </a:r>
          </a:p>
          <a:p>
            <a:r>
              <a:rPr lang="fr-FR" sz="1600" dirty="0">
                <a:solidFill>
                  <a:srgbClr val="BEB445"/>
                </a:solidFill>
              </a:rPr>
              <a:t>Cœur et vaisseaux </a:t>
            </a:r>
          </a:p>
          <a:p>
            <a:pPr marL="285750" indent="-285750">
              <a:buFont typeface="Arial" panose="020B0604020202020204" pitchFamily="34" charset="0"/>
              <a:buChar char="•"/>
            </a:pPr>
            <a:r>
              <a:rPr lang="fr-FR" sz="1600" dirty="0">
                <a:solidFill>
                  <a:schemeClr val="bg1"/>
                </a:solidFill>
              </a:rPr>
              <a:t>Augmentation de la tension artérielle</a:t>
            </a:r>
          </a:p>
          <a:p>
            <a:pPr marL="285750" indent="-285750">
              <a:buFont typeface="Arial" panose="020B0604020202020204" pitchFamily="34" charset="0"/>
              <a:buChar char="•"/>
            </a:pPr>
            <a:r>
              <a:rPr lang="fr-FR" sz="1600" dirty="0">
                <a:solidFill>
                  <a:schemeClr val="bg1"/>
                </a:solidFill>
              </a:rPr>
              <a:t>Augmentation fréquence cardiaque</a:t>
            </a:r>
          </a:p>
          <a:p>
            <a:pPr marL="285750" indent="-285750">
              <a:buFont typeface="Arial" panose="020B0604020202020204" pitchFamily="34" charset="0"/>
              <a:buChar char="•"/>
            </a:pPr>
            <a:r>
              <a:rPr lang="fr-FR" sz="1600" dirty="0">
                <a:solidFill>
                  <a:schemeClr val="bg1"/>
                </a:solidFill>
              </a:rPr>
              <a:t>Augmentation du travail cardiaque</a:t>
            </a:r>
          </a:p>
          <a:p>
            <a:pPr marL="285750" indent="-285750">
              <a:spcAft>
                <a:spcPts val="600"/>
              </a:spcAft>
              <a:buFont typeface="Arial" panose="020B0604020202020204" pitchFamily="34" charset="0"/>
              <a:buChar char="•"/>
            </a:pPr>
            <a:r>
              <a:rPr lang="fr-FR" sz="1600" dirty="0">
                <a:solidFill>
                  <a:schemeClr val="bg1"/>
                </a:solidFill>
              </a:rPr>
              <a:t>Risque de spasme artériel</a:t>
            </a:r>
          </a:p>
          <a:p>
            <a:r>
              <a:rPr lang="fr-FR" sz="1600" dirty="0">
                <a:solidFill>
                  <a:srgbClr val="BEB445"/>
                </a:solidFill>
              </a:rPr>
              <a:t>Digestif</a:t>
            </a:r>
          </a:p>
          <a:p>
            <a:pPr marL="285750" indent="-285750">
              <a:spcAft>
                <a:spcPts val="600"/>
              </a:spcAft>
              <a:buFont typeface="Arial" panose="020B0604020202020204" pitchFamily="34" charset="0"/>
              <a:buChar char="•"/>
            </a:pPr>
            <a:r>
              <a:rPr lang="fr-FR" sz="1600" dirty="0">
                <a:solidFill>
                  <a:schemeClr val="bg1"/>
                </a:solidFill>
              </a:rPr>
              <a:t>Effets gastro-intestinaux</a:t>
            </a:r>
          </a:p>
          <a:p>
            <a:r>
              <a:rPr lang="fr-FR" sz="1600" dirty="0">
                <a:solidFill>
                  <a:srgbClr val="BEB445"/>
                </a:solidFill>
              </a:rPr>
              <a:t>Peau</a:t>
            </a:r>
          </a:p>
          <a:p>
            <a:pPr marL="285750" indent="-285750">
              <a:buFont typeface="Arial" panose="020B0604020202020204" pitchFamily="34" charset="0"/>
              <a:buChar char="•"/>
            </a:pPr>
            <a:r>
              <a:rPr lang="fr-FR" sz="1600" dirty="0">
                <a:solidFill>
                  <a:schemeClr val="bg1"/>
                </a:solidFill>
              </a:rPr>
              <a:t>Vasoconstriction des extrémités</a:t>
            </a:r>
          </a:p>
        </p:txBody>
      </p:sp>
      <p:sp>
        <p:nvSpPr>
          <p:cNvPr id="6" name="ZoneTexte 5">
            <a:extLst>
              <a:ext uri="{FF2B5EF4-FFF2-40B4-BE49-F238E27FC236}">
                <a16:creationId xmlns:a16="http://schemas.microsoft.com/office/drawing/2014/main" id="{ED599397-5B71-4E04-AFC6-9822DD350D50}"/>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Le tabac : Principaux effets à court terme </a:t>
            </a:r>
            <a:endParaRPr lang="fr-FR" sz="3200" dirty="0">
              <a:solidFill>
                <a:srgbClr val="6B6123"/>
              </a:solidFill>
            </a:endParaRPr>
          </a:p>
        </p:txBody>
      </p:sp>
    </p:spTree>
    <p:extLst>
      <p:ext uri="{BB962C8B-B14F-4D97-AF65-F5344CB8AC3E}">
        <p14:creationId xmlns:p14="http://schemas.microsoft.com/office/powerpoint/2010/main" val="5618656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2B7EC903-6520-4BEF-A717-32E585250729}"/>
              </a:ext>
            </a:extLst>
          </p:cNvPr>
          <p:cNvSpPr>
            <a:spLocks noGrp="1"/>
          </p:cNvSpPr>
          <p:nvPr>
            <p:ph type="body" idx="4294967295"/>
          </p:nvPr>
        </p:nvSpPr>
        <p:spPr>
          <a:xfrm>
            <a:off x="629625" y="1371049"/>
            <a:ext cx="11414125" cy="544512"/>
          </a:xfrm>
        </p:spPr>
        <p:txBody>
          <a:bodyPr/>
          <a:lstStyle/>
          <a:p>
            <a:pPr>
              <a:buFont typeface="Wingdings" panose="05000000000000000000" pitchFamily="2" charset="2"/>
              <a:buChar char="Ø"/>
              <a:tabLst>
                <a:tab pos="541338" algn="l"/>
                <a:tab pos="722313" algn="l"/>
              </a:tabLst>
            </a:pPr>
            <a:r>
              <a:rPr lang="fr-FR" sz="3200" b="1" dirty="0">
                <a:solidFill>
                  <a:srgbClr val="6B6123"/>
                </a:solidFill>
              </a:rPr>
              <a:t>	</a:t>
            </a:r>
            <a:r>
              <a:rPr lang="fr-FR" sz="2400" b="1" dirty="0">
                <a:solidFill>
                  <a:srgbClr val="6B6123"/>
                </a:solidFill>
              </a:rPr>
              <a:t>*</a:t>
            </a:r>
            <a:r>
              <a:rPr lang="fr-FR" sz="2400" b="1" dirty="0"/>
              <a:t>des effets psychotropes</a:t>
            </a:r>
          </a:p>
        </p:txBody>
      </p:sp>
      <p:sp>
        <p:nvSpPr>
          <p:cNvPr id="9" name="Espace réservé du texte 8">
            <a:extLst>
              <a:ext uri="{FF2B5EF4-FFF2-40B4-BE49-F238E27FC236}">
                <a16:creationId xmlns:a16="http://schemas.microsoft.com/office/drawing/2014/main" id="{F9666D90-DCFC-4CB3-A27A-AA91F2A6B7D6}"/>
              </a:ext>
            </a:extLst>
          </p:cNvPr>
          <p:cNvSpPr>
            <a:spLocks noGrp="1"/>
          </p:cNvSpPr>
          <p:nvPr>
            <p:ph type="body" sz="quarter" idx="4294967295"/>
          </p:nvPr>
        </p:nvSpPr>
        <p:spPr>
          <a:xfrm>
            <a:off x="1342413" y="2035968"/>
            <a:ext cx="10701337" cy="3916963"/>
          </a:xfrm>
        </p:spPr>
        <p:txBody>
          <a:bodyPr/>
          <a:lstStyle/>
          <a:p>
            <a:pPr>
              <a:spcAft>
                <a:spcPts val="1200"/>
              </a:spcAft>
            </a:pPr>
            <a:r>
              <a:rPr lang="fr-FR" sz="1800" dirty="0"/>
              <a:t>Effet psychotrope stimulant qui agit sur le cerveau en déréglant le circuit neuronal de la récompense en faisant augmenter la libération de dopamine.</a:t>
            </a:r>
          </a:p>
          <a:p>
            <a:pPr>
              <a:spcAft>
                <a:spcPts val="1200"/>
              </a:spcAft>
            </a:pPr>
            <a:r>
              <a:rPr lang="fr-FR" sz="1800" dirty="0"/>
              <a:t>Le(s) effet(s) recherché(s) seront différent(s) selon le consommateur et le contexte.</a:t>
            </a:r>
          </a:p>
          <a:p>
            <a:pPr marL="742950" lvl="1" indent="-285750">
              <a:spcAft>
                <a:spcPts val="1200"/>
              </a:spcAft>
              <a:buFont typeface="Arial" panose="020B0604020202020204" pitchFamily="34" charset="0"/>
              <a:buChar char="•"/>
            </a:pPr>
            <a:r>
              <a:rPr lang="fr-FR" sz="1800" dirty="0"/>
              <a:t>Plaisir</a:t>
            </a:r>
          </a:p>
          <a:p>
            <a:pPr marL="742950" lvl="1" indent="-285750">
              <a:spcAft>
                <a:spcPts val="1200"/>
              </a:spcAft>
              <a:buFont typeface="Arial" panose="020B0604020202020204" pitchFamily="34" charset="0"/>
              <a:buChar char="•"/>
            </a:pPr>
            <a:r>
              <a:rPr lang="fr-FR" sz="1800" dirty="0"/>
              <a:t>Sensation de détente</a:t>
            </a:r>
          </a:p>
          <a:p>
            <a:pPr marL="742950" lvl="1" indent="-285750">
              <a:spcAft>
                <a:spcPts val="1200"/>
              </a:spcAft>
              <a:buFont typeface="Arial" panose="020B0604020202020204" pitchFamily="34" charset="0"/>
              <a:buChar char="•"/>
            </a:pPr>
            <a:r>
              <a:rPr lang="fr-FR" sz="1800" dirty="0"/>
              <a:t>Stimulation intellectuelle </a:t>
            </a:r>
          </a:p>
          <a:p>
            <a:pPr marL="742950" lvl="1" indent="-285750">
              <a:spcAft>
                <a:spcPts val="1200"/>
              </a:spcAft>
              <a:buFont typeface="Arial" panose="020B0604020202020204" pitchFamily="34" charset="0"/>
              <a:buChar char="•"/>
            </a:pPr>
            <a:r>
              <a:rPr lang="fr-FR" sz="1800" dirty="0"/>
              <a:t>Action anxiolytique</a:t>
            </a:r>
          </a:p>
          <a:p>
            <a:pPr marL="742950" lvl="1" indent="-285750">
              <a:spcAft>
                <a:spcPts val="1200"/>
              </a:spcAft>
              <a:buFont typeface="Arial" panose="020B0604020202020204" pitchFamily="34" charset="0"/>
              <a:buChar char="•"/>
            </a:pPr>
            <a:r>
              <a:rPr lang="fr-FR" sz="1800" dirty="0"/>
              <a:t>Action antidépressive </a:t>
            </a:r>
          </a:p>
          <a:p>
            <a:pPr marL="742950" lvl="1" indent="-285750">
              <a:spcAft>
                <a:spcPts val="1200"/>
              </a:spcAft>
              <a:buFont typeface="Arial" panose="020B0604020202020204" pitchFamily="34" charset="0"/>
              <a:buChar char="•"/>
            </a:pPr>
            <a:r>
              <a:rPr lang="fr-FR" sz="1800" dirty="0"/>
              <a:t>Coupe-faim</a:t>
            </a:r>
          </a:p>
        </p:txBody>
      </p:sp>
      <p:sp>
        <p:nvSpPr>
          <p:cNvPr id="5" name="ZoneTexte 4">
            <a:extLst>
              <a:ext uri="{FF2B5EF4-FFF2-40B4-BE49-F238E27FC236}">
                <a16:creationId xmlns:a16="http://schemas.microsoft.com/office/drawing/2014/main" id="{4DD8ACEF-99EA-4446-8253-BAEA8B383F99}"/>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Le tabac : Principaux effets à court terme </a:t>
            </a:r>
            <a:endParaRPr lang="fr-FR" sz="3200" dirty="0">
              <a:solidFill>
                <a:srgbClr val="6B6123"/>
              </a:solidFill>
            </a:endParaRPr>
          </a:p>
        </p:txBody>
      </p:sp>
    </p:spTree>
    <p:extLst>
      <p:ext uri="{BB962C8B-B14F-4D97-AF65-F5344CB8AC3E}">
        <p14:creationId xmlns:p14="http://schemas.microsoft.com/office/powerpoint/2010/main" val="961093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E5BAF5F9-D3B3-417D-9A8F-0C893A217349}"/>
              </a:ext>
            </a:extLst>
          </p:cNvPr>
          <p:cNvSpPr>
            <a:spLocks noGrp="1"/>
          </p:cNvSpPr>
          <p:nvPr>
            <p:ph type="body" sz="quarter" idx="4294967295"/>
          </p:nvPr>
        </p:nvSpPr>
        <p:spPr>
          <a:xfrm>
            <a:off x="924107" y="1506149"/>
            <a:ext cx="10825162" cy="4905375"/>
          </a:xfrm>
        </p:spPr>
        <p:txBody>
          <a:bodyPr/>
          <a:lstStyle/>
          <a:p>
            <a:pPr>
              <a:spcAft>
                <a:spcPts val="1200"/>
              </a:spcAft>
            </a:pPr>
            <a:r>
              <a:rPr lang="fr-FR" sz="1800" dirty="0"/>
              <a:t>Le tabac </a:t>
            </a:r>
            <a:r>
              <a:rPr lang="fr-FR" sz="1800" b="1" dirty="0">
                <a:solidFill>
                  <a:srgbClr val="BEB445"/>
                </a:solidFill>
              </a:rPr>
              <a:t>AUGMENTE LE RISQUE DE MALADIES CARDIOVASCULAIRES</a:t>
            </a:r>
            <a:endParaRPr lang="fr-FR" sz="1800" dirty="0"/>
          </a:p>
          <a:p>
            <a:pPr>
              <a:spcAft>
                <a:spcPts val="1200"/>
              </a:spcAft>
            </a:pPr>
            <a:r>
              <a:rPr lang="fr-FR" sz="1800" dirty="0"/>
              <a:t>Qu’il soit actif ou passif  le tabagisme a des effets nocifs avérés sur le système cardiovasculaire et métabolique. </a:t>
            </a:r>
            <a:br>
              <a:rPr lang="fr-FR" sz="1800" dirty="0"/>
            </a:br>
            <a:r>
              <a:rPr lang="fr-FR" sz="1800" dirty="0"/>
              <a:t>Le monoxyde de carbone inhalé prend la place de l’oxygène sur le globule rouge ce qui entraine  une hypoxie, associée aux effets sympathomimétiques de la nicotine inhalée (augmentation  de la fréquence cardiaque et de la pression artérielle) le muscle cardiaque peut être en souffrance.</a:t>
            </a:r>
          </a:p>
          <a:p>
            <a:pPr algn="ctr">
              <a:spcAft>
                <a:spcPts val="1200"/>
              </a:spcAft>
            </a:pPr>
            <a:r>
              <a:rPr lang="fr-FR" sz="1800" b="1" dirty="0">
                <a:solidFill>
                  <a:srgbClr val="7A2553"/>
                </a:solidFill>
              </a:rPr>
              <a:t>Les principaux mécanismes : Spasme - thrombose – inflammation</a:t>
            </a:r>
          </a:p>
          <a:p>
            <a:pPr marL="285750" indent="-285750">
              <a:spcAft>
                <a:spcPts val="1200"/>
              </a:spcAft>
              <a:buFont typeface="Arial" panose="020B0604020202020204" pitchFamily="34" charset="0"/>
              <a:buChar char="•"/>
            </a:pPr>
            <a:r>
              <a:rPr lang="fr-FR" sz="1800" b="1" dirty="0"/>
              <a:t>Atteinte de la vasomotricité des artères provoquant des spasmes potentiellement mortels.</a:t>
            </a:r>
          </a:p>
          <a:p>
            <a:pPr>
              <a:spcAft>
                <a:spcPts val="1200"/>
              </a:spcAft>
            </a:pPr>
            <a:r>
              <a:rPr lang="fr-FR" sz="1800" dirty="0"/>
              <a:t>Le</a:t>
            </a:r>
            <a:r>
              <a:rPr lang="fr-FR" sz="1800" b="1" dirty="0"/>
              <a:t> </a:t>
            </a:r>
            <a:r>
              <a:rPr lang="fr-FR" sz="1800" dirty="0"/>
              <a:t>risque d’infarctus du myocarde est proportionnel à la consommation, </a:t>
            </a:r>
            <a:r>
              <a:rPr lang="fr-FR" sz="1800" b="1" dirty="0"/>
              <a:t>en moyenne multiplié par 3 par rapport à un non-fumeur</a:t>
            </a:r>
            <a:r>
              <a:rPr lang="fr-FR" sz="1800" dirty="0"/>
              <a:t>. </a:t>
            </a:r>
          </a:p>
          <a:p>
            <a:pPr>
              <a:spcAft>
                <a:spcPts val="1200"/>
              </a:spcAft>
            </a:pPr>
            <a:r>
              <a:rPr lang="fr-FR" sz="1800" dirty="0"/>
              <a:t>Il n’y a pas de seuil au-dessous duquel fumer soit sans risque cardio-vasculaire, même pour quelques cigarettes. </a:t>
            </a:r>
          </a:p>
          <a:p>
            <a:pPr>
              <a:spcAft>
                <a:spcPts val="1200"/>
              </a:spcAft>
            </a:pPr>
            <a:r>
              <a:rPr lang="fr-FR" sz="1800" dirty="0"/>
              <a:t>Le risque est sensiblement le même quel que soit le type de tabagisme (cigarettes avec ou sans filtre, pipe, cigare, narguilé, tabac à mâcher...).</a:t>
            </a:r>
          </a:p>
          <a:p>
            <a:pPr>
              <a:spcAft>
                <a:spcPts val="1200"/>
              </a:spcAft>
            </a:pPr>
            <a:endParaRPr lang="fr-FR" dirty="0"/>
          </a:p>
        </p:txBody>
      </p:sp>
      <p:sp>
        <p:nvSpPr>
          <p:cNvPr id="4" name="ZoneTexte 3">
            <a:extLst>
              <a:ext uri="{FF2B5EF4-FFF2-40B4-BE49-F238E27FC236}">
                <a16:creationId xmlns:a16="http://schemas.microsoft.com/office/drawing/2014/main" id="{4C09A265-4864-45A0-AF58-E4D871B0F0D9}"/>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Le tabac : Principaux effets à plus ou moins long terme </a:t>
            </a:r>
            <a:endParaRPr lang="fr-FR" sz="3200" dirty="0">
              <a:solidFill>
                <a:srgbClr val="6B6123"/>
              </a:solidFill>
            </a:endParaRPr>
          </a:p>
        </p:txBody>
      </p:sp>
    </p:spTree>
    <p:extLst>
      <p:ext uri="{BB962C8B-B14F-4D97-AF65-F5344CB8AC3E}">
        <p14:creationId xmlns:p14="http://schemas.microsoft.com/office/powerpoint/2010/main" val="2085410211"/>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E5BAF5F9-D3B3-417D-9A8F-0C893A217349}"/>
              </a:ext>
            </a:extLst>
          </p:cNvPr>
          <p:cNvSpPr>
            <a:spLocks noGrp="1"/>
          </p:cNvSpPr>
          <p:nvPr>
            <p:ph type="body" sz="quarter" idx="4294967295"/>
          </p:nvPr>
        </p:nvSpPr>
        <p:spPr>
          <a:xfrm>
            <a:off x="965200" y="1624013"/>
            <a:ext cx="11226800" cy="4335462"/>
          </a:xfrm>
        </p:spPr>
        <p:txBody>
          <a:bodyPr/>
          <a:lstStyle/>
          <a:p>
            <a:pPr>
              <a:spcAft>
                <a:spcPts val="1200"/>
              </a:spcAft>
            </a:pPr>
            <a:r>
              <a:rPr lang="fr-FR" sz="1800" dirty="0"/>
              <a:t>Le tabac </a:t>
            </a:r>
            <a:r>
              <a:rPr lang="fr-FR" sz="1800" b="1" dirty="0">
                <a:solidFill>
                  <a:srgbClr val="BEB445"/>
                </a:solidFill>
              </a:rPr>
              <a:t>AUGMENTE LE RISQUE DE MALADIES CARDIOVASCULAIRES</a:t>
            </a:r>
          </a:p>
          <a:p>
            <a:pPr marL="0" indent="0" algn="ctr">
              <a:spcAft>
                <a:spcPts val="1200"/>
              </a:spcAft>
              <a:buNone/>
            </a:pPr>
            <a:r>
              <a:rPr lang="fr-FR" sz="1800" b="1" dirty="0">
                <a:solidFill>
                  <a:srgbClr val="7A2553"/>
                </a:solidFill>
              </a:rPr>
              <a:t>Les principaux mécanismes : Spasme - thrombose – inflammation</a:t>
            </a:r>
          </a:p>
          <a:p>
            <a:pPr marL="285750" indent="-285750">
              <a:spcAft>
                <a:spcPts val="1200"/>
              </a:spcAft>
              <a:buFont typeface="Arial" panose="020B0604020202020204" pitchFamily="34" charset="0"/>
              <a:buChar char="•"/>
            </a:pPr>
            <a:r>
              <a:rPr lang="fr-FR" sz="1800" b="1" dirty="0">
                <a:solidFill>
                  <a:schemeClr val="tx1"/>
                </a:solidFill>
              </a:rPr>
              <a:t>Modification de la coagulation du sang</a:t>
            </a:r>
            <a:r>
              <a:rPr lang="fr-FR" sz="1800" dirty="0"/>
              <a:t>, favorisant, entre autres l’agrégation plaquettaire et ainsi la formation de caillots et donc le déclenchement potentiel d’un infarctus, d’une phlébite ou d’un accident vasculaire cérébral.</a:t>
            </a:r>
          </a:p>
          <a:p>
            <a:pPr marL="285750" indent="-285750">
              <a:spcAft>
                <a:spcPts val="1200"/>
              </a:spcAft>
              <a:buFont typeface="Arial" panose="020B0604020202020204" pitchFamily="34" charset="0"/>
              <a:buChar char="•"/>
            </a:pPr>
            <a:r>
              <a:rPr lang="fr-FR" sz="1800" b="1" dirty="0">
                <a:solidFill>
                  <a:schemeClr val="tx1"/>
                </a:solidFill>
              </a:rPr>
              <a:t>Augmentation de l’inflammation des vaisseaux sanguins</a:t>
            </a:r>
            <a:r>
              <a:rPr lang="fr-FR" sz="1800" dirty="0"/>
              <a:t>, phénomène qui favorise également la formation de caillots.</a:t>
            </a:r>
            <a:endParaRPr lang="fr-FR" dirty="0"/>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rPr>
              <a:t>La perte relative du goût et de l'odorat  favorise l'attirance du fumeur pour des aliments souvent plus riches en acides gras saturés (les mauvaises graisses) et plus salés, ce qui renforce encore le risque cardio-vasculaire.</a:t>
            </a:r>
          </a:p>
          <a:p>
            <a:pPr marL="285750" indent="-285750">
              <a:spcAft>
                <a:spcPts val="1200"/>
              </a:spcAft>
              <a:buFont typeface="Arial" panose="020B0604020202020204" pitchFamily="34" charset="0"/>
              <a:buChar char="•"/>
            </a:pPr>
            <a:endParaRPr lang="fr-FR" dirty="0"/>
          </a:p>
          <a:p>
            <a:pPr marL="285750" indent="-285750">
              <a:spcAft>
                <a:spcPts val="1200"/>
              </a:spcAft>
              <a:buFont typeface="Arial" panose="020B0604020202020204" pitchFamily="34" charset="0"/>
              <a:buChar char="•"/>
            </a:pPr>
            <a:endParaRPr lang="fr-FR" dirty="0"/>
          </a:p>
          <a:p>
            <a:pPr marL="285750" indent="-285750">
              <a:buFont typeface="Arial" panose="020B0604020202020204" pitchFamily="34" charset="0"/>
              <a:buChar char="•"/>
            </a:pPr>
            <a:endParaRPr lang="fr-FR" dirty="0"/>
          </a:p>
          <a:p>
            <a:r>
              <a:rPr lang="fr-FR" sz="1400" dirty="0"/>
              <a:t>&gt;&gt; </a:t>
            </a:r>
            <a:r>
              <a:rPr lang="fr-FR" sz="1400" i="1" dirty="0">
                <a:hlinkClick r:id="rId2"/>
              </a:rPr>
              <a:t>https://www.fedecardio.org/Je-m-informe/Je-dis-non-au-tabac/les-mefaits-du-tabac-sur-le-coeur-et-les-vaisseaux</a:t>
            </a:r>
            <a:r>
              <a:rPr lang="fr-FR" sz="1400" i="1" dirty="0"/>
              <a:t> </a:t>
            </a:r>
          </a:p>
          <a:p>
            <a:endParaRPr lang="fr-FR" dirty="0"/>
          </a:p>
          <a:p>
            <a:endParaRPr lang="fr-FR" dirty="0"/>
          </a:p>
        </p:txBody>
      </p:sp>
      <p:sp>
        <p:nvSpPr>
          <p:cNvPr id="4" name="ZoneTexte 3">
            <a:extLst>
              <a:ext uri="{FF2B5EF4-FFF2-40B4-BE49-F238E27FC236}">
                <a16:creationId xmlns:a16="http://schemas.microsoft.com/office/drawing/2014/main" id="{728C7369-324C-4321-97F3-4635CDE59FD2}"/>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Le tabac : Principaux effets à plus ou moins long terme </a:t>
            </a:r>
            <a:endParaRPr lang="fr-FR" sz="3200" dirty="0">
              <a:solidFill>
                <a:srgbClr val="6B6123"/>
              </a:solidFill>
            </a:endParaRPr>
          </a:p>
        </p:txBody>
      </p:sp>
    </p:spTree>
    <p:extLst>
      <p:ext uri="{BB962C8B-B14F-4D97-AF65-F5344CB8AC3E}">
        <p14:creationId xmlns:p14="http://schemas.microsoft.com/office/powerpoint/2010/main" val="40488574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E5BAF5F9-D3B3-417D-9A8F-0C893A217349}"/>
              </a:ext>
            </a:extLst>
          </p:cNvPr>
          <p:cNvSpPr>
            <a:spLocks noGrp="1"/>
          </p:cNvSpPr>
          <p:nvPr>
            <p:ph type="body" sz="quarter" idx="4294967295"/>
          </p:nvPr>
        </p:nvSpPr>
        <p:spPr>
          <a:xfrm>
            <a:off x="958238" y="1629845"/>
            <a:ext cx="10756900" cy="4506912"/>
          </a:xfrm>
        </p:spPr>
        <p:txBody>
          <a:bodyPr/>
          <a:lstStyle/>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rPr>
              <a:t>Le tabac </a:t>
            </a:r>
            <a:r>
              <a:rPr kumimoji="0" lang="fr-FR" sz="1800" b="1" i="0" u="none" strike="noStrike" kern="1200" cap="none" spc="0" normalizeH="0" baseline="0" noProof="0" dirty="0">
                <a:ln>
                  <a:noFill/>
                </a:ln>
                <a:solidFill>
                  <a:srgbClr val="BEB445"/>
                </a:solidFill>
                <a:effectLst/>
                <a:uLnTx/>
                <a:uFillTx/>
                <a:latin typeface="Calibri" panose="020F0502020204030204"/>
                <a:ea typeface="+mn-ea"/>
                <a:cs typeface="+mn-cs"/>
              </a:rPr>
              <a:t>AUGMENTE LE RISQUE DE MALADIES CARDIOVASCULAIRES</a:t>
            </a:r>
          </a:p>
          <a:p>
            <a:pPr marL="0" indent="0" algn="ctr">
              <a:spcAft>
                <a:spcPts val="1200"/>
              </a:spcAft>
              <a:buNone/>
            </a:pPr>
            <a:r>
              <a:rPr lang="fr-FR" sz="1800" b="1" dirty="0">
                <a:solidFill>
                  <a:srgbClr val="7A2553"/>
                </a:solidFill>
              </a:rPr>
              <a:t>Augmente le risque du syndrome métabolique * </a:t>
            </a:r>
          </a:p>
          <a:p>
            <a:pPr>
              <a:spcAft>
                <a:spcPts val="1200"/>
              </a:spcAft>
            </a:pPr>
            <a:r>
              <a:rPr lang="fr-FR" sz="1800" dirty="0"/>
              <a:t>C’est la présence d’une obésité abdominale (tour de taille supérieur à 94 cm chez les hommes et 80 chez les femmes) et au moins deux des facteurs suivants :</a:t>
            </a:r>
          </a:p>
          <a:p>
            <a:pPr marL="285750" indent="-285750">
              <a:spcAft>
                <a:spcPts val="1200"/>
              </a:spcAft>
              <a:buFont typeface="Arial" panose="020B0604020202020204" pitchFamily="34" charset="0"/>
              <a:buChar char="•"/>
            </a:pPr>
            <a:r>
              <a:rPr lang="fr-FR" sz="1800" dirty="0"/>
              <a:t>Taux élevé de triglycérides le </a:t>
            </a:r>
            <a:r>
              <a:rPr lang="fr-FR" sz="1800" b="1" dirty="0">
                <a:solidFill>
                  <a:schemeClr val="tx1"/>
                </a:solidFill>
              </a:rPr>
              <a:t>taux égal ou supérieur à 1,7 </a:t>
            </a:r>
            <a:r>
              <a:rPr lang="fr-FR" sz="1800" b="1" dirty="0" err="1">
                <a:solidFill>
                  <a:schemeClr val="tx1"/>
                </a:solidFill>
              </a:rPr>
              <a:t>mmol</a:t>
            </a:r>
            <a:r>
              <a:rPr lang="fr-FR" sz="1800" b="1" dirty="0">
                <a:solidFill>
                  <a:schemeClr val="tx1"/>
                </a:solidFill>
              </a:rPr>
              <a:t>/L</a:t>
            </a:r>
          </a:p>
          <a:p>
            <a:pPr marL="285750" indent="-285750">
              <a:spcAft>
                <a:spcPts val="1200"/>
              </a:spcAft>
              <a:buFont typeface="Arial" panose="020B0604020202020204" pitchFamily="34" charset="0"/>
              <a:buChar char="•"/>
            </a:pPr>
            <a:r>
              <a:rPr lang="fr-FR" sz="1800" dirty="0"/>
              <a:t>Faible </a:t>
            </a:r>
            <a:r>
              <a:rPr lang="fr-FR" sz="1800" b="1" dirty="0">
                <a:solidFill>
                  <a:schemeClr val="tx1"/>
                </a:solidFill>
              </a:rPr>
              <a:t>taux de cholestérol HDL : &lt;  1,03 </a:t>
            </a:r>
            <a:r>
              <a:rPr lang="fr-FR" sz="1800" b="1" dirty="0" err="1">
                <a:solidFill>
                  <a:schemeClr val="tx1"/>
                </a:solidFill>
              </a:rPr>
              <a:t>mmol</a:t>
            </a:r>
            <a:r>
              <a:rPr lang="fr-FR" sz="1800" b="1" dirty="0">
                <a:solidFill>
                  <a:schemeClr val="tx1"/>
                </a:solidFill>
              </a:rPr>
              <a:t>/chez un homme et à 1,29 </a:t>
            </a:r>
            <a:r>
              <a:rPr lang="fr-FR" sz="1800" b="1" dirty="0" err="1">
                <a:solidFill>
                  <a:schemeClr val="tx1"/>
                </a:solidFill>
              </a:rPr>
              <a:t>mmol</a:t>
            </a:r>
            <a:r>
              <a:rPr lang="fr-FR" sz="1800" b="1" dirty="0">
                <a:solidFill>
                  <a:schemeClr val="tx1"/>
                </a:solidFill>
              </a:rPr>
              <a:t>/L chez une  femme</a:t>
            </a:r>
          </a:p>
          <a:p>
            <a:pPr marL="285750" indent="-285750">
              <a:spcAft>
                <a:spcPts val="1200"/>
              </a:spcAft>
              <a:buFont typeface="Arial" panose="020B0604020202020204" pitchFamily="34" charset="0"/>
              <a:buChar char="•"/>
            </a:pPr>
            <a:r>
              <a:rPr lang="fr-FR" sz="1800" b="1" dirty="0">
                <a:solidFill>
                  <a:schemeClr val="tx1"/>
                </a:solidFill>
              </a:rPr>
              <a:t>HTA &gt; ou égale à 130 </a:t>
            </a:r>
            <a:r>
              <a:rPr lang="fr-FR" sz="1800" b="1" dirty="0" err="1">
                <a:solidFill>
                  <a:schemeClr val="tx1"/>
                </a:solidFill>
              </a:rPr>
              <a:t>mmHg</a:t>
            </a:r>
            <a:r>
              <a:rPr lang="fr-FR" sz="1800" b="1" dirty="0">
                <a:solidFill>
                  <a:schemeClr val="tx1"/>
                </a:solidFill>
              </a:rPr>
              <a:t> pour la pression artérielle systolique et à 85 </a:t>
            </a:r>
            <a:r>
              <a:rPr lang="fr-FR" sz="1800" b="1" dirty="0" err="1">
                <a:solidFill>
                  <a:schemeClr val="tx1"/>
                </a:solidFill>
              </a:rPr>
              <a:t>mmHg</a:t>
            </a:r>
            <a:r>
              <a:rPr lang="fr-FR" sz="1800" b="1" dirty="0">
                <a:solidFill>
                  <a:schemeClr val="tx1"/>
                </a:solidFill>
              </a:rPr>
              <a:t> pour la pression artérielle diastolique.</a:t>
            </a:r>
          </a:p>
          <a:p>
            <a:pPr marL="285750" indent="-285750">
              <a:spcAft>
                <a:spcPts val="1200"/>
              </a:spcAft>
              <a:buFont typeface="Arial" panose="020B0604020202020204" pitchFamily="34" charset="0"/>
              <a:buChar char="•"/>
            </a:pPr>
            <a:r>
              <a:rPr lang="fr-FR" sz="1800" dirty="0"/>
              <a:t>Taux élevé de </a:t>
            </a:r>
            <a:r>
              <a:rPr lang="fr-FR" sz="1800" b="1" dirty="0">
                <a:solidFill>
                  <a:schemeClr val="tx1"/>
                </a:solidFill>
              </a:rPr>
              <a:t>glycémie veineuse à jeun égale ou &gt; à 5,6 </a:t>
            </a:r>
            <a:r>
              <a:rPr lang="fr-FR" sz="1800" b="1" dirty="0" err="1">
                <a:solidFill>
                  <a:schemeClr val="tx1"/>
                </a:solidFill>
              </a:rPr>
              <a:t>mmol</a:t>
            </a:r>
            <a:r>
              <a:rPr lang="fr-FR" sz="1800" b="1" dirty="0">
                <a:solidFill>
                  <a:schemeClr val="tx1"/>
                </a:solidFill>
              </a:rPr>
              <a:t>/L </a:t>
            </a:r>
            <a:r>
              <a:rPr lang="fr-FR" sz="1800" dirty="0"/>
              <a:t>(100 mg/L)</a:t>
            </a:r>
          </a:p>
          <a:p>
            <a:pPr marL="0" indent="0">
              <a:buNone/>
            </a:pPr>
            <a:r>
              <a:rPr lang="fr-FR" sz="1400" dirty="0"/>
              <a:t>&gt;&gt; </a:t>
            </a:r>
            <a:r>
              <a:rPr lang="fr-FR" sz="1400" i="1" dirty="0">
                <a:hlinkClick r:id="rId2"/>
              </a:rPr>
              <a:t>https://www.fedecardio.org/Les-maladies-cardio-vasculaires/Les-pathologies-cardio-vasculaires/zoom-sur-le-syndrome-metabolique</a:t>
            </a:r>
            <a:r>
              <a:rPr lang="fr-FR" sz="1400" i="1" dirty="0"/>
              <a:t> </a:t>
            </a:r>
          </a:p>
          <a:p>
            <a:endParaRPr lang="fr-FR" dirty="0"/>
          </a:p>
          <a:p>
            <a:endParaRPr lang="fr-FR" dirty="0"/>
          </a:p>
        </p:txBody>
      </p:sp>
      <p:sp>
        <p:nvSpPr>
          <p:cNvPr id="4" name="ZoneTexte 3">
            <a:extLst>
              <a:ext uri="{FF2B5EF4-FFF2-40B4-BE49-F238E27FC236}">
                <a16:creationId xmlns:a16="http://schemas.microsoft.com/office/drawing/2014/main" id="{B3AACDC1-3A09-41C3-B626-FBB39DF1EA78}"/>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Le tabac : Principaux effets à plus ou moins long terme </a:t>
            </a:r>
            <a:endParaRPr lang="fr-FR" sz="3200" dirty="0">
              <a:solidFill>
                <a:srgbClr val="6B6123"/>
              </a:solidFill>
            </a:endParaRPr>
          </a:p>
        </p:txBody>
      </p:sp>
    </p:spTree>
    <p:extLst>
      <p:ext uri="{BB962C8B-B14F-4D97-AF65-F5344CB8AC3E}">
        <p14:creationId xmlns:p14="http://schemas.microsoft.com/office/powerpoint/2010/main" val="21085463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E5BAF5F9-D3B3-417D-9A8F-0C893A217349}"/>
              </a:ext>
            </a:extLst>
          </p:cNvPr>
          <p:cNvSpPr>
            <a:spLocks noGrp="1"/>
          </p:cNvSpPr>
          <p:nvPr>
            <p:ph type="body" sz="quarter" idx="4294967295"/>
          </p:nvPr>
        </p:nvSpPr>
        <p:spPr>
          <a:xfrm>
            <a:off x="1006119" y="1637491"/>
            <a:ext cx="10364787" cy="4567237"/>
          </a:xfrm>
        </p:spPr>
        <p:txBody>
          <a:bodyPr/>
          <a:lstStyle/>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rPr>
              <a:t>Un poison même à faible dose</a:t>
            </a:r>
            <a:endParaRPr lang="fr-FR" sz="1800" dirty="0"/>
          </a:p>
          <a:p>
            <a:pPr>
              <a:spcAft>
                <a:spcPts val="1200"/>
              </a:spcAft>
            </a:pPr>
            <a:r>
              <a:rPr lang="fr-FR" sz="1800" dirty="0"/>
              <a:t>L’ensemble des mécanismes liés au tabac agit à de très faibles niveaux de consommation.</a:t>
            </a:r>
          </a:p>
          <a:p>
            <a:pPr>
              <a:spcAft>
                <a:spcPts val="1200"/>
              </a:spcAft>
            </a:pPr>
            <a:r>
              <a:rPr lang="fr-FR" sz="1800" dirty="0"/>
              <a:t>L'effet du tabac dans les complications cardio-vasculaires n'est pas linéaire :</a:t>
            </a:r>
          </a:p>
          <a:p>
            <a:pPr>
              <a:spcAft>
                <a:spcPts val="1200"/>
              </a:spcAft>
            </a:pPr>
            <a:r>
              <a:rPr lang="fr-FR" sz="1800" dirty="0"/>
              <a:t>Le risque n'est pas vingt fois moindre pour la consommation d'une cigarette par jour par rapport à la consommation de vingt cigarettes quotidiennes.</a:t>
            </a:r>
          </a:p>
          <a:p>
            <a:pPr>
              <a:spcAft>
                <a:spcPts val="1200"/>
              </a:spcAft>
            </a:pPr>
            <a:r>
              <a:rPr lang="fr-FR" sz="1800" dirty="0"/>
              <a:t>C’est la </a:t>
            </a:r>
            <a:r>
              <a:rPr lang="fr-FR" sz="1800" b="1" dirty="0">
                <a:solidFill>
                  <a:schemeClr val="tx1"/>
                </a:solidFill>
              </a:rPr>
              <a:t>première cause de mortalité évitable</a:t>
            </a:r>
            <a:r>
              <a:rPr lang="fr-FR" sz="1800" dirty="0"/>
              <a:t>, avec environ 75 000 décès estimés en 2015, soit environ 13% des décès survenant en France métropolitaine. </a:t>
            </a:r>
          </a:p>
          <a:p>
            <a:pPr>
              <a:spcAft>
                <a:spcPts val="1200"/>
              </a:spcAft>
            </a:pPr>
            <a:r>
              <a:rPr lang="fr-FR" sz="1800" dirty="0"/>
              <a:t>En moyenne, un fumeur régulier sur deux meurt des conséquences de son tabagisme</a:t>
            </a:r>
          </a:p>
          <a:p>
            <a:pPr>
              <a:spcAft>
                <a:spcPts val="1200"/>
              </a:spcAft>
            </a:pPr>
            <a:endParaRPr lang="fr-FR" dirty="0"/>
          </a:p>
          <a:p>
            <a:pPr>
              <a:spcAft>
                <a:spcPts val="1200"/>
              </a:spcAft>
            </a:pPr>
            <a:endParaRPr lang="fr-FR" dirty="0"/>
          </a:p>
        </p:txBody>
      </p:sp>
      <p:pic>
        <p:nvPicPr>
          <p:cNvPr id="11" name="Image 10">
            <a:extLst>
              <a:ext uri="{FF2B5EF4-FFF2-40B4-BE49-F238E27FC236}">
                <a16:creationId xmlns:a16="http://schemas.microsoft.com/office/drawing/2014/main" id="{F7E88B91-9B3E-433F-8634-9B81017C0D83}"/>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323462" y="5373077"/>
            <a:ext cx="2475877" cy="936085"/>
          </a:xfrm>
          <a:prstGeom prst="rect">
            <a:avLst/>
          </a:prstGeom>
        </p:spPr>
      </p:pic>
      <p:sp>
        <p:nvSpPr>
          <p:cNvPr id="5" name="ZoneTexte 4">
            <a:extLst>
              <a:ext uri="{FF2B5EF4-FFF2-40B4-BE49-F238E27FC236}">
                <a16:creationId xmlns:a16="http://schemas.microsoft.com/office/drawing/2014/main" id="{D85C7BDC-2DB5-4D4B-8D66-2FE8D7E56C01}"/>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Le tabac : Principaux effets à plus ou moins long terme </a:t>
            </a:r>
            <a:endParaRPr lang="fr-FR" sz="3200" dirty="0">
              <a:solidFill>
                <a:srgbClr val="6B6123"/>
              </a:solidFill>
            </a:endParaRPr>
          </a:p>
        </p:txBody>
      </p:sp>
    </p:spTree>
    <p:extLst>
      <p:ext uri="{BB962C8B-B14F-4D97-AF65-F5344CB8AC3E}">
        <p14:creationId xmlns:p14="http://schemas.microsoft.com/office/powerpoint/2010/main" val="31512389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 14">
            <a:extLst>
              <a:ext uri="{FF2B5EF4-FFF2-40B4-BE49-F238E27FC236}">
                <a16:creationId xmlns:a16="http://schemas.microsoft.com/office/drawing/2014/main" id="{1E1AA706-7D5D-487E-8E64-287DD6D079D0}"/>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740662" y="2645889"/>
            <a:ext cx="1223444" cy="3373002"/>
          </a:xfrm>
          <a:prstGeom prst="rect">
            <a:avLst/>
          </a:prstGeom>
        </p:spPr>
      </p:pic>
      <p:pic>
        <p:nvPicPr>
          <p:cNvPr id="16" name="Image 15">
            <a:extLst>
              <a:ext uri="{FF2B5EF4-FFF2-40B4-BE49-F238E27FC236}">
                <a16:creationId xmlns:a16="http://schemas.microsoft.com/office/drawing/2014/main" id="{B7369407-5D16-46CA-835E-ED0230B6FC54}"/>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228485" y="2645889"/>
            <a:ext cx="1163756" cy="3413686"/>
          </a:xfrm>
          <a:prstGeom prst="rect">
            <a:avLst/>
          </a:prstGeom>
        </p:spPr>
      </p:pic>
      <p:sp>
        <p:nvSpPr>
          <p:cNvPr id="17" name="Rectangle 16">
            <a:extLst>
              <a:ext uri="{FF2B5EF4-FFF2-40B4-BE49-F238E27FC236}">
                <a16:creationId xmlns:a16="http://schemas.microsoft.com/office/drawing/2014/main" id="{A6C47791-9535-46B5-AAC1-C9BC0EF8F04C}"/>
              </a:ext>
            </a:extLst>
          </p:cNvPr>
          <p:cNvSpPr/>
          <p:nvPr/>
        </p:nvSpPr>
        <p:spPr>
          <a:xfrm>
            <a:off x="5074297" y="2691685"/>
            <a:ext cx="2043405" cy="2020275"/>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FR" sz="1600" dirty="0">
                <a:solidFill>
                  <a:schemeClr val="bg1"/>
                </a:solidFill>
              </a:rPr>
              <a:t>AVC</a:t>
            </a:r>
          </a:p>
          <a:p>
            <a:pPr algn="ctr"/>
            <a:r>
              <a:rPr lang="fr-FR" sz="1600" dirty="0">
                <a:solidFill>
                  <a:schemeClr val="bg1"/>
                </a:solidFill>
              </a:rPr>
              <a:t>Angor, Infarctus</a:t>
            </a:r>
          </a:p>
          <a:p>
            <a:pPr algn="ctr"/>
            <a:r>
              <a:rPr lang="fr-FR" sz="1600" dirty="0">
                <a:solidFill>
                  <a:schemeClr val="bg1"/>
                </a:solidFill>
              </a:rPr>
              <a:t>Arythmies</a:t>
            </a:r>
          </a:p>
          <a:p>
            <a:pPr algn="ctr"/>
            <a:r>
              <a:rPr lang="fr-FR" sz="1600" dirty="0">
                <a:solidFill>
                  <a:schemeClr val="bg1"/>
                </a:solidFill>
              </a:rPr>
              <a:t>Anévrisme de l’aorte</a:t>
            </a:r>
          </a:p>
          <a:p>
            <a:pPr algn="ctr"/>
            <a:r>
              <a:rPr lang="fr-FR" sz="1600" dirty="0">
                <a:solidFill>
                  <a:schemeClr val="bg1"/>
                </a:solidFill>
              </a:rPr>
              <a:t>Embolie pulmonaire</a:t>
            </a:r>
          </a:p>
          <a:p>
            <a:pPr algn="ctr"/>
            <a:r>
              <a:rPr lang="fr-FR" sz="1600" dirty="0">
                <a:solidFill>
                  <a:schemeClr val="bg1"/>
                </a:solidFill>
              </a:rPr>
              <a:t>AOMI</a:t>
            </a:r>
          </a:p>
          <a:p>
            <a:pPr algn="ctr"/>
            <a:r>
              <a:rPr lang="fr-FR" sz="1600" dirty="0">
                <a:solidFill>
                  <a:schemeClr val="bg1"/>
                </a:solidFill>
              </a:rPr>
              <a:t>Phlébites</a:t>
            </a:r>
          </a:p>
        </p:txBody>
      </p:sp>
      <p:sp>
        <p:nvSpPr>
          <p:cNvPr id="6" name="ZoneTexte 5">
            <a:extLst>
              <a:ext uri="{FF2B5EF4-FFF2-40B4-BE49-F238E27FC236}">
                <a16:creationId xmlns:a16="http://schemas.microsoft.com/office/drawing/2014/main" id="{EBD518D7-2986-4534-B11E-8CF3AC9F8982}"/>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Le tabac, principaux effets à plus ou moins long terme</a:t>
            </a:r>
          </a:p>
          <a:p>
            <a:pPr lvl="0"/>
            <a:r>
              <a:rPr lang="fr-FR" sz="3200" b="1" dirty="0">
                <a:solidFill>
                  <a:srgbClr val="7A2553"/>
                </a:solidFill>
              </a:rPr>
              <a:t>Sur le système cardio-vasculaire </a:t>
            </a:r>
            <a:endParaRPr lang="fr-FR" sz="3200" dirty="0">
              <a:solidFill>
                <a:srgbClr val="6B6123"/>
              </a:solidFill>
            </a:endParaRPr>
          </a:p>
        </p:txBody>
      </p:sp>
    </p:spTree>
    <p:extLst>
      <p:ext uri="{BB962C8B-B14F-4D97-AF65-F5344CB8AC3E}">
        <p14:creationId xmlns:p14="http://schemas.microsoft.com/office/powerpoint/2010/main" val="18705066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E5BAF5F9-D3B3-417D-9A8F-0C893A217349}"/>
              </a:ext>
            </a:extLst>
          </p:cNvPr>
          <p:cNvSpPr>
            <a:spLocks noGrp="1"/>
          </p:cNvSpPr>
          <p:nvPr>
            <p:ph type="body" sz="quarter" idx="4294967295"/>
          </p:nvPr>
        </p:nvSpPr>
        <p:spPr>
          <a:xfrm>
            <a:off x="907438" y="1659109"/>
            <a:ext cx="10998812" cy="5189538"/>
          </a:xfrm>
        </p:spPr>
        <p:txBody>
          <a:bodyPr/>
          <a:lstStyle/>
          <a:p>
            <a:pPr marL="0" indent="0">
              <a:spcAft>
                <a:spcPts val="1200"/>
              </a:spcAft>
              <a:buNone/>
            </a:pPr>
            <a:r>
              <a:rPr lang="fr-FR" sz="1800" dirty="0"/>
              <a:t>Le tabagisme est la cause ou le facteur favorisant de </a:t>
            </a:r>
            <a:r>
              <a:rPr lang="fr-FR" sz="1800" b="1" dirty="0">
                <a:solidFill>
                  <a:schemeClr val="tx1"/>
                </a:solidFill>
              </a:rPr>
              <a:t>nombreuses affections respiratoires </a:t>
            </a:r>
            <a:r>
              <a:rPr lang="fr-FR" sz="1800" dirty="0"/>
              <a:t>: </a:t>
            </a:r>
          </a:p>
          <a:p>
            <a:pPr marL="285750" indent="-285750">
              <a:buFont typeface="Arial" panose="020B0604020202020204" pitchFamily="34" charset="0"/>
              <a:buChar char="•"/>
            </a:pPr>
            <a:r>
              <a:rPr lang="fr-FR" sz="1800" dirty="0"/>
              <a:t>Rhume - Grippe - Pneumonie varicelleuse - Pneumonies bactériennes – Tuberculose</a:t>
            </a:r>
          </a:p>
          <a:p>
            <a:r>
              <a:rPr lang="fr-FR" sz="1800" b="1" dirty="0">
                <a:solidFill>
                  <a:schemeClr val="tx1"/>
                </a:solidFill>
              </a:rPr>
              <a:t>Maladies bronchiques obstructives </a:t>
            </a:r>
            <a:r>
              <a:rPr lang="fr-FR" sz="1800" dirty="0"/>
              <a:t>: </a:t>
            </a:r>
          </a:p>
          <a:p>
            <a:pPr marL="285750" indent="-285750">
              <a:buFont typeface="Arial" panose="020B0604020202020204" pitchFamily="34" charset="0"/>
              <a:buChar char="•"/>
            </a:pPr>
            <a:r>
              <a:rPr lang="fr-FR" sz="1800" dirty="0"/>
              <a:t>La broncho-pneumopathie chronique obstructive (90 % des BPCO liées au tabagisme)</a:t>
            </a:r>
          </a:p>
          <a:p>
            <a:pPr marL="285750" indent="-285750">
              <a:buFont typeface="Arial" panose="020B0604020202020204" pitchFamily="34" charset="0"/>
              <a:buChar char="•"/>
            </a:pPr>
            <a:r>
              <a:rPr lang="fr-FR" sz="1800" dirty="0"/>
              <a:t>Asthme (diminution de l’efficacité des traitements)</a:t>
            </a:r>
          </a:p>
          <a:p>
            <a:r>
              <a:rPr lang="fr-FR" sz="1800" b="1" dirty="0">
                <a:solidFill>
                  <a:schemeClr val="tx1"/>
                </a:solidFill>
              </a:rPr>
              <a:t>Pathologie pleurale </a:t>
            </a:r>
            <a:r>
              <a:rPr lang="fr-FR" sz="1800" dirty="0"/>
              <a:t>:</a:t>
            </a:r>
          </a:p>
          <a:p>
            <a:pPr marL="285750" indent="-285750">
              <a:buFont typeface="Arial" panose="020B0604020202020204" pitchFamily="34" charset="0"/>
              <a:buChar char="•"/>
            </a:pPr>
            <a:r>
              <a:rPr lang="fr-FR" sz="1800" dirty="0"/>
              <a:t>Pneumothorax spontané (risque relatif de premier épisode chez les fumeurs est de 22 pour l’homme et de 9 pour la femme).</a:t>
            </a:r>
          </a:p>
          <a:p>
            <a:r>
              <a:rPr lang="fr-FR" sz="1800" dirty="0"/>
              <a:t>Les poumons et les bronches sont les premiers organes à être affectés par les substances irritantes de la fumée du tabac. </a:t>
            </a:r>
          </a:p>
          <a:p>
            <a:r>
              <a:rPr lang="fr-FR" sz="1800" dirty="0"/>
              <a:t>Au premier rang des affections respiratoires figurent </a:t>
            </a:r>
            <a:r>
              <a:rPr lang="fr-FR" sz="1800" b="1" dirty="0">
                <a:solidFill>
                  <a:schemeClr val="tx1"/>
                </a:solidFill>
              </a:rPr>
              <a:t>le cancer bronchique et la BPCO</a:t>
            </a:r>
            <a:r>
              <a:rPr lang="fr-FR" sz="1800" dirty="0"/>
              <a:t>.</a:t>
            </a:r>
            <a:endParaRPr lang="fr-FR" sz="1400" dirty="0"/>
          </a:p>
          <a:p>
            <a:pPr marL="0" indent="0">
              <a:spcAft>
                <a:spcPts val="1200"/>
              </a:spcAft>
              <a:buNone/>
            </a:pPr>
            <a:r>
              <a:rPr lang="fr-FR" sz="1400" dirty="0"/>
              <a:t>&gt;&gt; </a:t>
            </a:r>
            <a:r>
              <a:rPr lang="fr-FR" sz="1400" i="1" dirty="0"/>
              <a:t>Influence du tabagisme sur les maladies respiratoires : idées reçues et réalité Smoking-</a:t>
            </a:r>
            <a:r>
              <a:rPr lang="fr-FR" sz="1400" i="1" dirty="0" err="1"/>
              <a:t>affected</a:t>
            </a:r>
            <a:r>
              <a:rPr lang="fr-FR" sz="1400" i="1" dirty="0"/>
              <a:t> </a:t>
            </a:r>
            <a:r>
              <a:rPr lang="fr-FR" sz="1400" i="1" dirty="0" err="1"/>
              <a:t>pulmonary</a:t>
            </a:r>
            <a:r>
              <a:rPr lang="fr-FR" sz="1400" i="1" dirty="0"/>
              <a:t> </a:t>
            </a:r>
            <a:r>
              <a:rPr lang="fr-FR" sz="1400" i="1" dirty="0" err="1"/>
              <a:t>diseases</a:t>
            </a:r>
            <a:r>
              <a:rPr lang="fr-FR" sz="1400" i="1" dirty="0"/>
              <a:t>: </a:t>
            </a:r>
            <a:r>
              <a:rPr lang="fr-FR" sz="1400" i="1" dirty="0" err="1"/>
              <a:t>true</a:t>
            </a:r>
            <a:r>
              <a:rPr lang="fr-FR" sz="1400" i="1" dirty="0"/>
              <a:t> and false François </a:t>
            </a:r>
            <a:r>
              <a:rPr lang="fr-FR" sz="1400" i="1" dirty="0" err="1"/>
              <a:t>Lebargy</a:t>
            </a:r>
            <a:r>
              <a:rPr lang="fr-FR" sz="1400" i="1" dirty="0"/>
              <a:t>*</a:t>
            </a:r>
          </a:p>
          <a:p>
            <a:pPr>
              <a:spcAft>
                <a:spcPts val="1200"/>
              </a:spcAft>
            </a:pPr>
            <a:endParaRPr lang="fr-FR" dirty="0"/>
          </a:p>
        </p:txBody>
      </p:sp>
      <p:sp>
        <p:nvSpPr>
          <p:cNvPr id="4" name="ZoneTexte 3">
            <a:extLst>
              <a:ext uri="{FF2B5EF4-FFF2-40B4-BE49-F238E27FC236}">
                <a16:creationId xmlns:a16="http://schemas.microsoft.com/office/drawing/2014/main" id="{80B2D7AA-0DF8-4990-9C13-8912175CDEB2}"/>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Le tabac, principaux effets à plus ou moins long terme</a:t>
            </a:r>
          </a:p>
          <a:p>
            <a:pPr lvl="0"/>
            <a:r>
              <a:rPr lang="fr-FR" sz="3200" b="1" dirty="0">
                <a:solidFill>
                  <a:srgbClr val="7A2553"/>
                </a:solidFill>
              </a:rPr>
              <a:t>Sur le système pulmonaire</a:t>
            </a:r>
            <a:endParaRPr lang="fr-FR" sz="3200" dirty="0">
              <a:solidFill>
                <a:srgbClr val="6B6123"/>
              </a:solidFill>
            </a:endParaRPr>
          </a:p>
        </p:txBody>
      </p:sp>
    </p:spTree>
    <p:extLst>
      <p:ext uri="{BB962C8B-B14F-4D97-AF65-F5344CB8AC3E}">
        <p14:creationId xmlns:p14="http://schemas.microsoft.com/office/powerpoint/2010/main" val="18250216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E5BAF5F9-D3B3-417D-9A8F-0C893A217349}"/>
              </a:ext>
            </a:extLst>
          </p:cNvPr>
          <p:cNvSpPr>
            <a:spLocks noGrp="1"/>
          </p:cNvSpPr>
          <p:nvPr>
            <p:ph type="body" sz="quarter" idx="4294967295"/>
          </p:nvPr>
        </p:nvSpPr>
        <p:spPr>
          <a:xfrm>
            <a:off x="884433" y="1489399"/>
            <a:ext cx="9926637" cy="4856163"/>
          </a:xfrm>
        </p:spPr>
        <p:txBody>
          <a:bodyPr/>
          <a:lstStyle/>
          <a:p>
            <a:pPr>
              <a:spcAft>
                <a:spcPts val="1200"/>
              </a:spcAft>
            </a:pPr>
            <a:r>
              <a:rPr lang="fr-FR" sz="1800" dirty="0">
                <a:solidFill>
                  <a:schemeClr val="tx1"/>
                </a:solidFill>
              </a:rPr>
              <a:t>La pandémie de Covid-19 et particulièrement la phase de confinement ont entrainé en France une hausse de la consommation quotidienne de tabac.</a:t>
            </a:r>
          </a:p>
          <a:p>
            <a:pPr>
              <a:spcAft>
                <a:spcPts val="1200"/>
              </a:spcAft>
            </a:pPr>
            <a:r>
              <a:rPr lang="fr-FR" sz="1800" dirty="0"/>
              <a:t>Plus d’un quart des fumeurs (27%) ont augmenté leur consommation de tabac pendant le confinement.</a:t>
            </a:r>
          </a:p>
          <a:p>
            <a:pPr>
              <a:spcAft>
                <a:spcPts val="1200"/>
              </a:spcAft>
            </a:pPr>
            <a:r>
              <a:rPr lang="fr-FR" sz="1800" dirty="0">
                <a:solidFill>
                  <a:schemeClr val="tx1"/>
                </a:solidFill>
              </a:rPr>
              <a:t>Le tabac est un facteur de gravité et d’évolution péjorative dans le Covid-19 : Il multiplie par 5,5 le risque de formes sévères.</a:t>
            </a:r>
            <a:endParaRPr lang="fr-FR" sz="1800" dirty="0"/>
          </a:p>
          <a:p>
            <a:pPr>
              <a:spcAft>
                <a:spcPts val="1200"/>
              </a:spcAft>
            </a:pPr>
            <a:endParaRPr lang="fr-FR" sz="1800" dirty="0"/>
          </a:p>
          <a:p>
            <a:pPr marL="0" indent="0">
              <a:spcAft>
                <a:spcPts val="1200"/>
              </a:spcAft>
              <a:buNone/>
            </a:pPr>
            <a:r>
              <a:rPr lang="fr-FR" sz="1400" dirty="0"/>
              <a:t>1 </a:t>
            </a:r>
            <a:r>
              <a:rPr lang="fr-FR" sz="1400" dirty="0">
                <a:hlinkClick r:id="rId2"/>
              </a:rPr>
              <a:t>https://www.santepubliquefrance.fr/presse/2020/tabac-alcool-quel-impact-du-confinement-sur-la-consommation-des-francais</a:t>
            </a:r>
            <a:r>
              <a:rPr lang="fr-FR" sz="1400" dirty="0"/>
              <a:t> </a:t>
            </a:r>
          </a:p>
          <a:p>
            <a:pPr marL="0" indent="0">
              <a:spcAft>
                <a:spcPts val="1200"/>
              </a:spcAft>
              <a:buNone/>
            </a:pPr>
            <a:r>
              <a:rPr lang="fr-FR" sz="1400" dirty="0"/>
              <a:t>2 </a:t>
            </a:r>
            <a:r>
              <a:rPr lang="fr-FR" sz="1400" dirty="0">
                <a:hlinkClick r:id="rId3"/>
              </a:rPr>
              <a:t>https://www.addictaide.fr/tabagisme-et-covid19-les-atteintes-pulmonaires-ne-refletent-pas-la-gravite-de-letat-clinique/</a:t>
            </a:r>
            <a:r>
              <a:rPr lang="fr-FR" sz="1400" dirty="0"/>
              <a:t> </a:t>
            </a:r>
          </a:p>
          <a:p>
            <a:pPr>
              <a:spcAft>
                <a:spcPts val="1200"/>
              </a:spcAft>
            </a:pPr>
            <a:endParaRPr lang="fr-FR" dirty="0"/>
          </a:p>
        </p:txBody>
      </p:sp>
      <p:sp>
        <p:nvSpPr>
          <p:cNvPr id="4" name="ZoneTexte 3">
            <a:extLst>
              <a:ext uri="{FF2B5EF4-FFF2-40B4-BE49-F238E27FC236}">
                <a16:creationId xmlns:a16="http://schemas.microsoft.com/office/drawing/2014/main" id="{527DC781-A759-411F-BCD8-0B6322A6EFE0}"/>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Tabagisme et COVID19</a:t>
            </a:r>
            <a:endParaRPr lang="fr-FR" sz="3200" dirty="0">
              <a:solidFill>
                <a:srgbClr val="6B6123"/>
              </a:solidFill>
            </a:endParaRPr>
          </a:p>
        </p:txBody>
      </p:sp>
    </p:spTree>
    <p:extLst>
      <p:ext uri="{BB962C8B-B14F-4D97-AF65-F5344CB8AC3E}">
        <p14:creationId xmlns:p14="http://schemas.microsoft.com/office/powerpoint/2010/main" val="3388726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78B96233-CE4B-4AA4-9D87-A6962940D572}"/>
              </a:ext>
            </a:extLst>
          </p:cNvPr>
          <p:cNvSpPr txBox="1"/>
          <p:nvPr/>
        </p:nvSpPr>
        <p:spPr>
          <a:xfrm>
            <a:off x="0" y="2844225"/>
            <a:ext cx="12192000" cy="584775"/>
          </a:xfrm>
          <a:prstGeom prst="rect">
            <a:avLst/>
          </a:prstGeom>
          <a:noFill/>
        </p:spPr>
        <p:txBody>
          <a:bodyPr wrap="square" rtlCol="0">
            <a:spAutoFit/>
          </a:bodyPr>
          <a:lstStyle/>
          <a:p>
            <a:pPr marL="514350" lvl="0" indent="-514350" algn="ctr">
              <a:buFont typeface="+mj-lt"/>
              <a:buAutoNum type="alphaLcParenR"/>
            </a:pPr>
            <a:r>
              <a:rPr lang="fr-FR" sz="3200" b="1" dirty="0"/>
              <a:t>Les pathologies liées à la consommation d’alcool</a:t>
            </a:r>
          </a:p>
        </p:txBody>
      </p:sp>
    </p:spTree>
    <p:extLst>
      <p:ext uri="{BB962C8B-B14F-4D97-AF65-F5344CB8AC3E}">
        <p14:creationId xmlns:p14="http://schemas.microsoft.com/office/powerpoint/2010/main" val="619658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527DC781-A759-411F-BCD8-0B6322A6EFE0}"/>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Tabagisme et COVID19</a:t>
            </a:r>
            <a:endParaRPr lang="fr-FR" sz="3200" dirty="0">
              <a:solidFill>
                <a:srgbClr val="6B6123"/>
              </a:solidFill>
            </a:endParaRPr>
          </a:p>
        </p:txBody>
      </p:sp>
      <p:sp>
        <p:nvSpPr>
          <p:cNvPr id="5" name="Espace réservé du texte 8">
            <a:extLst>
              <a:ext uri="{FF2B5EF4-FFF2-40B4-BE49-F238E27FC236}">
                <a16:creationId xmlns:a16="http://schemas.microsoft.com/office/drawing/2014/main" id="{13BCCE08-009F-4F3F-97C0-D4FE25C5700D}"/>
              </a:ext>
            </a:extLst>
          </p:cNvPr>
          <p:cNvSpPr txBox="1">
            <a:spLocks/>
          </p:cNvSpPr>
          <p:nvPr/>
        </p:nvSpPr>
        <p:spPr>
          <a:xfrm>
            <a:off x="939800" y="1498730"/>
            <a:ext cx="10312400" cy="5051425"/>
          </a:xfr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600"/>
              </a:spcAft>
              <a:buFont typeface="Arial" panose="020B0604020202020204" pitchFamily="34" charset="0"/>
              <a:buNone/>
            </a:pPr>
            <a:r>
              <a:rPr lang="fr-FR" sz="1800" dirty="0"/>
              <a:t>Et le tabac comme facteur protecteur de l’infection ? Ne pas confondre recherche et faits avérés</a:t>
            </a:r>
            <a:endParaRPr lang="fr-FR" b="1" dirty="0"/>
          </a:p>
          <a:p>
            <a:pPr>
              <a:lnSpc>
                <a:spcPct val="100000"/>
              </a:lnSpc>
              <a:spcAft>
                <a:spcPts val="600"/>
              </a:spcAft>
            </a:pPr>
            <a:r>
              <a:rPr lang="fr-FR" sz="1800" dirty="0"/>
              <a:t>Biais de repérage du statut tabagique dans les études</a:t>
            </a:r>
          </a:p>
          <a:p>
            <a:pPr>
              <a:lnSpc>
                <a:spcPct val="100000"/>
              </a:lnSpc>
              <a:spcAft>
                <a:spcPts val="600"/>
              </a:spcAft>
            </a:pPr>
            <a:r>
              <a:rPr lang="fr-FR" sz="1800" dirty="0"/>
              <a:t>Le HCSP recommande de garder la plus grande prudence dans la médiatisation de résultats non publiés ou qui n’ont pas été examinés par des pairs. </a:t>
            </a:r>
          </a:p>
          <a:p>
            <a:pPr lvl="1">
              <a:lnSpc>
                <a:spcPct val="100000"/>
              </a:lnSpc>
              <a:spcAft>
                <a:spcPts val="600"/>
              </a:spcAft>
              <a:buFont typeface="Courier New" panose="02070309020205020404" pitchFamily="49" charset="0"/>
              <a:buChar char="o"/>
            </a:pPr>
            <a:r>
              <a:rPr lang="fr-FR" sz="1800" b="1" dirty="0"/>
              <a:t>il n’y a pas d’argument pour présenter le tabac comme protecteur vis à vis de l’infection par SARS-CoV-2 à ce jour,</a:t>
            </a:r>
          </a:p>
          <a:p>
            <a:pPr lvl="1">
              <a:lnSpc>
                <a:spcPct val="100000"/>
              </a:lnSpc>
              <a:spcAft>
                <a:spcPts val="600"/>
              </a:spcAft>
              <a:buFont typeface="Courier New" panose="02070309020205020404" pitchFamily="49" charset="0"/>
              <a:buChar char="o"/>
            </a:pPr>
            <a:r>
              <a:rPr lang="fr-FR" sz="1800" b="1" dirty="0"/>
              <a:t>de poursuivre la recherche sur les liens entre tabac et Covid-19,</a:t>
            </a:r>
          </a:p>
          <a:p>
            <a:pPr lvl="1">
              <a:lnSpc>
                <a:spcPct val="100000"/>
              </a:lnSpc>
              <a:spcAft>
                <a:spcPts val="600"/>
              </a:spcAft>
              <a:buFont typeface="Courier New" panose="02070309020205020404" pitchFamily="49" charset="0"/>
              <a:buChar char="o"/>
            </a:pPr>
            <a:r>
              <a:rPr lang="fr-FR" sz="1800" b="1" dirty="0"/>
              <a:t>de maintenir et renforcer les dispositifs de lutte contre le tabac qui représente une des principales causes de morbi-mortalité en France.</a:t>
            </a:r>
          </a:p>
          <a:p>
            <a:pPr>
              <a:spcAft>
                <a:spcPts val="600"/>
              </a:spcAft>
            </a:pPr>
            <a:endParaRPr lang="fr-FR" dirty="0"/>
          </a:p>
          <a:p>
            <a:pPr marL="0" indent="0">
              <a:buNone/>
            </a:pPr>
            <a:r>
              <a:rPr lang="fr-FR" sz="1200" dirty="0"/>
              <a:t>Le 9 mai 2020 Haut Conseil de la santé publique </a:t>
            </a:r>
            <a:r>
              <a:rPr lang="fr-FR" sz="1200" dirty="0">
                <a:hlinkClick r:id="rId2"/>
              </a:rPr>
              <a:t>https://www.hcsp.fr/Explore.cgi/AvisRapportsDomaine?clefr=818</a:t>
            </a:r>
            <a:r>
              <a:rPr lang="fr-FR" sz="1200" dirty="0"/>
              <a:t> </a:t>
            </a:r>
          </a:p>
          <a:p>
            <a:endParaRPr lang="fr-FR" dirty="0"/>
          </a:p>
        </p:txBody>
      </p:sp>
    </p:spTree>
    <p:extLst>
      <p:ext uri="{BB962C8B-B14F-4D97-AF65-F5344CB8AC3E}">
        <p14:creationId xmlns:p14="http://schemas.microsoft.com/office/powerpoint/2010/main" val="42315072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E5BAF5F9-D3B3-417D-9A8F-0C893A217349}"/>
              </a:ext>
            </a:extLst>
          </p:cNvPr>
          <p:cNvSpPr>
            <a:spLocks noGrp="1"/>
          </p:cNvSpPr>
          <p:nvPr>
            <p:ph type="body" sz="quarter" idx="4294967295"/>
          </p:nvPr>
        </p:nvSpPr>
        <p:spPr>
          <a:xfrm>
            <a:off x="972426" y="1704022"/>
            <a:ext cx="10491787" cy="4899025"/>
          </a:xfrm>
        </p:spPr>
        <p:txBody>
          <a:bodyPr/>
          <a:lstStyle/>
          <a:p>
            <a:pPr marL="285750" indent="-285750">
              <a:spcAft>
                <a:spcPts val="1200"/>
              </a:spcAft>
              <a:buFont typeface="Arial" panose="020B0604020202020204" pitchFamily="34" charset="0"/>
              <a:buChar char="•"/>
            </a:pPr>
            <a:r>
              <a:rPr lang="fr-FR" sz="1800" dirty="0"/>
              <a:t>En moyenne, le risque de développer un diabète de type 2 est de 2 à 3 fois plus élevé que chez les non-fumeurs.</a:t>
            </a:r>
          </a:p>
          <a:p>
            <a:pPr marL="285750" indent="-285750">
              <a:spcAft>
                <a:spcPts val="1200"/>
              </a:spcAft>
              <a:buFont typeface="Arial" panose="020B0604020202020204" pitchFamily="34" charset="0"/>
              <a:buChar char="•"/>
            </a:pPr>
            <a:r>
              <a:rPr lang="fr-FR" sz="1800" dirty="0"/>
              <a:t>Le diabète et le tabac sont 2 facteurs de risque cardio vasculaire qui se potentialisent</a:t>
            </a:r>
          </a:p>
          <a:p>
            <a:pPr marL="285750" indent="-285750">
              <a:spcAft>
                <a:spcPts val="1200"/>
              </a:spcAft>
              <a:buFont typeface="Arial" panose="020B0604020202020204" pitchFamily="34" charset="0"/>
              <a:buChar char="•"/>
            </a:pPr>
            <a:r>
              <a:rPr lang="fr-FR" sz="1800" dirty="0"/>
              <a:t>Le risque de complications du diabète est proportionnel au nombre de cigarettes consommées par jour.</a:t>
            </a:r>
          </a:p>
          <a:p>
            <a:pPr marL="285750" indent="-285750">
              <a:spcAft>
                <a:spcPts val="1200"/>
              </a:spcAft>
              <a:buFont typeface="Arial" panose="020B0604020202020204" pitchFamily="34" charset="0"/>
              <a:buChar char="•"/>
            </a:pPr>
            <a:r>
              <a:rPr lang="fr-FR" sz="1800" dirty="0"/>
              <a:t>Le tabac accroît l’ insulinorésistance par excès de cortisol</a:t>
            </a:r>
          </a:p>
          <a:p>
            <a:pPr marL="285750" indent="-285750">
              <a:spcAft>
                <a:spcPts val="1200"/>
              </a:spcAft>
              <a:buFont typeface="Arial" panose="020B0604020202020204" pitchFamily="34" charset="0"/>
              <a:buChar char="•"/>
            </a:pPr>
            <a:r>
              <a:rPr lang="fr-FR" sz="1800" dirty="0"/>
              <a:t>Les produits toxiques de la fumée du tabac aggravent les pathologies thyroïdiennes : hypo ou hyper (maladie de Basedow, exophtalmie)2</a:t>
            </a:r>
          </a:p>
          <a:p>
            <a:pPr marL="285750" indent="-285750">
              <a:spcAft>
                <a:spcPts val="0"/>
              </a:spcAft>
              <a:buFont typeface="Arial" panose="020B0604020202020204" pitchFamily="34" charset="0"/>
              <a:buChar char="•"/>
            </a:pPr>
            <a:endParaRPr lang="fr-FR" sz="1800" dirty="0"/>
          </a:p>
          <a:p>
            <a:pPr marL="0" indent="0">
              <a:spcAft>
                <a:spcPts val="0"/>
              </a:spcAft>
              <a:buNone/>
            </a:pPr>
            <a:r>
              <a:rPr lang="fr-FR" sz="1400" dirty="0"/>
              <a:t>Magazine Équilibre, n° 310, mars-avril 2016, art. “Le tabac, facteur aggravant du diabète ”</a:t>
            </a:r>
          </a:p>
          <a:p>
            <a:pPr marL="0" indent="0">
              <a:spcAft>
                <a:spcPts val="0"/>
              </a:spcAft>
              <a:buNone/>
            </a:pPr>
            <a:r>
              <a:rPr lang="fr-FR" sz="1400" dirty="0"/>
              <a:t>2 Cho NH, Choi HS, Kim KW et al. Interaction </a:t>
            </a:r>
            <a:r>
              <a:rPr lang="fr-FR" sz="1400" dirty="0" err="1"/>
              <a:t>between</a:t>
            </a:r>
            <a:r>
              <a:rPr lang="fr-FR" sz="1400" dirty="0"/>
              <a:t> cigarette smoking and iodine </a:t>
            </a:r>
            <a:r>
              <a:rPr lang="fr-FR" sz="1400" dirty="0" err="1"/>
              <a:t>intake</a:t>
            </a:r>
            <a:r>
              <a:rPr lang="fr-FR" sz="1400" dirty="0"/>
              <a:t> and </a:t>
            </a:r>
            <a:r>
              <a:rPr lang="fr-FR" sz="1400" dirty="0" err="1"/>
              <a:t>their</a:t>
            </a:r>
            <a:r>
              <a:rPr lang="fr-FR" sz="1400" dirty="0"/>
              <a:t> impact on</a:t>
            </a:r>
          </a:p>
          <a:p>
            <a:pPr>
              <a:spcAft>
                <a:spcPts val="600"/>
              </a:spcAft>
            </a:pPr>
            <a:endParaRPr lang="fr-FR" dirty="0"/>
          </a:p>
          <a:p>
            <a:endParaRPr lang="fr-FR" dirty="0"/>
          </a:p>
        </p:txBody>
      </p:sp>
      <p:sp>
        <p:nvSpPr>
          <p:cNvPr id="5" name="ZoneTexte 4">
            <a:extLst>
              <a:ext uri="{FF2B5EF4-FFF2-40B4-BE49-F238E27FC236}">
                <a16:creationId xmlns:a16="http://schemas.microsoft.com/office/drawing/2014/main" id="{83BC0792-FD4C-48A9-B12C-1229C1181FDD}"/>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Le tabac, principaux effets à plus ou moins long terme</a:t>
            </a:r>
          </a:p>
          <a:p>
            <a:pPr lvl="0"/>
            <a:r>
              <a:rPr lang="fr-FR" sz="3200" b="1" dirty="0">
                <a:solidFill>
                  <a:srgbClr val="7A2553"/>
                </a:solidFill>
              </a:rPr>
              <a:t>Sur le système endocrinien</a:t>
            </a:r>
            <a:endParaRPr lang="fr-FR" sz="3200" dirty="0">
              <a:solidFill>
                <a:srgbClr val="6B6123"/>
              </a:solidFill>
            </a:endParaRPr>
          </a:p>
        </p:txBody>
      </p:sp>
    </p:spTree>
    <p:extLst>
      <p:ext uri="{BB962C8B-B14F-4D97-AF65-F5344CB8AC3E}">
        <p14:creationId xmlns:p14="http://schemas.microsoft.com/office/powerpoint/2010/main" val="21961237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 14">
            <a:extLst>
              <a:ext uri="{FF2B5EF4-FFF2-40B4-BE49-F238E27FC236}">
                <a16:creationId xmlns:a16="http://schemas.microsoft.com/office/drawing/2014/main" id="{1E1AA706-7D5D-487E-8E64-287DD6D079D0}"/>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443642" y="2421953"/>
            <a:ext cx="1223444" cy="3373002"/>
          </a:xfrm>
          <a:prstGeom prst="rect">
            <a:avLst/>
          </a:prstGeom>
        </p:spPr>
      </p:pic>
      <p:pic>
        <p:nvPicPr>
          <p:cNvPr id="16" name="Image 15">
            <a:extLst>
              <a:ext uri="{FF2B5EF4-FFF2-40B4-BE49-F238E27FC236}">
                <a16:creationId xmlns:a16="http://schemas.microsoft.com/office/drawing/2014/main" id="{B7369407-5D16-46CA-835E-ED0230B6FC54}"/>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780547" y="2421953"/>
            <a:ext cx="1163756" cy="3413686"/>
          </a:xfrm>
          <a:prstGeom prst="rect">
            <a:avLst/>
          </a:prstGeom>
        </p:spPr>
      </p:pic>
      <p:sp>
        <p:nvSpPr>
          <p:cNvPr id="17" name="Rectangle 16">
            <a:extLst>
              <a:ext uri="{FF2B5EF4-FFF2-40B4-BE49-F238E27FC236}">
                <a16:creationId xmlns:a16="http://schemas.microsoft.com/office/drawing/2014/main" id="{A6C47791-9535-46B5-AAC1-C9BC0EF8F04C}"/>
              </a:ext>
            </a:extLst>
          </p:cNvPr>
          <p:cNvSpPr/>
          <p:nvPr/>
        </p:nvSpPr>
        <p:spPr>
          <a:xfrm>
            <a:off x="4797712" y="2281336"/>
            <a:ext cx="2825400" cy="3316864"/>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FR" sz="1600" dirty="0">
                <a:solidFill>
                  <a:schemeClr val="bg1"/>
                </a:solidFill>
              </a:rPr>
              <a:t>Cavité nasale, sinus, cavité buccale</a:t>
            </a:r>
          </a:p>
          <a:p>
            <a:pPr algn="ctr"/>
            <a:r>
              <a:rPr lang="fr-FR" sz="1600" dirty="0">
                <a:solidFill>
                  <a:schemeClr val="bg1"/>
                </a:solidFill>
              </a:rPr>
              <a:t>Oropharynx, rhinopharynx, hypopharynx</a:t>
            </a:r>
          </a:p>
          <a:p>
            <a:pPr algn="ctr"/>
            <a:r>
              <a:rPr lang="fr-FR" sz="1600" dirty="0">
                <a:solidFill>
                  <a:schemeClr val="bg1"/>
                </a:solidFill>
              </a:rPr>
              <a:t>Larynx</a:t>
            </a:r>
          </a:p>
          <a:p>
            <a:pPr algn="ctr"/>
            <a:r>
              <a:rPr lang="fr-FR" sz="1600" dirty="0">
                <a:solidFill>
                  <a:schemeClr val="bg1"/>
                </a:solidFill>
              </a:rPr>
              <a:t>Œsophage-estomac</a:t>
            </a:r>
          </a:p>
          <a:p>
            <a:pPr algn="ctr"/>
            <a:r>
              <a:rPr lang="fr-FR" sz="1600" dirty="0">
                <a:solidFill>
                  <a:schemeClr val="bg1"/>
                </a:solidFill>
              </a:rPr>
              <a:t>Trachée-Bronches-Poumons</a:t>
            </a:r>
          </a:p>
          <a:p>
            <a:pPr algn="ctr"/>
            <a:r>
              <a:rPr lang="fr-FR" sz="1600" dirty="0">
                <a:solidFill>
                  <a:schemeClr val="bg1"/>
                </a:solidFill>
              </a:rPr>
              <a:t>Moelle osseuse : Leucémie aigue myéloblastique</a:t>
            </a:r>
          </a:p>
          <a:p>
            <a:pPr algn="ctr"/>
            <a:r>
              <a:rPr lang="fr-FR" sz="1600" dirty="0">
                <a:solidFill>
                  <a:schemeClr val="bg1"/>
                </a:solidFill>
              </a:rPr>
              <a:t>Foie</a:t>
            </a:r>
          </a:p>
          <a:p>
            <a:pPr algn="ctr"/>
            <a:r>
              <a:rPr lang="fr-FR" sz="1600" dirty="0">
                <a:solidFill>
                  <a:schemeClr val="bg1"/>
                </a:solidFill>
              </a:rPr>
              <a:t>Pancréas</a:t>
            </a:r>
          </a:p>
          <a:p>
            <a:pPr algn="ctr"/>
            <a:r>
              <a:rPr lang="fr-FR" sz="1600" dirty="0">
                <a:solidFill>
                  <a:schemeClr val="bg1"/>
                </a:solidFill>
              </a:rPr>
              <a:t>Rein-uretère-vessie</a:t>
            </a:r>
          </a:p>
          <a:p>
            <a:pPr algn="ctr"/>
            <a:r>
              <a:rPr lang="fr-FR" sz="1600" dirty="0">
                <a:solidFill>
                  <a:schemeClr val="bg1"/>
                </a:solidFill>
              </a:rPr>
              <a:t>Colorectal</a:t>
            </a:r>
          </a:p>
        </p:txBody>
      </p:sp>
      <p:sp>
        <p:nvSpPr>
          <p:cNvPr id="11" name="Rectangle 10">
            <a:extLst>
              <a:ext uri="{FF2B5EF4-FFF2-40B4-BE49-F238E27FC236}">
                <a16:creationId xmlns:a16="http://schemas.microsoft.com/office/drawing/2014/main" id="{69B7C59E-D10C-4CE1-BD93-51BFA3CADE61}"/>
              </a:ext>
            </a:extLst>
          </p:cNvPr>
          <p:cNvSpPr/>
          <p:nvPr/>
        </p:nvSpPr>
        <p:spPr>
          <a:xfrm>
            <a:off x="9256780" y="3700531"/>
            <a:ext cx="1570653" cy="407923"/>
          </a:xfrm>
          <a:prstGeom prst="rect">
            <a:avLst/>
          </a:prstGeom>
          <a:solidFill>
            <a:srgbClr val="7A2553"/>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FR" sz="1600" dirty="0">
                <a:solidFill>
                  <a:schemeClr val="bg1"/>
                </a:solidFill>
              </a:rPr>
              <a:t>Testicules</a:t>
            </a:r>
          </a:p>
        </p:txBody>
      </p:sp>
      <p:sp>
        <p:nvSpPr>
          <p:cNvPr id="12" name="Rectangle 11">
            <a:extLst>
              <a:ext uri="{FF2B5EF4-FFF2-40B4-BE49-F238E27FC236}">
                <a16:creationId xmlns:a16="http://schemas.microsoft.com/office/drawing/2014/main" id="{7CCE8D1E-19E9-4940-9DA2-AAB0580A0407}"/>
              </a:ext>
            </a:extLst>
          </p:cNvPr>
          <p:cNvSpPr/>
          <p:nvPr/>
        </p:nvSpPr>
        <p:spPr>
          <a:xfrm>
            <a:off x="1634395" y="3581494"/>
            <a:ext cx="1591209" cy="815847"/>
          </a:xfrm>
          <a:prstGeom prst="rect">
            <a:avLst/>
          </a:prstGeom>
          <a:solidFill>
            <a:srgbClr val="7A2553"/>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FR" sz="1600" dirty="0">
                <a:solidFill>
                  <a:schemeClr val="bg1"/>
                </a:solidFill>
              </a:rPr>
              <a:t>Seins</a:t>
            </a:r>
          </a:p>
          <a:p>
            <a:pPr algn="ctr"/>
            <a:r>
              <a:rPr lang="fr-FR" sz="1600" dirty="0">
                <a:solidFill>
                  <a:schemeClr val="bg1"/>
                </a:solidFill>
              </a:rPr>
              <a:t>Ovaires</a:t>
            </a:r>
          </a:p>
          <a:p>
            <a:pPr algn="ctr"/>
            <a:r>
              <a:rPr lang="fr-FR" sz="1600" dirty="0">
                <a:solidFill>
                  <a:schemeClr val="bg1"/>
                </a:solidFill>
              </a:rPr>
              <a:t>Col de l’utérus</a:t>
            </a:r>
          </a:p>
        </p:txBody>
      </p:sp>
      <p:sp>
        <p:nvSpPr>
          <p:cNvPr id="8" name="ZoneTexte 7">
            <a:extLst>
              <a:ext uri="{FF2B5EF4-FFF2-40B4-BE49-F238E27FC236}">
                <a16:creationId xmlns:a16="http://schemas.microsoft.com/office/drawing/2014/main" id="{807ACC0A-58CA-4894-8DA8-1F791D5AB53E}"/>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Le tabac, principaux effets à plus ou moins long terme</a:t>
            </a:r>
          </a:p>
          <a:p>
            <a:pPr lvl="0"/>
            <a:r>
              <a:rPr lang="fr-FR" sz="3200" b="1" dirty="0">
                <a:solidFill>
                  <a:srgbClr val="7A2553"/>
                </a:solidFill>
              </a:rPr>
              <a:t>Risques cancéreux</a:t>
            </a:r>
            <a:endParaRPr lang="fr-FR" sz="3200" dirty="0">
              <a:solidFill>
                <a:srgbClr val="6B6123"/>
              </a:solidFill>
            </a:endParaRPr>
          </a:p>
        </p:txBody>
      </p:sp>
    </p:spTree>
    <p:extLst>
      <p:ext uri="{BB962C8B-B14F-4D97-AF65-F5344CB8AC3E}">
        <p14:creationId xmlns:p14="http://schemas.microsoft.com/office/powerpoint/2010/main" val="17251290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 14">
            <a:extLst>
              <a:ext uri="{FF2B5EF4-FFF2-40B4-BE49-F238E27FC236}">
                <a16:creationId xmlns:a16="http://schemas.microsoft.com/office/drawing/2014/main" id="{1E1AA706-7D5D-487E-8E64-287DD6D079D0}"/>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193245" y="2581658"/>
            <a:ext cx="1488454" cy="4103627"/>
          </a:xfrm>
          <a:prstGeom prst="rect">
            <a:avLst/>
          </a:prstGeom>
        </p:spPr>
      </p:pic>
      <p:pic>
        <p:nvPicPr>
          <p:cNvPr id="16" name="Image 15">
            <a:extLst>
              <a:ext uri="{FF2B5EF4-FFF2-40B4-BE49-F238E27FC236}">
                <a16:creationId xmlns:a16="http://schemas.microsoft.com/office/drawing/2014/main" id="{B7369407-5D16-46CA-835E-ED0230B6FC54}"/>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908772" y="2599380"/>
            <a:ext cx="1398963" cy="4103627"/>
          </a:xfrm>
          <a:prstGeom prst="rect">
            <a:avLst/>
          </a:prstGeom>
        </p:spPr>
      </p:pic>
      <p:pic>
        <p:nvPicPr>
          <p:cNvPr id="11" name="Image 10">
            <a:extLst>
              <a:ext uri="{FF2B5EF4-FFF2-40B4-BE49-F238E27FC236}">
                <a16:creationId xmlns:a16="http://schemas.microsoft.com/office/drawing/2014/main" id="{C8C95220-57FC-4133-9711-3AEDE9F5950C}"/>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318830" y="3553253"/>
            <a:ext cx="3562225" cy="2606692"/>
          </a:xfrm>
          <a:prstGeom prst="rect">
            <a:avLst/>
          </a:prstGeom>
        </p:spPr>
      </p:pic>
      <p:pic>
        <p:nvPicPr>
          <p:cNvPr id="13" name="Image 12">
            <a:extLst>
              <a:ext uri="{FF2B5EF4-FFF2-40B4-BE49-F238E27FC236}">
                <a16:creationId xmlns:a16="http://schemas.microsoft.com/office/drawing/2014/main" id="{25A6AAD3-3732-4861-8D15-3DE3AF0775CA}"/>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b="92205"/>
          <a:stretch/>
        </p:blipFill>
        <p:spPr>
          <a:xfrm>
            <a:off x="6295606" y="3430865"/>
            <a:ext cx="4529859" cy="258384"/>
          </a:xfrm>
          <a:prstGeom prst="rect">
            <a:avLst/>
          </a:prstGeom>
        </p:spPr>
      </p:pic>
      <p:pic>
        <p:nvPicPr>
          <p:cNvPr id="12" name="Image 11">
            <a:extLst>
              <a:ext uri="{FF2B5EF4-FFF2-40B4-BE49-F238E27FC236}">
                <a16:creationId xmlns:a16="http://schemas.microsoft.com/office/drawing/2014/main" id="{50E0F4DC-9CA0-454E-8657-9720F734EE2C}"/>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6295606" y="3749936"/>
            <a:ext cx="4529859" cy="2306740"/>
          </a:xfrm>
          <a:prstGeom prst="rect">
            <a:avLst/>
          </a:prstGeom>
        </p:spPr>
      </p:pic>
      <p:sp>
        <p:nvSpPr>
          <p:cNvPr id="18" name="ZoneTexte 17">
            <a:extLst>
              <a:ext uri="{FF2B5EF4-FFF2-40B4-BE49-F238E27FC236}">
                <a16:creationId xmlns:a16="http://schemas.microsoft.com/office/drawing/2014/main" id="{00BDE35E-72E7-470E-84EF-4DCEB5090EB6}"/>
              </a:ext>
            </a:extLst>
          </p:cNvPr>
          <p:cNvSpPr txBox="1"/>
          <p:nvPr/>
        </p:nvSpPr>
        <p:spPr>
          <a:xfrm>
            <a:off x="2204145" y="2388762"/>
            <a:ext cx="8878688" cy="276999"/>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200" b="0" i="0" u="none" strike="noStrike" kern="0" cap="none" spc="0" normalizeH="0" baseline="0" noProof="0" dirty="0">
                <a:ln>
                  <a:noFill/>
                </a:ln>
                <a:effectLst/>
                <a:uLnTx/>
                <a:uFillTx/>
              </a:rPr>
              <a:t>Fraction des cancers attribuables au tabac d'après </a:t>
            </a:r>
            <a:r>
              <a:rPr kumimoji="0" lang="fr-FR" sz="1200" b="0" i="0" u="none" strike="noStrike" kern="0" cap="none" spc="0" normalizeH="0" baseline="0" noProof="0" dirty="0" err="1">
                <a:ln>
                  <a:noFill/>
                </a:ln>
                <a:effectLst/>
                <a:uLnTx/>
                <a:uFillTx/>
              </a:rPr>
              <a:t>Bonaldi</a:t>
            </a:r>
            <a:r>
              <a:rPr kumimoji="0" lang="fr-FR" sz="1200" b="0" i="0" u="none" strike="noStrike" kern="0" cap="none" spc="0" normalizeH="0" baseline="0" noProof="0" dirty="0">
                <a:ln>
                  <a:noFill/>
                </a:ln>
                <a:effectLst/>
                <a:uLnTx/>
                <a:uFillTx/>
              </a:rPr>
              <a:t> et al (BEH, 2019) Traitement : </a:t>
            </a:r>
            <a:r>
              <a:rPr kumimoji="0" lang="fr-FR" sz="1200" b="0" i="0" u="none" strike="noStrike" kern="0" cap="none" spc="0" normalizeH="0" baseline="0" noProof="0" dirty="0" err="1">
                <a:ln>
                  <a:noFill/>
                </a:ln>
                <a:effectLst/>
                <a:uLnTx/>
                <a:uFillTx/>
              </a:rPr>
              <a:t>INCa</a:t>
            </a:r>
            <a:r>
              <a:rPr kumimoji="0" lang="fr-FR" sz="1200" b="0" i="0" u="none" strike="noStrike" kern="0" cap="none" spc="0" normalizeH="0" baseline="0" noProof="0" dirty="0">
                <a:ln>
                  <a:noFill/>
                </a:ln>
                <a:effectLst/>
                <a:uLnTx/>
                <a:uFillTx/>
              </a:rPr>
              <a:t> - lesdonnees.e-cancer.fr - 2019</a:t>
            </a:r>
          </a:p>
        </p:txBody>
      </p:sp>
      <p:sp>
        <p:nvSpPr>
          <p:cNvPr id="7" name="ZoneTexte 6">
            <a:extLst>
              <a:ext uri="{FF2B5EF4-FFF2-40B4-BE49-F238E27FC236}">
                <a16:creationId xmlns:a16="http://schemas.microsoft.com/office/drawing/2014/main" id="{EDE06CCB-101B-4427-8AED-922863FF780B}"/>
              </a:ext>
            </a:extLst>
          </p:cNvPr>
          <p:cNvSpPr txBox="1"/>
          <p:nvPr/>
        </p:nvSpPr>
        <p:spPr>
          <a:xfrm>
            <a:off x="508824" y="1627665"/>
            <a:ext cx="11333677" cy="830997"/>
          </a:xfrm>
          <a:prstGeom prst="rect">
            <a:avLst/>
          </a:prstGeom>
          <a:noFill/>
        </p:spPr>
        <p:txBody>
          <a:bodyPr wrap="square" rtlCol="0">
            <a:spAutoFit/>
          </a:bodyPr>
          <a:lstStyle/>
          <a:p>
            <a:pPr algn="ctr"/>
            <a:r>
              <a:rPr lang="fr-FR" sz="2400" b="1" dirty="0">
                <a:solidFill>
                  <a:srgbClr val="BEB445"/>
                </a:solidFill>
              </a:rPr>
              <a:t>Fractions des décès attribuables au tabagisme selon </a:t>
            </a:r>
            <a:br>
              <a:rPr lang="fr-FR" sz="2400" b="1" dirty="0">
                <a:solidFill>
                  <a:srgbClr val="BEB445"/>
                </a:solidFill>
              </a:rPr>
            </a:br>
            <a:r>
              <a:rPr lang="fr-FR" sz="2400" b="1" dirty="0">
                <a:solidFill>
                  <a:srgbClr val="BEB445"/>
                </a:solidFill>
              </a:rPr>
              <a:t>la localisation cancéreuse</a:t>
            </a:r>
          </a:p>
        </p:txBody>
      </p:sp>
      <p:sp>
        <p:nvSpPr>
          <p:cNvPr id="9" name="ZoneTexte 8">
            <a:extLst>
              <a:ext uri="{FF2B5EF4-FFF2-40B4-BE49-F238E27FC236}">
                <a16:creationId xmlns:a16="http://schemas.microsoft.com/office/drawing/2014/main" id="{84C000F5-0DF7-4418-B006-F199E7EA169F}"/>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Le tabac, principaux effets à plus ou moins long terme</a:t>
            </a:r>
          </a:p>
          <a:p>
            <a:pPr lvl="0"/>
            <a:r>
              <a:rPr lang="fr-FR" sz="3200" b="1" dirty="0">
                <a:solidFill>
                  <a:srgbClr val="7A2553"/>
                </a:solidFill>
              </a:rPr>
              <a:t>Risques cancéreux</a:t>
            </a:r>
            <a:endParaRPr lang="fr-FR" sz="3200" dirty="0">
              <a:solidFill>
                <a:srgbClr val="6B6123"/>
              </a:solidFill>
            </a:endParaRPr>
          </a:p>
        </p:txBody>
      </p:sp>
    </p:spTree>
    <p:extLst>
      <p:ext uri="{BB962C8B-B14F-4D97-AF65-F5344CB8AC3E}">
        <p14:creationId xmlns:p14="http://schemas.microsoft.com/office/powerpoint/2010/main" val="36757528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5F5E33-AA14-4CE6-AB09-525D33126684}"/>
              </a:ext>
            </a:extLst>
          </p:cNvPr>
          <p:cNvSpPr>
            <a:spLocks noGrp="1"/>
          </p:cNvSpPr>
          <p:nvPr>
            <p:ph type="title" idx="4294967295"/>
          </p:nvPr>
        </p:nvSpPr>
        <p:spPr>
          <a:xfrm>
            <a:off x="408639" y="1735138"/>
            <a:ext cx="11507787" cy="882650"/>
          </a:xfrm>
        </p:spPr>
        <p:txBody>
          <a:bodyPr/>
          <a:lstStyle/>
          <a:p>
            <a:pPr algn="ctr"/>
            <a:r>
              <a:rPr kumimoji="0" lang="fr-FR" sz="2400" b="1" i="0" u="none" strike="noStrike" kern="1200" cap="none" spc="0" normalizeH="0" baseline="0" noProof="0" dirty="0">
                <a:ln>
                  <a:noFill/>
                </a:ln>
                <a:solidFill>
                  <a:srgbClr val="BEB445"/>
                </a:solidFill>
                <a:effectLst/>
                <a:uLnTx/>
                <a:uFillTx/>
                <a:latin typeface="Calibri" panose="020F0502020204030204"/>
                <a:ea typeface="+mn-ea"/>
                <a:cs typeface="+mn-cs"/>
              </a:rPr>
              <a:t>Le tabac  est la cause directe ou augmente le risque de cancers</a:t>
            </a:r>
            <a:endParaRPr lang="fr-FR" sz="2400" b="1" dirty="0">
              <a:solidFill>
                <a:srgbClr val="BEB445"/>
              </a:solidFill>
            </a:endParaRPr>
          </a:p>
        </p:txBody>
      </p:sp>
      <p:sp>
        <p:nvSpPr>
          <p:cNvPr id="9" name="Espace réservé du texte 8">
            <a:extLst>
              <a:ext uri="{FF2B5EF4-FFF2-40B4-BE49-F238E27FC236}">
                <a16:creationId xmlns:a16="http://schemas.microsoft.com/office/drawing/2014/main" id="{E5BAF5F9-D3B3-417D-9A8F-0C893A217349}"/>
              </a:ext>
            </a:extLst>
          </p:cNvPr>
          <p:cNvSpPr>
            <a:spLocks noGrp="1"/>
          </p:cNvSpPr>
          <p:nvPr>
            <p:ph type="body" sz="quarter" idx="4294967295"/>
          </p:nvPr>
        </p:nvSpPr>
        <p:spPr>
          <a:xfrm>
            <a:off x="512147" y="2188224"/>
            <a:ext cx="10718800" cy="3783012"/>
          </a:xfrm>
        </p:spPr>
        <p:txBody>
          <a:bodyPr/>
          <a:lstStyle/>
          <a:p>
            <a:pPr marL="0" indent="0">
              <a:buNone/>
            </a:pPr>
            <a:r>
              <a:rPr lang="fr-FR" sz="1800" dirty="0"/>
              <a:t>Responsable de :</a:t>
            </a:r>
          </a:p>
          <a:p>
            <a:pPr marL="457200" lvl="1" indent="0">
              <a:buNone/>
            </a:pPr>
            <a:endParaRPr lang="fr-FR" sz="1800" dirty="0"/>
          </a:p>
          <a:p>
            <a:pPr marL="742950" lvl="1" indent="-285750">
              <a:spcAft>
                <a:spcPts val="600"/>
              </a:spcAft>
            </a:pPr>
            <a:r>
              <a:rPr lang="fr-FR" sz="1800" dirty="0"/>
              <a:t>Plus </a:t>
            </a:r>
            <a:r>
              <a:rPr lang="fr-FR" sz="1800" b="1" dirty="0">
                <a:solidFill>
                  <a:schemeClr val="tx1"/>
                </a:solidFill>
              </a:rPr>
              <a:t>de 8 cancers du poumon sur 10</a:t>
            </a:r>
          </a:p>
          <a:p>
            <a:pPr marL="742950" lvl="1" indent="-285750">
              <a:spcAft>
                <a:spcPts val="600"/>
              </a:spcAft>
            </a:pPr>
            <a:r>
              <a:rPr lang="fr-FR" sz="1800" dirty="0"/>
              <a:t>De près de </a:t>
            </a:r>
            <a:r>
              <a:rPr lang="fr-FR" sz="1800" b="1" dirty="0">
                <a:solidFill>
                  <a:schemeClr val="tx1"/>
                </a:solidFill>
              </a:rPr>
              <a:t>70 % des cancers des voies aérodigestives supérieures </a:t>
            </a:r>
            <a:r>
              <a:rPr lang="fr-FR" sz="1800" dirty="0"/>
              <a:t>(bouche, larynx, pharynx, œsophage)</a:t>
            </a:r>
          </a:p>
          <a:p>
            <a:pPr marL="742950" lvl="1" indent="-285750">
              <a:spcAft>
                <a:spcPts val="600"/>
              </a:spcAft>
            </a:pPr>
            <a:r>
              <a:rPr lang="fr-FR" sz="1800" dirty="0"/>
              <a:t>De </a:t>
            </a:r>
            <a:r>
              <a:rPr lang="fr-FR" sz="1800" b="1" dirty="0">
                <a:solidFill>
                  <a:schemeClr val="tx1"/>
                </a:solidFill>
              </a:rPr>
              <a:t>35% des cancers de la vessie</a:t>
            </a:r>
          </a:p>
          <a:p>
            <a:pPr lvl="1"/>
            <a:r>
              <a:rPr lang="fr-FR" sz="1800" dirty="0"/>
              <a:t>Impliqué dans le développement </a:t>
            </a:r>
            <a:r>
              <a:rPr lang="fr-FR" sz="1800" b="1" dirty="0"/>
              <a:t>des cancers du foie, du pancréas, de l'estomac, du rein, du col de l'utérus, du sein, du côlon-rectum, de l'ovaire et de certaines leucémies. </a:t>
            </a:r>
          </a:p>
          <a:p>
            <a:pPr lvl="1"/>
            <a:r>
              <a:rPr lang="fr-FR" sz="1800" dirty="0"/>
              <a:t>Soit, au total, </a:t>
            </a:r>
            <a:r>
              <a:rPr lang="fr-FR" sz="1800" b="1" dirty="0">
                <a:solidFill>
                  <a:schemeClr val="tx1"/>
                </a:solidFill>
              </a:rPr>
              <a:t>17 localisations différentes de cancers</a:t>
            </a:r>
            <a:r>
              <a:rPr lang="fr-FR" sz="1800" dirty="0"/>
              <a:t>.</a:t>
            </a:r>
            <a:br>
              <a:rPr lang="fr-FR" sz="1800" dirty="0"/>
            </a:br>
            <a:r>
              <a:rPr lang="fr-FR" sz="1800" b="1" dirty="0"/>
              <a:t>Les cancers, première cause des décès attribuables au tabagisme chez l’homme.</a:t>
            </a:r>
          </a:p>
          <a:p>
            <a:endParaRPr lang="fr-FR" dirty="0"/>
          </a:p>
          <a:p>
            <a:endParaRPr lang="fr-FR" dirty="0"/>
          </a:p>
        </p:txBody>
      </p:sp>
      <p:pic>
        <p:nvPicPr>
          <p:cNvPr id="13" name="Image 12">
            <a:extLst>
              <a:ext uri="{FF2B5EF4-FFF2-40B4-BE49-F238E27FC236}">
                <a16:creationId xmlns:a16="http://schemas.microsoft.com/office/drawing/2014/main" id="{CC5C6868-7D3D-4DB3-BCD1-4F04A58E842C}"/>
              </a:ext>
            </a:extLst>
          </p:cNvPr>
          <p:cNvPicPr>
            <a:picLocks noChangeAspect="1"/>
          </p:cNvPicPr>
          <p:nvPr/>
        </p:nvPicPr>
        <p:blipFill>
          <a:blip r:embed="rId2">
            <a:clrChange>
              <a:clrFrom>
                <a:srgbClr val="FFFFFF"/>
              </a:clrFrom>
              <a:clrTo>
                <a:srgbClr val="FFFFFF">
                  <a:alpha val="0"/>
                </a:srgbClr>
              </a:clrTo>
            </a:clrChange>
            <a:alphaModFix amt="20000"/>
          </a:blip>
          <a:stretch>
            <a:fillRect/>
          </a:stretch>
        </p:blipFill>
        <p:spPr>
          <a:xfrm>
            <a:off x="8612156" y="4880551"/>
            <a:ext cx="3293707" cy="1466042"/>
          </a:xfrm>
          <a:prstGeom prst="rect">
            <a:avLst/>
          </a:prstGeom>
        </p:spPr>
      </p:pic>
      <p:sp>
        <p:nvSpPr>
          <p:cNvPr id="5" name="ZoneTexte 4">
            <a:extLst>
              <a:ext uri="{FF2B5EF4-FFF2-40B4-BE49-F238E27FC236}">
                <a16:creationId xmlns:a16="http://schemas.microsoft.com/office/drawing/2014/main" id="{B86EDE1E-4CD5-4F74-A242-37918B2ACCDD}"/>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Le tabac, principaux effets à plus ou moins long terme</a:t>
            </a:r>
          </a:p>
          <a:p>
            <a:pPr lvl="0"/>
            <a:r>
              <a:rPr lang="fr-FR" sz="3200" b="1" dirty="0">
                <a:solidFill>
                  <a:srgbClr val="7A2553"/>
                </a:solidFill>
              </a:rPr>
              <a:t>Risques cancéreux</a:t>
            </a:r>
            <a:endParaRPr lang="fr-FR" sz="3200" dirty="0">
              <a:solidFill>
                <a:srgbClr val="6B6123"/>
              </a:solidFill>
            </a:endParaRPr>
          </a:p>
        </p:txBody>
      </p:sp>
    </p:spTree>
    <p:extLst>
      <p:ext uri="{BB962C8B-B14F-4D97-AF65-F5344CB8AC3E}">
        <p14:creationId xmlns:p14="http://schemas.microsoft.com/office/powerpoint/2010/main" val="16150241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Image 15">
            <a:extLst>
              <a:ext uri="{FF2B5EF4-FFF2-40B4-BE49-F238E27FC236}">
                <a16:creationId xmlns:a16="http://schemas.microsoft.com/office/drawing/2014/main" id="{B7369407-5D16-46CA-835E-ED0230B6FC5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188767" y="2162642"/>
            <a:ext cx="1163756" cy="3413686"/>
          </a:xfrm>
          <a:prstGeom prst="rect">
            <a:avLst/>
          </a:prstGeom>
        </p:spPr>
      </p:pic>
      <p:sp>
        <p:nvSpPr>
          <p:cNvPr id="11" name="Rectangle 10">
            <a:extLst>
              <a:ext uri="{FF2B5EF4-FFF2-40B4-BE49-F238E27FC236}">
                <a16:creationId xmlns:a16="http://schemas.microsoft.com/office/drawing/2014/main" id="{69B7C59E-D10C-4CE1-BD93-51BFA3CADE61}"/>
              </a:ext>
            </a:extLst>
          </p:cNvPr>
          <p:cNvSpPr/>
          <p:nvPr/>
        </p:nvSpPr>
        <p:spPr>
          <a:xfrm>
            <a:off x="6924596" y="4008214"/>
            <a:ext cx="3488367" cy="1104646"/>
          </a:xfrm>
          <a:prstGeom prst="rect">
            <a:avLst/>
          </a:prstGeom>
          <a:solidFill>
            <a:srgbClr val="7A2553"/>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fr-FR" sz="1600" dirty="0">
                <a:solidFill>
                  <a:schemeClr val="bg1"/>
                </a:solidFill>
              </a:rPr>
              <a:t>Dysfonction érectile </a:t>
            </a:r>
          </a:p>
          <a:p>
            <a:r>
              <a:rPr lang="fr-FR" sz="1600" dirty="0">
                <a:solidFill>
                  <a:schemeClr val="bg1"/>
                </a:solidFill>
              </a:rPr>
              <a:t>Diminution de la qualité du sperme</a:t>
            </a:r>
          </a:p>
          <a:p>
            <a:r>
              <a:rPr lang="fr-FR" sz="1600" dirty="0">
                <a:solidFill>
                  <a:schemeClr val="bg1"/>
                </a:solidFill>
              </a:rPr>
              <a:t>Altération de la qualité, quantité et mobilité des spermatozoïdes</a:t>
            </a:r>
          </a:p>
        </p:txBody>
      </p:sp>
      <p:pic>
        <p:nvPicPr>
          <p:cNvPr id="15" name="Image 14">
            <a:extLst>
              <a:ext uri="{FF2B5EF4-FFF2-40B4-BE49-F238E27FC236}">
                <a16:creationId xmlns:a16="http://schemas.microsoft.com/office/drawing/2014/main" id="{1E1AA706-7D5D-487E-8E64-287DD6D079D0}"/>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369902" y="2162642"/>
            <a:ext cx="1223444" cy="3373002"/>
          </a:xfrm>
          <a:prstGeom prst="rect">
            <a:avLst/>
          </a:prstGeom>
        </p:spPr>
      </p:pic>
      <p:sp>
        <p:nvSpPr>
          <p:cNvPr id="12" name="Rectangle 11">
            <a:extLst>
              <a:ext uri="{FF2B5EF4-FFF2-40B4-BE49-F238E27FC236}">
                <a16:creationId xmlns:a16="http://schemas.microsoft.com/office/drawing/2014/main" id="{7CCE8D1E-19E9-4940-9DA2-AAB0580A0407}"/>
              </a:ext>
            </a:extLst>
          </p:cNvPr>
          <p:cNvSpPr/>
          <p:nvPr/>
        </p:nvSpPr>
        <p:spPr>
          <a:xfrm>
            <a:off x="1338510" y="4008214"/>
            <a:ext cx="3478781" cy="1105200"/>
          </a:xfrm>
          <a:prstGeom prst="rect">
            <a:avLst/>
          </a:prstGeom>
          <a:solidFill>
            <a:srgbClr val="7A2553"/>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fr-FR" sz="1600" dirty="0">
                <a:solidFill>
                  <a:schemeClr val="bg1"/>
                </a:solidFill>
              </a:rPr>
              <a:t>Perturbation des cycles hormonaux</a:t>
            </a:r>
          </a:p>
          <a:p>
            <a:r>
              <a:rPr lang="fr-FR" sz="1600" dirty="0">
                <a:solidFill>
                  <a:schemeClr val="bg1"/>
                </a:solidFill>
              </a:rPr>
              <a:t>Diminution de la fécondité</a:t>
            </a:r>
          </a:p>
          <a:p>
            <a:r>
              <a:rPr lang="fr-FR" sz="1600" dirty="0">
                <a:solidFill>
                  <a:schemeClr val="bg1"/>
                </a:solidFill>
              </a:rPr>
              <a:t>Avancement de l'âge de  la ménopause</a:t>
            </a:r>
          </a:p>
        </p:txBody>
      </p:sp>
      <p:sp>
        <p:nvSpPr>
          <p:cNvPr id="8" name="ZoneTexte 7">
            <a:extLst>
              <a:ext uri="{FF2B5EF4-FFF2-40B4-BE49-F238E27FC236}">
                <a16:creationId xmlns:a16="http://schemas.microsoft.com/office/drawing/2014/main" id="{E3EFE2BC-CD1B-4018-A77B-2DA5C8B63BD4}"/>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Le tabac, principaux effets à plus ou moins long terme</a:t>
            </a:r>
          </a:p>
          <a:p>
            <a:pPr lvl="0"/>
            <a:r>
              <a:rPr lang="fr-FR" sz="3200" b="1" dirty="0">
                <a:solidFill>
                  <a:srgbClr val="7A2553"/>
                </a:solidFill>
              </a:rPr>
              <a:t>Sur le système reproductif</a:t>
            </a:r>
            <a:endParaRPr lang="fr-FR" sz="3200" dirty="0">
              <a:solidFill>
                <a:srgbClr val="6B6123"/>
              </a:solidFill>
            </a:endParaRPr>
          </a:p>
        </p:txBody>
      </p:sp>
    </p:spTree>
    <p:extLst>
      <p:ext uri="{BB962C8B-B14F-4D97-AF65-F5344CB8AC3E}">
        <p14:creationId xmlns:p14="http://schemas.microsoft.com/office/powerpoint/2010/main" val="107104997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Espace réservé du contenu 9">
            <a:extLst>
              <a:ext uri="{FF2B5EF4-FFF2-40B4-BE49-F238E27FC236}">
                <a16:creationId xmlns:a16="http://schemas.microsoft.com/office/drawing/2014/main" id="{7B7F2D26-F5B1-4D31-A80C-F4FEA9DB2493}"/>
              </a:ext>
            </a:extLst>
          </p:cNvPr>
          <p:cNvSpPr txBox="1">
            <a:spLocks/>
          </p:cNvSpPr>
          <p:nvPr/>
        </p:nvSpPr>
        <p:spPr>
          <a:xfrm>
            <a:off x="1461208" y="2714739"/>
            <a:ext cx="4211803" cy="3633511"/>
          </a:xfrm>
          <a:prstGeom prst="rect">
            <a:avLst/>
          </a:prstGeom>
        </p:spPr>
        <p:txBody>
          <a:bodyPr vert="horz" lIns="0" tIns="0" rIns="0" bIns="0" rtlCol="0">
            <a:noAutofit/>
          </a:bodyPr>
          <a:lstStyle>
            <a:lvl1pPr marL="0" indent="0" algn="l" defTabSz="914400" rtl="0" eaLnBrk="1" latinLnBrk="0" hangingPunct="1">
              <a:lnSpc>
                <a:spcPct val="100000"/>
              </a:lnSpc>
              <a:spcBef>
                <a:spcPts val="1000"/>
              </a:spcBef>
              <a:buFont typeface="Arial" panose="020B0604020202020204" pitchFamily="34" charset="0"/>
              <a:buNone/>
              <a:defRPr sz="3000" b="1" i="0" kern="1200">
                <a:solidFill>
                  <a:schemeClr val="accent3"/>
                </a:solidFill>
                <a:latin typeface="Calibri" panose="020F0502020204030204" pitchFamily="34" charset="0"/>
                <a:ea typeface="+mn-ea"/>
                <a:cs typeface="Calibri" panose="020F050202020403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285750" indent="-285750">
              <a:buFont typeface="Arial" panose="020B0604020202020204" pitchFamily="34" charset="0"/>
              <a:buChar char="•"/>
            </a:pPr>
            <a:r>
              <a:rPr lang="fr-FR" sz="1400" dirty="0">
                <a:solidFill>
                  <a:schemeClr val="tx1"/>
                </a:solidFill>
                <a:latin typeface="+mn-lt"/>
              </a:rPr>
              <a:t>Fausse couche précoce</a:t>
            </a:r>
          </a:p>
          <a:p>
            <a:pPr marL="285750" indent="-285750">
              <a:buFont typeface="Arial" panose="020B0604020202020204" pitchFamily="34" charset="0"/>
              <a:buChar char="•"/>
            </a:pPr>
            <a:r>
              <a:rPr lang="fr-FR" sz="1400" dirty="0">
                <a:solidFill>
                  <a:schemeClr val="tx1"/>
                </a:solidFill>
                <a:latin typeface="+mn-lt"/>
              </a:rPr>
              <a:t>Grossesse extra-utérine </a:t>
            </a:r>
          </a:p>
          <a:p>
            <a:pPr marL="285750" indent="-285750">
              <a:buFont typeface="Arial" panose="020B0604020202020204" pitchFamily="34" charset="0"/>
              <a:buChar char="•"/>
            </a:pPr>
            <a:r>
              <a:rPr lang="fr-FR" sz="1400" dirty="0">
                <a:solidFill>
                  <a:schemeClr val="tx1"/>
                </a:solidFill>
                <a:latin typeface="+mn-lt"/>
              </a:rPr>
              <a:t>Hématome rétro placentaire </a:t>
            </a:r>
          </a:p>
          <a:p>
            <a:pPr marL="285750" indent="-285750">
              <a:buFont typeface="Arial" panose="020B0604020202020204" pitchFamily="34" charset="0"/>
              <a:buChar char="•"/>
            </a:pPr>
            <a:r>
              <a:rPr lang="fr-FR" sz="1400" dirty="0">
                <a:solidFill>
                  <a:schemeClr val="tx1"/>
                </a:solidFill>
                <a:latin typeface="+mn-lt"/>
              </a:rPr>
              <a:t>Placenta prævia</a:t>
            </a:r>
          </a:p>
          <a:p>
            <a:pPr marL="285750" indent="-285750">
              <a:buFont typeface="Arial" panose="020B0604020202020204" pitchFamily="34" charset="0"/>
              <a:buChar char="•"/>
            </a:pPr>
            <a:r>
              <a:rPr lang="fr-FR" sz="1400" dirty="0">
                <a:solidFill>
                  <a:schemeClr val="tx1"/>
                </a:solidFill>
                <a:latin typeface="+mn-lt"/>
              </a:rPr>
              <a:t>Anomalies congénitales : Cardiopathies, anomalie de la face, de la paroi abdominale</a:t>
            </a:r>
          </a:p>
          <a:p>
            <a:pPr marL="285750" indent="-285750">
              <a:buFont typeface="Arial" panose="020B0604020202020204" pitchFamily="34" charset="0"/>
              <a:buChar char="•"/>
            </a:pPr>
            <a:r>
              <a:rPr lang="fr-FR" sz="1400" dirty="0">
                <a:solidFill>
                  <a:schemeClr val="tx1"/>
                </a:solidFill>
                <a:latin typeface="+mn-lt"/>
              </a:rPr>
              <a:t>Mort Fœtale In Utero </a:t>
            </a:r>
          </a:p>
          <a:p>
            <a:pPr marL="285750" indent="-285750">
              <a:buFont typeface="Arial" panose="020B0604020202020204" pitchFamily="34" charset="0"/>
              <a:buChar char="•"/>
            </a:pPr>
            <a:r>
              <a:rPr lang="fr-FR" sz="1400" dirty="0">
                <a:solidFill>
                  <a:schemeClr val="tx1"/>
                </a:solidFill>
                <a:latin typeface="+mn-lt"/>
              </a:rPr>
              <a:t>Prématurité</a:t>
            </a:r>
          </a:p>
          <a:p>
            <a:pPr marL="285750" indent="-285750">
              <a:buFont typeface="Arial" panose="020B0604020202020204" pitchFamily="34" charset="0"/>
              <a:buChar char="•"/>
            </a:pPr>
            <a:r>
              <a:rPr lang="fr-FR" sz="1400" dirty="0">
                <a:solidFill>
                  <a:schemeClr val="tx1"/>
                </a:solidFill>
                <a:latin typeface="+mn-lt"/>
              </a:rPr>
              <a:t>Réduction du poids de naissance</a:t>
            </a:r>
          </a:p>
          <a:p>
            <a:pPr marL="285750" indent="-285750">
              <a:buFont typeface="Arial" panose="020B0604020202020204" pitchFamily="34" charset="0"/>
              <a:buChar char="•"/>
            </a:pPr>
            <a:r>
              <a:rPr lang="fr-FR" sz="1400" dirty="0">
                <a:solidFill>
                  <a:schemeClr val="tx1"/>
                </a:solidFill>
                <a:latin typeface="+mn-lt"/>
              </a:rPr>
              <a:t> </a:t>
            </a:r>
            <a:r>
              <a:rPr lang="fr-FR" sz="1400" dirty="0">
                <a:solidFill>
                  <a:schemeClr val="tx1"/>
                </a:solidFill>
                <a:latin typeface="+mn-lt"/>
                <a:cs typeface="Calibri Light" panose="020F0302020204030204" pitchFamily="34" charset="0"/>
              </a:rPr>
              <a:t>↗  Risque de mort inattendue du nourrisson </a:t>
            </a:r>
            <a:endParaRPr lang="fr-FR" sz="1400" dirty="0">
              <a:solidFill>
                <a:schemeClr val="tx1"/>
              </a:solidFill>
              <a:latin typeface="+mn-lt"/>
            </a:endParaRPr>
          </a:p>
        </p:txBody>
      </p:sp>
      <p:sp>
        <p:nvSpPr>
          <p:cNvPr id="16" name="Espace réservé du contenu 10">
            <a:extLst>
              <a:ext uri="{FF2B5EF4-FFF2-40B4-BE49-F238E27FC236}">
                <a16:creationId xmlns:a16="http://schemas.microsoft.com/office/drawing/2014/main" id="{AAEF2265-C8A6-4A0A-80CD-544280FBDB46}"/>
              </a:ext>
            </a:extLst>
          </p:cNvPr>
          <p:cNvSpPr txBox="1">
            <a:spLocks/>
          </p:cNvSpPr>
          <p:nvPr/>
        </p:nvSpPr>
        <p:spPr>
          <a:xfrm>
            <a:off x="6475814" y="2650980"/>
            <a:ext cx="4107962" cy="272817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1400" b="1" dirty="0"/>
              <a:t>Mort Fœtale In utéro</a:t>
            </a:r>
          </a:p>
          <a:p>
            <a:r>
              <a:rPr lang="fr-FR" sz="1400" b="1" dirty="0"/>
              <a:t>Poids de naissance &lt; 2500g</a:t>
            </a:r>
          </a:p>
          <a:p>
            <a:r>
              <a:rPr lang="fr-FR" sz="1400" b="1" dirty="0"/>
              <a:t>Réduction du poids de naissance</a:t>
            </a:r>
          </a:p>
          <a:p>
            <a:r>
              <a:rPr lang="fr-FR" sz="1400" b="1" dirty="0"/>
              <a:t>Prématurité</a:t>
            </a:r>
          </a:p>
          <a:p>
            <a:r>
              <a:rPr lang="fr-FR" sz="1400" b="1" dirty="0"/>
              <a:t>Malformations</a:t>
            </a:r>
          </a:p>
          <a:p>
            <a:r>
              <a:rPr lang="fr-FR" sz="1400" b="1" dirty="0"/>
              <a:t>Anomalies de fermeture du tube neural</a:t>
            </a:r>
          </a:p>
          <a:p>
            <a:r>
              <a:rPr lang="fr-FR" sz="1400" b="1" dirty="0"/>
              <a:t>Fentes labio-palatines</a:t>
            </a:r>
          </a:p>
        </p:txBody>
      </p:sp>
      <p:sp>
        <p:nvSpPr>
          <p:cNvPr id="17" name="Rectangle 16">
            <a:extLst>
              <a:ext uri="{FF2B5EF4-FFF2-40B4-BE49-F238E27FC236}">
                <a16:creationId xmlns:a16="http://schemas.microsoft.com/office/drawing/2014/main" id="{26634E42-6316-4001-A7F8-6E3CE34588AF}"/>
              </a:ext>
            </a:extLst>
          </p:cNvPr>
          <p:cNvSpPr/>
          <p:nvPr/>
        </p:nvSpPr>
        <p:spPr>
          <a:xfrm>
            <a:off x="6447823" y="2026925"/>
            <a:ext cx="4137158" cy="365125"/>
          </a:xfrm>
          <a:prstGeom prst="rect">
            <a:avLst/>
          </a:prstGeom>
          <a:solidFill>
            <a:srgbClr val="7A2553"/>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FR" sz="1600" dirty="0">
                <a:solidFill>
                  <a:schemeClr val="bg1"/>
                </a:solidFill>
              </a:rPr>
              <a:t>Risques associés au tabagisme passif</a:t>
            </a:r>
          </a:p>
        </p:txBody>
      </p:sp>
      <p:sp>
        <p:nvSpPr>
          <p:cNvPr id="18" name="Rectangle 17">
            <a:extLst>
              <a:ext uri="{FF2B5EF4-FFF2-40B4-BE49-F238E27FC236}">
                <a16:creationId xmlns:a16="http://schemas.microsoft.com/office/drawing/2014/main" id="{1C99F457-3EED-4E94-933D-C89D0344FACA}"/>
              </a:ext>
            </a:extLst>
          </p:cNvPr>
          <p:cNvSpPr/>
          <p:nvPr/>
        </p:nvSpPr>
        <p:spPr>
          <a:xfrm>
            <a:off x="1349241" y="2046673"/>
            <a:ext cx="4137158" cy="345377"/>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FR" sz="1600" dirty="0">
                <a:solidFill>
                  <a:schemeClr val="bg1"/>
                </a:solidFill>
              </a:rPr>
              <a:t>Risques associés au tabagisme actif</a:t>
            </a:r>
          </a:p>
        </p:txBody>
      </p:sp>
      <p:sp>
        <p:nvSpPr>
          <p:cNvPr id="8" name="ZoneTexte 7">
            <a:extLst>
              <a:ext uri="{FF2B5EF4-FFF2-40B4-BE49-F238E27FC236}">
                <a16:creationId xmlns:a16="http://schemas.microsoft.com/office/drawing/2014/main" id="{3F240EF4-F656-4ED1-9E75-8510094C32D3}"/>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Le tabac, principaux effets à plus ou moins long terme</a:t>
            </a:r>
          </a:p>
          <a:p>
            <a:pPr lvl="0"/>
            <a:r>
              <a:rPr lang="fr-FR" sz="3200" b="1" dirty="0">
                <a:solidFill>
                  <a:srgbClr val="7A2553"/>
                </a:solidFill>
              </a:rPr>
              <a:t>Grossesse</a:t>
            </a:r>
            <a:endParaRPr lang="fr-FR" sz="3200" dirty="0">
              <a:solidFill>
                <a:srgbClr val="6B6123"/>
              </a:solidFill>
            </a:endParaRPr>
          </a:p>
        </p:txBody>
      </p:sp>
    </p:spTree>
    <p:extLst>
      <p:ext uri="{BB962C8B-B14F-4D97-AF65-F5344CB8AC3E}">
        <p14:creationId xmlns:p14="http://schemas.microsoft.com/office/powerpoint/2010/main" val="9287201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 14">
            <a:extLst>
              <a:ext uri="{FF2B5EF4-FFF2-40B4-BE49-F238E27FC236}">
                <a16:creationId xmlns:a16="http://schemas.microsoft.com/office/drawing/2014/main" id="{1E1AA706-7D5D-487E-8E64-287DD6D079D0}"/>
              </a:ext>
            </a:extLst>
          </p:cNvPr>
          <p:cNvPicPr>
            <a:picLocks noChangeAspect="1"/>
          </p:cNvPicPr>
          <p:nvPr/>
        </p:nvPicPr>
        <p:blipFill>
          <a:blip r:embed="rId2"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1633503" y="2543251"/>
            <a:ext cx="1223444" cy="3373002"/>
          </a:xfrm>
          <a:prstGeom prst="rect">
            <a:avLst/>
          </a:prstGeom>
        </p:spPr>
      </p:pic>
      <p:pic>
        <p:nvPicPr>
          <p:cNvPr id="16" name="Image 15">
            <a:extLst>
              <a:ext uri="{FF2B5EF4-FFF2-40B4-BE49-F238E27FC236}">
                <a16:creationId xmlns:a16="http://schemas.microsoft.com/office/drawing/2014/main" id="{B7369407-5D16-46CA-835E-ED0230B6FC54}"/>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590686" y="2543251"/>
            <a:ext cx="1163756" cy="3413686"/>
          </a:xfrm>
          <a:prstGeom prst="rect">
            <a:avLst/>
          </a:prstGeom>
        </p:spPr>
      </p:pic>
      <p:sp>
        <p:nvSpPr>
          <p:cNvPr id="17" name="Rectangle 16">
            <a:extLst>
              <a:ext uri="{FF2B5EF4-FFF2-40B4-BE49-F238E27FC236}">
                <a16:creationId xmlns:a16="http://schemas.microsoft.com/office/drawing/2014/main" id="{A6C47791-9535-46B5-AAC1-C9BC0EF8F04C}"/>
              </a:ext>
            </a:extLst>
          </p:cNvPr>
          <p:cNvSpPr/>
          <p:nvPr/>
        </p:nvSpPr>
        <p:spPr>
          <a:xfrm>
            <a:off x="2890517" y="2316097"/>
            <a:ext cx="6645372" cy="3600156"/>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fr-FR" sz="1600" dirty="0">
                <a:solidFill>
                  <a:srgbClr val="BEB445"/>
                </a:solidFill>
              </a:rPr>
              <a:t>Neurologiques </a:t>
            </a:r>
            <a:r>
              <a:rPr lang="fr-FR" sz="1600" dirty="0">
                <a:solidFill>
                  <a:schemeClr val="bg1"/>
                </a:solidFill>
              </a:rPr>
              <a:t>: Augmente le risque de maladie d’Alzheimer x 2 ; démence vasculaire ;  SEP ; SLA ; de dépression</a:t>
            </a:r>
          </a:p>
          <a:p>
            <a:r>
              <a:rPr lang="fr-FR" sz="1600" dirty="0">
                <a:solidFill>
                  <a:srgbClr val="BEB445"/>
                </a:solidFill>
              </a:rPr>
              <a:t>Dermatologie </a:t>
            </a:r>
            <a:r>
              <a:rPr lang="fr-FR" sz="1600" dirty="0">
                <a:solidFill>
                  <a:schemeClr val="bg1"/>
                </a:solidFill>
              </a:rPr>
              <a:t>: Vieillissement prématuré de la peau</a:t>
            </a:r>
          </a:p>
          <a:p>
            <a:r>
              <a:rPr lang="fr-FR" sz="1600" dirty="0">
                <a:solidFill>
                  <a:schemeClr val="bg1"/>
                </a:solidFill>
              </a:rPr>
              <a:t>Aggravation de l’acné ; dermatite atomique ; maladie de Verneuil ; Lupus érythémateux</a:t>
            </a:r>
          </a:p>
          <a:p>
            <a:r>
              <a:rPr lang="fr-FR" sz="1600" dirty="0">
                <a:solidFill>
                  <a:srgbClr val="BEB445"/>
                </a:solidFill>
              </a:rPr>
              <a:t>Maladies Bucco dentaire et parodontale</a:t>
            </a:r>
          </a:p>
          <a:p>
            <a:r>
              <a:rPr lang="fr-FR" sz="1600" dirty="0">
                <a:solidFill>
                  <a:srgbClr val="BEB445"/>
                </a:solidFill>
              </a:rPr>
              <a:t>Sphère ORL : </a:t>
            </a:r>
            <a:r>
              <a:rPr lang="fr-FR" sz="1600" dirty="0">
                <a:solidFill>
                  <a:schemeClr val="bg1"/>
                </a:solidFill>
              </a:rPr>
              <a:t>Sinusite chronique ; irritation pharynx, larynx et cordes vocales</a:t>
            </a:r>
          </a:p>
          <a:p>
            <a:r>
              <a:rPr lang="fr-FR" sz="1600" dirty="0">
                <a:solidFill>
                  <a:srgbClr val="BEB445"/>
                </a:solidFill>
              </a:rPr>
              <a:t>Ophtalmologie : </a:t>
            </a:r>
            <a:r>
              <a:rPr lang="fr-FR" sz="1600" dirty="0">
                <a:solidFill>
                  <a:schemeClr val="bg1"/>
                </a:solidFill>
              </a:rPr>
              <a:t>Augmentation du risque de Cataracte ; DMLA ; uvéites…</a:t>
            </a:r>
          </a:p>
          <a:p>
            <a:r>
              <a:rPr lang="fr-FR" sz="1600" dirty="0">
                <a:solidFill>
                  <a:srgbClr val="BEB445"/>
                </a:solidFill>
              </a:rPr>
              <a:t>Digestif </a:t>
            </a:r>
            <a:r>
              <a:rPr lang="fr-FR" sz="1600" dirty="0">
                <a:solidFill>
                  <a:schemeClr val="bg1"/>
                </a:solidFill>
              </a:rPr>
              <a:t>: Favorise les ulcères gastro intestinaux, Aggrave la maladie de </a:t>
            </a:r>
            <a:r>
              <a:rPr lang="fr-FR" sz="1600" dirty="0" err="1">
                <a:solidFill>
                  <a:schemeClr val="bg1"/>
                </a:solidFill>
              </a:rPr>
              <a:t>Crohn</a:t>
            </a:r>
            <a:endParaRPr lang="fr-FR" sz="1600" dirty="0">
              <a:solidFill>
                <a:schemeClr val="bg1"/>
              </a:solidFill>
            </a:endParaRPr>
          </a:p>
          <a:p>
            <a:r>
              <a:rPr lang="fr-FR" sz="1600" dirty="0">
                <a:solidFill>
                  <a:srgbClr val="BEB445"/>
                </a:solidFill>
              </a:rPr>
              <a:t>Appareil urinaire : </a:t>
            </a:r>
            <a:r>
              <a:rPr lang="fr-FR" sz="1600" dirty="0">
                <a:solidFill>
                  <a:schemeClr val="bg1"/>
                </a:solidFill>
              </a:rPr>
              <a:t>Progression des maladies rénales, Maladie de berger ; polykystose rénale…</a:t>
            </a:r>
          </a:p>
          <a:p>
            <a:r>
              <a:rPr lang="fr-FR" sz="1600" dirty="0">
                <a:solidFill>
                  <a:srgbClr val="BEB445"/>
                </a:solidFill>
              </a:rPr>
              <a:t>Rhumatologie </a:t>
            </a:r>
            <a:r>
              <a:rPr lang="fr-FR" sz="1600" dirty="0">
                <a:solidFill>
                  <a:schemeClr val="bg1"/>
                </a:solidFill>
              </a:rPr>
              <a:t>: Incidence sur l’ostéoporose ; Facteur de risque de la Polyarthrite rhumatoïde</a:t>
            </a:r>
          </a:p>
          <a:p>
            <a:r>
              <a:rPr lang="fr-FR" sz="1600" dirty="0">
                <a:solidFill>
                  <a:srgbClr val="BEB445"/>
                </a:solidFill>
              </a:rPr>
              <a:t>Système immunitaire moins performant </a:t>
            </a:r>
          </a:p>
        </p:txBody>
      </p:sp>
      <p:sp>
        <p:nvSpPr>
          <p:cNvPr id="6" name="ZoneTexte 5">
            <a:extLst>
              <a:ext uri="{FF2B5EF4-FFF2-40B4-BE49-F238E27FC236}">
                <a16:creationId xmlns:a16="http://schemas.microsoft.com/office/drawing/2014/main" id="{ED189AC8-C9C4-4173-A965-0A9F8D076BA1}"/>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Le tabac, principaux effets à plus ou moins long terme</a:t>
            </a:r>
          </a:p>
          <a:p>
            <a:pPr lvl="0"/>
            <a:r>
              <a:rPr lang="fr-FR" sz="3200" b="1" dirty="0">
                <a:solidFill>
                  <a:srgbClr val="7A2553"/>
                </a:solidFill>
              </a:rPr>
              <a:t>Autres effets</a:t>
            </a:r>
            <a:endParaRPr lang="fr-FR" sz="3200" dirty="0">
              <a:solidFill>
                <a:srgbClr val="6B6123"/>
              </a:solidFill>
            </a:endParaRPr>
          </a:p>
        </p:txBody>
      </p:sp>
    </p:spTree>
    <p:extLst>
      <p:ext uri="{BB962C8B-B14F-4D97-AF65-F5344CB8AC3E}">
        <p14:creationId xmlns:p14="http://schemas.microsoft.com/office/powerpoint/2010/main" val="14101938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E5BAF5F9-D3B3-417D-9A8F-0C893A217349}"/>
              </a:ext>
            </a:extLst>
          </p:cNvPr>
          <p:cNvSpPr>
            <a:spLocks noGrp="1"/>
          </p:cNvSpPr>
          <p:nvPr>
            <p:ph type="body" sz="quarter" idx="4294967295"/>
          </p:nvPr>
        </p:nvSpPr>
        <p:spPr>
          <a:xfrm>
            <a:off x="863081" y="1885950"/>
            <a:ext cx="10134600" cy="4972050"/>
          </a:xfrm>
        </p:spPr>
        <p:txBody>
          <a:bodyPr/>
          <a:lstStyle/>
          <a:p>
            <a:pPr marL="285750" indent="-285750">
              <a:spcAft>
                <a:spcPts val="1200"/>
              </a:spcAft>
              <a:buFont typeface="Arial" panose="020B0604020202020204" pitchFamily="34" charset="0"/>
              <a:buChar char="•"/>
            </a:pPr>
            <a:r>
              <a:rPr lang="fr-FR" sz="1800" dirty="0"/>
              <a:t>Plus de complications respiratoires au décours d’actes effectués sous AG (pneumonies, détresse respiratoire aigue, décès)</a:t>
            </a:r>
          </a:p>
          <a:p>
            <a:pPr marL="285750" indent="-285750">
              <a:spcAft>
                <a:spcPts val="1200"/>
              </a:spcAft>
              <a:buFont typeface="Arial" panose="020B0604020202020204" pitchFamily="34" charset="0"/>
              <a:buChar char="•"/>
            </a:pPr>
            <a:r>
              <a:rPr lang="fr-FR" sz="1800" dirty="0"/>
              <a:t>Plus de complications cardiovasculaires (majoration du risque thromboembolique post opératoire) </a:t>
            </a:r>
          </a:p>
          <a:p>
            <a:pPr marL="285750" indent="-285750">
              <a:spcAft>
                <a:spcPts val="1200"/>
              </a:spcAft>
              <a:buFont typeface="Arial" panose="020B0604020202020204" pitchFamily="34" charset="0"/>
              <a:buChar char="•"/>
            </a:pPr>
            <a:r>
              <a:rPr lang="fr-FR" sz="1800" dirty="0"/>
              <a:t>Retard de cicatrisation cutanée post opératoire, risque de lâchage des sutures, retard de consolidation osseuses   (hypoxie des tissus, inflammation, diminution de production du collagène)</a:t>
            </a:r>
          </a:p>
          <a:p>
            <a:pPr marL="285750" indent="-285750">
              <a:spcAft>
                <a:spcPts val="1200"/>
              </a:spcAft>
              <a:buFont typeface="Arial" panose="020B0604020202020204" pitchFamily="34" charset="0"/>
              <a:buChar char="•"/>
            </a:pPr>
            <a:r>
              <a:rPr lang="fr-FR" sz="1800" dirty="0"/>
              <a:t>Complications infectieuses lors de chirurgie (altération de la réponse immunitaire) </a:t>
            </a:r>
            <a:endParaRPr lang="fr-FR" dirty="0"/>
          </a:p>
          <a:p>
            <a:pPr>
              <a:spcAft>
                <a:spcPts val="1200"/>
              </a:spcAft>
            </a:pPr>
            <a:r>
              <a:rPr lang="fr-FR" sz="1800" dirty="0"/>
              <a:t>Ces complications </a:t>
            </a:r>
            <a:r>
              <a:rPr lang="fr-FR" sz="1800" dirty="0" err="1"/>
              <a:t>péri-opératoires</a:t>
            </a:r>
            <a:r>
              <a:rPr lang="fr-FR" sz="1800" dirty="0"/>
              <a:t> augmentent la durée d'hospitalisation des fumeurs.</a:t>
            </a:r>
          </a:p>
          <a:p>
            <a:pPr>
              <a:spcAft>
                <a:spcPts val="1200"/>
              </a:spcAft>
            </a:pPr>
            <a:r>
              <a:rPr lang="fr-FR" sz="1800" dirty="0"/>
              <a:t>De nombreuses études ont montré que l'arrêt </a:t>
            </a:r>
            <a:r>
              <a:rPr lang="fr-FR" sz="1800" dirty="0" err="1"/>
              <a:t>pré-opératoire</a:t>
            </a:r>
            <a:r>
              <a:rPr lang="fr-FR" sz="1800" dirty="0"/>
              <a:t> du tabac a un effet bénéfique sur le processus de cicatrisation post-opératoire.</a:t>
            </a:r>
          </a:p>
          <a:p>
            <a:pPr>
              <a:spcAft>
                <a:spcPts val="1200"/>
              </a:spcAft>
            </a:pPr>
            <a:r>
              <a:rPr lang="fr-FR" sz="1800" dirty="0"/>
              <a:t>L’arrêt 6 à 8 semaines avant et poursuivi 3 semaines à 3 mois après l’intervention fait disparaître le surrisque lié au tabagisme***.</a:t>
            </a:r>
          </a:p>
          <a:p>
            <a:pPr>
              <a:spcAft>
                <a:spcPts val="1200"/>
              </a:spcAft>
            </a:pPr>
            <a:endParaRPr lang="fr-FR" sz="1800" dirty="0"/>
          </a:p>
          <a:p>
            <a:pPr marL="0" indent="0">
              <a:spcAft>
                <a:spcPts val="1200"/>
              </a:spcAft>
              <a:buNone/>
            </a:pPr>
            <a:r>
              <a:rPr lang="fr-FR" sz="1800" dirty="0">
                <a:hlinkClick r:id="rId2"/>
              </a:rPr>
              <a:t>https://www.stop-tabac.ch/fr/risques-et-maladies/risques-operatoires/complications-peri-operatoires</a:t>
            </a:r>
            <a:r>
              <a:rPr lang="fr-FR" sz="1800" dirty="0"/>
              <a:t> </a:t>
            </a:r>
          </a:p>
          <a:p>
            <a:pPr>
              <a:spcAft>
                <a:spcPts val="1200"/>
              </a:spcAft>
            </a:pPr>
            <a:endParaRPr lang="fr-FR" dirty="0"/>
          </a:p>
        </p:txBody>
      </p:sp>
      <p:sp>
        <p:nvSpPr>
          <p:cNvPr id="4" name="ZoneTexte 3">
            <a:extLst>
              <a:ext uri="{FF2B5EF4-FFF2-40B4-BE49-F238E27FC236}">
                <a16:creationId xmlns:a16="http://schemas.microsoft.com/office/drawing/2014/main" id="{2A48DD89-9BEC-479A-B1D7-EC33D4C1989D}"/>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Le tabac, principaux effets à plus ou moins long terme</a:t>
            </a:r>
          </a:p>
          <a:p>
            <a:pPr lvl="0"/>
            <a:r>
              <a:rPr lang="fr-FR" sz="3200" b="1" dirty="0">
                <a:solidFill>
                  <a:srgbClr val="7A2553"/>
                </a:solidFill>
              </a:rPr>
              <a:t>Complications péri opératoires</a:t>
            </a:r>
            <a:endParaRPr lang="fr-FR" sz="3200" dirty="0">
              <a:solidFill>
                <a:srgbClr val="6B6123"/>
              </a:solidFill>
            </a:endParaRPr>
          </a:p>
        </p:txBody>
      </p:sp>
    </p:spTree>
    <p:extLst>
      <p:ext uri="{BB962C8B-B14F-4D97-AF65-F5344CB8AC3E}">
        <p14:creationId xmlns:p14="http://schemas.microsoft.com/office/powerpoint/2010/main" val="66128081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Espace réservé du contenu 9">
            <a:extLst>
              <a:ext uri="{FF2B5EF4-FFF2-40B4-BE49-F238E27FC236}">
                <a16:creationId xmlns:a16="http://schemas.microsoft.com/office/drawing/2014/main" id="{7B7F2D26-F5B1-4D31-A80C-F4FEA9DB2493}"/>
              </a:ext>
            </a:extLst>
          </p:cNvPr>
          <p:cNvSpPr txBox="1">
            <a:spLocks/>
          </p:cNvSpPr>
          <p:nvPr/>
        </p:nvSpPr>
        <p:spPr>
          <a:xfrm>
            <a:off x="1694474" y="3049843"/>
            <a:ext cx="4211803" cy="2071550"/>
          </a:xfrm>
          <a:prstGeom prst="rect">
            <a:avLst/>
          </a:prstGeom>
        </p:spPr>
        <p:txBody>
          <a:bodyPr vert="horz" lIns="0" tIns="0" rIns="0" bIns="0" rtlCol="0">
            <a:noAutofit/>
          </a:bodyPr>
          <a:lstStyle>
            <a:lvl1pPr marL="0" indent="0" algn="l" defTabSz="914400" rtl="0" eaLnBrk="1" latinLnBrk="0" hangingPunct="1">
              <a:lnSpc>
                <a:spcPct val="100000"/>
              </a:lnSpc>
              <a:spcBef>
                <a:spcPts val="1000"/>
              </a:spcBef>
              <a:buFont typeface="Arial" panose="020B0604020202020204" pitchFamily="34" charset="0"/>
              <a:buNone/>
              <a:defRPr sz="3000" b="1" i="0" kern="1200">
                <a:solidFill>
                  <a:schemeClr val="accent3"/>
                </a:solidFill>
                <a:latin typeface="Calibri" panose="020F0502020204030204" pitchFamily="34" charset="0"/>
                <a:ea typeface="+mn-ea"/>
                <a:cs typeface="Calibri" panose="020F050202020403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285750" indent="-285750">
              <a:buFont typeface="Arial" panose="020B0604020202020204" pitchFamily="34" charset="0"/>
              <a:buChar char="•"/>
            </a:pPr>
            <a:r>
              <a:rPr lang="fr-FR" sz="1400" dirty="0">
                <a:solidFill>
                  <a:schemeClr val="tx1"/>
                </a:solidFill>
                <a:latin typeface="+mn-lt"/>
              </a:rPr>
              <a:t>  de 27 % le risque d’avoir une crise cardiaque.</a:t>
            </a:r>
          </a:p>
          <a:p>
            <a:pPr marL="285750" indent="-285750">
              <a:buFont typeface="Arial" panose="020B0604020202020204" pitchFamily="34" charset="0"/>
              <a:buChar char="•"/>
            </a:pPr>
            <a:r>
              <a:rPr lang="fr-FR" sz="1400" dirty="0">
                <a:solidFill>
                  <a:schemeClr val="tx1"/>
                </a:solidFill>
                <a:latin typeface="+mn-lt"/>
              </a:rPr>
              <a:t>   de 25 % le risque du non fumeur de développer un cancer du poumon si son conjoint fume.</a:t>
            </a:r>
          </a:p>
          <a:p>
            <a:pPr marL="285750" indent="-285750">
              <a:buFont typeface="Arial" panose="020B0604020202020204" pitchFamily="34" charset="0"/>
              <a:buChar char="•"/>
            </a:pPr>
            <a:r>
              <a:rPr lang="fr-FR" sz="1400" dirty="0">
                <a:solidFill>
                  <a:schemeClr val="tx1"/>
                </a:solidFill>
                <a:latin typeface="+mn-lt"/>
              </a:rPr>
              <a:t>Risque X 2 de développer un Cancer des sinus et de la face : </a:t>
            </a:r>
          </a:p>
          <a:p>
            <a:pPr marL="285750" indent="-285750">
              <a:buFont typeface="Arial" panose="020B0604020202020204" pitchFamily="34" charset="0"/>
              <a:buChar char="•"/>
            </a:pPr>
            <a:r>
              <a:rPr lang="fr-FR" sz="1400" dirty="0">
                <a:solidFill>
                  <a:schemeClr val="tx1"/>
                </a:solidFill>
                <a:latin typeface="+mn-lt"/>
              </a:rPr>
              <a:t>Risque X 2 le risque d’AVC</a:t>
            </a:r>
          </a:p>
        </p:txBody>
      </p:sp>
      <p:sp>
        <p:nvSpPr>
          <p:cNvPr id="16" name="Espace réservé du contenu 10">
            <a:extLst>
              <a:ext uri="{FF2B5EF4-FFF2-40B4-BE49-F238E27FC236}">
                <a16:creationId xmlns:a16="http://schemas.microsoft.com/office/drawing/2014/main" id="{AAEF2265-C8A6-4A0A-80CD-544280FBDB46}"/>
              </a:ext>
            </a:extLst>
          </p:cNvPr>
          <p:cNvSpPr txBox="1">
            <a:spLocks/>
          </p:cNvSpPr>
          <p:nvPr/>
        </p:nvSpPr>
        <p:spPr>
          <a:xfrm>
            <a:off x="6699627" y="3059488"/>
            <a:ext cx="4107962" cy="272817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1400" b="1" dirty="0"/>
              <a:t>   Le risque de mort subite chez le nourrisson.</a:t>
            </a:r>
          </a:p>
          <a:p>
            <a:r>
              <a:rPr lang="fr-FR" sz="1400" b="1" dirty="0"/>
              <a:t>Irritation sphère ORL</a:t>
            </a:r>
          </a:p>
          <a:p>
            <a:r>
              <a:rPr lang="fr-FR" sz="1400" b="1" dirty="0"/>
              <a:t>   Fréquence des rhinopharyngites et otites </a:t>
            </a:r>
          </a:p>
          <a:p>
            <a:r>
              <a:rPr lang="fr-FR" sz="1400" b="1" dirty="0"/>
              <a:t>   Fréquence des crises d’asthme des infections respiratoires (pneumonie, bronchite)</a:t>
            </a:r>
          </a:p>
          <a:p>
            <a:r>
              <a:rPr lang="fr-FR" sz="1400" b="1" dirty="0"/>
              <a:t>   Le risque de leucémie (le plus fréquent, la leucémie aigüe lymphoblastique) </a:t>
            </a:r>
          </a:p>
        </p:txBody>
      </p:sp>
      <p:sp>
        <p:nvSpPr>
          <p:cNvPr id="17" name="Rectangle 16">
            <a:extLst>
              <a:ext uri="{FF2B5EF4-FFF2-40B4-BE49-F238E27FC236}">
                <a16:creationId xmlns:a16="http://schemas.microsoft.com/office/drawing/2014/main" id="{26634E42-6316-4001-A7F8-6E3CE34588AF}"/>
              </a:ext>
            </a:extLst>
          </p:cNvPr>
          <p:cNvSpPr/>
          <p:nvPr/>
        </p:nvSpPr>
        <p:spPr>
          <a:xfrm>
            <a:off x="6637469" y="2326595"/>
            <a:ext cx="4137158" cy="462790"/>
          </a:xfrm>
          <a:prstGeom prst="rect">
            <a:avLst/>
          </a:prstGeom>
          <a:solidFill>
            <a:srgbClr val="7A2553"/>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FR" sz="1600" dirty="0">
                <a:solidFill>
                  <a:schemeClr val="bg1"/>
                </a:solidFill>
              </a:rPr>
              <a:t>Risques associés au tabagisme passif</a:t>
            </a:r>
            <a:br>
              <a:rPr lang="fr-FR" sz="1600" dirty="0">
                <a:solidFill>
                  <a:schemeClr val="bg1"/>
                </a:solidFill>
              </a:rPr>
            </a:br>
            <a:r>
              <a:rPr lang="fr-FR" sz="1600" dirty="0">
                <a:solidFill>
                  <a:schemeClr val="bg1"/>
                </a:solidFill>
              </a:rPr>
              <a:t>chez l’enfant</a:t>
            </a:r>
          </a:p>
        </p:txBody>
      </p:sp>
      <p:sp>
        <p:nvSpPr>
          <p:cNvPr id="18" name="Rectangle 17">
            <a:extLst>
              <a:ext uri="{FF2B5EF4-FFF2-40B4-BE49-F238E27FC236}">
                <a16:creationId xmlns:a16="http://schemas.microsoft.com/office/drawing/2014/main" id="{1C99F457-3EED-4E94-933D-C89D0344FACA}"/>
              </a:ext>
            </a:extLst>
          </p:cNvPr>
          <p:cNvSpPr/>
          <p:nvPr/>
        </p:nvSpPr>
        <p:spPr>
          <a:xfrm>
            <a:off x="1601168" y="2326595"/>
            <a:ext cx="4137158" cy="462790"/>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FR" sz="1600" dirty="0">
                <a:solidFill>
                  <a:schemeClr val="bg1"/>
                </a:solidFill>
              </a:rPr>
              <a:t>Risques associés au tabagisme passif </a:t>
            </a:r>
            <a:br>
              <a:rPr lang="fr-FR" sz="1600" dirty="0">
                <a:solidFill>
                  <a:schemeClr val="bg1"/>
                </a:solidFill>
              </a:rPr>
            </a:br>
            <a:r>
              <a:rPr lang="fr-FR" sz="1600" dirty="0">
                <a:solidFill>
                  <a:schemeClr val="bg1"/>
                </a:solidFill>
              </a:rPr>
              <a:t>chez l’adulte</a:t>
            </a:r>
          </a:p>
        </p:txBody>
      </p:sp>
      <p:cxnSp>
        <p:nvCxnSpPr>
          <p:cNvPr id="12" name="Connecteur droit avec flèche 11">
            <a:extLst>
              <a:ext uri="{FF2B5EF4-FFF2-40B4-BE49-F238E27FC236}">
                <a16:creationId xmlns:a16="http://schemas.microsoft.com/office/drawing/2014/main" id="{37016BB3-A5FA-46DD-A34B-41D420FC792B}"/>
              </a:ext>
            </a:extLst>
          </p:cNvPr>
          <p:cNvCxnSpPr/>
          <p:nvPr/>
        </p:nvCxnSpPr>
        <p:spPr>
          <a:xfrm flipV="1">
            <a:off x="1856418" y="2955389"/>
            <a:ext cx="179294" cy="27744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Connecteur droit avec flèche 12">
            <a:extLst>
              <a:ext uri="{FF2B5EF4-FFF2-40B4-BE49-F238E27FC236}">
                <a16:creationId xmlns:a16="http://schemas.microsoft.com/office/drawing/2014/main" id="{914B6928-D947-4328-BD73-92F84E74E9B5}"/>
              </a:ext>
            </a:extLst>
          </p:cNvPr>
          <p:cNvCxnSpPr/>
          <p:nvPr/>
        </p:nvCxnSpPr>
        <p:spPr>
          <a:xfrm flipV="1">
            <a:off x="1856418" y="3327285"/>
            <a:ext cx="179294" cy="27744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Connecteur droit avec flèche 13">
            <a:extLst>
              <a:ext uri="{FF2B5EF4-FFF2-40B4-BE49-F238E27FC236}">
                <a16:creationId xmlns:a16="http://schemas.microsoft.com/office/drawing/2014/main" id="{813C41B3-2A78-4E3A-BB26-BF3ABF3B7635}"/>
              </a:ext>
            </a:extLst>
          </p:cNvPr>
          <p:cNvCxnSpPr/>
          <p:nvPr/>
        </p:nvCxnSpPr>
        <p:spPr>
          <a:xfrm flipV="1">
            <a:off x="6888728" y="3037217"/>
            <a:ext cx="179294" cy="27744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Connecteur droit avec flèche 18">
            <a:extLst>
              <a:ext uri="{FF2B5EF4-FFF2-40B4-BE49-F238E27FC236}">
                <a16:creationId xmlns:a16="http://schemas.microsoft.com/office/drawing/2014/main" id="{D8D2302A-5AC7-441A-8570-02307F6BC8C4}"/>
              </a:ext>
            </a:extLst>
          </p:cNvPr>
          <p:cNvCxnSpPr/>
          <p:nvPr/>
        </p:nvCxnSpPr>
        <p:spPr>
          <a:xfrm flipV="1">
            <a:off x="6888728" y="3682808"/>
            <a:ext cx="179294" cy="27744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Connecteur droit avec flèche 19">
            <a:extLst>
              <a:ext uri="{FF2B5EF4-FFF2-40B4-BE49-F238E27FC236}">
                <a16:creationId xmlns:a16="http://schemas.microsoft.com/office/drawing/2014/main" id="{F0D274D2-2242-45AC-94AE-93CE445534A2}"/>
              </a:ext>
            </a:extLst>
          </p:cNvPr>
          <p:cNvCxnSpPr/>
          <p:nvPr/>
        </p:nvCxnSpPr>
        <p:spPr>
          <a:xfrm flipV="1">
            <a:off x="6888728" y="4007415"/>
            <a:ext cx="179294" cy="27744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Connecteur droit avec flèche 20">
            <a:extLst>
              <a:ext uri="{FF2B5EF4-FFF2-40B4-BE49-F238E27FC236}">
                <a16:creationId xmlns:a16="http://schemas.microsoft.com/office/drawing/2014/main" id="{E79956A9-8F47-4C9C-95E5-5C4CD61CCD8E}"/>
              </a:ext>
            </a:extLst>
          </p:cNvPr>
          <p:cNvCxnSpPr/>
          <p:nvPr/>
        </p:nvCxnSpPr>
        <p:spPr>
          <a:xfrm flipV="1">
            <a:off x="6888728" y="4527150"/>
            <a:ext cx="179294" cy="27744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ZoneTexte 6">
            <a:extLst>
              <a:ext uri="{FF2B5EF4-FFF2-40B4-BE49-F238E27FC236}">
                <a16:creationId xmlns:a16="http://schemas.microsoft.com/office/drawing/2014/main" id="{8ACAAD70-9891-4940-8A25-ED4C202C0ED8}"/>
              </a:ext>
            </a:extLst>
          </p:cNvPr>
          <p:cNvSpPr txBox="1"/>
          <p:nvPr/>
        </p:nvSpPr>
        <p:spPr>
          <a:xfrm>
            <a:off x="1601169" y="5121393"/>
            <a:ext cx="413715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2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hlinkClick r:id="rId2" action="ppaction://hlinkfile"/>
              </a:rPr>
              <a:t>file:///M:/SRAE/15_INTERVENTIONS_FORMATIONS_SENSIBILISATIONS/03_Outils/tabagisme%20passif%20enfant.pdf</a:t>
            </a:r>
            <a:endParaRPr kumimoji="0" lang="fr-FR" sz="12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endParaRPr lang="fr-FR" sz="1200" dirty="0">
              <a:latin typeface="Calibri" panose="020F0502020204030204" pitchFamily="34" charset="0"/>
              <a:cs typeface="Calibri" panose="020F0502020204030204" pitchFamily="34" charset="0"/>
            </a:endParaRPr>
          </a:p>
        </p:txBody>
      </p:sp>
      <p:sp>
        <p:nvSpPr>
          <p:cNvPr id="22" name="ZoneTexte 21">
            <a:extLst>
              <a:ext uri="{FF2B5EF4-FFF2-40B4-BE49-F238E27FC236}">
                <a16:creationId xmlns:a16="http://schemas.microsoft.com/office/drawing/2014/main" id="{73C6EAF3-0C94-4B15-882B-18AA7886125F}"/>
              </a:ext>
            </a:extLst>
          </p:cNvPr>
          <p:cNvSpPr txBox="1"/>
          <p:nvPr/>
        </p:nvSpPr>
        <p:spPr>
          <a:xfrm>
            <a:off x="6573650" y="5139221"/>
            <a:ext cx="4137158"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2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pPr marL="0" indent="0">
              <a:buNone/>
            </a:pPr>
            <a:r>
              <a:rPr lang="fr-FR" sz="1200" b="0" i="0" u="none" strike="noStrike" dirty="0">
                <a:solidFill>
                  <a:srgbClr val="5B5E69"/>
                </a:solidFill>
                <a:effectLst/>
                <a:latin typeface="Calibri Light" panose="020F0302020204030204" pitchFamily="34" charset="0"/>
                <a:cs typeface="Calibri Light" panose="020F0302020204030204" pitchFamily="34" charset="0"/>
                <a:hlinkClick r:id="rId3"/>
              </a:rPr>
              <a:t>étude américaine publiée dans </a:t>
            </a:r>
            <a:r>
              <a:rPr lang="fr-FR" sz="1200" b="0" i="1" u="none" strike="noStrike" dirty="0">
                <a:solidFill>
                  <a:srgbClr val="5B5E69"/>
                </a:solidFill>
                <a:effectLst/>
                <a:latin typeface="Calibri Light" panose="020F0302020204030204" pitchFamily="34" charset="0"/>
                <a:cs typeface="Calibri Light" panose="020F0302020204030204" pitchFamily="34" charset="0"/>
                <a:hlinkClick r:id="rId3"/>
              </a:rPr>
              <a:t>Cancer </a:t>
            </a:r>
            <a:r>
              <a:rPr lang="fr-FR" sz="1200" b="0" i="1" u="none" strike="noStrike" dirty="0" err="1">
                <a:solidFill>
                  <a:srgbClr val="5B5E69"/>
                </a:solidFill>
                <a:effectLst/>
                <a:latin typeface="Calibri Light" panose="020F0302020204030204" pitchFamily="34" charset="0"/>
                <a:cs typeface="Calibri Light" panose="020F0302020204030204" pitchFamily="34" charset="0"/>
                <a:hlinkClick r:id="rId3"/>
              </a:rPr>
              <a:t>Research</a:t>
            </a:r>
            <a:r>
              <a:rPr lang="fr-FR" sz="1200" b="0" i="0" dirty="0">
                <a:solidFill>
                  <a:srgbClr val="5B5E69"/>
                </a:solidFill>
                <a:effectLst/>
                <a:latin typeface="Calibri Light" panose="020F0302020204030204" pitchFamily="34" charset="0"/>
                <a:cs typeface="Calibri Light" panose="020F0302020204030204" pitchFamily="34" charset="0"/>
              </a:rPr>
              <a:t>. </a:t>
            </a:r>
            <a:endParaRPr lang="fr-FR" sz="1200" dirty="0">
              <a:latin typeface="Calibri Light" panose="020F0302020204030204" pitchFamily="34" charset="0"/>
              <a:cs typeface="Calibri Light" panose="020F0302020204030204" pitchFamily="34" charset="0"/>
            </a:endParaRPr>
          </a:p>
        </p:txBody>
      </p:sp>
      <p:sp>
        <p:nvSpPr>
          <p:cNvPr id="23" name="ZoneTexte 22">
            <a:extLst>
              <a:ext uri="{FF2B5EF4-FFF2-40B4-BE49-F238E27FC236}">
                <a16:creationId xmlns:a16="http://schemas.microsoft.com/office/drawing/2014/main" id="{F69C3ACF-4DD2-4C2D-9122-F12017D62852}"/>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Tabagisme passif et risques encourus par les adultes et les enfants</a:t>
            </a:r>
          </a:p>
        </p:txBody>
      </p:sp>
    </p:spTree>
    <p:extLst>
      <p:ext uri="{BB962C8B-B14F-4D97-AF65-F5344CB8AC3E}">
        <p14:creationId xmlns:p14="http://schemas.microsoft.com/office/powerpoint/2010/main" val="3223227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E5BAF5F9-D3B3-417D-9A8F-0C893A217349}"/>
              </a:ext>
            </a:extLst>
          </p:cNvPr>
          <p:cNvSpPr>
            <a:spLocks noGrp="1"/>
          </p:cNvSpPr>
          <p:nvPr>
            <p:ph type="body" sz="quarter" idx="4294967295"/>
          </p:nvPr>
        </p:nvSpPr>
        <p:spPr>
          <a:xfrm>
            <a:off x="863080" y="1885950"/>
            <a:ext cx="10867365" cy="1719399"/>
          </a:xfrm>
        </p:spPr>
        <p:txBody>
          <a:bodyPr/>
          <a:lstStyle/>
          <a:p>
            <a:pPr marL="285750" indent="-285750">
              <a:spcAft>
                <a:spcPts val="1200"/>
              </a:spcAft>
              <a:buFont typeface="Arial" panose="020B0604020202020204" pitchFamily="34" charset="0"/>
              <a:buChar char="•"/>
            </a:pPr>
            <a:r>
              <a:rPr lang="fr-FR" sz="1800" b="1" dirty="0">
                <a:solidFill>
                  <a:srgbClr val="BEB445"/>
                </a:solidFill>
              </a:rPr>
              <a:t>Toxique cellulaire </a:t>
            </a:r>
            <a:r>
              <a:rPr lang="fr-FR" sz="1800" dirty="0"/>
              <a:t>: Par sa transformation en acétaldéhyde : toxique sur la cellule, la membrane cellulaire.</a:t>
            </a:r>
          </a:p>
          <a:p>
            <a:pPr marL="285750" indent="-285750">
              <a:spcAft>
                <a:spcPts val="1200"/>
              </a:spcAft>
              <a:buFont typeface="Arial" panose="020B0604020202020204" pitchFamily="34" charset="0"/>
              <a:buChar char="•"/>
            </a:pPr>
            <a:r>
              <a:rPr lang="fr-FR" sz="1800" dirty="0"/>
              <a:t>Expose l'organisme à des atteintes de tous les systèmes, notamment : </a:t>
            </a:r>
            <a:r>
              <a:rPr lang="fr-FR" sz="1800" b="1" dirty="0">
                <a:solidFill>
                  <a:srgbClr val="BEB445"/>
                </a:solidFill>
              </a:rPr>
              <a:t>hépatique, nerveux et cardio-vasculaire</a:t>
            </a:r>
            <a:r>
              <a:rPr lang="fr-FR" sz="1800" dirty="0"/>
              <a:t>.</a:t>
            </a:r>
          </a:p>
          <a:p>
            <a:pPr marL="285750" indent="-285750">
              <a:spcAft>
                <a:spcPts val="1200"/>
              </a:spcAft>
              <a:buFont typeface="Arial" panose="020B0604020202020204" pitchFamily="34" charset="0"/>
              <a:buChar char="•"/>
            </a:pPr>
            <a:r>
              <a:rPr lang="fr-FR" sz="1800" b="1" dirty="0">
                <a:solidFill>
                  <a:srgbClr val="BEB445"/>
                </a:solidFill>
              </a:rPr>
              <a:t>Perturbe les métabolismes fondamentaux</a:t>
            </a:r>
            <a:r>
              <a:rPr lang="fr-FR" sz="1800" dirty="0"/>
              <a:t>.</a:t>
            </a:r>
          </a:p>
        </p:txBody>
      </p:sp>
      <p:sp>
        <p:nvSpPr>
          <p:cNvPr id="4" name="ZoneTexte 3">
            <a:extLst>
              <a:ext uri="{FF2B5EF4-FFF2-40B4-BE49-F238E27FC236}">
                <a16:creationId xmlns:a16="http://schemas.microsoft.com/office/drawing/2014/main" id="{2A48DD89-9BEC-479A-B1D7-EC33D4C1989D}"/>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Alcool propriétés toxiques</a:t>
            </a:r>
            <a:endParaRPr lang="fr-FR" sz="3200" dirty="0">
              <a:solidFill>
                <a:srgbClr val="6B6123"/>
              </a:solidFill>
            </a:endParaRPr>
          </a:p>
        </p:txBody>
      </p:sp>
      <p:sp>
        <p:nvSpPr>
          <p:cNvPr id="5" name="Espace réservé du texte 8">
            <a:extLst>
              <a:ext uri="{FF2B5EF4-FFF2-40B4-BE49-F238E27FC236}">
                <a16:creationId xmlns:a16="http://schemas.microsoft.com/office/drawing/2014/main" id="{0DD2DA7A-D0A8-42A0-B032-88A1B8D05A2F}"/>
              </a:ext>
            </a:extLst>
          </p:cNvPr>
          <p:cNvSpPr txBox="1">
            <a:spLocks/>
          </p:cNvSpPr>
          <p:nvPr/>
        </p:nvSpPr>
        <p:spPr>
          <a:xfrm>
            <a:off x="863081" y="3431715"/>
            <a:ext cx="11076370" cy="2731181"/>
          </a:xfr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1200"/>
              </a:spcAft>
              <a:buNone/>
            </a:pPr>
            <a:r>
              <a:rPr lang="fr-FR" sz="1800" b="1" dirty="0">
                <a:solidFill>
                  <a:srgbClr val="7A2553"/>
                </a:solidFill>
              </a:rPr>
              <a:t>Facteur de risque important dans l'apparition des cancers </a:t>
            </a:r>
            <a:r>
              <a:rPr lang="fr-FR" sz="1800" dirty="0"/>
              <a:t>: </a:t>
            </a:r>
          </a:p>
          <a:p>
            <a:pPr lvl="1">
              <a:lnSpc>
                <a:spcPct val="100000"/>
              </a:lnSpc>
            </a:pPr>
            <a:r>
              <a:rPr lang="fr-FR" sz="1400" dirty="0"/>
              <a:t>Bouche ; </a:t>
            </a:r>
          </a:p>
          <a:p>
            <a:pPr lvl="1">
              <a:lnSpc>
                <a:spcPct val="100000"/>
              </a:lnSpc>
            </a:pPr>
            <a:r>
              <a:rPr lang="fr-FR" sz="1400" dirty="0"/>
              <a:t>Langue ; </a:t>
            </a:r>
          </a:p>
          <a:p>
            <a:pPr lvl="1">
              <a:lnSpc>
                <a:spcPct val="100000"/>
              </a:lnSpc>
            </a:pPr>
            <a:r>
              <a:rPr lang="fr-FR" sz="1400" dirty="0"/>
              <a:t>ORL ; </a:t>
            </a:r>
          </a:p>
          <a:p>
            <a:pPr lvl="1">
              <a:lnSpc>
                <a:spcPct val="100000"/>
              </a:lnSpc>
            </a:pPr>
            <a:r>
              <a:rPr lang="fr-FR" sz="1400" dirty="0"/>
              <a:t>Œsophage ; </a:t>
            </a:r>
          </a:p>
          <a:p>
            <a:pPr lvl="1">
              <a:lnSpc>
                <a:spcPct val="100000"/>
              </a:lnSpc>
            </a:pPr>
            <a:r>
              <a:rPr lang="fr-FR" sz="1400" dirty="0"/>
              <a:t>Foie ; </a:t>
            </a:r>
          </a:p>
          <a:p>
            <a:pPr lvl="1">
              <a:lnSpc>
                <a:spcPct val="100000"/>
              </a:lnSpc>
            </a:pPr>
            <a:r>
              <a:rPr lang="fr-FR" sz="1400" dirty="0"/>
              <a:t>Colon et Rectum ; </a:t>
            </a:r>
          </a:p>
          <a:p>
            <a:pPr lvl="1">
              <a:lnSpc>
                <a:spcPct val="100000"/>
              </a:lnSpc>
            </a:pPr>
            <a:r>
              <a:rPr lang="fr-FR" sz="1400" dirty="0"/>
              <a:t>Sein.</a:t>
            </a:r>
          </a:p>
          <a:p>
            <a:pPr marL="0" indent="0">
              <a:spcAft>
                <a:spcPts val="1200"/>
              </a:spcAft>
              <a:buNone/>
            </a:pPr>
            <a:r>
              <a:rPr lang="fr-FR" sz="1800" dirty="0"/>
              <a:t>&gt;&gt; Associé avec le tabac </a:t>
            </a:r>
            <a:r>
              <a:rPr lang="fr-FR" sz="1800" b="1" dirty="0">
                <a:solidFill>
                  <a:srgbClr val="7A2553"/>
                </a:solidFill>
              </a:rPr>
              <a:t>: risques aggravés</a:t>
            </a:r>
            <a:r>
              <a:rPr lang="fr-FR" sz="1800" dirty="0"/>
              <a:t>.</a:t>
            </a:r>
            <a:br>
              <a:rPr lang="fr-FR" sz="1800" dirty="0"/>
            </a:br>
            <a:endParaRPr lang="fr-FR" sz="1800" dirty="0"/>
          </a:p>
        </p:txBody>
      </p:sp>
    </p:spTree>
    <p:extLst>
      <p:ext uri="{BB962C8B-B14F-4D97-AF65-F5344CB8AC3E}">
        <p14:creationId xmlns:p14="http://schemas.microsoft.com/office/powerpoint/2010/main" val="10383267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78B96233-CE4B-4AA4-9D87-A6962940D572}"/>
              </a:ext>
            </a:extLst>
          </p:cNvPr>
          <p:cNvSpPr txBox="1"/>
          <p:nvPr/>
        </p:nvSpPr>
        <p:spPr>
          <a:xfrm>
            <a:off x="0" y="2844225"/>
            <a:ext cx="12192000" cy="584775"/>
          </a:xfrm>
          <a:prstGeom prst="rect">
            <a:avLst/>
          </a:prstGeom>
          <a:noFill/>
        </p:spPr>
        <p:txBody>
          <a:bodyPr wrap="square" rtlCol="0">
            <a:spAutoFit/>
          </a:bodyPr>
          <a:lstStyle/>
          <a:p>
            <a:pPr marL="514350" lvl="0" indent="-514350" algn="ctr">
              <a:buFont typeface="+mj-lt"/>
              <a:buAutoNum type="alphaLcParenR" startAt="3"/>
            </a:pPr>
            <a:r>
              <a:rPr lang="fr-FR" sz="3200" b="1" dirty="0"/>
              <a:t>Les pathologies liées à la consommation cannabis</a:t>
            </a:r>
          </a:p>
        </p:txBody>
      </p:sp>
    </p:spTree>
    <p:extLst>
      <p:ext uri="{BB962C8B-B14F-4D97-AF65-F5344CB8AC3E}">
        <p14:creationId xmlns:p14="http://schemas.microsoft.com/office/powerpoint/2010/main" val="9275663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2A48DD89-9BEC-479A-B1D7-EC33D4C1989D}"/>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Cannabis, principaux effets à court terme</a:t>
            </a:r>
            <a:endParaRPr lang="fr-FR" sz="3200" dirty="0">
              <a:solidFill>
                <a:srgbClr val="6B6123"/>
              </a:solidFill>
            </a:endParaRPr>
          </a:p>
        </p:txBody>
      </p:sp>
      <p:sp>
        <p:nvSpPr>
          <p:cNvPr id="6" name="ZoneTexte 5">
            <a:extLst>
              <a:ext uri="{FF2B5EF4-FFF2-40B4-BE49-F238E27FC236}">
                <a16:creationId xmlns:a16="http://schemas.microsoft.com/office/drawing/2014/main" id="{33968571-5477-4F73-ADD5-B5BE544A2712}"/>
              </a:ext>
            </a:extLst>
          </p:cNvPr>
          <p:cNvSpPr txBox="1"/>
          <p:nvPr/>
        </p:nvSpPr>
        <p:spPr>
          <a:xfrm>
            <a:off x="998376" y="1697877"/>
            <a:ext cx="9190653" cy="3970318"/>
          </a:xfrm>
          <a:prstGeom prst="rect">
            <a:avLst/>
          </a:prstGeom>
          <a:noFill/>
        </p:spPr>
        <p:txBody>
          <a:bodyPr wrap="square" rtlCol="0">
            <a:spAutoFit/>
          </a:bodyPr>
          <a:lstStyle/>
          <a:p>
            <a:r>
              <a:rPr lang="fr-FR" dirty="0">
                <a:solidFill>
                  <a:schemeClr val="tx1">
                    <a:lumMod val="50000"/>
                  </a:schemeClr>
                </a:solidFill>
              </a:rPr>
              <a:t>Sous l’emprise du cannabis, la conduite automobile ou l’accomplissement de tâches nécessitant une pleine capacité d’attention (travail posté…) </a:t>
            </a:r>
            <a:r>
              <a:rPr lang="fr-FR" b="1" dirty="0">
                <a:solidFill>
                  <a:srgbClr val="7A2553"/>
                </a:solidFill>
              </a:rPr>
              <a:t>exposent à des risques d’accident et de préjudices pour soi et pour autrui.</a:t>
            </a:r>
          </a:p>
          <a:p>
            <a:endParaRPr lang="fr-FR" b="1" dirty="0"/>
          </a:p>
          <a:p>
            <a:r>
              <a:rPr lang="fr-FR" b="1" dirty="0">
                <a:solidFill>
                  <a:srgbClr val="BEB445"/>
                </a:solidFill>
              </a:rPr>
              <a:t>Le « </a:t>
            </a:r>
            <a:r>
              <a:rPr lang="fr-FR" b="1" dirty="0" err="1">
                <a:solidFill>
                  <a:srgbClr val="BEB445"/>
                </a:solidFill>
              </a:rPr>
              <a:t>bad</a:t>
            </a:r>
            <a:r>
              <a:rPr lang="fr-FR" b="1" dirty="0">
                <a:solidFill>
                  <a:srgbClr val="BEB445"/>
                </a:solidFill>
              </a:rPr>
              <a:t> trip »</a:t>
            </a:r>
            <a:endParaRPr lang="fr-FR" dirty="0"/>
          </a:p>
          <a:p>
            <a:r>
              <a:rPr lang="fr-FR" dirty="0">
                <a:solidFill>
                  <a:schemeClr val="tx1">
                    <a:lumMod val="50000"/>
                  </a:schemeClr>
                </a:solidFill>
              </a:rPr>
              <a:t>Cette réaction se produit </a:t>
            </a:r>
            <a:r>
              <a:rPr lang="fr-FR" b="1" dirty="0">
                <a:solidFill>
                  <a:srgbClr val="7A2553"/>
                </a:solidFill>
              </a:rPr>
              <a:t>plus fréquemment lorsque le consommateur a beaucoup fumé </a:t>
            </a:r>
            <a:r>
              <a:rPr lang="fr-FR" dirty="0">
                <a:solidFill>
                  <a:schemeClr val="tx1">
                    <a:lumMod val="50000"/>
                  </a:schemeClr>
                </a:solidFill>
              </a:rPr>
              <a:t>(ou fumé du cannabis très concentré en THC), </a:t>
            </a:r>
            <a:r>
              <a:rPr lang="fr-FR" b="1" dirty="0">
                <a:solidFill>
                  <a:srgbClr val="7A2553"/>
                </a:solidFill>
              </a:rPr>
              <a:t>s’il a également bu de l’alcool</a:t>
            </a:r>
            <a:r>
              <a:rPr lang="fr-FR" dirty="0">
                <a:solidFill>
                  <a:schemeClr val="tx1">
                    <a:lumMod val="50000"/>
                  </a:schemeClr>
                </a:solidFill>
              </a:rPr>
              <a:t>, </a:t>
            </a:r>
            <a:r>
              <a:rPr lang="fr-FR" b="1" dirty="0">
                <a:solidFill>
                  <a:srgbClr val="7A2553"/>
                </a:solidFill>
              </a:rPr>
              <a:t>s’il est fatigué </a:t>
            </a:r>
            <a:r>
              <a:rPr lang="fr-FR" dirty="0">
                <a:solidFill>
                  <a:schemeClr val="tx1">
                    <a:lumMod val="50000"/>
                  </a:schemeClr>
                </a:solidFill>
              </a:rPr>
              <a:t>ou </a:t>
            </a:r>
            <a:r>
              <a:rPr lang="fr-FR" b="1" dirty="0">
                <a:solidFill>
                  <a:srgbClr val="7A2553"/>
                </a:solidFill>
              </a:rPr>
              <a:t>fragilisé psychologiquement </a:t>
            </a:r>
            <a:r>
              <a:rPr lang="fr-FR" dirty="0">
                <a:solidFill>
                  <a:schemeClr val="tx1">
                    <a:lumMod val="50000"/>
                  </a:schemeClr>
                </a:solidFill>
              </a:rPr>
              <a:t>au moment où il consomme.</a:t>
            </a:r>
          </a:p>
          <a:p>
            <a:r>
              <a:rPr lang="fr-FR" dirty="0">
                <a:solidFill>
                  <a:schemeClr val="tx1">
                    <a:lumMod val="50000"/>
                  </a:schemeClr>
                </a:solidFill>
              </a:rPr>
              <a:t>La personne souffre alors de tremblements, de sueurs froides, de nausées et parfois de vomissements. Elle peut ressentir également une impression de confusion, d’étouffement, une très forte angoisse et se sentir persécutée.</a:t>
            </a:r>
          </a:p>
          <a:p>
            <a:r>
              <a:rPr lang="fr-FR" dirty="0">
                <a:solidFill>
                  <a:schemeClr val="tx1">
                    <a:lumMod val="50000"/>
                  </a:schemeClr>
                </a:solidFill>
              </a:rPr>
              <a:t>Ce malaise peut aller jusqu’à la perte de connaissance. Toutefois, le risque d’overdose mortelle n’existe pas avec le cannabis.</a:t>
            </a:r>
          </a:p>
          <a:p>
            <a:endParaRPr lang="fr-FR" dirty="0"/>
          </a:p>
        </p:txBody>
      </p:sp>
      <p:pic>
        <p:nvPicPr>
          <p:cNvPr id="8" name="Image 7">
            <a:extLst>
              <a:ext uri="{FF2B5EF4-FFF2-40B4-BE49-F238E27FC236}">
                <a16:creationId xmlns:a16="http://schemas.microsoft.com/office/drawing/2014/main" id="{4E455798-B5EA-4C71-9608-57BFC917FAD3}"/>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951857" y="1496008"/>
            <a:ext cx="1163756" cy="3413686"/>
          </a:xfrm>
          <a:prstGeom prst="rect">
            <a:avLst/>
          </a:prstGeom>
        </p:spPr>
      </p:pic>
      <p:pic>
        <p:nvPicPr>
          <p:cNvPr id="7" name="Image 6">
            <a:extLst>
              <a:ext uri="{FF2B5EF4-FFF2-40B4-BE49-F238E27FC236}">
                <a16:creationId xmlns:a16="http://schemas.microsoft.com/office/drawing/2014/main" id="{DB0262B1-FDCB-42A9-8933-E7222DB27995}"/>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897918" y="1496008"/>
            <a:ext cx="1223444" cy="3373002"/>
          </a:xfrm>
          <a:prstGeom prst="rect">
            <a:avLst/>
          </a:prstGeom>
        </p:spPr>
      </p:pic>
    </p:spTree>
    <p:extLst>
      <p:ext uri="{BB962C8B-B14F-4D97-AF65-F5344CB8AC3E}">
        <p14:creationId xmlns:p14="http://schemas.microsoft.com/office/powerpoint/2010/main" val="286963506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2A48DD89-9BEC-479A-B1D7-EC33D4C1989D}"/>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Cannabis, principaux effets à court terme</a:t>
            </a:r>
            <a:endParaRPr lang="fr-FR" sz="3200" dirty="0">
              <a:solidFill>
                <a:srgbClr val="6B6123"/>
              </a:solidFill>
            </a:endParaRPr>
          </a:p>
        </p:txBody>
      </p:sp>
      <p:pic>
        <p:nvPicPr>
          <p:cNvPr id="9" name="Image 8">
            <a:extLst>
              <a:ext uri="{FF2B5EF4-FFF2-40B4-BE49-F238E27FC236}">
                <a16:creationId xmlns:a16="http://schemas.microsoft.com/office/drawing/2014/main" id="{A8B29F08-F697-4383-BBB9-29FC25E559BC}"/>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84275" y="2373911"/>
            <a:ext cx="1223444" cy="3373002"/>
          </a:xfrm>
          <a:prstGeom prst="rect">
            <a:avLst/>
          </a:prstGeom>
        </p:spPr>
      </p:pic>
      <p:pic>
        <p:nvPicPr>
          <p:cNvPr id="10" name="Image 9">
            <a:extLst>
              <a:ext uri="{FF2B5EF4-FFF2-40B4-BE49-F238E27FC236}">
                <a16:creationId xmlns:a16="http://schemas.microsoft.com/office/drawing/2014/main" id="{B1FC7CD2-CEA5-44CB-961C-C8ED2819ABB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41909" y="2333227"/>
            <a:ext cx="1163756" cy="3413686"/>
          </a:xfrm>
          <a:prstGeom prst="rect">
            <a:avLst/>
          </a:prstGeom>
        </p:spPr>
      </p:pic>
      <p:sp>
        <p:nvSpPr>
          <p:cNvPr id="11" name="Rectangle 10">
            <a:extLst>
              <a:ext uri="{FF2B5EF4-FFF2-40B4-BE49-F238E27FC236}">
                <a16:creationId xmlns:a16="http://schemas.microsoft.com/office/drawing/2014/main" id="{3DB9354C-B8B7-4BD0-91B3-72B0F0E878AB}"/>
              </a:ext>
            </a:extLst>
          </p:cNvPr>
          <p:cNvSpPr/>
          <p:nvPr/>
        </p:nvSpPr>
        <p:spPr>
          <a:xfrm>
            <a:off x="1827370" y="1726164"/>
            <a:ext cx="2128804" cy="4715508"/>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ü"/>
            </a:pPr>
            <a:r>
              <a:rPr lang="fr-FR" sz="1600" dirty="0">
                <a:solidFill>
                  <a:schemeClr val="bg1"/>
                </a:solidFill>
              </a:rPr>
              <a:t>Euphorie/Hilarité</a:t>
            </a:r>
          </a:p>
          <a:p>
            <a:pPr marL="285750" indent="-285750">
              <a:buFont typeface="Wingdings" panose="05000000000000000000" pitchFamily="2" charset="2"/>
              <a:buChar char="ü"/>
            </a:pPr>
            <a:r>
              <a:rPr lang="fr-FR" sz="1600" dirty="0">
                <a:solidFill>
                  <a:schemeClr val="bg1"/>
                </a:solidFill>
              </a:rPr>
              <a:t>Désinhibition</a:t>
            </a:r>
          </a:p>
          <a:p>
            <a:pPr marL="285750" indent="-285750">
              <a:buFont typeface="Wingdings" panose="05000000000000000000" pitchFamily="2" charset="2"/>
              <a:buChar char="ü"/>
            </a:pPr>
            <a:r>
              <a:rPr lang="fr-FR" sz="1600" dirty="0">
                <a:solidFill>
                  <a:schemeClr val="bg1"/>
                </a:solidFill>
              </a:rPr>
              <a:t>Anxiété Angoisses</a:t>
            </a:r>
          </a:p>
          <a:p>
            <a:pPr marL="285750" indent="-285750">
              <a:buFont typeface="Wingdings" panose="05000000000000000000" pitchFamily="2" charset="2"/>
              <a:buChar char="ü"/>
            </a:pPr>
            <a:r>
              <a:rPr lang="fr-FR" sz="1600" dirty="0">
                <a:solidFill>
                  <a:schemeClr val="bg1"/>
                </a:solidFill>
              </a:rPr>
              <a:t>Troubles délirants</a:t>
            </a:r>
          </a:p>
          <a:p>
            <a:pPr marL="285750" indent="-285750">
              <a:buFont typeface="Wingdings" panose="05000000000000000000" pitchFamily="2" charset="2"/>
              <a:buChar char="ü"/>
            </a:pPr>
            <a:r>
              <a:rPr lang="fr-FR" sz="1600" dirty="0">
                <a:solidFill>
                  <a:schemeClr val="bg1"/>
                </a:solidFill>
              </a:rPr>
              <a:t>« Bad trip »</a:t>
            </a:r>
          </a:p>
          <a:p>
            <a:pPr marL="285750" indent="-285750">
              <a:buFont typeface="Wingdings" panose="05000000000000000000" pitchFamily="2" charset="2"/>
              <a:buChar char="ü"/>
            </a:pPr>
            <a:r>
              <a:rPr lang="fr-FR" sz="1600" dirty="0">
                <a:solidFill>
                  <a:schemeClr val="bg1"/>
                </a:solidFill>
              </a:rPr>
              <a:t>Accès maniaque</a:t>
            </a:r>
          </a:p>
          <a:p>
            <a:pPr marL="285750" indent="-285750">
              <a:buFont typeface="Wingdings" panose="05000000000000000000" pitchFamily="2" charset="2"/>
              <a:buChar char="ü"/>
            </a:pPr>
            <a:r>
              <a:rPr lang="fr-FR" sz="1600" dirty="0">
                <a:solidFill>
                  <a:schemeClr val="bg1"/>
                </a:solidFill>
              </a:rPr>
              <a:t>Paranoïa</a:t>
            </a:r>
          </a:p>
          <a:p>
            <a:pPr marL="285750" indent="-285750">
              <a:buFont typeface="Wingdings" panose="05000000000000000000" pitchFamily="2" charset="2"/>
              <a:buChar char="ü"/>
            </a:pPr>
            <a:r>
              <a:rPr lang="fr-FR" sz="1600" dirty="0">
                <a:solidFill>
                  <a:schemeClr val="bg1"/>
                </a:solidFill>
              </a:rPr>
              <a:t>Hallucinations</a:t>
            </a:r>
          </a:p>
        </p:txBody>
      </p:sp>
      <p:sp>
        <p:nvSpPr>
          <p:cNvPr id="12" name="Rectangle 11">
            <a:extLst>
              <a:ext uri="{FF2B5EF4-FFF2-40B4-BE49-F238E27FC236}">
                <a16:creationId xmlns:a16="http://schemas.microsoft.com/office/drawing/2014/main" id="{95A1F667-BBF5-4E32-99E9-8D981145A83C}"/>
              </a:ext>
            </a:extLst>
          </p:cNvPr>
          <p:cNvSpPr/>
          <p:nvPr/>
        </p:nvSpPr>
        <p:spPr>
          <a:xfrm>
            <a:off x="4058812" y="1730096"/>
            <a:ext cx="6483096" cy="2002145"/>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rgbClr val="BEB445"/>
                </a:solidFill>
              </a:rPr>
              <a:t>Ivresse cannabique</a:t>
            </a:r>
          </a:p>
          <a:p>
            <a:pPr marL="285750" indent="-285750">
              <a:buFont typeface="Wingdings" panose="05000000000000000000" pitchFamily="2" charset="2"/>
              <a:buChar char="ü"/>
            </a:pPr>
            <a:r>
              <a:rPr lang="fr-FR" sz="1600" dirty="0">
                <a:solidFill>
                  <a:schemeClr val="bg1"/>
                </a:solidFill>
              </a:rPr>
              <a:t>Apparaît 10-20 mn après consommation fumée ,3-6 heures si ingestion</a:t>
            </a:r>
          </a:p>
          <a:p>
            <a:pPr marL="285750" indent="-285750">
              <a:buFont typeface="Wingdings" panose="05000000000000000000" pitchFamily="2" charset="2"/>
              <a:buChar char="ü"/>
            </a:pPr>
            <a:r>
              <a:rPr lang="fr-FR" sz="1600" dirty="0">
                <a:solidFill>
                  <a:schemeClr val="bg1"/>
                </a:solidFill>
              </a:rPr>
              <a:t>Dure de 3 à 6h (selon dose )</a:t>
            </a:r>
          </a:p>
          <a:p>
            <a:pPr marL="285750" indent="-285750">
              <a:buFont typeface="Wingdings" panose="05000000000000000000" pitchFamily="2" charset="2"/>
              <a:buChar char="ü"/>
            </a:pPr>
            <a:r>
              <a:rPr lang="fr-FR" sz="1600" dirty="0">
                <a:solidFill>
                  <a:schemeClr val="bg1"/>
                </a:solidFill>
              </a:rPr>
              <a:t>Euphorie, bien‐être, détente puis apathie et somnolence</a:t>
            </a:r>
          </a:p>
          <a:p>
            <a:pPr marL="285750" indent="-285750">
              <a:buFont typeface="Wingdings" panose="05000000000000000000" pitchFamily="2" charset="2"/>
              <a:buChar char="ü"/>
            </a:pPr>
            <a:r>
              <a:rPr lang="fr-FR" sz="1600" dirty="0">
                <a:solidFill>
                  <a:schemeClr val="bg1"/>
                </a:solidFill>
              </a:rPr>
              <a:t>Perturbations de la mémoire, de l'attention, coordination motrice</a:t>
            </a:r>
          </a:p>
          <a:p>
            <a:pPr marL="285750" indent="-285750">
              <a:buFont typeface="Wingdings" panose="05000000000000000000" pitchFamily="2" charset="2"/>
              <a:buChar char="ü"/>
            </a:pPr>
            <a:r>
              <a:rPr lang="fr-FR" sz="1600" dirty="0">
                <a:solidFill>
                  <a:schemeClr val="bg1"/>
                </a:solidFill>
              </a:rPr>
              <a:t>Distorsions du temps et de l'espace, perceptions sensorielles perturbées</a:t>
            </a:r>
          </a:p>
          <a:p>
            <a:pPr marL="285750" indent="-285750">
              <a:buFont typeface="Wingdings" panose="05000000000000000000" pitchFamily="2" charset="2"/>
              <a:buChar char="ü"/>
            </a:pPr>
            <a:r>
              <a:rPr lang="fr-FR" sz="1600" dirty="0">
                <a:solidFill>
                  <a:schemeClr val="bg1"/>
                </a:solidFill>
              </a:rPr>
              <a:t>Prise de risques sexuels</a:t>
            </a:r>
          </a:p>
        </p:txBody>
      </p:sp>
      <p:sp>
        <p:nvSpPr>
          <p:cNvPr id="13" name="Rectangle 12">
            <a:extLst>
              <a:ext uri="{FF2B5EF4-FFF2-40B4-BE49-F238E27FC236}">
                <a16:creationId xmlns:a16="http://schemas.microsoft.com/office/drawing/2014/main" id="{E1334993-BF0D-40AC-888B-67D1F7087CDF}"/>
              </a:ext>
            </a:extLst>
          </p:cNvPr>
          <p:cNvSpPr/>
          <p:nvPr/>
        </p:nvSpPr>
        <p:spPr>
          <a:xfrm>
            <a:off x="4058811" y="3816221"/>
            <a:ext cx="6483097" cy="2625451"/>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rgbClr val="BEB445"/>
                </a:solidFill>
              </a:rPr>
              <a:t>Troubles psychiatriques induits</a:t>
            </a:r>
          </a:p>
          <a:p>
            <a:pPr marL="285750" indent="-285750">
              <a:buFont typeface="Wingdings" panose="05000000000000000000" pitchFamily="2" charset="2"/>
              <a:buChar char="ü"/>
            </a:pPr>
            <a:r>
              <a:rPr lang="fr-FR" sz="1600" dirty="0">
                <a:solidFill>
                  <a:schemeClr val="bg1"/>
                </a:solidFill>
              </a:rPr>
              <a:t>Syndrome de dépersonnalisation anxieuse</a:t>
            </a:r>
          </a:p>
          <a:p>
            <a:pPr marL="285750" indent="-285750">
              <a:buFont typeface="Wingdings" panose="05000000000000000000" pitchFamily="2" charset="2"/>
              <a:buChar char="ü"/>
            </a:pPr>
            <a:r>
              <a:rPr lang="fr-FR" sz="1600" dirty="0">
                <a:solidFill>
                  <a:schemeClr val="bg1"/>
                </a:solidFill>
              </a:rPr>
              <a:t>Troubles anxieux +++ attaques de panique (1/4 des usagers)« </a:t>
            </a:r>
            <a:r>
              <a:rPr lang="fr-FR" sz="1600" dirty="0" err="1">
                <a:solidFill>
                  <a:schemeClr val="bg1"/>
                </a:solidFill>
              </a:rPr>
              <a:t>bad</a:t>
            </a:r>
            <a:r>
              <a:rPr lang="fr-FR" sz="1600" dirty="0">
                <a:solidFill>
                  <a:schemeClr val="bg1"/>
                </a:solidFill>
              </a:rPr>
              <a:t> trip » avec effet aversif</a:t>
            </a:r>
          </a:p>
          <a:p>
            <a:pPr marL="285750" indent="-285750">
              <a:buFont typeface="Wingdings" panose="05000000000000000000" pitchFamily="2" charset="2"/>
              <a:buChar char="ü"/>
            </a:pPr>
            <a:r>
              <a:rPr lang="fr-FR" sz="1600" dirty="0">
                <a:solidFill>
                  <a:schemeClr val="bg1"/>
                </a:solidFill>
              </a:rPr>
              <a:t>Psychoses cannabiques (idées délirantes, hallucinations ≠ des distorsions sensorielles) peuvent révéler une vulnérabilité, régressives en quelques heures ou semaines</a:t>
            </a:r>
          </a:p>
          <a:p>
            <a:pPr marL="285750" indent="-285750">
              <a:buFont typeface="Wingdings" panose="05000000000000000000" pitchFamily="2" charset="2"/>
              <a:buChar char="ü"/>
            </a:pPr>
            <a:r>
              <a:rPr lang="fr-FR" sz="1600" dirty="0">
                <a:solidFill>
                  <a:schemeClr val="bg1"/>
                </a:solidFill>
              </a:rPr>
              <a:t>Fonctionnelle sur personnalité vulnérable</a:t>
            </a:r>
          </a:p>
          <a:p>
            <a:pPr marL="285750" indent="-285750">
              <a:buFont typeface="Wingdings" panose="05000000000000000000" pitchFamily="2" charset="2"/>
              <a:buChar char="ü"/>
            </a:pPr>
            <a:r>
              <a:rPr lang="fr-FR" sz="1600" dirty="0">
                <a:solidFill>
                  <a:schemeClr val="bg1"/>
                </a:solidFill>
              </a:rPr>
              <a:t>Toxique lors consommation forte dose chez sujets sans vulnérabilité psychotique</a:t>
            </a:r>
          </a:p>
        </p:txBody>
      </p:sp>
    </p:spTree>
    <p:extLst>
      <p:ext uri="{BB962C8B-B14F-4D97-AF65-F5344CB8AC3E}">
        <p14:creationId xmlns:p14="http://schemas.microsoft.com/office/powerpoint/2010/main" val="18953177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2A48DD89-9BEC-479A-B1D7-EC33D4C1989D}"/>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Cannabis, principaux effets à plus ou moins long terme</a:t>
            </a:r>
          </a:p>
          <a:p>
            <a:pPr lvl="0"/>
            <a:r>
              <a:rPr lang="fr-FR" sz="3200" b="1" dirty="0">
                <a:solidFill>
                  <a:srgbClr val="7A2553"/>
                </a:solidFill>
              </a:rPr>
              <a:t>Conséquences Physiques</a:t>
            </a:r>
            <a:endParaRPr lang="fr-FR" sz="3200" dirty="0">
              <a:solidFill>
                <a:srgbClr val="6B6123"/>
              </a:solidFill>
            </a:endParaRPr>
          </a:p>
        </p:txBody>
      </p:sp>
      <p:pic>
        <p:nvPicPr>
          <p:cNvPr id="9" name="Image 8">
            <a:extLst>
              <a:ext uri="{FF2B5EF4-FFF2-40B4-BE49-F238E27FC236}">
                <a16:creationId xmlns:a16="http://schemas.microsoft.com/office/drawing/2014/main" id="{5785D220-0EBA-4857-A7E7-7C1E41EA220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479406" y="2915086"/>
            <a:ext cx="1223444" cy="3373002"/>
          </a:xfrm>
          <a:prstGeom prst="rect">
            <a:avLst/>
          </a:prstGeom>
        </p:spPr>
      </p:pic>
      <p:pic>
        <p:nvPicPr>
          <p:cNvPr id="10" name="Image 9">
            <a:extLst>
              <a:ext uri="{FF2B5EF4-FFF2-40B4-BE49-F238E27FC236}">
                <a16:creationId xmlns:a16="http://schemas.microsoft.com/office/drawing/2014/main" id="{A7A5542B-46EB-405D-AD42-2EE93099B5B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518791" y="2874402"/>
            <a:ext cx="1163756" cy="3413686"/>
          </a:xfrm>
          <a:prstGeom prst="rect">
            <a:avLst/>
          </a:prstGeom>
        </p:spPr>
      </p:pic>
      <p:sp>
        <p:nvSpPr>
          <p:cNvPr id="11" name="Rectangle 10">
            <a:extLst>
              <a:ext uri="{FF2B5EF4-FFF2-40B4-BE49-F238E27FC236}">
                <a16:creationId xmlns:a16="http://schemas.microsoft.com/office/drawing/2014/main" id="{B9440A93-AD78-4F30-9F33-965CBCA1206A}"/>
              </a:ext>
            </a:extLst>
          </p:cNvPr>
          <p:cNvSpPr/>
          <p:nvPr/>
        </p:nvSpPr>
        <p:spPr>
          <a:xfrm>
            <a:off x="4928583" y="2949217"/>
            <a:ext cx="2590208" cy="1725420"/>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ü"/>
            </a:pPr>
            <a:r>
              <a:rPr lang="fr-FR" sz="1600" dirty="0">
                <a:solidFill>
                  <a:schemeClr val="bg1"/>
                </a:solidFill>
              </a:rPr>
              <a:t>Neurologiques</a:t>
            </a:r>
          </a:p>
          <a:p>
            <a:pPr marL="285750" indent="-285750">
              <a:buFont typeface="Wingdings" panose="05000000000000000000" pitchFamily="2" charset="2"/>
              <a:buChar char="ü"/>
            </a:pPr>
            <a:r>
              <a:rPr lang="fr-FR" sz="1600" dirty="0">
                <a:solidFill>
                  <a:schemeClr val="bg1"/>
                </a:solidFill>
              </a:rPr>
              <a:t>Broncho-pulmonaires</a:t>
            </a:r>
          </a:p>
          <a:p>
            <a:pPr marL="285750" indent="-285750">
              <a:buFont typeface="Wingdings" panose="05000000000000000000" pitchFamily="2" charset="2"/>
              <a:buChar char="ü"/>
            </a:pPr>
            <a:r>
              <a:rPr lang="fr-FR" sz="1600" dirty="0">
                <a:solidFill>
                  <a:schemeClr val="bg1"/>
                </a:solidFill>
              </a:rPr>
              <a:t>Digestives</a:t>
            </a:r>
          </a:p>
          <a:p>
            <a:pPr marL="285750" indent="-285750">
              <a:buFont typeface="Wingdings" panose="05000000000000000000" pitchFamily="2" charset="2"/>
              <a:buChar char="ü"/>
            </a:pPr>
            <a:r>
              <a:rPr lang="fr-FR" sz="1600" dirty="0">
                <a:solidFill>
                  <a:schemeClr val="bg1"/>
                </a:solidFill>
              </a:rPr>
              <a:t>Cardiovasculaires</a:t>
            </a:r>
          </a:p>
          <a:p>
            <a:pPr marL="285750" indent="-285750">
              <a:buFont typeface="Wingdings" panose="05000000000000000000" pitchFamily="2" charset="2"/>
              <a:buChar char="ü"/>
            </a:pPr>
            <a:r>
              <a:rPr lang="fr-FR" sz="1600" dirty="0">
                <a:solidFill>
                  <a:schemeClr val="bg1"/>
                </a:solidFill>
              </a:rPr>
              <a:t>Hormonales &amp; Génitales</a:t>
            </a:r>
          </a:p>
        </p:txBody>
      </p:sp>
    </p:spTree>
    <p:extLst>
      <p:ext uri="{BB962C8B-B14F-4D97-AF65-F5344CB8AC3E}">
        <p14:creationId xmlns:p14="http://schemas.microsoft.com/office/powerpoint/2010/main" val="28488432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A8B29F08-F697-4383-BBB9-29FC25E559BC}"/>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84275" y="2373911"/>
            <a:ext cx="1223444" cy="3373002"/>
          </a:xfrm>
          <a:prstGeom prst="rect">
            <a:avLst/>
          </a:prstGeom>
        </p:spPr>
      </p:pic>
      <p:pic>
        <p:nvPicPr>
          <p:cNvPr id="10" name="Image 9">
            <a:extLst>
              <a:ext uri="{FF2B5EF4-FFF2-40B4-BE49-F238E27FC236}">
                <a16:creationId xmlns:a16="http://schemas.microsoft.com/office/drawing/2014/main" id="{B1FC7CD2-CEA5-44CB-961C-C8ED2819ABB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644547" y="2333227"/>
            <a:ext cx="1163756" cy="3413686"/>
          </a:xfrm>
          <a:prstGeom prst="rect">
            <a:avLst/>
          </a:prstGeom>
        </p:spPr>
      </p:pic>
      <p:sp>
        <p:nvSpPr>
          <p:cNvPr id="12" name="Rectangle 11">
            <a:extLst>
              <a:ext uri="{FF2B5EF4-FFF2-40B4-BE49-F238E27FC236}">
                <a16:creationId xmlns:a16="http://schemas.microsoft.com/office/drawing/2014/main" id="{95A1F667-BBF5-4E32-99E9-8D981145A83C}"/>
              </a:ext>
            </a:extLst>
          </p:cNvPr>
          <p:cNvSpPr/>
          <p:nvPr/>
        </p:nvSpPr>
        <p:spPr>
          <a:xfrm>
            <a:off x="1650091" y="2427927"/>
            <a:ext cx="3770989" cy="2625451"/>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ü"/>
            </a:pPr>
            <a:r>
              <a:rPr lang="fr-FR" sz="1600" dirty="0">
                <a:solidFill>
                  <a:schemeClr val="bg1"/>
                </a:solidFill>
              </a:rPr>
              <a:t>Troubles cognitifs (réversibilité possible)</a:t>
            </a:r>
          </a:p>
          <a:p>
            <a:pPr marL="285750" indent="-285750">
              <a:buFont typeface="Wingdings" panose="05000000000000000000" pitchFamily="2" charset="2"/>
              <a:buChar char="ü"/>
            </a:pPr>
            <a:r>
              <a:rPr lang="fr-FR" sz="1600" dirty="0">
                <a:solidFill>
                  <a:schemeClr val="bg1"/>
                </a:solidFill>
              </a:rPr>
              <a:t>Attention, concentration, mémoire</a:t>
            </a:r>
          </a:p>
          <a:p>
            <a:pPr marL="285750" indent="-285750">
              <a:buFont typeface="Wingdings" panose="05000000000000000000" pitchFamily="2" charset="2"/>
              <a:buChar char="ü"/>
            </a:pPr>
            <a:r>
              <a:rPr lang="fr-FR" sz="1600" dirty="0">
                <a:solidFill>
                  <a:schemeClr val="bg1"/>
                </a:solidFill>
              </a:rPr>
              <a:t>AVC, AIT</a:t>
            </a:r>
          </a:p>
          <a:p>
            <a:pPr marL="285750" indent="-285750">
              <a:buFont typeface="Wingdings" panose="05000000000000000000" pitchFamily="2" charset="2"/>
              <a:buChar char="ü"/>
            </a:pPr>
            <a:r>
              <a:rPr lang="fr-FR" sz="1600" dirty="0">
                <a:solidFill>
                  <a:schemeClr val="bg1"/>
                </a:solidFill>
              </a:rPr>
              <a:t>Vasoconstriction cérébrale ((baisse débit sanguin cérébral = cerveau moins irrigué) réversible)</a:t>
            </a:r>
          </a:p>
          <a:p>
            <a:pPr marL="285750" indent="-285750">
              <a:buFont typeface="Wingdings" panose="05000000000000000000" pitchFamily="2" charset="2"/>
              <a:buChar char="ü"/>
            </a:pPr>
            <a:r>
              <a:rPr lang="fr-FR" sz="1600" dirty="0">
                <a:solidFill>
                  <a:schemeClr val="bg1"/>
                </a:solidFill>
              </a:rPr>
              <a:t>Epilepsie</a:t>
            </a:r>
          </a:p>
          <a:p>
            <a:pPr marL="285750" indent="-285750">
              <a:buFont typeface="Wingdings" panose="05000000000000000000" pitchFamily="2" charset="2"/>
              <a:buChar char="ü"/>
            </a:pPr>
            <a:r>
              <a:rPr lang="fr-FR" sz="1600" dirty="0">
                <a:solidFill>
                  <a:schemeClr val="bg1"/>
                </a:solidFill>
              </a:rPr>
              <a:t>Troubles du sommeil</a:t>
            </a:r>
          </a:p>
        </p:txBody>
      </p:sp>
      <p:sp>
        <p:nvSpPr>
          <p:cNvPr id="13" name="Rectangle 12">
            <a:extLst>
              <a:ext uri="{FF2B5EF4-FFF2-40B4-BE49-F238E27FC236}">
                <a16:creationId xmlns:a16="http://schemas.microsoft.com/office/drawing/2014/main" id="{E1334993-BF0D-40AC-888B-67D1F7087CDF}"/>
              </a:ext>
            </a:extLst>
          </p:cNvPr>
          <p:cNvSpPr/>
          <p:nvPr/>
        </p:nvSpPr>
        <p:spPr>
          <a:xfrm>
            <a:off x="5523721" y="2427927"/>
            <a:ext cx="5120829" cy="2625451"/>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rgbClr val="BEB445"/>
                </a:solidFill>
              </a:rPr>
              <a:t>Le système endo- cannabinoïde est impliqué dans </a:t>
            </a:r>
          </a:p>
          <a:p>
            <a:pPr marL="285750" indent="-285750">
              <a:buFont typeface="Wingdings" panose="05000000000000000000" pitchFamily="2" charset="2"/>
              <a:buChar char="ü"/>
            </a:pPr>
            <a:r>
              <a:rPr lang="fr-FR" sz="1600" dirty="0">
                <a:solidFill>
                  <a:schemeClr val="bg1"/>
                </a:solidFill>
              </a:rPr>
              <a:t>le développement cérébral (qui se déroule jusqu’à 25 ans) ce qui explique que  la consommation de cannabis des adolescents et adultes jeunes impacte fortement leurs performances cérébrales.</a:t>
            </a:r>
          </a:p>
          <a:p>
            <a:pPr marL="285750" indent="-285750">
              <a:buFont typeface="Wingdings" panose="05000000000000000000" pitchFamily="2" charset="2"/>
              <a:buChar char="ü"/>
            </a:pPr>
            <a:r>
              <a:rPr lang="fr-FR" sz="1600" dirty="0">
                <a:solidFill>
                  <a:schemeClr val="bg1"/>
                </a:solidFill>
              </a:rPr>
              <a:t>l’induction du sommeil, la consommation régulière de cannabis dérègle ce phénomène</a:t>
            </a:r>
          </a:p>
        </p:txBody>
      </p:sp>
      <p:sp>
        <p:nvSpPr>
          <p:cNvPr id="8" name="ZoneTexte 7">
            <a:extLst>
              <a:ext uri="{FF2B5EF4-FFF2-40B4-BE49-F238E27FC236}">
                <a16:creationId xmlns:a16="http://schemas.microsoft.com/office/drawing/2014/main" id="{6823E740-4B91-4E3D-9FDC-7A9662EA18B6}"/>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Cannabis, principaux effets à plus ou moins long terme</a:t>
            </a:r>
          </a:p>
          <a:p>
            <a:pPr lvl="0"/>
            <a:r>
              <a:rPr lang="fr-FR" sz="3200" b="1" dirty="0">
                <a:solidFill>
                  <a:srgbClr val="7A2553"/>
                </a:solidFill>
              </a:rPr>
              <a:t>Conséquences Neurologiques</a:t>
            </a:r>
            <a:endParaRPr lang="fr-FR" sz="3200" dirty="0">
              <a:solidFill>
                <a:srgbClr val="6B6123"/>
              </a:solidFill>
            </a:endParaRPr>
          </a:p>
        </p:txBody>
      </p:sp>
    </p:spTree>
    <p:extLst>
      <p:ext uri="{BB962C8B-B14F-4D97-AF65-F5344CB8AC3E}">
        <p14:creationId xmlns:p14="http://schemas.microsoft.com/office/powerpoint/2010/main" val="267788980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2A48DD89-9BEC-479A-B1D7-EC33D4C1989D}"/>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Cannabis, principaux effets à plus ou moins long terme</a:t>
            </a:r>
          </a:p>
          <a:p>
            <a:pPr lvl="0"/>
            <a:r>
              <a:rPr lang="fr-FR" sz="3200" b="1" dirty="0">
                <a:solidFill>
                  <a:srgbClr val="7A2553"/>
                </a:solidFill>
              </a:rPr>
              <a:t>Conséquences Broncho-Pulmonaires</a:t>
            </a:r>
            <a:endParaRPr lang="fr-FR" sz="3200" dirty="0">
              <a:solidFill>
                <a:srgbClr val="6B6123"/>
              </a:solidFill>
            </a:endParaRPr>
          </a:p>
        </p:txBody>
      </p:sp>
      <p:pic>
        <p:nvPicPr>
          <p:cNvPr id="9" name="Image 8">
            <a:extLst>
              <a:ext uri="{FF2B5EF4-FFF2-40B4-BE49-F238E27FC236}">
                <a16:creationId xmlns:a16="http://schemas.microsoft.com/office/drawing/2014/main" id="{5785D220-0EBA-4857-A7E7-7C1E41EA220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900907" y="2915086"/>
            <a:ext cx="1223444" cy="3373002"/>
          </a:xfrm>
          <a:prstGeom prst="rect">
            <a:avLst/>
          </a:prstGeom>
        </p:spPr>
      </p:pic>
      <p:pic>
        <p:nvPicPr>
          <p:cNvPr id="10" name="Image 9">
            <a:extLst>
              <a:ext uri="{FF2B5EF4-FFF2-40B4-BE49-F238E27FC236}">
                <a16:creationId xmlns:a16="http://schemas.microsoft.com/office/drawing/2014/main" id="{A7A5542B-46EB-405D-AD42-2EE93099B5B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087959" y="2874402"/>
            <a:ext cx="1163756" cy="3413686"/>
          </a:xfrm>
          <a:prstGeom prst="rect">
            <a:avLst/>
          </a:prstGeom>
        </p:spPr>
      </p:pic>
      <p:sp>
        <p:nvSpPr>
          <p:cNvPr id="11" name="Rectangle 10">
            <a:extLst>
              <a:ext uri="{FF2B5EF4-FFF2-40B4-BE49-F238E27FC236}">
                <a16:creationId xmlns:a16="http://schemas.microsoft.com/office/drawing/2014/main" id="{B9440A93-AD78-4F30-9F33-965CBCA1206A}"/>
              </a:ext>
            </a:extLst>
          </p:cNvPr>
          <p:cNvSpPr/>
          <p:nvPr/>
        </p:nvSpPr>
        <p:spPr>
          <a:xfrm>
            <a:off x="4174903" y="3326278"/>
            <a:ext cx="3842193" cy="2509933"/>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ü"/>
            </a:pPr>
            <a:r>
              <a:rPr lang="fr-FR" sz="1600" dirty="0">
                <a:solidFill>
                  <a:schemeClr val="bg1"/>
                </a:solidFill>
              </a:rPr>
              <a:t>BPCO (Bronchites chroniques)</a:t>
            </a:r>
          </a:p>
          <a:p>
            <a:r>
              <a:rPr lang="fr-FR" altLang="fr-FR" sz="1600" kern="0" dirty="0">
                <a:latin typeface="+mj-lt"/>
                <a:cs typeface="Arial"/>
                <a:sym typeface="Wingdings 3" panose="05040102010807070707" pitchFamily="18" charset="2"/>
              </a:rPr>
              <a:t> </a:t>
            </a:r>
            <a:r>
              <a:rPr lang="fr-FR" altLang="fr-FR" sz="1600" kern="0" dirty="0">
                <a:solidFill>
                  <a:srgbClr val="BEB445"/>
                </a:solidFill>
                <a:latin typeface="+mj-lt"/>
                <a:cs typeface="Arial"/>
                <a:sym typeface="Wingdings 3" panose="05040102010807070707" pitchFamily="18" charset="2"/>
              </a:rPr>
              <a:t>( équivalence tabac/cannabis: 20 cigarettes ≈ 2,5 à 5 joints par jour)</a:t>
            </a:r>
            <a:endParaRPr lang="fr-FR" sz="1600" dirty="0">
              <a:solidFill>
                <a:schemeClr val="bg1"/>
              </a:solidFill>
            </a:endParaRPr>
          </a:p>
          <a:p>
            <a:pPr marL="285750" indent="-285750">
              <a:buFont typeface="Wingdings" panose="05000000000000000000" pitchFamily="2" charset="2"/>
              <a:buChar char="ü"/>
            </a:pPr>
            <a:r>
              <a:rPr lang="fr-FR" sz="1600" dirty="0">
                <a:solidFill>
                  <a:schemeClr val="bg1"/>
                </a:solidFill>
              </a:rPr>
              <a:t>Cancers broncho-pulmonaires </a:t>
            </a:r>
          </a:p>
          <a:p>
            <a:r>
              <a:rPr lang="fr-FR" altLang="fr-FR" sz="1600" kern="0" dirty="0">
                <a:latin typeface="+mj-lt"/>
                <a:cs typeface="Arial"/>
                <a:sym typeface="Wingdings 3" panose="05040102010807070707" pitchFamily="18" charset="2"/>
              </a:rPr>
              <a:t> </a:t>
            </a:r>
            <a:r>
              <a:rPr lang="fr-FR" altLang="fr-FR" sz="1600" kern="0" dirty="0">
                <a:solidFill>
                  <a:srgbClr val="BEB445"/>
                </a:solidFill>
                <a:latin typeface="+mj-lt"/>
                <a:cs typeface="Arial"/>
                <a:sym typeface="Wingdings 3" panose="05040102010807070707" pitchFamily="18" charset="2"/>
              </a:rPr>
              <a:t> risque cancer pulmonaire de 8% pour chaque joint/année</a:t>
            </a:r>
            <a:endParaRPr lang="fr-FR" sz="1600" dirty="0">
              <a:solidFill>
                <a:schemeClr val="bg1"/>
              </a:solidFill>
            </a:endParaRPr>
          </a:p>
          <a:p>
            <a:pPr marL="285750" indent="-285750">
              <a:buFont typeface="Wingdings" panose="05000000000000000000" pitchFamily="2" charset="2"/>
              <a:buChar char="ü"/>
            </a:pPr>
            <a:r>
              <a:rPr lang="fr-FR" sz="1600" dirty="0">
                <a:solidFill>
                  <a:schemeClr val="bg1"/>
                </a:solidFill>
              </a:rPr>
              <a:t>Asthme</a:t>
            </a:r>
          </a:p>
          <a:p>
            <a:pPr marL="285750" indent="-285750">
              <a:buFont typeface="Wingdings" panose="05000000000000000000" pitchFamily="2" charset="2"/>
              <a:buChar char="ü"/>
            </a:pPr>
            <a:r>
              <a:rPr lang="fr-FR" sz="1600" dirty="0">
                <a:solidFill>
                  <a:schemeClr val="bg1"/>
                </a:solidFill>
              </a:rPr>
              <a:t>Emphysème</a:t>
            </a:r>
          </a:p>
          <a:p>
            <a:pPr marL="285750" indent="-285750">
              <a:buFont typeface="Wingdings" panose="05000000000000000000" pitchFamily="2" charset="2"/>
              <a:buChar char="ü"/>
            </a:pPr>
            <a:r>
              <a:rPr lang="fr-FR" sz="1600" dirty="0">
                <a:solidFill>
                  <a:schemeClr val="bg1"/>
                </a:solidFill>
              </a:rPr>
              <a:t>Pneumothorax</a:t>
            </a:r>
          </a:p>
        </p:txBody>
      </p:sp>
    </p:spTree>
    <p:extLst>
      <p:ext uri="{BB962C8B-B14F-4D97-AF65-F5344CB8AC3E}">
        <p14:creationId xmlns:p14="http://schemas.microsoft.com/office/powerpoint/2010/main" val="84794282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A8B29F08-F697-4383-BBB9-29FC25E559BC}"/>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84275" y="2373911"/>
            <a:ext cx="1223444" cy="3373002"/>
          </a:xfrm>
          <a:prstGeom prst="rect">
            <a:avLst/>
          </a:prstGeom>
        </p:spPr>
      </p:pic>
      <p:pic>
        <p:nvPicPr>
          <p:cNvPr id="10" name="Image 9">
            <a:extLst>
              <a:ext uri="{FF2B5EF4-FFF2-40B4-BE49-F238E27FC236}">
                <a16:creationId xmlns:a16="http://schemas.microsoft.com/office/drawing/2014/main" id="{B1FC7CD2-CEA5-44CB-961C-C8ED2819ABB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41909" y="2333227"/>
            <a:ext cx="1163756" cy="3413686"/>
          </a:xfrm>
          <a:prstGeom prst="rect">
            <a:avLst/>
          </a:prstGeom>
        </p:spPr>
      </p:pic>
      <p:sp>
        <p:nvSpPr>
          <p:cNvPr id="11" name="Rectangle 10">
            <a:extLst>
              <a:ext uri="{FF2B5EF4-FFF2-40B4-BE49-F238E27FC236}">
                <a16:creationId xmlns:a16="http://schemas.microsoft.com/office/drawing/2014/main" id="{3DB9354C-B8B7-4BD0-91B3-72B0F0E878AB}"/>
              </a:ext>
            </a:extLst>
          </p:cNvPr>
          <p:cNvSpPr/>
          <p:nvPr/>
        </p:nvSpPr>
        <p:spPr>
          <a:xfrm>
            <a:off x="1827370" y="2155375"/>
            <a:ext cx="2128804" cy="3741575"/>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ü"/>
            </a:pPr>
            <a:r>
              <a:rPr lang="fr-FR" sz="1600" dirty="0">
                <a:solidFill>
                  <a:schemeClr val="bg1"/>
                </a:solidFill>
              </a:rPr>
              <a:t>Fibrose hépatique</a:t>
            </a:r>
          </a:p>
          <a:p>
            <a:pPr marL="285750" indent="-285750">
              <a:buFont typeface="Wingdings" panose="05000000000000000000" pitchFamily="2" charset="2"/>
              <a:buChar char="ü"/>
            </a:pPr>
            <a:r>
              <a:rPr lang="fr-FR" sz="1600" dirty="0">
                <a:solidFill>
                  <a:schemeClr val="bg1"/>
                </a:solidFill>
              </a:rPr>
              <a:t>Pancréatite</a:t>
            </a:r>
          </a:p>
        </p:txBody>
      </p:sp>
      <p:sp>
        <p:nvSpPr>
          <p:cNvPr id="12" name="Rectangle 11">
            <a:extLst>
              <a:ext uri="{FF2B5EF4-FFF2-40B4-BE49-F238E27FC236}">
                <a16:creationId xmlns:a16="http://schemas.microsoft.com/office/drawing/2014/main" id="{95A1F667-BBF5-4E32-99E9-8D981145A83C}"/>
              </a:ext>
            </a:extLst>
          </p:cNvPr>
          <p:cNvSpPr/>
          <p:nvPr/>
        </p:nvSpPr>
        <p:spPr>
          <a:xfrm>
            <a:off x="4058812" y="2149977"/>
            <a:ext cx="6483096" cy="1526288"/>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a:solidFill>
                  <a:schemeClr val="bg1"/>
                </a:solidFill>
              </a:rPr>
              <a:t>Des récepteurs cannabinoïdes sont présents dans le tissu hépatique, la consommation de cannabis peut aggraver une fibrose, </a:t>
            </a:r>
            <a:r>
              <a:rPr lang="fr-FR" altLang="fr-FR" sz="1600" kern="0" dirty="0">
                <a:cs typeface="Arial"/>
              </a:rPr>
              <a:t>avec une relation dose-effet.</a:t>
            </a:r>
            <a:endParaRPr lang="fr-FR" sz="1600" dirty="0">
              <a:solidFill>
                <a:schemeClr val="bg1"/>
              </a:solidFill>
            </a:endParaRPr>
          </a:p>
          <a:p>
            <a:r>
              <a:rPr lang="fr-FR" altLang="fr-FR" sz="1600" kern="0" dirty="0">
                <a:cs typeface="Arial"/>
              </a:rPr>
              <a:t>RR de 3,4 d’avoir une fibrose chez fumeurs cannabis (aggrave les hépatites virales B ou C)</a:t>
            </a:r>
            <a:endParaRPr lang="fr-FR" altLang="fr-FR" sz="1600" b="1" kern="0" dirty="0">
              <a:cs typeface="Arial"/>
            </a:endParaRPr>
          </a:p>
        </p:txBody>
      </p:sp>
      <p:sp>
        <p:nvSpPr>
          <p:cNvPr id="13" name="Rectangle 12">
            <a:extLst>
              <a:ext uri="{FF2B5EF4-FFF2-40B4-BE49-F238E27FC236}">
                <a16:creationId xmlns:a16="http://schemas.microsoft.com/office/drawing/2014/main" id="{E1334993-BF0D-40AC-888B-67D1F7087CDF}"/>
              </a:ext>
            </a:extLst>
          </p:cNvPr>
          <p:cNvSpPr/>
          <p:nvPr/>
        </p:nvSpPr>
        <p:spPr>
          <a:xfrm>
            <a:off x="4058811" y="3788232"/>
            <a:ext cx="6483097" cy="2108718"/>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rgbClr val="BEB445"/>
                </a:solidFill>
              </a:rPr>
              <a:t>Syndrome d’</a:t>
            </a:r>
            <a:r>
              <a:rPr lang="fr-FR" sz="1600" b="1" dirty="0" err="1">
                <a:solidFill>
                  <a:srgbClr val="BEB445"/>
                </a:solidFill>
              </a:rPr>
              <a:t>hyperémèse</a:t>
            </a:r>
            <a:r>
              <a:rPr lang="fr-FR" sz="1600" b="1" dirty="0">
                <a:solidFill>
                  <a:srgbClr val="BEB445"/>
                </a:solidFill>
              </a:rPr>
              <a:t> cannabique </a:t>
            </a:r>
          </a:p>
          <a:p>
            <a:pPr algn="ctr"/>
            <a:r>
              <a:rPr lang="fr-FR" sz="1600" b="1" dirty="0">
                <a:solidFill>
                  <a:srgbClr val="BEB445"/>
                </a:solidFill>
              </a:rPr>
              <a:t>Chez consommateurs chroniques (&lt;50 ans)</a:t>
            </a:r>
          </a:p>
          <a:p>
            <a:pPr marL="285750" indent="-285750">
              <a:buFont typeface="Wingdings" panose="05000000000000000000" pitchFamily="2" charset="2"/>
              <a:buChar char="ü"/>
            </a:pPr>
            <a:r>
              <a:rPr lang="fr-FR" sz="1600" dirty="0">
                <a:solidFill>
                  <a:schemeClr val="bg1"/>
                </a:solidFill>
              </a:rPr>
              <a:t>Nausées vomissements cycliques</a:t>
            </a:r>
          </a:p>
          <a:p>
            <a:pPr marL="285750" indent="-285750">
              <a:buFont typeface="Wingdings" panose="05000000000000000000" pitchFamily="2" charset="2"/>
              <a:buChar char="ü"/>
            </a:pPr>
            <a:r>
              <a:rPr lang="fr-FR" sz="1600" dirty="0">
                <a:solidFill>
                  <a:schemeClr val="bg1"/>
                </a:solidFill>
              </a:rPr>
              <a:t>Douleurs abdominales (85% des cas)</a:t>
            </a:r>
          </a:p>
          <a:p>
            <a:pPr marL="285750" indent="-285750">
              <a:buFont typeface="Wingdings" panose="05000000000000000000" pitchFamily="2" charset="2"/>
              <a:buChar char="ü"/>
            </a:pPr>
            <a:r>
              <a:rPr lang="fr-FR" sz="1600" dirty="0">
                <a:solidFill>
                  <a:schemeClr val="bg1"/>
                </a:solidFill>
              </a:rPr>
              <a:t>Symptômes soulagés par bains ou douches chaudes (92% des cas)</a:t>
            </a:r>
          </a:p>
          <a:p>
            <a:pPr marL="285750" indent="-285750">
              <a:buFont typeface="Wingdings" panose="05000000000000000000" pitchFamily="2" charset="2"/>
              <a:buChar char="ü"/>
            </a:pPr>
            <a:r>
              <a:rPr lang="fr-FR" sz="1600" dirty="0">
                <a:solidFill>
                  <a:schemeClr val="bg1"/>
                </a:solidFill>
              </a:rPr>
              <a:t>Disparaissant à l’arrêt de la consommation de cannabis (97%)</a:t>
            </a:r>
          </a:p>
          <a:p>
            <a:pPr marL="285750" indent="-285750">
              <a:buFont typeface="Wingdings" panose="05000000000000000000" pitchFamily="2" charset="2"/>
              <a:buChar char="ü"/>
            </a:pPr>
            <a:r>
              <a:rPr lang="fr-FR" sz="1600" dirty="0">
                <a:solidFill>
                  <a:schemeClr val="bg1"/>
                </a:solidFill>
              </a:rPr>
              <a:t>Transit intestinal normal</a:t>
            </a:r>
          </a:p>
          <a:p>
            <a:pPr marL="285750" indent="-285750">
              <a:buFont typeface="Wingdings" panose="05000000000000000000" pitchFamily="2" charset="2"/>
              <a:buChar char="ü"/>
            </a:pPr>
            <a:r>
              <a:rPr lang="fr-FR" sz="1600" dirty="0">
                <a:solidFill>
                  <a:schemeClr val="bg1"/>
                </a:solidFill>
              </a:rPr>
              <a:t>Examens complémentaires négatifs</a:t>
            </a:r>
          </a:p>
        </p:txBody>
      </p:sp>
      <p:sp>
        <p:nvSpPr>
          <p:cNvPr id="8" name="ZoneTexte 7">
            <a:extLst>
              <a:ext uri="{FF2B5EF4-FFF2-40B4-BE49-F238E27FC236}">
                <a16:creationId xmlns:a16="http://schemas.microsoft.com/office/drawing/2014/main" id="{C9CC2FBB-7647-4CE3-BEB5-BC48844DE1F8}"/>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Cannabis, principaux effets à plus ou moins long terme</a:t>
            </a:r>
          </a:p>
          <a:p>
            <a:pPr lvl="0"/>
            <a:r>
              <a:rPr lang="fr-FR" sz="3200" b="1" dirty="0">
                <a:solidFill>
                  <a:srgbClr val="7A2553"/>
                </a:solidFill>
              </a:rPr>
              <a:t>Conséquences Digestives</a:t>
            </a:r>
            <a:endParaRPr lang="fr-FR" sz="3200" dirty="0">
              <a:solidFill>
                <a:srgbClr val="6B6123"/>
              </a:solidFill>
            </a:endParaRPr>
          </a:p>
        </p:txBody>
      </p:sp>
    </p:spTree>
    <p:extLst>
      <p:ext uri="{BB962C8B-B14F-4D97-AF65-F5344CB8AC3E}">
        <p14:creationId xmlns:p14="http://schemas.microsoft.com/office/powerpoint/2010/main" val="74545575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2A48DD89-9BEC-479A-B1D7-EC33D4C1989D}"/>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Cannabis, principaux effets à plus ou moins long terme</a:t>
            </a:r>
          </a:p>
          <a:p>
            <a:pPr lvl="0"/>
            <a:r>
              <a:rPr lang="fr-FR" sz="3200" b="1" dirty="0">
                <a:solidFill>
                  <a:srgbClr val="7A2553"/>
                </a:solidFill>
              </a:rPr>
              <a:t>Conséquences Cardio-Vasculaires (avérées chez sujets jeunes)</a:t>
            </a:r>
            <a:endParaRPr lang="fr-FR" sz="3200" dirty="0">
              <a:solidFill>
                <a:srgbClr val="6B6123"/>
              </a:solidFill>
            </a:endParaRPr>
          </a:p>
        </p:txBody>
      </p:sp>
      <p:pic>
        <p:nvPicPr>
          <p:cNvPr id="9" name="Image 8">
            <a:extLst>
              <a:ext uri="{FF2B5EF4-FFF2-40B4-BE49-F238E27FC236}">
                <a16:creationId xmlns:a16="http://schemas.microsoft.com/office/drawing/2014/main" id="{5785D220-0EBA-4857-A7E7-7C1E41EA220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900907" y="2915086"/>
            <a:ext cx="1223444" cy="3373002"/>
          </a:xfrm>
          <a:prstGeom prst="rect">
            <a:avLst/>
          </a:prstGeom>
        </p:spPr>
      </p:pic>
      <p:pic>
        <p:nvPicPr>
          <p:cNvPr id="10" name="Image 9">
            <a:extLst>
              <a:ext uri="{FF2B5EF4-FFF2-40B4-BE49-F238E27FC236}">
                <a16:creationId xmlns:a16="http://schemas.microsoft.com/office/drawing/2014/main" id="{A7A5542B-46EB-405D-AD42-2EE93099B5B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087959" y="2874402"/>
            <a:ext cx="1163756" cy="3413686"/>
          </a:xfrm>
          <a:prstGeom prst="rect">
            <a:avLst/>
          </a:prstGeom>
        </p:spPr>
      </p:pic>
      <p:sp>
        <p:nvSpPr>
          <p:cNvPr id="11" name="Rectangle 10">
            <a:extLst>
              <a:ext uri="{FF2B5EF4-FFF2-40B4-BE49-F238E27FC236}">
                <a16:creationId xmlns:a16="http://schemas.microsoft.com/office/drawing/2014/main" id="{B9440A93-AD78-4F30-9F33-965CBCA1206A}"/>
              </a:ext>
            </a:extLst>
          </p:cNvPr>
          <p:cNvSpPr/>
          <p:nvPr/>
        </p:nvSpPr>
        <p:spPr>
          <a:xfrm>
            <a:off x="4174903" y="3326278"/>
            <a:ext cx="3842193" cy="2509933"/>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ü"/>
            </a:pPr>
            <a:r>
              <a:rPr lang="fr-FR" sz="1600" dirty="0">
                <a:solidFill>
                  <a:schemeClr val="bg1"/>
                </a:solidFill>
              </a:rPr>
              <a:t>AVC du sujet jeune</a:t>
            </a:r>
          </a:p>
          <a:p>
            <a:pPr marL="285750" indent="-285750">
              <a:buFont typeface="Wingdings" panose="05000000000000000000" pitchFamily="2" charset="2"/>
              <a:buChar char="ü"/>
            </a:pPr>
            <a:r>
              <a:rPr lang="fr-FR" sz="1600" dirty="0">
                <a:solidFill>
                  <a:schemeClr val="bg1"/>
                </a:solidFill>
              </a:rPr>
              <a:t>Infarctus du myocarde</a:t>
            </a:r>
          </a:p>
          <a:p>
            <a:pPr marL="285750" indent="-285750">
              <a:buFont typeface="Wingdings" panose="05000000000000000000" pitchFamily="2" charset="2"/>
              <a:buChar char="ü"/>
            </a:pPr>
            <a:r>
              <a:rPr lang="fr-FR" sz="1600" dirty="0">
                <a:solidFill>
                  <a:schemeClr val="bg1"/>
                </a:solidFill>
              </a:rPr>
              <a:t>Myocardites</a:t>
            </a:r>
          </a:p>
          <a:p>
            <a:pPr marL="285750" indent="-285750">
              <a:buFont typeface="Wingdings" panose="05000000000000000000" pitchFamily="2" charset="2"/>
              <a:buChar char="ü"/>
            </a:pPr>
            <a:r>
              <a:rPr lang="fr-FR" sz="1600" dirty="0">
                <a:solidFill>
                  <a:schemeClr val="bg1"/>
                </a:solidFill>
              </a:rPr>
              <a:t>Insuffisance cardiaque</a:t>
            </a:r>
          </a:p>
          <a:p>
            <a:pPr marL="285750" indent="-285750">
              <a:buFont typeface="Wingdings" panose="05000000000000000000" pitchFamily="2" charset="2"/>
              <a:buChar char="ü"/>
            </a:pPr>
            <a:r>
              <a:rPr lang="fr-FR" sz="1600" dirty="0">
                <a:solidFill>
                  <a:schemeClr val="bg1"/>
                </a:solidFill>
              </a:rPr>
              <a:t>Morts subites</a:t>
            </a:r>
          </a:p>
          <a:p>
            <a:pPr marL="285750" indent="-285750">
              <a:buFont typeface="Wingdings" panose="05000000000000000000" pitchFamily="2" charset="2"/>
              <a:buChar char="ü"/>
            </a:pPr>
            <a:r>
              <a:rPr lang="fr-FR" sz="1600" dirty="0">
                <a:solidFill>
                  <a:schemeClr val="bg1"/>
                </a:solidFill>
              </a:rPr>
              <a:t>Artérites (maladie de </a:t>
            </a:r>
            <a:r>
              <a:rPr lang="fr-FR" sz="1600" dirty="0" err="1">
                <a:solidFill>
                  <a:schemeClr val="bg1"/>
                </a:solidFill>
              </a:rPr>
              <a:t>Buerger</a:t>
            </a:r>
            <a:r>
              <a:rPr lang="fr-FR" sz="1600" dirty="0">
                <a:solidFill>
                  <a:schemeClr val="bg1"/>
                </a:solidFill>
              </a:rPr>
              <a:t> &lt; 45 ans)</a:t>
            </a:r>
          </a:p>
          <a:p>
            <a:pPr marL="285750" indent="-285750">
              <a:buFont typeface="Wingdings" panose="05000000000000000000" pitchFamily="2" charset="2"/>
              <a:buChar char="ü"/>
            </a:pPr>
            <a:r>
              <a:rPr lang="fr-FR" sz="1600" dirty="0">
                <a:solidFill>
                  <a:schemeClr val="bg1"/>
                </a:solidFill>
              </a:rPr>
              <a:t>Risque amputations distales</a:t>
            </a:r>
          </a:p>
        </p:txBody>
      </p:sp>
    </p:spTree>
    <p:extLst>
      <p:ext uri="{BB962C8B-B14F-4D97-AF65-F5344CB8AC3E}">
        <p14:creationId xmlns:p14="http://schemas.microsoft.com/office/powerpoint/2010/main" val="181405001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2A48DD89-9BEC-479A-B1D7-EC33D4C1989D}"/>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Cannabis, principaux effets à plus ou moins long terme</a:t>
            </a:r>
          </a:p>
          <a:p>
            <a:pPr lvl="0"/>
            <a:r>
              <a:rPr lang="fr-FR" sz="3200" b="1" dirty="0">
                <a:solidFill>
                  <a:srgbClr val="7A2553"/>
                </a:solidFill>
              </a:rPr>
              <a:t>Conséquences Hormonales et Sexuelles</a:t>
            </a:r>
            <a:endParaRPr lang="fr-FR" sz="3200" dirty="0">
              <a:solidFill>
                <a:srgbClr val="6B6123"/>
              </a:solidFill>
            </a:endParaRPr>
          </a:p>
        </p:txBody>
      </p:sp>
      <p:pic>
        <p:nvPicPr>
          <p:cNvPr id="9" name="Image 8">
            <a:extLst>
              <a:ext uri="{FF2B5EF4-FFF2-40B4-BE49-F238E27FC236}">
                <a16:creationId xmlns:a16="http://schemas.microsoft.com/office/drawing/2014/main" id="{5785D220-0EBA-4857-A7E7-7C1E41EA220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432751" y="2915086"/>
            <a:ext cx="1223444" cy="3373002"/>
          </a:xfrm>
          <a:prstGeom prst="rect">
            <a:avLst/>
          </a:prstGeom>
        </p:spPr>
      </p:pic>
      <p:pic>
        <p:nvPicPr>
          <p:cNvPr id="10" name="Image 9">
            <a:extLst>
              <a:ext uri="{FF2B5EF4-FFF2-40B4-BE49-F238E27FC236}">
                <a16:creationId xmlns:a16="http://schemas.microsoft.com/office/drawing/2014/main" id="{A7A5542B-46EB-405D-AD42-2EE93099B5B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069294" y="2874402"/>
            <a:ext cx="1163756" cy="3413686"/>
          </a:xfrm>
          <a:prstGeom prst="rect">
            <a:avLst/>
          </a:prstGeom>
        </p:spPr>
      </p:pic>
      <p:sp>
        <p:nvSpPr>
          <p:cNvPr id="11" name="Rectangle 10">
            <a:extLst>
              <a:ext uri="{FF2B5EF4-FFF2-40B4-BE49-F238E27FC236}">
                <a16:creationId xmlns:a16="http://schemas.microsoft.com/office/drawing/2014/main" id="{B9440A93-AD78-4F30-9F33-965CBCA1206A}"/>
              </a:ext>
            </a:extLst>
          </p:cNvPr>
          <p:cNvSpPr/>
          <p:nvPr/>
        </p:nvSpPr>
        <p:spPr>
          <a:xfrm>
            <a:off x="4719981" y="1702106"/>
            <a:ext cx="3267024" cy="1395657"/>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a:solidFill>
                  <a:schemeClr val="bg1"/>
                </a:solidFill>
              </a:rPr>
              <a:t>IST plus fréquentes : virus papillome humain, </a:t>
            </a:r>
            <a:r>
              <a:rPr lang="fr-FR" sz="1600" dirty="0" err="1">
                <a:solidFill>
                  <a:schemeClr val="bg1"/>
                </a:solidFill>
              </a:rPr>
              <a:t>neisseria</a:t>
            </a:r>
            <a:r>
              <a:rPr lang="fr-FR" sz="1600" dirty="0">
                <a:solidFill>
                  <a:schemeClr val="bg1"/>
                </a:solidFill>
              </a:rPr>
              <a:t> </a:t>
            </a:r>
            <a:r>
              <a:rPr lang="fr-FR" sz="1600" dirty="0" err="1">
                <a:solidFill>
                  <a:schemeClr val="bg1"/>
                </a:solidFill>
              </a:rPr>
              <a:t>gonorrhae</a:t>
            </a:r>
            <a:r>
              <a:rPr lang="fr-FR" sz="1600" dirty="0">
                <a:solidFill>
                  <a:schemeClr val="bg1"/>
                </a:solidFill>
              </a:rPr>
              <a:t>, chlamydia, candidoses..</a:t>
            </a:r>
          </a:p>
          <a:p>
            <a:r>
              <a:rPr lang="fr-FR" sz="1600" dirty="0">
                <a:solidFill>
                  <a:schemeClr val="bg1"/>
                </a:solidFill>
              </a:rPr>
              <a:t>Cancer vessie</a:t>
            </a:r>
          </a:p>
        </p:txBody>
      </p:sp>
      <p:sp>
        <p:nvSpPr>
          <p:cNvPr id="6" name="Rectangle 5">
            <a:extLst>
              <a:ext uri="{FF2B5EF4-FFF2-40B4-BE49-F238E27FC236}">
                <a16:creationId xmlns:a16="http://schemas.microsoft.com/office/drawing/2014/main" id="{73E97C2C-41A4-45B0-84B8-F932A1AAC125}"/>
              </a:ext>
            </a:extLst>
          </p:cNvPr>
          <p:cNvSpPr/>
          <p:nvPr/>
        </p:nvSpPr>
        <p:spPr>
          <a:xfrm>
            <a:off x="408639" y="2083466"/>
            <a:ext cx="2807844" cy="3665465"/>
          </a:xfrm>
          <a:prstGeom prst="rect">
            <a:avLst/>
          </a:prstGeom>
          <a:solidFill>
            <a:srgbClr val="7A2553"/>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fr-FR" sz="1600" dirty="0">
                <a:solidFill>
                  <a:schemeClr val="bg1"/>
                </a:solidFill>
              </a:rPr>
              <a:t>Excrétion dans lait maternel (taux supérieur au taux sanguin maternel)</a:t>
            </a:r>
          </a:p>
          <a:p>
            <a:pPr marL="285750" indent="-285750">
              <a:buFont typeface="Arial" panose="020B0604020202020204" pitchFamily="34" charset="0"/>
              <a:buChar char="•"/>
            </a:pPr>
            <a:r>
              <a:rPr lang="fr-FR" sz="1600" dirty="0">
                <a:solidFill>
                  <a:schemeClr val="bg1"/>
                </a:solidFill>
              </a:rPr>
              <a:t>Hypofertilité</a:t>
            </a:r>
          </a:p>
          <a:p>
            <a:pPr marL="285750" indent="-285750">
              <a:buFont typeface="Arial" panose="020B0604020202020204" pitchFamily="34" charset="0"/>
              <a:buChar char="•"/>
            </a:pPr>
            <a:r>
              <a:rPr lang="fr-FR" sz="1600" dirty="0">
                <a:solidFill>
                  <a:schemeClr val="bg1"/>
                </a:solidFill>
              </a:rPr>
              <a:t>Modification taux de prolactine, LH, FSH et du cycle ovarien</a:t>
            </a:r>
          </a:p>
          <a:p>
            <a:pPr marL="285750" indent="-285750">
              <a:buFont typeface="Arial" panose="020B0604020202020204" pitchFamily="34" charset="0"/>
              <a:buChar char="•"/>
            </a:pPr>
            <a:r>
              <a:rPr lang="fr-FR" sz="1600" dirty="0">
                <a:solidFill>
                  <a:schemeClr val="bg1"/>
                </a:solidFill>
              </a:rPr>
              <a:t>Anomalies nidation utérine (avec augmentation FCS et GEU)</a:t>
            </a:r>
          </a:p>
          <a:p>
            <a:pPr marL="285750" indent="-285750">
              <a:buFont typeface="Arial" panose="020B0604020202020204" pitchFamily="34" charset="0"/>
              <a:buChar char="•"/>
            </a:pPr>
            <a:r>
              <a:rPr lang="fr-FR" sz="1600" dirty="0">
                <a:solidFill>
                  <a:schemeClr val="bg1"/>
                </a:solidFill>
              </a:rPr>
              <a:t>Prématurité, RCIU</a:t>
            </a:r>
          </a:p>
          <a:p>
            <a:pPr marL="285750" indent="-285750">
              <a:buFont typeface="Arial" panose="020B0604020202020204" pitchFamily="34" charset="0"/>
              <a:buChar char="•"/>
            </a:pPr>
            <a:r>
              <a:rPr lang="fr-FR" sz="1600" dirty="0">
                <a:solidFill>
                  <a:schemeClr val="bg1"/>
                </a:solidFill>
              </a:rPr>
              <a:t>Kystes fonctionnels ovariens</a:t>
            </a:r>
          </a:p>
          <a:p>
            <a:pPr marL="285750" indent="-285750">
              <a:buFont typeface="Arial" panose="020B0604020202020204" pitchFamily="34" charset="0"/>
              <a:buChar char="•"/>
            </a:pPr>
            <a:r>
              <a:rPr lang="fr-FR" sz="1600" dirty="0">
                <a:solidFill>
                  <a:schemeClr val="bg1"/>
                </a:solidFill>
              </a:rPr>
              <a:t>Cancer col utérin</a:t>
            </a:r>
          </a:p>
          <a:p>
            <a:pPr marL="285750" indent="-285750">
              <a:buFont typeface="Arial" panose="020B0604020202020204" pitchFamily="34" charset="0"/>
              <a:buChar char="•"/>
            </a:pPr>
            <a:r>
              <a:rPr lang="fr-FR" sz="1600" dirty="0">
                <a:solidFill>
                  <a:schemeClr val="bg1"/>
                </a:solidFill>
              </a:rPr>
              <a:t>Grossesses non désirées</a:t>
            </a:r>
          </a:p>
        </p:txBody>
      </p:sp>
      <p:sp>
        <p:nvSpPr>
          <p:cNvPr id="7" name="Rectangle 6">
            <a:extLst>
              <a:ext uri="{FF2B5EF4-FFF2-40B4-BE49-F238E27FC236}">
                <a16:creationId xmlns:a16="http://schemas.microsoft.com/office/drawing/2014/main" id="{9AB8FBA2-A142-4EA6-A5A8-3E517C060FFB}"/>
              </a:ext>
            </a:extLst>
          </p:cNvPr>
          <p:cNvSpPr/>
          <p:nvPr/>
        </p:nvSpPr>
        <p:spPr>
          <a:xfrm>
            <a:off x="9302620" y="3316701"/>
            <a:ext cx="2649894" cy="770107"/>
          </a:xfrm>
          <a:prstGeom prst="rect">
            <a:avLst/>
          </a:prstGeom>
          <a:solidFill>
            <a:srgbClr val="7A2553"/>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fr-FR" sz="1600" dirty="0">
                <a:solidFill>
                  <a:schemeClr val="bg1"/>
                </a:solidFill>
              </a:rPr>
              <a:t>Cancer prostate, testicules</a:t>
            </a:r>
          </a:p>
          <a:p>
            <a:pPr marL="285750" indent="-285750">
              <a:buFont typeface="Arial" panose="020B0604020202020204" pitchFamily="34" charset="0"/>
              <a:buChar char="•"/>
            </a:pPr>
            <a:r>
              <a:rPr lang="fr-FR" sz="1600" dirty="0">
                <a:solidFill>
                  <a:schemeClr val="bg1"/>
                </a:solidFill>
              </a:rPr>
              <a:t>Spermatogénèse affectée</a:t>
            </a:r>
          </a:p>
        </p:txBody>
      </p:sp>
      <p:sp>
        <p:nvSpPr>
          <p:cNvPr id="8" name="Rectangle 7">
            <a:extLst>
              <a:ext uri="{FF2B5EF4-FFF2-40B4-BE49-F238E27FC236}">
                <a16:creationId xmlns:a16="http://schemas.microsoft.com/office/drawing/2014/main" id="{0CD2A007-B6EE-4ECA-AAFA-33569125E557}"/>
              </a:ext>
            </a:extLst>
          </p:cNvPr>
          <p:cNvSpPr/>
          <p:nvPr/>
        </p:nvSpPr>
        <p:spPr>
          <a:xfrm>
            <a:off x="4719981" y="3218371"/>
            <a:ext cx="3267024" cy="1395657"/>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a:solidFill>
                  <a:schemeClr val="bg1"/>
                </a:solidFill>
              </a:rPr>
              <a:t>La consommation de cannabis entraîne plus de prises de risques sexuels, notamment chez les adolescents.</a:t>
            </a:r>
          </a:p>
        </p:txBody>
      </p:sp>
      <p:sp>
        <p:nvSpPr>
          <p:cNvPr id="12" name="Rectangle 11">
            <a:extLst>
              <a:ext uri="{FF2B5EF4-FFF2-40B4-BE49-F238E27FC236}">
                <a16:creationId xmlns:a16="http://schemas.microsoft.com/office/drawing/2014/main" id="{F3EB5505-89CF-408E-9EF7-6D2BB5A21B9D}"/>
              </a:ext>
            </a:extLst>
          </p:cNvPr>
          <p:cNvSpPr/>
          <p:nvPr/>
        </p:nvSpPr>
        <p:spPr>
          <a:xfrm>
            <a:off x="4731169" y="4734636"/>
            <a:ext cx="3267024" cy="1768801"/>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a:solidFill>
                  <a:schemeClr val="bg1"/>
                </a:solidFill>
              </a:rPr>
              <a:t>Le système endo- cannabinoïde est impliqué dans le la reproduction (fertilité, gestation) on trouve des récepteurs dans le placenta, les ovaires, l’utérus. De plus ce système participe au bon développement cérébral du fœtus.</a:t>
            </a:r>
          </a:p>
        </p:txBody>
      </p:sp>
    </p:spTree>
    <p:extLst>
      <p:ext uri="{BB962C8B-B14F-4D97-AF65-F5344CB8AC3E}">
        <p14:creationId xmlns:p14="http://schemas.microsoft.com/office/powerpoint/2010/main" val="303446205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A8B29F08-F697-4383-BBB9-29FC25E559BC}"/>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84275" y="2373911"/>
            <a:ext cx="1223444" cy="3373002"/>
          </a:xfrm>
          <a:prstGeom prst="rect">
            <a:avLst/>
          </a:prstGeom>
        </p:spPr>
      </p:pic>
      <p:pic>
        <p:nvPicPr>
          <p:cNvPr id="10" name="Image 9">
            <a:extLst>
              <a:ext uri="{FF2B5EF4-FFF2-40B4-BE49-F238E27FC236}">
                <a16:creationId xmlns:a16="http://schemas.microsoft.com/office/drawing/2014/main" id="{B1FC7CD2-CEA5-44CB-961C-C8ED2819ABB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644547" y="2333227"/>
            <a:ext cx="1163756" cy="3413686"/>
          </a:xfrm>
          <a:prstGeom prst="rect">
            <a:avLst/>
          </a:prstGeom>
        </p:spPr>
      </p:pic>
      <p:sp>
        <p:nvSpPr>
          <p:cNvPr id="12" name="Rectangle 11">
            <a:extLst>
              <a:ext uri="{FF2B5EF4-FFF2-40B4-BE49-F238E27FC236}">
                <a16:creationId xmlns:a16="http://schemas.microsoft.com/office/drawing/2014/main" id="{95A1F667-BBF5-4E32-99E9-8D981145A83C}"/>
              </a:ext>
            </a:extLst>
          </p:cNvPr>
          <p:cNvSpPr/>
          <p:nvPr/>
        </p:nvSpPr>
        <p:spPr>
          <a:xfrm>
            <a:off x="1650092" y="2427927"/>
            <a:ext cx="2781950" cy="3373002"/>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ü"/>
            </a:pPr>
            <a:r>
              <a:rPr lang="fr-FR" sz="1600" dirty="0">
                <a:solidFill>
                  <a:schemeClr val="bg1"/>
                </a:solidFill>
              </a:rPr>
              <a:t>Dépendance</a:t>
            </a:r>
          </a:p>
          <a:p>
            <a:pPr marL="285750" indent="-285750">
              <a:buFont typeface="Wingdings" panose="05000000000000000000" pitchFamily="2" charset="2"/>
              <a:buChar char="ü"/>
            </a:pPr>
            <a:r>
              <a:rPr lang="fr-FR" sz="1600" dirty="0">
                <a:solidFill>
                  <a:schemeClr val="bg1"/>
                </a:solidFill>
              </a:rPr>
              <a:t>Troubles psychotiques</a:t>
            </a:r>
          </a:p>
          <a:p>
            <a:pPr marL="285750" indent="-285750">
              <a:buFont typeface="Wingdings" panose="05000000000000000000" pitchFamily="2" charset="2"/>
              <a:buChar char="ü"/>
            </a:pPr>
            <a:r>
              <a:rPr lang="fr-FR" sz="1600" dirty="0">
                <a:solidFill>
                  <a:schemeClr val="bg1"/>
                </a:solidFill>
              </a:rPr>
              <a:t>Majoration troubles schizophréniques</a:t>
            </a:r>
          </a:p>
          <a:p>
            <a:pPr marL="285750" indent="-285750">
              <a:buFont typeface="Wingdings" panose="05000000000000000000" pitchFamily="2" charset="2"/>
              <a:buChar char="ü"/>
            </a:pPr>
            <a:r>
              <a:rPr lang="fr-FR" sz="1600" dirty="0">
                <a:solidFill>
                  <a:schemeClr val="bg1"/>
                </a:solidFill>
              </a:rPr>
              <a:t>Dépression</a:t>
            </a:r>
          </a:p>
          <a:p>
            <a:pPr marL="285750" indent="-285750">
              <a:buFont typeface="Wingdings" panose="05000000000000000000" pitchFamily="2" charset="2"/>
              <a:buChar char="ü"/>
            </a:pPr>
            <a:r>
              <a:rPr lang="fr-FR" sz="1600" dirty="0">
                <a:solidFill>
                  <a:schemeClr val="bg1"/>
                </a:solidFill>
              </a:rPr>
              <a:t>Anxiété</a:t>
            </a:r>
          </a:p>
          <a:p>
            <a:pPr marL="285750" indent="-285750">
              <a:buFont typeface="Wingdings" panose="05000000000000000000" pitchFamily="2" charset="2"/>
              <a:buChar char="ü"/>
            </a:pPr>
            <a:r>
              <a:rPr lang="fr-FR" sz="1600" dirty="0">
                <a:solidFill>
                  <a:schemeClr val="bg1"/>
                </a:solidFill>
              </a:rPr>
              <a:t>Syndrome amotivationnel</a:t>
            </a:r>
          </a:p>
        </p:txBody>
      </p:sp>
      <p:sp>
        <p:nvSpPr>
          <p:cNvPr id="13" name="Rectangle 12">
            <a:extLst>
              <a:ext uri="{FF2B5EF4-FFF2-40B4-BE49-F238E27FC236}">
                <a16:creationId xmlns:a16="http://schemas.microsoft.com/office/drawing/2014/main" id="{E1334993-BF0D-40AC-888B-67D1F7087CDF}"/>
              </a:ext>
            </a:extLst>
          </p:cNvPr>
          <p:cNvSpPr/>
          <p:nvPr/>
        </p:nvSpPr>
        <p:spPr>
          <a:xfrm>
            <a:off x="4534679" y="2427927"/>
            <a:ext cx="6109872" cy="3373002"/>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rgbClr val="BEB445"/>
                </a:solidFill>
              </a:rPr>
              <a:t>DSM V critères du sevrage cannabique</a:t>
            </a:r>
          </a:p>
          <a:p>
            <a:r>
              <a:rPr lang="fr-FR" sz="1600" dirty="0">
                <a:solidFill>
                  <a:schemeClr val="bg1"/>
                </a:solidFill>
              </a:rPr>
              <a:t>Au moins 3 des manifestations suivantes se développant dans les sept jours suivant l’arrêt : </a:t>
            </a:r>
          </a:p>
          <a:p>
            <a:pPr marL="285750" indent="-285750">
              <a:buFont typeface="Wingdings" panose="05000000000000000000" pitchFamily="2" charset="2"/>
              <a:buChar char="ü"/>
            </a:pPr>
            <a:r>
              <a:rPr lang="fr-FR" sz="1600" dirty="0">
                <a:solidFill>
                  <a:schemeClr val="bg1"/>
                </a:solidFill>
              </a:rPr>
              <a:t>Irritabilité, colère ou agressivité </a:t>
            </a:r>
          </a:p>
          <a:p>
            <a:pPr marL="285750" indent="-285750">
              <a:buFont typeface="Wingdings" panose="05000000000000000000" pitchFamily="2" charset="2"/>
              <a:buChar char="ü"/>
            </a:pPr>
            <a:r>
              <a:rPr lang="fr-FR" sz="1600" dirty="0">
                <a:solidFill>
                  <a:schemeClr val="bg1"/>
                </a:solidFill>
              </a:rPr>
              <a:t>Nervosité ou anxiété</a:t>
            </a:r>
          </a:p>
          <a:p>
            <a:pPr marL="285750" indent="-285750">
              <a:buFont typeface="Wingdings" panose="05000000000000000000" pitchFamily="2" charset="2"/>
              <a:buChar char="ü"/>
            </a:pPr>
            <a:r>
              <a:rPr lang="fr-FR" sz="1600" dirty="0">
                <a:solidFill>
                  <a:schemeClr val="bg1"/>
                </a:solidFill>
              </a:rPr>
              <a:t>Troubles du sommeil (insomnie, rêves déplaisants) </a:t>
            </a:r>
          </a:p>
          <a:p>
            <a:pPr marL="285750" indent="-285750">
              <a:buFont typeface="Wingdings" panose="05000000000000000000" pitchFamily="2" charset="2"/>
              <a:buChar char="ü"/>
            </a:pPr>
            <a:r>
              <a:rPr lang="fr-FR" sz="1600" dirty="0">
                <a:solidFill>
                  <a:schemeClr val="bg1"/>
                </a:solidFill>
              </a:rPr>
              <a:t>Appétit diminué ou perte de poids</a:t>
            </a:r>
          </a:p>
          <a:p>
            <a:pPr marL="285750" indent="-285750">
              <a:buFont typeface="Wingdings" panose="05000000000000000000" pitchFamily="2" charset="2"/>
              <a:buChar char="ü"/>
            </a:pPr>
            <a:r>
              <a:rPr lang="fr-FR" sz="1600" dirty="0">
                <a:solidFill>
                  <a:schemeClr val="bg1"/>
                </a:solidFill>
              </a:rPr>
              <a:t>Agitation </a:t>
            </a:r>
          </a:p>
          <a:p>
            <a:pPr marL="285750" indent="-285750">
              <a:buFont typeface="Wingdings" panose="05000000000000000000" pitchFamily="2" charset="2"/>
              <a:buChar char="ü"/>
            </a:pPr>
            <a:r>
              <a:rPr lang="fr-FR" sz="1600" dirty="0">
                <a:solidFill>
                  <a:schemeClr val="bg1"/>
                </a:solidFill>
              </a:rPr>
              <a:t>Humeur dépressive</a:t>
            </a:r>
          </a:p>
          <a:p>
            <a:r>
              <a:rPr lang="fr-FR" sz="1600" dirty="0">
                <a:solidFill>
                  <a:schemeClr val="bg1"/>
                </a:solidFill>
              </a:rPr>
              <a:t>Au moins un des symptômes physiques suivants, entraînant une souffrance cliniquement significative : douleurs abdominales, tremblements, sueurs, fièvre, frissons, céphalées</a:t>
            </a:r>
          </a:p>
          <a:p>
            <a:r>
              <a:rPr lang="fr-FR" sz="1600" b="1" dirty="0">
                <a:solidFill>
                  <a:srgbClr val="BEB445"/>
                </a:solidFill>
              </a:rPr>
              <a:t>NB : les signes de sevrage peuvent durer plusieurs semaines !!</a:t>
            </a:r>
          </a:p>
        </p:txBody>
      </p:sp>
      <p:sp>
        <p:nvSpPr>
          <p:cNvPr id="8" name="ZoneTexte 7">
            <a:extLst>
              <a:ext uri="{FF2B5EF4-FFF2-40B4-BE49-F238E27FC236}">
                <a16:creationId xmlns:a16="http://schemas.microsoft.com/office/drawing/2014/main" id="{6823E740-4B91-4E3D-9FDC-7A9662EA18B6}"/>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Cannabis, principaux effets à plus ou moins long terme</a:t>
            </a:r>
          </a:p>
          <a:p>
            <a:pPr lvl="0"/>
            <a:r>
              <a:rPr lang="fr-FR" sz="3200" b="1" dirty="0">
                <a:solidFill>
                  <a:srgbClr val="7A2553"/>
                </a:solidFill>
              </a:rPr>
              <a:t>Conséquences Psychiatriques</a:t>
            </a:r>
            <a:endParaRPr lang="fr-FR" sz="3200" dirty="0">
              <a:solidFill>
                <a:srgbClr val="6B6123"/>
              </a:solidFill>
            </a:endParaRPr>
          </a:p>
        </p:txBody>
      </p:sp>
    </p:spTree>
    <p:extLst>
      <p:ext uri="{BB962C8B-B14F-4D97-AF65-F5344CB8AC3E}">
        <p14:creationId xmlns:p14="http://schemas.microsoft.com/office/powerpoint/2010/main" val="22321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2A48DD89-9BEC-479A-B1D7-EC33D4C1989D}"/>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Alcool, principaux effets à court terme</a:t>
            </a:r>
            <a:endParaRPr lang="fr-FR" sz="3200" dirty="0">
              <a:solidFill>
                <a:srgbClr val="6B6123"/>
              </a:solidFill>
            </a:endParaRPr>
          </a:p>
        </p:txBody>
      </p:sp>
      <p:sp>
        <p:nvSpPr>
          <p:cNvPr id="6" name="ZoneTexte 5">
            <a:extLst>
              <a:ext uri="{FF2B5EF4-FFF2-40B4-BE49-F238E27FC236}">
                <a16:creationId xmlns:a16="http://schemas.microsoft.com/office/drawing/2014/main" id="{33968571-5477-4F73-ADD5-B5BE544A2712}"/>
              </a:ext>
            </a:extLst>
          </p:cNvPr>
          <p:cNvSpPr txBox="1"/>
          <p:nvPr/>
        </p:nvSpPr>
        <p:spPr>
          <a:xfrm>
            <a:off x="1299497" y="1697877"/>
            <a:ext cx="9066508" cy="4031873"/>
          </a:xfrm>
          <a:prstGeom prst="rect">
            <a:avLst/>
          </a:prstGeom>
          <a:noFill/>
        </p:spPr>
        <p:txBody>
          <a:bodyPr wrap="square" rtlCol="0">
            <a:spAutoFit/>
          </a:bodyPr>
          <a:lstStyle/>
          <a:p>
            <a:endParaRPr lang="fr-FR" sz="1600" dirty="0"/>
          </a:p>
          <a:p>
            <a:r>
              <a:rPr lang="fr-FR" sz="1400" dirty="0"/>
              <a:t>Doses                            	 Effets possibles </a:t>
            </a:r>
          </a:p>
          <a:p>
            <a:endParaRPr lang="fr-FR" sz="1400" dirty="0"/>
          </a:p>
          <a:p>
            <a:r>
              <a:rPr lang="fr-FR" sz="1400" b="1" dirty="0">
                <a:solidFill>
                  <a:srgbClr val="BEB445"/>
                </a:solidFill>
              </a:rPr>
              <a:t>Dose faible               </a:t>
            </a:r>
            <a:r>
              <a:rPr lang="fr-FR" sz="1400" dirty="0"/>
              <a:t>	Sensation de détente, d’euphorie, voire d’excitation.  </a:t>
            </a:r>
          </a:p>
          <a:p>
            <a:r>
              <a:rPr lang="fr-FR" sz="1400" dirty="0"/>
              <a:t>		Désinhibition - Diminution des réflexes - Réduction du champ visuel </a:t>
            </a:r>
          </a:p>
          <a:p>
            <a:endParaRPr lang="fr-FR" sz="1400" dirty="0"/>
          </a:p>
          <a:p>
            <a:r>
              <a:rPr lang="fr-FR" sz="1400" b="1" dirty="0">
                <a:solidFill>
                  <a:srgbClr val="646216"/>
                </a:solidFill>
              </a:rPr>
              <a:t>Dose plus forte</a:t>
            </a:r>
            <a:r>
              <a:rPr lang="fr-FR" sz="1400" dirty="0"/>
              <a:t>	Ivresse - Mauvaise coordination des mouvements - Elocution troublée  				Diminution des réflexes et de la vigilance - Etat de somnolence, </a:t>
            </a:r>
            <a:r>
              <a:rPr lang="fr-FR" sz="1400" dirty="0" err="1"/>
              <a:t>etc</a:t>
            </a:r>
            <a:r>
              <a:rPr lang="fr-FR" sz="1400" dirty="0"/>
              <a:t> </a:t>
            </a:r>
          </a:p>
          <a:p>
            <a:r>
              <a:rPr lang="fr-FR" sz="1400" dirty="0"/>
              <a:t>		Pertes de mémoire allant jusqu’au trou noir </a:t>
            </a:r>
          </a:p>
          <a:p>
            <a:r>
              <a:rPr lang="fr-FR" sz="1400" dirty="0"/>
              <a:t>		Hypothermie déséquilibre hydrique</a:t>
            </a:r>
          </a:p>
          <a:p>
            <a:endParaRPr lang="fr-FR" sz="1400" dirty="0"/>
          </a:p>
          <a:p>
            <a:r>
              <a:rPr lang="fr-FR" sz="1400" b="1" dirty="0">
                <a:solidFill>
                  <a:srgbClr val="7A2553"/>
                </a:solidFill>
              </a:rPr>
              <a:t>Très forte dose </a:t>
            </a:r>
            <a:r>
              <a:rPr lang="fr-FR" sz="1400" dirty="0"/>
              <a:t>	Coma éthylique qui, faute de soins, peut provoquer la mort.</a:t>
            </a:r>
          </a:p>
          <a:p>
            <a:r>
              <a:rPr lang="fr-FR" sz="1400" dirty="0"/>
              <a:t> ou		Le coma éthylique nécessite une hospitalisation en urgence.</a:t>
            </a:r>
          </a:p>
          <a:p>
            <a:r>
              <a:rPr lang="fr-FR" sz="1400" b="1" dirty="0">
                <a:solidFill>
                  <a:srgbClr val="7A2553"/>
                </a:solidFill>
              </a:rPr>
              <a:t>Absorbé rapidement        </a:t>
            </a:r>
            <a:r>
              <a:rPr kumimoji="0" lang="fr-FR" sz="1400" b="0" i="0" u="none" strike="noStrike" kern="1200" cap="none" spc="0" normalizeH="0" baseline="0" noProof="0" dirty="0">
                <a:ln>
                  <a:noFill/>
                </a:ln>
                <a:solidFill>
                  <a:srgbClr val="FFFFFF"/>
                </a:solidFill>
                <a:effectLst/>
                <a:uLnTx/>
                <a:uFillTx/>
                <a:latin typeface="Calibri" panose="020F0502020204030204"/>
                <a:ea typeface="+mn-ea"/>
                <a:cs typeface="+mn-cs"/>
              </a:rPr>
              <a:t>Le « binge « biture expresse » est particulièrement dangereux à court terme pour la santé des u</a:t>
            </a:r>
          </a:p>
          <a:p>
            <a:r>
              <a:rPr lang="fr-FR" sz="1400" dirty="0">
                <a:latin typeface="Calibri" panose="020F0502020204030204"/>
              </a:rPr>
              <a:t>(Binge </a:t>
            </a:r>
            <a:r>
              <a:rPr lang="fr-FR" sz="1400" dirty="0" err="1">
                <a:latin typeface="Calibri" panose="020F0502020204030204"/>
              </a:rPr>
              <a:t>drinking</a:t>
            </a:r>
            <a:r>
              <a:rPr lang="fr-FR" sz="1400" dirty="0">
                <a:latin typeface="Calibri" panose="020F0502020204030204"/>
              </a:rPr>
              <a:t>)</a:t>
            </a:r>
          </a:p>
          <a:p>
            <a:r>
              <a:rPr lang="fr-FR" sz="1400" dirty="0"/>
              <a:t> </a:t>
            </a:r>
            <a:r>
              <a:rPr lang="fr-FR" sz="1400" dirty="0">
                <a:hlinkClick r:id="rId2"/>
              </a:rPr>
              <a:t>https://www.santepubliquefrance.fr/determinants-de-sante/alcool/articles/quels-sont-les-risques-de-la-consommation-d-alcool-pour-la-sante</a:t>
            </a:r>
            <a:endParaRPr lang="fr-FR" sz="1400" dirty="0"/>
          </a:p>
          <a:p>
            <a:endParaRPr lang="fr-FR" sz="1600" dirty="0"/>
          </a:p>
        </p:txBody>
      </p:sp>
      <p:pic>
        <p:nvPicPr>
          <p:cNvPr id="7" name="Image 6">
            <a:extLst>
              <a:ext uri="{FF2B5EF4-FFF2-40B4-BE49-F238E27FC236}">
                <a16:creationId xmlns:a16="http://schemas.microsoft.com/office/drawing/2014/main" id="{DB0262B1-FDCB-42A9-8933-E7222DB27995}"/>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261882" y="1536692"/>
            <a:ext cx="1223444" cy="3373002"/>
          </a:xfrm>
          <a:prstGeom prst="rect">
            <a:avLst/>
          </a:prstGeom>
        </p:spPr>
      </p:pic>
      <p:pic>
        <p:nvPicPr>
          <p:cNvPr id="8" name="Image 7">
            <a:extLst>
              <a:ext uri="{FF2B5EF4-FFF2-40B4-BE49-F238E27FC236}">
                <a16:creationId xmlns:a16="http://schemas.microsoft.com/office/drawing/2014/main" id="{4E455798-B5EA-4C71-9608-57BFC917FAD3}"/>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0485326" y="1536692"/>
            <a:ext cx="1163756" cy="3413686"/>
          </a:xfrm>
          <a:prstGeom prst="rect">
            <a:avLst/>
          </a:prstGeom>
        </p:spPr>
      </p:pic>
    </p:spTree>
    <p:extLst>
      <p:ext uri="{BB962C8B-B14F-4D97-AF65-F5344CB8AC3E}">
        <p14:creationId xmlns:p14="http://schemas.microsoft.com/office/powerpoint/2010/main" val="363970654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2A48DD89-9BEC-479A-B1D7-EC33D4C1989D}"/>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Cannabis, principaux effets à plus ou moins long terme</a:t>
            </a:r>
          </a:p>
          <a:p>
            <a:pPr lvl="0"/>
            <a:r>
              <a:rPr lang="fr-FR" sz="3200" b="1" dirty="0">
                <a:solidFill>
                  <a:srgbClr val="7A2553"/>
                </a:solidFill>
              </a:rPr>
              <a:t>Conséquences Psychiatriques</a:t>
            </a:r>
            <a:endParaRPr lang="fr-FR" sz="3200" dirty="0">
              <a:solidFill>
                <a:srgbClr val="6B6123"/>
              </a:solidFill>
            </a:endParaRPr>
          </a:p>
        </p:txBody>
      </p:sp>
      <p:pic>
        <p:nvPicPr>
          <p:cNvPr id="9" name="Image 8">
            <a:extLst>
              <a:ext uri="{FF2B5EF4-FFF2-40B4-BE49-F238E27FC236}">
                <a16:creationId xmlns:a16="http://schemas.microsoft.com/office/drawing/2014/main" id="{5785D220-0EBA-4857-A7E7-7C1E41EA220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107805" y="2915086"/>
            <a:ext cx="1223444" cy="3373002"/>
          </a:xfrm>
          <a:prstGeom prst="rect">
            <a:avLst/>
          </a:prstGeom>
        </p:spPr>
      </p:pic>
      <p:pic>
        <p:nvPicPr>
          <p:cNvPr id="10" name="Image 9">
            <a:extLst>
              <a:ext uri="{FF2B5EF4-FFF2-40B4-BE49-F238E27FC236}">
                <a16:creationId xmlns:a16="http://schemas.microsoft.com/office/drawing/2014/main" id="{A7A5542B-46EB-405D-AD42-2EE93099B5B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750433" y="2874402"/>
            <a:ext cx="1163756" cy="3413686"/>
          </a:xfrm>
          <a:prstGeom prst="rect">
            <a:avLst/>
          </a:prstGeom>
        </p:spPr>
      </p:pic>
      <p:sp>
        <p:nvSpPr>
          <p:cNvPr id="11" name="Rectangle 10">
            <a:extLst>
              <a:ext uri="{FF2B5EF4-FFF2-40B4-BE49-F238E27FC236}">
                <a16:creationId xmlns:a16="http://schemas.microsoft.com/office/drawing/2014/main" id="{B9440A93-AD78-4F30-9F33-965CBCA1206A}"/>
              </a:ext>
            </a:extLst>
          </p:cNvPr>
          <p:cNvSpPr/>
          <p:nvPr/>
        </p:nvSpPr>
        <p:spPr>
          <a:xfrm>
            <a:off x="3441569" y="3326278"/>
            <a:ext cx="5105272" cy="2509933"/>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rgbClr val="BEB445"/>
                </a:solidFill>
              </a:rPr>
              <a:t>Le syndrome amotivationnel</a:t>
            </a:r>
          </a:p>
          <a:p>
            <a:pPr marL="285750" indent="-285750">
              <a:buFont typeface="Wingdings" panose="05000000000000000000" pitchFamily="2" charset="2"/>
              <a:buChar char="ü"/>
            </a:pPr>
            <a:r>
              <a:rPr lang="fr-FR" sz="1600" dirty="0">
                <a:solidFill>
                  <a:schemeClr val="bg1"/>
                </a:solidFill>
              </a:rPr>
              <a:t>Déficit de l’activité professionnelle ou scolaire</a:t>
            </a:r>
          </a:p>
          <a:p>
            <a:pPr marL="285750" indent="-285750">
              <a:buFont typeface="Wingdings" panose="05000000000000000000" pitchFamily="2" charset="2"/>
              <a:buChar char="ü"/>
            </a:pPr>
            <a:r>
              <a:rPr lang="fr-FR" sz="1600" dirty="0">
                <a:solidFill>
                  <a:schemeClr val="bg1"/>
                </a:solidFill>
              </a:rPr>
              <a:t>Désinsertion, voire dénutrition et /ou incurie</a:t>
            </a:r>
          </a:p>
          <a:p>
            <a:pPr marL="285750" indent="-285750">
              <a:buFont typeface="Wingdings" panose="05000000000000000000" pitchFamily="2" charset="2"/>
              <a:buChar char="ü"/>
            </a:pPr>
            <a:r>
              <a:rPr lang="fr-FR" sz="1600" dirty="0">
                <a:solidFill>
                  <a:schemeClr val="bg1"/>
                </a:solidFill>
              </a:rPr>
              <a:t>Troubles du fonctionnement intellectuel, difficultés de concentration</a:t>
            </a:r>
          </a:p>
          <a:p>
            <a:pPr marL="285750" indent="-285750">
              <a:buFont typeface="Wingdings" panose="05000000000000000000" pitchFamily="2" charset="2"/>
              <a:buChar char="ü"/>
            </a:pPr>
            <a:r>
              <a:rPr lang="fr-FR" sz="1600" dirty="0">
                <a:solidFill>
                  <a:schemeClr val="bg1"/>
                </a:solidFill>
              </a:rPr>
              <a:t>Troubles amnésiques</a:t>
            </a:r>
          </a:p>
          <a:p>
            <a:pPr marL="285750" indent="-285750">
              <a:buFont typeface="Wingdings" panose="05000000000000000000" pitchFamily="2" charset="2"/>
              <a:buChar char="ü"/>
            </a:pPr>
            <a:r>
              <a:rPr lang="fr-FR" sz="1600" dirty="0">
                <a:solidFill>
                  <a:schemeClr val="bg1"/>
                </a:solidFill>
              </a:rPr>
              <a:t>Pauvreté idéatoire</a:t>
            </a:r>
          </a:p>
          <a:p>
            <a:pPr marL="285750" indent="-285750">
              <a:buFont typeface="Wingdings" panose="05000000000000000000" pitchFamily="2" charset="2"/>
              <a:buChar char="ü"/>
            </a:pPr>
            <a:r>
              <a:rPr lang="fr-FR" sz="1600" dirty="0">
                <a:solidFill>
                  <a:schemeClr val="bg1"/>
                </a:solidFill>
              </a:rPr>
              <a:t>Indifférence affective</a:t>
            </a:r>
          </a:p>
          <a:p>
            <a:pPr marL="285750" indent="-285750">
              <a:buFont typeface="Wingdings" panose="05000000000000000000" pitchFamily="2" charset="2"/>
              <a:buChar char="ü"/>
            </a:pPr>
            <a:r>
              <a:rPr lang="fr-FR" sz="1600" dirty="0">
                <a:solidFill>
                  <a:schemeClr val="bg1"/>
                </a:solidFill>
              </a:rPr>
              <a:t>Rétrécissement de la vie relationnelle</a:t>
            </a:r>
          </a:p>
        </p:txBody>
      </p:sp>
    </p:spTree>
    <p:extLst>
      <p:ext uri="{BB962C8B-B14F-4D97-AF65-F5344CB8AC3E}">
        <p14:creationId xmlns:p14="http://schemas.microsoft.com/office/powerpoint/2010/main" val="257799604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A8B29F08-F697-4383-BBB9-29FC25E559BC}"/>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34782" y="2373911"/>
            <a:ext cx="1223444" cy="3373002"/>
          </a:xfrm>
          <a:prstGeom prst="rect">
            <a:avLst/>
          </a:prstGeom>
        </p:spPr>
      </p:pic>
      <p:pic>
        <p:nvPicPr>
          <p:cNvPr id="10" name="Image 9">
            <a:extLst>
              <a:ext uri="{FF2B5EF4-FFF2-40B4-BE49-F238E27FC236}">
                <a16:creationId xmlns:a16="http://schemas.microsoft.com/office/drawing/2014/main" id="{B1FC7CD2-CEA5-44CB-961C-C8ED2819ABB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103370" y="2333227"/>
            <a:ext cx="1163756" cy="3413686"/>
          </a:xfrm>
          <a:prstGeom prst="rect">
            <a:avLst/>
          </a:prstGeom>
        </p:spPr>
      </p:pic>
      <p:sp>
        <p:nvSpPr>
          <p:cNvPr id="13" name="Rectangle 12">
            <a:extLst>
              <a:ext uri="{FF2B5EF4-FFF2-40B4-BE49-F238E27FC236}">
                <a16:creationId xmlns:a16="http://schemas.microsoft.com/office/drawing/2014/main" id="{E1334993-BF0D-40AC-888B-67D1F7087CDF}"/>
              </a:ext>
            </a:extLst>
          </p:cNvPr>
          <p:cNvSpPr/>
          <p:nvPr/>
        </p:nvSpPr>
        <p:spPr>
          <a:xfrm>
            <a:off x="2453235" y="2315140"/>
            <a:ext cx="7521188" cy="2265371"/>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rgbClr val="BEB445"/>
                </a:solidFill>
              </a:rPr>
              <a:t>Schizophrénie/cannabis : quels liens ?</a:t>
            </a:r>
          </a:p>
          <a:p>
            <a:r>
              <a:rPr lang="fr-FR" sz="1600" dirty="0">
                <a:solidFill>
                  <a:schemeClr val="bg1"/>
                </a:solidFill>
              </a:rPr>
              <a:t>Amélioration des symptômes négatifs : </a:t>
            </a:r>
          </a:p>
          <a:p>
            <a:pPr marL="285750" indent="-285750">
              <a:buFont typeface="Wingdings" panose="05000000000000000000" pitchFamily="2" charset="2"/>
              <a:buChar char="ü"/>
            </a:pPr>
            <a:r>
              <a:rPr lang="fr-FR" sz="1600" dirty="0">
                <a:solidFill>
                  <a:schemeClr val="bg1"/>
                </a:solidFill>
              </a:rPr>
              <a:t>Émoussement affectif, retrait émotionnel, apragmatisme</a:t>
            </a:r>
          </a:p>
          <a:p>
            <a:r>
              <a:rPr lang="fr-FR" sz="1600" dirty="0">
                <a:solidFill>
                  <a:schemeClr val="bg1"/>
                </a:solidFill>
              </a:rPr>
              <a:t>Majoration des symptômes positifs :</a:t>
            </a:r>
          </a:p>
          <a:p>
            <a:pPr marL="285750" indent="-285750">
              <a:buFont typeface="Wingdings" panose="05000000000000000000" pitchFamily="2" charset="2"/>
              <a:buChar char="ü"/>
            </a:pPr>
            <a:r>
              <a:rPr lang="fr-FR" sz="1600" dirty="0">
                <a:solidFill>
                  <a:schemeClr val="bg1"/>
                </a:solidFill>
              </a:rPr>
              <a:t>Délires, hallucinations, sensations corporelles…</a:t>
            </a:r>
          </a:p>
          <a:p>
            <a:r>
              <a:rPr lang="fr-FR" sz="1600" dirty="0">
                <a:solidFill>
                  <a:schemeClr val="bg1"/>
                </a:solidFill>
              </a:rPr>
              <a:t>Augmentation des hospitalisations</a:t>
            </a:r>
          </a:p>
          <a:p>
            <a:r>
              <a:rPr lang="fr-FR" sz="1600" dirty="0">
                <a:solidFill>
                  <a:schemeClr val="bg1"/>
                </a:solidFill>
              </a:rPr>
              <a:t>Moindre compliance au traitement</a:t>
            </a:r>
          </a:p>
          <a:p>
            <a:r>
              <a:rPr lang="fr-FR" sz="1600" dirty="0">
                <a:solidFill>
                  <a:schemeClr val="bg1"/>
                </a:solidFill>
              </a:rPr>
              <a:t>Risque de dépression et de passage à l’acte suicidaire</a:t>
            </a:r>
            <a:endParaRPr lang="fr-FR" sz="1600" b="1" dirty="0">
              <a:solidFill>
                <a:srgbClr val="BEB445"/>
              </a:solidFill>
            </a:endParaRPr>
          </a:p>
        </p:txBody>
      </p:sp>
      <p:sp>
        <p:nvSpPr>
          <p:cNvPr id="8" name="ZoneTexte 7">
            <a:extLst>
              <a:ext uri="{FF2B5EF4-FFF2-40B4-BE49-F238E27FC236}">
                <a16:creationId xmlns:a16="http://schemas.microsoft.com/office/drawing/2014/main" id="{6823E740-4B91-4E3D-9FDC-7A9662EA18B6}"/>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Cannabis, principaux effets à plus ou moins long terme</a:t>
            </a:r>
          </a:p>
          <a:p>
            <a:pPr lvl="0"/>
            <a:r>
              <a:rPr lang="fr-FR" sz="3200" b="1" dirty="0">
                <a:solidFill>
                  <a:srgbClr val="7A2553"/>
                </a:solidFill>
              </a:rPr>
              <a:t>Conséquences Psychiatriques</a:t>
            </a:r>
            <a:endParaRPr lang="fr-FR" sz="3200" dirty="0">
              <a:solidFill>
                <a:srgbClr val="6B6123"/>
              </a:solidFill>
            </a:endParaRPr>
          </a:p>
        </p:txBody>
      </p:sp>
      <p:sp>
        <p:nvSpPr>
          <p:cNvPr id="7" name="Rectangle 6">
            <a:extLst>
              <a:ext uri="{FF2B5EF4-FFF2-40B4-BE49-F238E27FC236}">
                <a16:creationId xmlns:a16="http://schemas.microsoft.com/office/drawing/2014/main" id="{880C5ED5-A46B-49C1-9310-6A84B2330CD2}"/>
              </a:ext>
            </a:extLst>
          </p:cNvPr>
          <p:cNvSpPr/>
          <p:nvPr/>
        </p:nvSpPr>
        <p:spPr>
          <a:xfrm>
            <a:off x="2453235" y="4687651"/>
            <a:ext cx="7521189" cy="1181304"/>
          </a:xfrm>
          <a:prstGeom prst="rect">
            <a:avLst/>
          </a:prstGeom>
          <a:solidFill>
            <a:srgbClr val="7A2553"/>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a:solidFill>
                  <a:schemeClr val="bg1"/>
                </a:solidFill>
              </a:rPr>
              <a:t>Risque de schizophrénie+++ avec l’intensité de la consommation, véritable facteur de risque sur terrain multifactoriel de vulnérabilité (sous-groupe de patients et risque dose-dépendant)</a:t>
            </a:r>
          </a:p>
          <a:p>
            <a:r>
              <a:rPr lang="fr-FR" sz="1600" dirty="0">
                <a:solidFill>
                  <a:schemeClr val="bg1"/>
                </a:solidFill>
              </a:rPr>
              <a:t>Risque de dépression+++ (dose-dépendant) : RR X 5 chez ado, surtout si début précoce</a:t>
            </a:r>
          </a:p>
        </p:txBody>
      </p:sp>
    </p:spTree>
    <p:extLst>
      <p:ext uri="{BB962C8B-B14F-4D97-AF65-F5344CB8AC3E}">
        <p14:creationId xmlns:p14="http://schemas.microsoft.com/office/powerpoint/2010/main" val="6940827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A8B29F08-F697-4383-BBB9-29FC25E559BC}"/>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34782" y="2373911"/>
            <a:ext cx="1223444" cy="3373002"/>
          </a:xfrm>
          <a:prstGeom prst="rect">
            <a:avLst/>
          </a:prstGeom>
        </p:spPr>
      </p:pic>
      <p:sp>
        <p:nvSpPr>
          <p:cNvPr id="13" name="Rectangle 12">
            <a:extLst>
              <a:ext uri="{FF2B5EF4-FFF2-40B4-BE49-F238E27FC236}">
                <a16:creationId xmlns:a16="http://schemas.microsoft.com/office/drawing/2014/main" id="{E1334993-BF0D-40AC-888B-67D1F7087CDF}"/>
              </a:ext>
            </a:extLst>
          </p:cNvPr>
          <p:cNvSpPr/>
          <p:nvPr/>
        </p:nvSpPr>
        <p:spPr>
          <a:xfrm>
            <a:off x="2453234" y="2753683"/>
            <a:ext cx="8631532" cy="698648"/>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a:solidFill>
                  <a:schemeClr val="bg1"/>
                </a:solidFill>
              </a:rPr>
              <a:t>RCIU, prématurité, syndrome de sevrage néonatal (jusqu’à un mois)</a:t>
            </a:r>
          </a:p>
        </p:txBody>
      </p:sp>
      <p:sp>
        <p:nvSpPr>
          <p:cNvPr id="8" name="ZoneTexte 7">
            <a:extLst>
              <a:ext uri="{FF2B5EF4-FFF2-40B4-BE49-F238E27FC236}">
                <a16:creationId xmlns:a16="http://schemas.microsoft.com/office/drawing/2014/main" id="{6823E740-4B91-4E3D-9FDC-7A9662EA18B6}"/>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Cannabis, principaux effets à plus ou moins long terme</a:t>
            </a:r>
          </a:p>
          <a:p>
            <a:pPr lvl="0"/>
            <a:r>
              <a:rPr lang="fr-FR" sz="3200" b="1" dirty="0">
                <a:solidFill>
                  <a:srgbClr val="7A2553"/>
                </a:solidFill>
              </a:rPr>
              <a:t>Conséquences In Utéro</a:t>
            </a:r>
            <a:endParaRPr lang="fr-FR" sz="3200" dirty="0">
              <a:solidFill>
                <a:srgbClr val="6B6123"/>
              </a:solidFill>
            </a:endParaRPr>
          </a:p>
        </p:txBody>
      </p:sp>
      <p:sp>
        <p:nvSpPr>
          <p:cNvPr id="7" name="Rectangle 6">
            <a:extLst>
              <a:ext uri="{FF2B5EF4-FFF2-40B4-BE49-F238E27FC236}">
                <a16:creationId xmlns:a16="http://schemas.microsoft.com/office/drawing/2014/main" id="{880C5ED5-A46B-49C1-9310-6A84B2330CD2}"/>
              </a:ext>
            </a:extLst>
          </p:cNvPr>
          <p:cNvSpPr/>
          <p:nvPr/>
        </p:nvSpPr>
        <p:spPr>
          <a:xfrm>
            <a:off x="2453235" y="3564292"/>
            <a:ext cx="8631532" cy="1455577"/>
          </a:xfrm>
          <a:prstGeom prst="rect">
            <a:avLst/>
          </a:prstGeom>
          <a:solidFill>
            <a:srgbClr val="7A2553"/>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b="1" dirty="0">
                <a:solidFill>
                  <a:srgbClr val="BEB445"/>
                </a:solidFill>
              </a:rPr>
              <a:t>Conséquences sur l’enfant :</a:t>
            </a:r>
          </a:p>
          <a:p>
            <a:pPr marL="285750" indent="-285750">
              <a:buFont typeface="Wingdings" panose="05000000000000000000" pitchFamily="2" charset="2"/>
              <a:buChar char="ü"/>
            </a:pPr>
            <a:r>
              <a:rPr lang="fr-FR" sz="1600" dirty="0">
                <a:solidFill>
                  <a:schemeClr val="bg1"/>
                </a:solidFill>
              </a:rPr>
              <a:t>Vers l'âge de 3 ans : anomalie de la mémoire immédiate, raisonnement et abstraction</a:t>
            </a:r>
          </a:p>
          <a:p>
            <a:pPr marL="285750" indent="-285750">
              <a:buFont typeface="Wingdings" panose="05000000000000000000" pitchFamily="2" charset="2"/>
              <a:buChar char="ü"/>
            </a:pPr>
            <a:r>
              <a:rPr lang="fr-FR" sz="1600" dirty="0">
                <a:solidFill>
                  <a:schemeClr val="bg1"/>
                </a:solidFill>
              </a:rPr>
              <a:t>Vers l'âge de 6 ans : déficit de l’attention, hyper activité, impulsivité persistance à l'âge adulte</a:t>
            </a:r>
          </a:p>
          <a:p>
            <a:pPr marL="285750" indent="-285750">
              <a:buFont typeface="Wingdings" panose="05000000000000000000" pitchFamily="2" charset="2"/>
              <a:buChar char="ü"/>
            </a:pPr>
            <a:r>
              <a:rPr lang="fr-FR" sz="1600" dirty="0">
                <a:solidFill>
                  <a:schemeClr val="bg1"/>
                </a:solidFill>
              </a:rPr>
              <a:t>Risque augmenté de troubles de l’usage de SPA</a:t>
            </a:r>
          </a:p>
          <a:p>
            <a:pPr marL="285750" indent="-285750">
              <a:buFont typeface="Wingdings" panose="05000000000000000000" pitchFamily="2" charset="2"/>
              <a:buChar char="ü"/>
            </a:pPr>
            <a:r>
              <a:rPr lang="fr-FR" sz="1600" dirty="0">
                <a:solidFill>
                  <a:schemeClr val="bg1"/>
                </a:solidFill>
              </a:rPr>
              <a:t>Allaitement: Pas d’aménagement en fonction des horaires de tétées THC &gt; 8 fois le taux sanguin</a:t>
            </a:r>
          </a:p>
        </p:txBody>
      </p:sp>
    </p:spTree>
    <p:extLst>
      <p:ext uri="{BB962C8B-B14F-4D97-AF65-F5344CB8AC3E}">
        <p14:creationId xmlns:p14="http://schemas.microsoft.com/office/powerpoint/2010/main" val="2801320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2A48DD89-9BEC-479A-B1D7-EC33D4C1989D}"/>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Alcool, principaux effets à plus ou moins long terme</a:t>
            </a:r>
          </a:p>
          <a:p>
            <a:pPr lvl="0"/>
            <a:r>
              <a:rPr lang="fr-FR" sz="3200" b="1" dirty="0">
                <a:solidFill>
                  <a:srgbClr val="7A2553"/>
                </a:solidFill>
              </a:rPr>
              <a:t>Conséquences Physiques</a:t>
            </a:r>
            <a:endParaRPr lang="fr-FR" sz="3200" dirty="0">
              <a:solidFill>
                <a:srgbClr val="6B6123"/>
              </a:solidFill>
            </a:endParaRPr>
          </a:p>
        </p:txBody>
      </p:sp>
      <p:pic>
        <p:nvPicPr>
          <p:cNvPr id="9" name="Image 8">
            <a:extLst>
              <a:ext uri="{FF2B5EF4-FFF2-40B4-BE49-F238E27FC236}">
                <a16:creationId xmlns:a16="http://schemas.microsoft.com/office/drawing/2014/main" id="{5785D220-0EBA-4857-A7E7-7C1E41EA220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714296" y="2949217"/>
            <a:ext cx="1223444" cy="3373002"/>
          </a:xfrm>
          <a:prstGeom prst="rect">
            <a:avLst/>
          </a:prstGeom>
        </p:spPr>
      </p:pic>
      <p:pic>
        <p:nvPicPr>
          <p:cNvPr id="10" name="Image 9">
            <a:extLst>
              <a:ext uri="{FF2B5EF4-FFF2-40B4-BE49-F238E27FC236}">
                <a16:creationId xmlns:a16="http://schemas.microsoft.com/office/drawing/2014/main" id="{A7A5542B-46EB-405D-AD42-2EE93099B5B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405200" y="2874402"/>
            <a:ext cx="1163756" cy="3413686"/>
          </a:xfrm>
          <a:prstGeom prst="rect">
            <a:avLst/>
          </a:prstGeom>
        </p:spPr>
      </p:pic>
      <p:sp>
        <p:nvSpPr>
          <p:cNvPr id="11" name="Rectangle 10">
            <a:extLst>
              <a:ext uri="{FF2B5EF4-FFF2-40B4-BE49-F238E27FC236}">
                <a16:creationId xmlns:a16="http://schemas.microsoft.com/office/drawing/2014/main" id="{B9440A93-AD78-4F30-9F33-965CBCA1206A}"/>
              </a:ext>
            </a:extLst>
          </p:cNvPr>
          <p:cNvSpPr/>
          <p:nvPr/>
        </p:nvSpPr>
        <p:spPr>
          <a:xfrm>
            <a:off x="4159272" y="3312367"/>
            <a:ext cx="4094990" cy="2471900"/>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ü"/>
            </a:pPr>
            <a:r>
              <a:rPr lang="fr-FR" sz="1600" dirty="0">
                <a:solidFill>
                  <a:schemeClr val="bg1"/>
                </a:solidFill>
              </a:rPr>
              <a:t>Pathologies du système digestif</a:t>
            </a:r>
          </a:p>
          <a:p>
            <a:pPr marL="285750" indent="-285750">
              <a:buFont typeface="Wingdings" panose="05000000000000000000" pitchFamily="2" charset="2"/>
              <a:buChar char="ü"/>
            </a:pPr>
            <a:r>
              <a:rPr lang="fr-FR" sz="1600" dirty="0">
                <a:solidFill>
                  <a:schemeClr val="bg1"/>
                </a:solidFill>
              </a:rPr>
              <a:t>Pathologies du système nerveux</a:t>
            </a:r>
          </a:p>
          <a:p>
            <a:pPr marL="285750" indent="-285750">
              <a:buFont typeface="Wingdings" panose="05000000000000000000" pitchFamily="2" charset="2"/>
              <a:buChar char="ü"/>
            </a:pPr>
            <a:r>
              <a:rPr lang="fr-FR" sz="1600" dirty="0">
                <a:solidFill>
                  <a:schemeClr val="bg1"/>
                </a:solidFill>
              </a:rPr>
              <a:t>Modifications Sanguines</a:t>
            </a:r>
          </a:p>
          <a:p>
            <a:pPr marL="285750" indent="-285750">
              <a:buFont typeface="Wingdings" panose="05000000000000000000" pitchFamily="2" charset="2"/>
              <a:buChar char="ü"/>
            </a:pPr>
            <a:r>
              <a:rPr lang="fr-FR" sz="1600" dirty="0">
                <a:solidFill>
                  <a:schemeClr val="bg1"/>
                </a:solidFill>
              </a:rPr>
              <a:t>Pathologies Cardiovasculaires</a:t>
            </a:r>
          </a:p>
          <a:p>
            <a:pPr marL="285750" indent="-285750">
              <a:buFont typeface="Wingdings" panose="05000000000000000000" pitchFamily="2" charset="2"/>
              <a:buChar char="ü"/>
            </a:pPr>
            <a:r>
              <a:rPr lang="fr-FR" sz="1600" dirty="0">
                <a:solidFill>
                  <a:schemeClr val="bg1"/>
                </a:solidFill>
              </a:rPr>
              <a:t>Conséquences Traumatologiques et osseuses</a:t>
            </a:r>
          </a:p>
          <a:p>
            <a:pPr marL="285750" indent="-285750">
              <a:buFont typeface="Wingdings" panose="05000000000000000000" pitchFamily="2" charset="2"/>
              <a:buChar char="ü"/>
            </a:pPr>
            <a:r>
              <a:rPr lang="fr-FR" sz="1600" dirty="0">
                <a:solidFill>
                  <a:schemeClr val="bg1"/>
                </a:solidFill>
              </a:rPr>
              <a:t>Pathologies dermatologiques</a:t>
            </a:r>
          </a:p>
          <a:p>
            <a:pPr marL="285750" indent="-285750">
              <a:buFont typeface="Wingdings" panose="05000000000000000000" pitchFamily="2" charset="2"/>
              <a:buChar char="ü"/>
            </a:pPr>
            <a:r>
              <a:rPr lang="fr-FR" sz="1600" dirty="0">
                <a:solidFill>
                  <a:schemeClr val="bg1"/>
                </a:solidFill>
              </a:rPr>
              <a:t> Pathologies Hormonales et sexuelles</a:t>
            </a:r>
          </a:p>
          <a:p>
            <a:pPr marL="285750" indent="-285750">
              <a:buFont typeface="Wingdings" panose="05000000000000000000" pitchFamily="2" charset="2"/>
              <a:buChar char="ü"/>
            </a:pPr>
            <a:r>
              <a:rPr lang="fr-FR" sz="1600" dirty="0">
                <a:solidFill>
                  <a:schemeClr val="bg1"/>
                </a:solidFill>
              </a:rPr>
              <a:t>Conséquences psychiatriques </a:t>
            </a:r>
          </a:p>
        </p:txBody>
      </p:sp>
      <p:sp>
        <p:nvSpPr>
          <p:cNvPr id="12" name="ZoneTexte 11">
            <a:extLst>
              <a:ext uri="{FF2B5EF4-FFF2-40B4-BE49-F238E27FC236}">
                <a16:creationId xmlns:a16="http://schemas.microsoft.com/office/drawing/2014/main" id="{0D5ADCA4-C41C-46AF-A80E-49D52B8D4626}"/>
              </a:ext>
            </a:extLst>
          </p:cNvPr>
          <p:cNvSpPr txBox="1"/>
          <p:nvPr/>
        </p:nvSpPr>
        <p:spPr>
          <a:xfrm>
            <a:off x="752276" y="1796562"/>
            <a:ext cx="10908982" cy="1200329"/>
          </a:xfrm>
          <a:prstGeom prst="rect">
            <a:avLst/>
          </a:prstGeom>
          <a:noFill/>
        </p:spPr>
        <p:txBody>
          <a:bodyPr wrap="square">
            <a:spAutoFit/>
          </a:bodyPr>
          <a:lstStyle/>
          <a:p>
            <a:r>
              <a:rPr lang="fr-FR" sz="1800" dirty="0"/>
              <a:t>De nombreuses études montrent que le risque de cancer de la bouche, de la gorge, de l’œsophage ainsi que le cancer du sein progresse de manière significative à mesure qu’augmente la quantité consommée. </a:t>
            </a:r>
          </a:p>
          <a:p>
            <a:r>
              <a:rPr lang="fr-FR" sz="1800" dirty="0"/>
              <a:t>De plus, de faibles quantités suffisent pour accroitre le risque de cancer, notamment sur les organes en contact direct avec l’alcool (Orl et œsophage)</a:t>
            </a:r>
          </a:p>
        </p:txBody>
      </p:sp>
    </p:spTree>
    <p:extLst>
      <p:ext uri="{BB962C8B-B14F-4D97-AF65-F5344CB8AC3E}">
        <p14:creationId xmlns:p14="http://schemas.microsoft.com/office/powerpoint/2010/main" val="3109850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2A48DD89-9BEC-479A-B1D7-EC33D4C1989D}"/>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Alcool, principaux effets à plus ou moins long terme</a:t>
            </a:r>
          </a:p>
          <a:p>
            <a:pPr lvl="0"/>
            <a:r>
              <a:rPr lang="fr-FR" sz="3200" b="1" dirty="0">
                <a:solidFill>
                  <a:srgbClr val="7A2553"/>
                </a:solidFill>
              </a:rPr>
              <a:t>Conséquences Digestives</a:t>
            </a:r>
            <a:endParaRPr lang="fr-FR" sz="3200" dirty="0">
              <a:solidFill>
                <a:srgbClr val="6B6123"/>
              </a:solidFill>
            </a:endParaRPr>
          </a:p>
        </p:txBody>
      </p:sp>
      <p:pic>
        <p:nvPicPr>
          <p:cNvPr id="9" name="Image 8">
            <a:extLst>
              <a:ext uri="{FF2B5EF4-FFF2-40B4-BE49-F238E27FC236}">
                <a16:creationId xmlns:a16="http://schemas.microsoft.com/office/drawing/2014/main" id="{5785D220-0EBA-4857-A7E7-7C1E41EA220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479406" y="2915086"/>
            <a:ext cx="1223444" cy="3373002"/>
          </a:xfrm>
          <a:prstGeom prst="rect">
            <a:avLst/>
          </a:prstGeom>
        </p:spPr>
      </p:pic>
      <p:pic>
        <p:nvPicPr>
          <p:cNvPr id="10" name="Image 9">
            <a:extLst>
              <a:ext uri="{FF2B5EF4-FFF2-40B4-BE49-F238E27FC236}">
                <a16:creationId xmlns:a16="http://schemas.microsoft.com/office/drawing/2014/main" id="{A7A5542B-46EB-405D-AD42-2EE93099B5B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518791" y="2874402"/>
            <a:ext cx="1163756" cy="3413686"/>
          </a:xfrm>
          <a:prstGeom prst="rect">
            <a:avLst/>
          </a:prstGeom>
        </p:spPr>
      </p:pic>
      <p:sp>
        <p:nvSpPr>
          <p:cNvPr id="11" name="Rectangle 10">
            <a:extLst>
              <a:ext uri="{FF2B5EF4-FFF2-40B4-BE49-F238E27FC236}">
                <a16:creationId xmlns:a16="http://schemas.microsoft.com/office/drawing/2014/main" id="{B9440A93-AD78-4F30-9F33-965CBCA1206A}"/>
              </a:ext>
            </a:extLst>
          </p:cNvPr>
          <p:cNvSpPr/>
          <p:nvPr/>
        </p:nvSpPr>
        <p:spPr>
          <a:xfrm>
            <a:off x="4928583" y="2949217"/>
            <a:ext cx="2334834" cy="1725420"/>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ü"/>
            </a:pPr>
            <a:r>
              <a:rPr lang="fr-FR" sz="1600" dirty="0">
                <a:solidFill>
                  <a:schemeClr val="bg1"/>
                </a:solidFill>
              </a:rPr>
              <a:t>Pancréatite</a:t>
            </a:r>
          </a:p>
          <a:p>
            <a:pPr marL="285750" indent="-285750">
              <a:buFont typeface="Wingdings" panose="05000000000000000000" pitchFamily="2" charset="2"/>
              <a:buChar char="ü"/>
            </a:pPr>
            <a:r>
              <a:rPr lang="fr-FR" sz="1600" dirty="0">
                <a:solidFill>
                  <a:schemeClr val="bg1"/>
                </a:solidFill>
              </a:rPr>
              <a:t>Gastrite</a:t>
            </a:r>
          </a:p>
          <a:p>
            <a:pPr marL="285750" indent="-285750">
              <a:buFont typeface="Wingdings" panose="05000000000000000000" pitchFamily="2" charset="2"/>
              <a:buChar char="ü"/>
            </a:pPr>
            <a:r>
              <a:rPr lang="fr-FR" sz="1600" dirty="0">
                <a:solidFill>
                  <a:schemeClr val="bg1"/>
                </a:solidFill>
              </a:rPr>
              <a:t>Stéatose</a:t>
            </a:r>
          </a:p>
          <a:p>
            <a:pPr marL="285750" indent="-285750">
              <a:buFont typeface="Wingdings" panose="05000000000000000000" pitchFamily="2" charset="2"/>
              <a:buChar char="ü"/>
            </a:pPr>
            <a:r>
              <a:rPr lang="fr-FR" sz="1600" dirty="0">
                <a:solidFill>
                  <a:schemeClr val="bg1"/>
                </a:solidFill>
              </a:rPr>
              <a:t>Hépatite alcoolique</a:t>
            </a:r>
          </a:p>
          <a:p>
            <a:pPr marL="285750" indent="-285750">
              <a:buFont typeface="Wingdings" panose="05000000000000000000" pitchFamily="2" charset="2"/>
              <a:buChar char="ü"/>
            </a:pPr>
            <a:r>
              <a:rPr lang="fr-FR" sz="1600" dirty="0">
                <a:solidFill>
                  <a:schemeClr val="bg1"/>
                </a:solidFill>
              </a:rPr>
              <a:t>Cirrhose du foie</a:t>
            </a:r>
          </a:p>
        </p:txBody>
      </p:sp>
    </p:spTree>
    <p:extLst>
      <p:ext uri="{BB962C8B-B14F-4D97-AF65-F5344CB8AC3E}">
        <p14:creationId xmlns:p14="http://schemas.microsoft.com/office/powerpoint/2010/main" val="942968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2A48DD89-9BEC-479A-B1D7-EC33D4C1989D}"/>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Alcool, principaux effets à plus ou moins long terme</a:t>
            </a:r>
          </a:p>
          <a:p>
            <a:pPr lvl="0"/>
            <a:r>
              <a:rPr lang="fr-FR" sz="3200" b="1" dirty="0">
                <a:solidFill>
                  <a:srgbClr val="7A2553"/>
                </a:solidFill>
              </a:rPr>
              <a:t>Conséquences Neurologiques</a:t>
            </a:r>
            <a:endParaRPr lang="fr-FR" sz="3200" dirty="0">
              <a:solidFill>
                <a:srgbClr val="6B6123"/>
              </a:solidFill>
            </a:endParaRPr>
          </a:p>
        </p:txBody>
      </p:sp>
      <p:pic>
        <p:nvPicPr>
          <p:cNvPr id="9" name="Image 8">
            <a:extLst>
              <a:ext uri="{FF2B5EF4-FFF2-40B4-BE49-F238E27FC236}">
                <a16:creationId xmlns:a16="http://schemas.microsoft.com/office/drawing/2014/main" id="{5785D220-0EBA-4857-A7E7-7C1E41EA220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36207" y="2915086"/>
            <a:ext cx="1223444" cy="3373002"/>
          </a:xfrm>
          <a:prstGeom prst="rect">
            <a:avLst/>
          </a:prstGeom>
        </p:spPr>
      </p:pic>
      <p:pic>
        <p:nvPicPr>
          <p:cNvPr id="10" name="Image 9">
            <a:extLst>
              <a:ext uri="{FF2B5EF4-FFF2-40B4-BE49-F238E27FC236}">
                <a16:creationId xmlns:a16="http://schemas.microsoft.com/office/drawing/2014/main" id="{A7A5542B-46EB-405D-AD42-2EE93099B5B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8565" y="2874402"/>
            <a:ext cx="1163756" cy="3413686"/>
          </a:xfrm>
          <a:prstGeom prst="rect">
            <a:avLst/>
          </a:prstGeom>
        </p:spPr>
      </p:pic>
      <p:sp>
        <p:nvSpPr>
          <p:cNvPr id="11" name="Rectangle 10">
            <a:extLst>
              <a:ext uri="{FF2B5EF4-FFF2-40B4-BE49-F238E27FC236}">
                <a16:creationId xmlns:a16="http://schemas.microsoft.com/office/drawing/2014/main" id="{B9440A93-AD78-4F30-9F33-965CBCA1206A}"/>
              </a:ext>
            </a:extLst>
          </p:cNvPr>
          <p:cNvSpPr/>
          <p:nvPr/>
        </p:nvSpPr>
        <p:spPr>
          <a:xfrm>
            <a:off x="1940989" y="2790511"/>
            <a:ext cx="2177640" cy="2919824"/>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a:solidFill>
                  <a:schemeClr val="bg1"/>
                </a:solidFill>
              </a:rPr>
              <a:t>Troubles du jugement</a:t>
            </a:r>
          </a:p>
          <a:p>
            <a:r>
              <a:rPr lang="fr-FR" sz="1600" dirty="0">
                <a:solidFill>
                  <a:schemeClr val="bg1"/>
                </a:solidFill>
              </a:rPr>
              <a:t>Agressivité</a:t>
            </a:r>
          </a:p>
          <a:p>
            <a:r>
              <a:rPr lang="fr-FR" sz="1600" dirty="0">
                <a:solidFill>
                  <a:schemeClr val="bg1"/>
                </a:solidFill>
              </a:rPr>
              <a:t>Ivresses pathologiques</a:t>
            </a:r>
          </a:p>
        </p:txBody>
      </p:sp>
      <p:sp>
        <p:nvSpPr>
          <p:cNvPr id="6" name="Rectangle 5">
            <a:extLst>
              <a:ext uri="{FF2B5EF4-FFF2-40B4-BE49-F238E27FC236}">
                <a16:creationId xmlns:a16="http://schemas.microsoft.com/office/drawing/2014/main" id="{987EDA50-F1B1-4223-9B32-75B8BE3F727B}"/>
              </a:ext>
            </a:extLst>
          </p:cNvPr>
          <p:cNvSpPr/>
          <p:nvPr/>
        </p:nvSpPr>
        <p:spPr>
          <a:xfrm>
            <a:off x="4138717" y="2790511"/>
            <a:ext cx="3317165" cy="2919824"/>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a:solidFill>
                  <a:schemeClr val="bg1"/>
                </a:solidFill>
              </a:rPr>
              <a:t>hématomes </a:t>
            </a:r>
            <a:r>
              <a:rPr lang="fr-FR" sz="1600" dirty="0" err="1">
                <a:solidFill>
                  <a:schemeClr val="bg1"/>
                </a:solidFill>
              </a:rPr>
              <a:t>intra-crâniens</a:t>
            </a:r>
            <a:endParaRPr lang="fr-FR" sz="1600" dirty="0">
              <a:solidFill>
                <a:schemeClr val="bg1"/>
              </a:solidFill>
            </a:endParaRPr>
          </a:p>
          <a:p>
            <a:r>
              <a:rPr lang="fr-FR" sz="1600" dirty="0">
                <a:solidFill>
                  <a:schemeClr val="bg1"/>
                </a:solidFill>
              </a:rPr>
              <a:t>(Traumas crâniens) </a:t>
            </a:r>
          </a:p>
          <a:p>
            <a:r>
              <a:rPr lang="fr-FR" sz="1600" dirty="0">
                <a:solidFill>
                  <a:schemeClr val="bg1"/>
                </a:solidFill>
              </a:rPr>
              <a:t>Atteinte cervelet « coordination motrice »</a:t>
            </a:r>
          </a:p>
          <a:p>
            <a:r>
              <a:rPr lang="fr-FR" sz="1600" dirty="0">
                <a:solidFill>
                  <a:schemeClr val="bg1"/>
                </a:solidFill>
              </a:rPr>
              <a:t>Troubles cognitifs jusqu’à la démence (Syndrome de Korsakoff),</a:t>
            </a:r>
          </a:p>
          <a:p>
            <a:r>
              <a:rPr lang="fr-FR" sz="1600" dirty="0">
                <a:solidFill>
                  <a:schemeClr val="bg1"/>
                </a:solidFill>
              </a:rPr>
              <a:t>AVC, </a:t>
            </a:r>
          </a:p>
          <a:p>
            <a:r>
              <a:rPr lang="fr-FR" sz="1600" dirty="0">
                <a:solidFill>
                  <a:schemeClr val="bg1"/>
                </a:solidFill>
              </a:rPr>
              <a:t>Névrite optique (baisse acuité visuelle)</a:t>
            </a:r>
          </a:p>
          <a:p>
            <a:r>
              <a:rPr lang="fr-FR" sz="1600" dirty="0">
                <a:solidFill>
                  <a:schemeClr val="bg1"/>
                </a:solidFill>
              </a:rPr>
              <a:t>Polynévrite membres inférieurs (douleurs, crampes, perte sensibilité)</a:t>
            </a:r>
          </a:p>
          <a:p>
            <a:endParaRPr lang="fr-FR" sz="1600" dirty="0">
              <a:solidFill>
                <a:schemeClr val="bg1"/>
              </a:solidFill>
            </a:endParaRPr>
          </a:p>
        </p:txBody>
      </p:sp>
      <p:sp>
        <p:nvSpPr>
          <p:cNvPr id="7" name="Rectangle 6">
            <a:extLst>
              <a:ext uri="{FF2B5EF4-FFF2-40B4-BE49-F238E27FC236}">
                <a16:creationId xmlns:a16="http://schemas.microsoft.com/office/drawing/2014/main" id="{063BA83D-54BF-4998-AD7A-6855D54EA961}"/>
              </a:ext>
            </a:extLst>
          </p:cNvPr>
          <p:cNvSpPr/>
          <p:nvPr/>
        </p:nvSpPr>
        <p:spPr>
          <a:xfrm>
            <a:off x="7475970" y="2790426"/>
            <a:ext cx="3139882" cy="2919824"/>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a:solidFill>
                  <a:schemeClr val="bg1"/>
                </a:solidFill>
              </a:rPr>
              <a:t>Epilepsie :</a:t>
            </a:r>
          </a:p>
          <a:p>
            <a:r>
              <a:rPr lang="fr-FR" sz="1600" dirty="0">
                <a:solidFill>
                  <a:schemeClr val="bg1"/>
                </a:solidFill>
              </a:rPr>
              <a:t>La consommation d’alcool peut entraîner une crise chez un sujet prédisposé</a:t>
            </a:r>
          </a:p>
          <a:p>
            <a:r>
              <a:rPr lang="fr-FR" sz="1600" dirty="0">
                <a:solidFill>
                  <a:schemeClr val="bg1"/>
                </a:solidFill>
              </a:rPr>
              <a:t>Le sevrage d’alcool chez un dépendant peut également entraîner une crise.</a:t>
            </a:r>
          </a:p>
          <a:p>
            <a:pPr algn="ctr"/>
            <a:r>
              <a:rPr lang="fr-FR" sz="1400" i="1" dirty="0">
                <a:solidFill>
                  <a:srgbClr val="BEB445"/>
                </a:solidFill>
              </a:rPr>
              <a:t>Un sujet peut donc présenter une crise soit après avoir (trop) bu soit après n’avoir pas assez bu!!</a:t>
            </a:r>
          </a:p>
        </p:txBody>
      </p:sp>
    </p:spTree>
    <p:extLst>
      <p:ext uri="{BB962C8B-B14F-4D97-AF65-F5344CB8AC3E}">
        <p14:creationId xmlns:p14="http://schemas.microsoft.com/office/powerpoint/2010/main" val="3459995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2A48DD89-9BEC-479A-B1D7-EC33D4C1989D}"/>
              </a:ext>
            </a:extLst>
          </p:cNvPr>
          <p:cNvSpPr txBox="1"/>
          <p:nvPr/>
        </p:nvSpPr>
        <p:spPr>
          <a:xfrm>
            <a:off x="408639" y="581891"/>
            <a:ext cx="11856098" cy="1077218"/>
          </a:xfrm>
          <a:prstGeom prst="rect">
            <a:avLst/>
          </a:prstGeom>
          <a:noFill/>
        </p:spPr>
        <p:txBody>
          <a:bodyPr wrap="square" rtlCol="0">
            <a:spAutoFit/>
          </a:bodyPr>
          <a:lstStyle/>
          <a:p>
            <a:pPr lvl="0"/>
            <a:r>
              <a:rPr lang="fr-FR" sz="3200" b="1" dirty="0">
                <a:solidFill>
                  <a:srgbClr val="7A2553"/>
                </a:solidFill>
              </a:rPr>
              <a:t>Alcool, principaux effets à plus ou moins long terme</a:t>
            </a:r>
          </a:p>
          <a:p>
            <a:pPr lvl="0"/>
            <a:r>
              <a:rPr lang="fr-FR" sz="3200" b="1" dirty="0">
                <a:solidFill>
                  <a:srgbClr val="7A2553"/>
                </a:solidFill>
              </a:rPr>
              <a:t>Modifications sanguines</a:t>
            </a:r>
            <a:endParaRPr lang="fr-FR" sz="3200" dirty="0">
              <a:solidFill>
                <a:srgbClr val="6B6123"/>
              </a:solidFill>
            </a:endParaRPr>
          </a:p>
        </p:txBody>
      </p:sp>
      <p:pic>
        <p:nvPicPr>
          <p:cNvPr id="9" name="Image 8">
            <a:extLst>
              <a:ext uri="{FF2B5EF4-FFF2-40B4-BE49-F238E27FC236}">
                <a16:creationId xmlns:a16="http://schemas.microsoft.com/office/drawing/2014/main" id="{5785D220-0EBA-4857-A7E7-7C1E41EA220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36207" y="2915086"/>
            <a:ext cx="1223444" cy="3373002"/>
          </a:xfrm>
          <a:prstGeom prst="rect">
            <a:avLst/>
          </a:prstGeom>
        </p:spPr>
      </p:pic>
      <p:pic>
        <p:nvPicPr>
          <p:cNvPr id="10" name="Image 9">
            <a:extLst>
              <a:ext uri="{FF2B5EF4-FFF2-40B4-BE49-F238E27FC236}">
                <a16:creationId xmlns:a16="http://schemas.microsoft.com/office/drawing/2014/main" id="{A7A5542B-46EB-405D-AD42-2EE93099B5B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103372" y="2874402"/>
            <a:ext cx="1163756" cy="3413686"/>
          </a:xfrm>
          <a:prstGeom prst="rect">
            <a:avLst/>
          </a:prstGeom>
        </p:spPr>
      </p:pic>
      <p:sp>
        <p:nvSpPr>
          <p:cNvPr id="11" name="Rectangle 10">
            <a:extLst>
              <a:ext uri="{FF2B5EF4-FFF2-40B4-BE49-F238E27FC236}">
                <a16:creationId xmlns:a16="http://schemas.microsoft.com/office/drawing/2014/main" id="{B9440A93-AD78-4F30-9F33-965CBCA1206A}"/>
              </a:ext>
            </a:extLst>
          </p:cNvPr>
          <p:cNvSpPr/>
          <p:nvPr/>
        </p:nvSpPr>
        <p:spPr>
          <a:xfrm>
            <a:off x="1940988" y="2790511"/>
            <a:ext cx="3125533" cy="3373000"/>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fr-FR" sz="1600" dirty="0">
                <a:solidFill>
                  <a:schemeClr val="bg1"/>
                </a:solidFill>
              </a:rPr>
              <a:t>ꙋGT marqueur non spécifique souffrance hépatique, normalisée en 1 à 2 mois d’arrêt</a:t>
            </a:r>
          </a:p>
          <a:p>
            <a:pPr marL="285750" indent="-285750">
              <a:buFont typeface="Arial" panose="020B0604020202020204" pitchFamily="34" charset="0"/>
              <a:buChar char="•"/>
            </a:pPr>
            <a:endParaRPr lang="fr-FR" sz="1600" dirty="0">
              <a:solidFill>
                <a:schemeClr val="bg1"/>
              </a:solidFill>
            </a:endParaRPr>
          </a:p>
          <a:p>
            <a:pPr marL="285750" indent="-285750">
              <a:buFont typeface="Arial" panose="020B0604020202020204" pitchFamily="34" charset="0"/>
              <a:buChar char="•"/>
            </a:pPr>
            <a:r>
              <a:rPr lang="fr-FR" sz="1600" dirty="0">
                <a:solidFill>
                  <a:schemeClr val="bg1"/>
                </a:solidFill>
              </a:rPr>
              <a:t>VGM peu sensible, plus spécifique se normalise 3 mois après l’arrêt de l’alcool</a:t>
            </a:r>
          </a:p>
          <a:p>
            <a:pPr marL="285750" indent="-285750">
              <a:buFont typeface="Arial" panose="020B0604020202020204" pitchFamily="34" charset="0"/>
              <a:buChar char="•"/>
            </a:pPr>
            <a:endParaRPr lang="fr-FR" sz="1600" dirty="0">
              <a:solidFill>
                <a:schemeClr val="bg1"/>
              </a:solidFill>
            </a:endParaRPr>
          </a:p>
          <a:p>
            <a:pPr marL="285750" indent="-285750">
              <a:buFont typeface="Arial" panose="020B0604020202020204" pitchFamily="34" charset="0"/>
              <a:buChar char="•"/>
            </a:pPr>
            <a:r>
              <a:rPr lang="fr-FR" sz="1600" dirty="0">
                <a:solidFill>
                  <a:schemeClr val="bg1"/>
                </a:solidFill>
              </a:rPr>
              <a:t>CDT marqueur très spécifique, sensibilité meilleure que la ꙋGT, se normalise en quelques semaines</a:t>
            </a:r>
          </a:p>
        </p:txBody>
      </p:sp>
      <p:sp>
        <p:nvSpPr>
          <p:cNvPr id="6" name="Rectangle 5">
            <a:extLst>
              <a:ext uri="{FF2B5EF4-FFF2-40B4-BE49-F238E27FC236}">
                <a16:creationId xmlns:a16="http://schemas.microsoft.com/office/drawing/2014/main" id="{987EDA50-F1B1-4223-9B32-75B8BE3F727B}"/>
              </a:ext>
            </a:extLst>
          </p:cNvPr>
          <p:cNvSpPr/>
          <p:nvPr/>
        </p:nvSpPr>
        <p:spPr>
          <a:xfrm>
            <a:off x="5183746" y="2790510"/>
            <a:ext cx="4790678" cy="3373001"/>
          </a:xfrm>
          <a:prstGeom prst="rect">
            <a:avLst/>
          </a:prstGeom>
          <a:solidFill>
            <a:schemeClr val="tx1"/>
          </a:solidFill>
          <a:ln w="69850" cmpd="thickThi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a:solidFill>
                  <a:schemeClr val="bg1"/>
                </a:solidFill>
              </a:rPr>
              <a:t>Troubles de la coagulation du sang </a:t>
            </a:r>
          </a:p>
          <a:p>
            <a:r>
              <a:rPr lang="fr-FR" sz="1600" dirty="0">
                <a:solidFill>
                  <a:schemeClr val="bg1"/>
                </a:solidFill>
              </a:rPr>
              <a:t>TP ↘Plaquettes ↘</a:t>
            </a:r>
            <a:br>
              <a:rPr lang="fr-FR" sz="1600" dirty="0">
                <a:solidFill>
                  <a:schemeClr val="bg1"/>
                </a:solidFill>
              </a:rPr>
            </a:br>
            <a:r>
              <a:rPr lang="fr-FR" sz="1600" dirty="0">
                <a:solidFill>
                  <a:schemeClr val="bg1"/>
                </a:solidFill>
              </a:rPr>
              <a:t>(risque hémorragique augmenté)</a:t>
            </a:r>
          </a:p>
          <a:p>
            <a:pPr marL="285750" indent="-285750">
              <a:buFont typeface="Arial" panose="020B0604020202020204" pitchFamily="34" charset="0"/>
              <a:buChar char="•"/>
            </a:pPr>
            <a:r>
              <a:rPr lang="fr-FR" sz="1600" dirty="0">
                <a:solidFill>
                  <a:schemeClr val="bg1"/>
                </a:solidFill>
              </a:rPr>
              <a:t>VGM ↗</a:t>
            </a:r>
          </a:p>
          <a:p>
            <a:pPr marL="285750" indent="-285750">
              <a:buFont typeface="Arial" panose="020B0604020202020204" pitchFamily="34" charset="0"/>
              <a:buChar char="•"/>
            </a:pPr>
            <a:r>
              <a:rPr lang="fr-FR" sz="1600" dirty="0">
                <a:solidFill>
                  <a:schemeClr val="bg1"/>
                </a:solidFill>
              </a:rPr>
              <a:t>ꙋGT ↗</a:t>
            </a:r>
          </a:p>
          <a:p>
            <a:pPr marL="285750" indent="-285750">
              <a:buFont typeface="Arial" panose="020B0604020202020204" pitchFamily="34" charset="0"/>
              <a:buChar char="•"/>
            </a:pPr>
            <a:r>
              <a:rPr lang="fr-FR" sz="1600" dirty="0">
                <a:solidFill>
                  <a:schemeClr val="bg1"/>
                </a:solidFill>
              </a:rPr>
              <a:t>ASAT/ALAT ↗</a:t>
            </a:r>
          </a:p>
          <a:p>
            <a:pPr marL="285750" indent="-285750">
              <a:buFont typeface="Arial" panose="020B0604020202020204" pitchFamily="34" charset="0"/>
              <a:buChar char="•"/>
            </a:pPr>
            <a:r>
              <a:rPr lang="fr-FR" sz="1600" dirty="0">
                <a:solidFill>
                  <a:schemeClr val="bg1"/>
                </a:solidFill>
              </a:rPr>
              <a:t>Triglycérides ↗</a:t>
            </a:r>
          </a:p>
          <a:p>
            <a:pPr marL="285750" indent="-285750">
              <a:buFont typeface="Arial" panose="020B0604020202020204" pitchFamily="34" charset="0"/>
              <a:buChar char="•"/>
            </a:pPr>
            <a:r>
              <a:rPr lang="fr-FR" sz="1600" dirty="0">
                <a:solidFill>
                  <a:schemeClr val="bg1"/>
                </a:solidFill>
              </a:rPr>
              <a:t>Acide urique ↗</a:t>
            </a:r>
          </a:p>
          <a:p>
            <a:pPr marL="285750" indent="-285750">
              <a:buFont typeface="Arial" panose="020B0604020202020204" pitchFamily="34" charset="0"/>
              <a:buChar char="•"/>
            </a:pPr>
            <a:r>
              <a:rPr lang="fr-FR" sz="1600" dirty="0">
                <a:solidFill>
                  <a:schemeClr val="bg1"/>
                </a:solidFill>
              </a:rPr>
              <a:t>CDT↗ (marqueur de la consommation d’alcool des semaines précédentes)</a:t>
            </a:r>
          </a:p>
          <a:p>
            <a:pPr marL="285750" indent="-285750">
              <a:buFont typeface="Arial" panose="020B0604020202020204" pitchFamily="34" charset="0"/>
              <a:buChar char="•"/>
            </a:pPr>
            <a:r>
              <a:rPr lang="fr-FR" sz="1600" dirty="0">
                <a:solidFill>
                  <a:schemeClr val="bg1"/>
                </a:solidFill>
              </a:rPr>
              <a:t>Mais aussi…</a:t>
            </a:r>
          </a:p>
          <a:p>
            <a:pPr marL="285750" indent="-285750">
              <a:buFont typeface="Arial" panose="020B0604020202020204" pitchFamily="34" charset="0"/>
              <a:buChar char="•"/>
            </a:pPr>
            <a:r>
              <a:rPr lang="fr-FR" sz="1600" dirty="0">
                <a:solidFill>
                  <a:schemeClr val="bg1"/>
                </a:solidFill>
              </a:rPr>
              <a:t>Troubles ioniques et métaboliques (glycémie)</a:t>
            </a:r>
          </a:p>
        </p:txBody>
      </p:sp>
    </p:spTree>
    <p:extLst>
      <p:ext uri="{BB962C8B-B14F-4D97-AF65-F5344CB8AC3E}">
        <p14:creationId xmlns:p14="http://schemas.microsoft.com/office/powerpoint/2010/main" val="3455539806"/>
      </p:ext>
    </p:extLst>
  </p:cSld>
  <p:clrMapOvr>
    <a:masterClrMapping/>
  </p:clrMapOvr>
</p:sld>
</file>

<file path=ppt/theme/theme1.xml><?xml version="1.0" encoding="utf-8"?>
<a:theme xmlns:a="http://schemas.openxmlformats.org/drawingml/2006/main" name="2_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_pulsio" id="{49A0550A-1D18-4F2A-894E-EA15BE535624}" vid="{E6C6114A-3F34-45D4-86C5-053F8EEC5860}"/>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4557</Words>
  <Application>Microsoft Office PowerPoint</Application>
  <PresentationFormat>Grand écran</PresentationFormat>
  <Paragraphs>537</Paragraphs>
  <Slides>52</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52</vt:i4>
      </vt:variant>
    </vt:vector>
  </HeadingPairs>
  <TitlesOfParts>
    <vt:vector size="58" baseType="lpstr">
      <vt:lpstr>Arial</vt:lpstr>
      <vt:lpstr>Calibri</vt:lpstr>
      <vt:lpstr>Calibri Light</vt:lpstr>
      <vt:lpstr>Courier New</vt:lpstr>
      <vt:lpstr>Wingdings</vt:lpstr>
      <vt:lpstr>2_Conception personnalisée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Le tabac  est la cause directe ou augmente le risque de cancers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trames d’intervention : Tabac</dc:title>
  <dc:creator>Fabienne You</dc:creator>
  <cp:lastModifiedBy>Virginie ZAOLO</cp:lastModifiedBy>
  <cp:revision>126</cp:revision>
  <dcterms:created xsi:type="dcterms:W3CDTF">2020-06-23T08:22:30Z</dcterms:created>
  <dcterms:modified xsi:type="dcterms:W3CDTF">2022-10-07T07:24:05Z</dcterms:modified>
</cp:coreProperties>
</file>