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</p:sldMasterIdLst>
  <p:notesMasterIdLst>
    <p:notesMasterId r:id="rId15"/>
  </p:notesMasterIdLst>
  <p:sldIdLst>
    <p:sldId id="803" r:id="rId2"/>
    <p:sldId id="917" r:id="rId3"/>
    <p:sldId id="925" r:id="rId4"/>
    <p:sldId id="914" r:id="rId5"/>
    <p:sldId id="855" r:id="rId6"/>
    <p:sldId id="928" r:id="rId7"/>
    <p:sldId id="397" r:id="rId8"/>
    <p:sldId id="845" r:id="rId9"/>
    <p:sldId id="926" r:id="rId10"/>
    <p:sldId id="590" r:id="rId11"/>
    <p:sldId id="918" r:id="rId12"/>
    <p:sldId id="927" r:id="rId13"/>
    <p:sldId id="916" r:id="rId1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abienne You" initials="FY" lastIdx="15" clrIdx="0">
    <p:extLst>
      <p:ext uri="{19B8F6BF-5375-455C-9EA6-DF929625EA0E}">
        <p15:presenceInfo xmlns:p15="http://schemas.microsoft.com/office/powerpoint/2012/main" userId="Fabienne You" providerId="None"/>
      </p:ext>
    </p:extLst>
  </p:cmAuthor>
  <p:cmAuthor id="2" name="Fabienne You" initials="FY [2]" lastIdx="7" clrIdx="1">
    <p:extLst>
      <p:ext uri="{19B8F6BF-5375-455C-9EA6-DF929625EA0E}">
        <p15:presenceInfo xmlns:p15="http://schemas.microsoft.com/office/powerpoint/2012/main" userId="S::fabienne.you@srae-addicto-pdl.fr::33802db6-30c6-4786-ac39-6d43bff1652a" providerId="AD"/>
      </p:ext>
    </p:extLst>
  </p:cmAuthor>
  <p:cmAuthor id="3" name="Emmanuelle Le Borgne" initials="ELB" lastIdx="3" clrIdx="2">
    <p:extLst>
      <p:ext uri="{19B8F6BF-5375-455C-9EA6-DF929625EA0E}">
        <p15:presenceInfo xmlns:p15="http://schemas.microsoft.com/office/powerpoint/2012/main" userId="S::emmanuelle.leborgne@srae-addicto-pdl.fr::ecfe4deb-88ec-4c68-ad8f-953a334d0bf4" providerId="AD"/>
      </p:ext>
    </p:extLst>
  </p:cmAuthor>
  <p:cmAuthor id="4" name="Solen Pelé" initials="SP" lastIdx="3" clrIdx="3">
    <p:extLst>
      <p:ext uri="{19B8F6BF-5375-455C-9EA6-DF929625EA0E}">
        <p15:presenceInfo xmlns:p15="http://schemas.microsoft.com/office/powerpoint/2012/main" userId="S::solen.pele@srae-addicto-pdl.fr::fccd0dbb-3f20-411f-b6ce-224677dc41e5" providerId="AD"/>
      </p:ext>
    </p:extLst>
  </p:cmAuthor>
  <p:cmAuthor id="5" name="Virginie ZAOLO" initials="VZ" lastIdx="1" clrIdx="4">
    <p:extLst>
      <p:ext uri="{19B8F6BF-5375-455C-9EA6-DF929625EA0E}">
        <p15:presenceInfo xmlns:p15="http://schemas.microsoft.com/office/powerpoint/2012/main" userId="S::virginie.zaolo@srae-addicto-pdl.fr::d590909f-4a9e-4d93-b7ac-0d15bd3a9e8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6123"/>
    <a:srgbClr val="7A2553"/>
    <a:srgbClr val="665F2D"/>
    <a:srgbClr val="A49735"/>
    <a:srgbClr val="7C7775"/>
    <a:srgbClr val="CECBC9"/>
    <a:srgbClr val="D7D8D7"/>
    <a:srgbClr val="CEC794"/>
    <a:srgbClr val="9495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02" autoAdjust="0"/>
    <p:restoredTop sz="90717" autoAdjust="0"/>
  </p:normalViewPr>
  <p:slideViewPr>
    <p:cSldViewPr snapToGrid="0">
      <p:cViewPr varScale="1">
        <p:scale>
          <a:sx n="100" d="100"/>
          <a:sy n="100" d="100"/>
        </p:scale>
        <p:origin x="966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59" d="100"/>
        <a:sy n="159" d="100"/>
      </p:scale>
      <p:origin x="0" y="-203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A04D5-3A39-4672-BCE6-A2DAA8383C55}" type="datetimeFigureOut">
              <a:rPr lang="fr-FR" smtClean="0"/>
              <a:t>23/02/2023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D06041-7AB3-45EA-9A11-E8D7CE559A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3506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D06041-7AB3-45EA-9A11-E8D7CE559A55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0088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3865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6640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0902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B24F7029-206D-4C34-9E66-E1B16D8419C6}"/>
              </a:ext>
            </a:extLst>
          </p:cNvPr>
          <p:cNvSpPr txBox="1">
            <a:spLocks/>
          </p:cNvSpPr>
          <p:nvPr userDrawn="1"/>
        </p:nvSpPr>
        <p:spPr>
          <a:xfrm>
            <a:off x="0" y="6587836"/>
            <a:ext cx="12191999" cy="27016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tabLst>
                <a:tab pos="12022138" algn="r"/>
              </a:tabLst>
            </a:pPr>
            <a:r>
              <a:rPr lang="fr-FR" sz="1200" b="1" i="1" dirty="0">
                <a:solidFill>
                  <a:srgbClr val="7A2553"/>
                </a:solidFill>
                <a:latin typeface="+mn-lt"/>
              </a:rPr>
              <a:t>Travail collaboratif issu du groupe régional formation coordonné par la SRAE addictologie des Pays de la Loire</a:t>
            </a:r>
          </a:p>
          <a:p>
            <a:pPr algn="ctr"/>
            <a:endParaRPr lang="fr-FR" sz="1200" b="1" i="1" dirty="0">
              <a:solidFill>
                <a:srgbClr val="7A2553"/>
              </a:solidFill>
              <a:latin typeface="+mn-lt"/>
            </a:endParaRPr>
          </a:p>
          <a:p>
            <a:pPr algn="ctr"/>
            <a:endParaRPr lang="fr-FR" sz="1200" b="1" i="1" dirty="0">
              <a:solidFill>
                <a:srgbClr val="6B6123"/>
              </a:solidFill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CB4C0CA0-89CF-4F10-83AC-CF1208C22EB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6256" y="6319791"/>
            <a:ext cx="511921" cy="517426"/>
          </a:xfrm>
          <a:prstGeom prst="rect">
            <a:avLst/>
          </a:prstGeom>
        </p:spPr>
      </p:pic>
      <p:sp>
        <p:nvSpPr>
          <p:cNvPr id="9" name="Titre 1">
            <a:extLst>
              <a:ext uri="{FF2B5EF4-FFF2-40B4-BE49-F238E27FC236}">
                <a16:creationId xmlns:a16="http://schemas.microsoft.com/office/drawing/2014/main" id="{4F14574F-5E47-4A74-BC1C-79DF77B37208}"/>
              </a:ext>
            </a:extLst>
          </p:cNvPr>
          <p:cNvSpPr txBox="1">
            <a:spLocks/>
          </p:cNvSpPr>
          <p:nvPr userDrawn="1"/>
        </p:nvSpPr>
        <p:spPr>
          <a:xfrm>
            <a:off x="11194473" y="6587836"/>
            <a:ext cx="997526" cy="27016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tabLst>
                <a:tab pos="12022138" algn="r"/>
              </a:tabLst>
            </a:pPr>
            <a:r>
              <a:rPr lang="fr-FR" sz="1200" b="1" i="1" dirty="0">
                <a:solidFill>
                  <a:srgbClr val="7A2553"/>
                </a:solidFill>
                <a:latin typeface="+mn-lt"/>
              </a:rPr>
              <a:t>	Mai 2021</a:t>
            </a:r>
          </a:p>
          <a:p>
            <a:pPr algn="ctr"/>
            <a:endParaRPr lang="fr-FR" sz="1200" b="1" i="1" dirty="0">
              <a:solidFill>
                <a:srgbClr val="7A2553"/>
              </a:solidFill>
              <a:latin typeface="+mn-lt"/>
            </a:endParaRPr>
          </a:p>
          <a:p>
            <a:pPr algn="ctr"/>
            <a:endParaRPr lang="fr-FR" sz="1200" b="1" i="1" dirty="0">
              <a:solidFill>
                <a:srgbClr val="6B61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532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8" r:id="rId2"/>
    <p:sldLayoutId id="214748368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rae-addicto-pdl.fr/fr/annuaire-par-dispositif/" TargetMode="External"/><Relationship Id="rId2" Type="http://schemas.openxmlformats.org/officeDocument/2006/relationships/hyperlink" Target="http://www.srae-addicto-pdl.fr/fr/annuaire-par-departement/" TargetMode="Externa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mailto:diu.addictologie-substances%40univ-nantes.fr?Subject=Renseignements%20DIU%20Addictologie&amp;body=" TargetMode="External"/><Relationship Id="rId13" Type="http://schemas.openxmlformats.org/officeDocument/2006/relationships/image" Target="../media/image22.png"/><Relationship Id="rId3" Type="http://schemas.openxmlformats.org/officeDocument/2006/relationships/hyperlink" Target="https://www.respadd.org/" TargetMode="External"/><Relationship Id="rId7" Type="http://schemas.openxmlformats.org/officeDocument/2006/relationships/hyperlink" Target="mailto:pascale.poree@chu-nantes.fr" TargetMode="External"/><Relationship Id="rId12" Type="http://schemas.openxmlformats.org/officeDocument/2006/relationships/hyperlink" Target="https://www.federationaddiction.fr/agenda/webinaire-sur-les-usages-de-psychotropes-et-addictions-des-professionnels-reponses-du-cote-des-services-de-sante-au-travail/" TargetMode="External"/><Relationship Id="rId2" Type="http://schemas.openxmlformats.org/officeDocument/2006/relationships/hyperlink" Target="http://www.srae-addicto-pdl.fr/fr/formation/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addictions-france.org/formation/" TargetMode="External"/><Relationship Id="rId11" Type="http://schemas.openxmlformats.org/officeDocument/2006/relationships/hyperlink" Target="https://ipcem.org/cycles-a-l-etp-specifiques-a-une-maladie/le-patient-en-addictologie-presentiel-e-learning" TargetMode="External"/><Relationship Id="rId5" Type="http://schemas.openxmlformats.org/officeDocument/2006/relationships/hyperlink" Target="https://www.federationaddiction.fr/" TargetMode="External"/><Relationship Id="rId10" Type="http://schemas.openxmlformats.org/officeDocument/2006/relationships/hyperlink" Target="https://www.fun-mooc.fr/fr/cours/comprendre-les-addictions/" TargetMode="External"/><Relationship Id="rId4" Type="http://schemas.openxmlformats.org/officeDocument/2006/relationships/hyperlink" Target="https://www.promosante-idf.fr/" TargetMode="External"/><Relationship Id="rId9" Type="http://schemas.openxmlformats.org/officeDocument/2006/relationships/hyperlink" Target="mailto:laurence.maringue%40univ-nantes.fr?Subject=Renseignements%20et%20inscriptions&amp;body=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fedecardio.org/sites/default/files/2020-Tabac-Web.pdf" TargetMode="External"/><Relationship Id="rId5" Type="http://schemas.openxmlformats.org/officeDocument/2006/relationships/hyperlink" Target="http://www.respadd.org/livret-accompagner-la-reduction-de-la-consommation-dalcool/" TargetMode="Externa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santepubliquefrance.fr/determinants-de-sante/tabac/documents/depliant-flyer/grossesse-sans-tabac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13" Type="http://schemas.openxmlformats.org/officeDocument/2006/relationships/image" Target="../media/image14.png"/><Relationship Id="rId3" Type="http://schemas.openxmlformats.org/officeDocument/2006/relationships/hyperlink" Target="http://www.facebook.com/DryJanuaryFR/" TargetMode="External"/><Relationship Id="rId7" Type="http://schemas.openxmlformats.org/officeDocument/2006/relationships/image" Target="../media/image8.emf"/><Relationship Id="rId12" Type="http://schemas.openxmlformats.org/officeDocument/2006/relationships/image" Target="../media/image13.png"/><Relationship Id="rId2" Type="http://schemas.openxmlformats.org/officeDocument/2006/relationships/hyperlink" Target="http://www.tabac-info-service.fr/Lignes-telephoniques" TargetMode="Externa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emf"/><Relationship Id="rId11" Type="http://schemas.openxmlformats.org/officeDocument/2006/relationships/image" Target="../media/image12.png"/><Relationship Id="rId5" Type="http://schemas.openxmlformats.org/officeDocument/2006/relationships/hyperlink" Target="https://twitter.com/jenefumeplus" TargetMode="External"/><Relationship Id="rId10" Type="http://schemas.openxmlformats.org/officeDocument/2006/relationships/image" Target="../media/image11.jpeg"/><Relationship Id="rId4" Type="http://schemas.openxmlformats.org/officeDocument/2006/relationships/hyperlink" Target="https://www.facebook.com/tabacinfoservice/" TargetMode="External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openxmlformats.org/officeDocument/2006/relationships/hyperlink" Target="http://www.al-anon-alateen.fr/" TargetMode="External"/><Relationship Id="rId7" Type="http://schemas.openxmlformats.org/officeDocument/2006/relationships/hyperlink" Target="http://www.alcoolassistance.net/un-contact-pres-chez-vous" TargetMode="External"/><Relationship Id="rId12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11" Type="http://schemas.openxmlformats.org/officeDocument/2006/relationships/hyperlink" Target="http://www.lesamisdelasante.org/" TargetMode="External"/><Relationship Id="rId5" Type="http://schemas.openxmlformats.org/officeDocument/2006/relationships/hyperlink" Target="http://www.alcooliques-anonymes.fr/reunions-aa-en-ligne" TargetMode="External"/><Relationship Id="rId10" Type="http://schemas.openxmlformats.org/officeDocument/2006/relationships/image" Target="../media/image20.png"/><Relationship Id="rId4" Type="http://schemas.openxmlformats.org/officeDocument/2006/relationships/image" Target="../media/image17.png"/><Relationship Id="rId9" Type="http://schemas.openxmlformats.org/officeDocument/2006/relationships/hyperlink" Target="http://www.vielibre.org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56491431-74C4-47D3-A99D-F2A92DAC44D9}"/>
              </a:ext>
            </a:extLst>
          </p:cNvPr>
          <p:cNvSpPr txBox="1">
            <a:spLocks/>
          </p:cNvSpPr>
          <p:nvPr/>
        </p:nvSpPr>
        <p:spPr>
          <a:xfrm>
            <a:off x="340248" y="1178511"/>
            <a:ext cx="11511504" cy="450097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fr-FR" b="1" cap="small" dirty="0">
              <a:latin typeface="+mn-lt"/>
            </a:endParaRPr>
          </a:p>
          <a:p>
            <a:pPr algn="ctr"/>
            <a:r>
              <a:rPr lang="fr-FR" b="1" cap="small" dirty="0">
                <a:latin typeface="+mn-lt"/>
              </a:rPr>
              <a:t>Support de Formation</a:t>
            </a:r>
          </a:p>
          <a:p>
            <a:pPr algn="ctr"/>
            <a:r>
              <a:rPr lang="fr-FR" b="1" cap="small" dirty="0">
                <a:latin typeface="+mn-lt"/>
              </a:rPr>
              <a:t> </a:t>
            </a:r>
            <a:br>
              <a:rPr lang="fr-FR" b="1" cap="small" dirty="0">
                <a:latin typeface="+mn-lt"/>
              </a:rPr>
            </a:br>
            <a:r>
              <a:rPr lang="fr-FR" sz="3200" b="1" cap="small" dirty="0">
                <a:latin typeface="+mn-lt"/>
              </a:rPr>
              <a:t>« Le repérage précoce et l’intervention brève</a:t>
            </a:r>
          </a:p>
          <a:p>
            <a:pPr algn="ctr"/>
            <a:r>
              <a:rPr lang="fr-FR" sz="3200" b="1" cap="small" dirty="0">
                <a:latin typeface="+mn-lt"/>
              </a:rPr>
              <a:t> Alcool-tabac-cannabis »</a:t>
            </a:r>
          </a:p>
          <a:p>
            <a:pPr algn="ctr"/>
            <a:endParaRPr lang="fr-FR" sz="3200" b="1" cap="small" dirty="0">
              <a:latin typeface="+mn-lt"/>
            </a:endParaRPr>
          </a:p>
          <a:p>
            <a:pPr algn="ctr"/>
            <a:endParaRPr lang="fr-FR" sz="3200" b="1" cap="small" dirty="0">
              <a:latin typeface="+mn-lt"/>
            </a:endParaRPr>
          </a:p>
          <a:p>
            <a:pPr algn="ctr"/>
            <a:endParaRPr lang="fr-FR" sz="3200" b="1" cap="small" dirty="0">
              <a:latin typeface="+mn-lt"/>
            </a:endParaRPr>
          </a:p>
          <a:p>
            <a:pPr algn="ctr"/>
            <a:endParaRPr lang="fr-FR" sz="3200" dirty="0">
              <a:latin typeface="+mn-lt"/>
            </a:endParaRPr>
          </a:p>
          <a:p>
            <a:pPr algn="ctr"/>
            <a:endParaRPr lang="fr-FR" sz="3200" b="1" cap="small" dirty="0">
              <a:latin typeface="+mn-lt"/>
            </a:endParaRPr>
          </a:p>
          <a:p>
            <a:pPr algn="ctr"/>
            <a:endParaRPr lang="fr-FR" sz="3200" b="1" cap="small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020157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1195442-947A-45C9-911F-DC00873FCA49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1533888"/>
            <a:ext cx="10515600" cy="888206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fr-FR" sz="2200" dirty="0"/>
              <a:t>Selon l’addiction, les poly consommations et les comorbidités, différents dispositifs sont complémentaires et doivent s’articuler ensemble : </a:t>
            </a: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4BEDB481-9A51-49F3-8956-C15193AF7A10}"/>
              </a:ext>
            </a:extLst>
          </p:cNvPr>
          <p:cNvSpPr txBox="1">
            <a:spLocks/>
          </p:cNvSpPr>
          <p:nvPr/>
        </p:nvSpPr>
        <p:spPr>
          <a:xfrm>
            <a:off x="4339989" y="3114160"/>
            <a:ext cx="2852383" cy="261920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dirty="0"/>
              <a:t>CSAPA : Centre de soins, d’accompagnement et de préventions des addictions</a:t>
            </a:r>
          </a:p>
          <a:p>
            <a:r>
              <a:rPr lang="fr-FR" sz="1800" dirty="0">
                <a:solidFill>
                  <a:prstClr val="black"/>
                </a:solidFill>
              </a:rPr>
              <a:t>CJC : Consultations jeunes consommateurs</a:t>
            </a:r>
          </a:p>
          <a:p>
            <a:r>
              <a:rPr lang="fr-FR" sz="1800" dirty="0">
                <a:solidFill>
                  <a:prstClr val="black"/>
                </a:solidFill>
              </a:rPr>
              <a:t>Maison Des Adolescents</a:t>
            </a:r>
          </a:p>
          <a:p>
            <a:pPr marL="0" indent="0">
              <a:buNone/>
            </a:pPr>
            <a:endParaRPr lang="fr-FR" sz="1800" dirty="0"/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4EF31BA7-16FA-46C4-B12A-EA2127D33034}"/>
              </a:ext>
            </a:extLst>
          </p:cNvPr>
          <p:cNvSpPr/>
          <p:nvPr/>
        </p:nvSpPr>
        <p:spPr>
          <a:xfrm>
            <a:off x="955338" y="2422094"/>
            <a:ext cx="2880000" cy="532262"/>
          </a:xfrm>
          <a:prstGeom prst="roundRect">
            <a:avLst/>
          </a:prstGeom>
          <a:solidFill>
            <a:srgbClr val="6B61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  <a:r>
              <a:rPr lang="fr-FR" baseline="30000" dirty="0"/>
              <a:t>er</a:t>
            </a:r>
            <a:r>
              <a:rPr lang="fr-FR" dirty="0"/>
              <a:t> recours</a:t>
            </a: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A9D3871F-93BA-473C-B3E2-05F213BFE3AE}"/>
              </a:ext>
            </a:extLst>
          </p:cNvPr>
          <p:cNvSpPr/>
          <p:nvPr/>
        </p:nvSpPr>
        <p:spPr>
          <a:xfrm>
            <a:off x="4339989" y="2422094"/>
            <a:ext cx="2880000" cy="532262"/>
          </a:xfrm>
          <a:prstGeom prst="roundRect">
            <a:avLst/>
          </a:prstGeom>
          <a:solidFill>
            <a:srgbClr val="7C7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Dispositifs </a:t>
            </a:r>
            <a:br>
              <a:rPr lang="fr-FR" dirty="0"/>
            </a:br>
            <a:r>
              <a:rPr lang="fr-FR" dirty="0"/>
              <a:t>médico-sociaux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4B059A6C-84DF-4958-BFBC-BE1B9E5AB280}"/>
              </a:ext>
            </a:extLst>
          </p:cNvPr>
          <p:cNvSpPr/>
          <p:nvPr/>
        </p:nvSpPr>
        <p:spPr>
          <a:xfrm>
            <a:off x="7724640" y="2422094"/>
            <a:ext cx="2880000" cy="532262"/>
          </a:xfrm>
          <a:prstGeom prst="roundRect">
            <a:avLst/>
          </a:prstGeom>
          <a:solidFill>
            <a:srgbClr val="7A25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Dispositifs </a:t>
            </a:r>
            <a:br>
              <a:rPr lang="fr-FR" dirty="0"/>
            </a:br>
            <a:r>
              <a:rPr lang="fr-FR" dirty="0"/>
              <a:t>sanitaires</a:t>
            </a:r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60E5C869-7892-40E9-9F99-F2A93D9FB2E5}"/>
              </a:ext>
            </a:extLst>
          </p:cNvPr>
          <p:cNvSpPr txBox="1">
            <a:spLocks/>
          </p:cNvSpPr>
          <p:nvPr/>
        </p:nvSpPr>
        <p:spPr>
          <a:xfrm>
            <a:off x="955338" y="3114160"/>
            <a:ext cx="2852382" cy="158885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dirty="0"/>
              <a:t>Médecins généralistes</a:t>
            </a:r>
          </a:p>
          <a:p>
            <a:r>
              <a:rPr lang="fr-FR" sz="1800" dirty="0"/>
              <a:t>les IDE </a:t>
            </a:r>
            <a:r>
              <a:rPr lang="fr-FR" sz="1800" dirty="0" err="1"/>
              <a:t>Asalées</a:t>
            </a:r>
            <a:endParaRPr lang="fr-FR" sz="1800" dirty="0"/>
          </a:p>
          <a:p>
            <a:r>
              <a:rPr lang="fr-FR" sz="1800" dirty="0"/>
              <a:t>les pharmaciens</a:t>
            </a:r>
          </a:p>
        </p:txBody>
      </p:sp>
      <p:sp>
        <p:nvSpPr>
          <p:cNvPr id="9" name="Espace réservé du contenu 2">
            <a:extLst>
              <a:ext uri="{FF2B5EF4-FFF2-40B4-BE49-F238E27FC236}">
                <a16:creationId xmlns:a16="http://schemas.microsoft.com/office/drawing/2014/main" id="{7A5CC28D-E48C-407E-A9C9-F493753886AD}"/>
              </a:ext>
            </a:extLst>
          </p:cNvPr>
          <p:cNvSpPr txBox="1">
            <a:spLocks/>
          </p:cNvSpPr>
          <p:nvPr/>
        </p:nvSpPr>
        <p:spPr>
          <a:xfrm>
            <a:off x="7724640" y="3114160"/>
            <a:ext cx="3093493" cy="221606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dirty="0"/>
              <a:t>Consultations d’addictologie / tabacologie au sein des services hospitaliers </a:t>
            </a:r>
          </a:p>
          <a:p>
            <a:r>
              <a:rPr lang="fr-FR" sz="1800" dirty="0"/>
              <a:t>Les Equipes de liaison et de soins en addictologie</a:t>
            </a:r>
          </a:p>
          <a:p>
            <a:r>
              <a:rPr lang="fr-FR" sz="1800" dirty="0"/>
              <a:t>Sevrages hospitaliers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473C9D3D-12AE-4431-8995-F8F7B8DF7C00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Savoir Orienter</a:t>
            </a:r>
            <a:endParaRPr lang="fr-FR" sz="3200" dirty="0">
              <a:solidFill>
                <a:srgbClr val="6B61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25905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>
            <a:extLst>
              <a:ext uri="{FF2B5EF4-FFF2-40B4-BE49-F238E27FC236}">
                <a16:creationId xmlns:a16="http://schemas.microsoft.com/office/drawing/2014/main" id="{C8206D83-F305-4CFD-8035-EF61D135DEC5}"/>
              </a:ext>
            </a:extLst>
          </p:cNvPr>
          <p:cNvSpPr txBox="1"/>
          <p:nvPr/>
        </p:nvSpPr>
        <p:spPr>
          <a:xfrm>
            <a:off x="190110" y="4803935"/>
            <a:ext cx="9982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/>
              <a:t>	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E803B8AE-B325-4838-9FF7-DD4B1ACB0E03}"/>
              </a:ext>
            </a:extLst>
          </p:cNvPr>
          <p:cNvSpPr txBox="1"/>
          <p:nvPr/>
        </p:nvSpPr>
        <p:spPr>
          <a:xfrm>
            <a:off x="847530" y="1674674"/>
            <a:ext cx="104969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Les annuaires des acteurs ressources par territoire et par dispositif : </a:t>
            </a:r>
          </a:p>
          <a:p>
            <a:endParaRPr lang="fr-FR" dirty="0"/>
          </a:p>
          <a:p>
            <a:r>
              <a:rPr lang="fr-FR" dirty="0">
                <a:hlinkClick r:id="rId2"/>
              </a:rPr>
              <a:t>http://www.srae-addicto-pdl.fr/fr/annuaire-par-departement/</a:t>
            </a:r>
            <a:endParaRPr lang="fr-FR" dirty="0"/>
          </a:p>
          <a:p>
            <a:endParaRPr lang="fr-FR" dirty="0"/>
          </a:p>
          <a:p>
            <a:r>
              <a:rPr lang="fr-FR" dirty="0"/>
              <a:t> </a:t>
            </a:r>
            <a:r>
              <a:rPr lang="fr-FR" dirty="0">
                <a:hlinkClick r:id="rId3"/>
              </a:rPr>
              <a:t>http://www.srae-addicto-pdl.fr/fr/annuaire-par-dispositif/</a:t>
            </a:r>
            <a:endParaRPr lang="fr-FR" dirty="0"/>
          </a:p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B107E0A-FE85-43C2-AA8A-15847FFF5644}"/>
              </a:ext>
            </a:extLst>
          </p:cNvPr>
          <p:cNvSpPr txBox="1"/>
          <p:nvPr/>
        </p:nvSpPr>
        <p:spPr>
          <a:xfrm>
            <a:off x="710213" y="585926"/>
            <a:ext cx="115545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Savoir orienter :</a:t>
            </a:r>
            <a:endParaRPr lang="fr-FR" sz="3200" dirty="0">
              <a:solidFill>
                <a:srgbClr val="6B61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771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5EE33B8-0607-4554-A6C1-F168BA552013}"/>
              </a:ext>
            </a:extLst>
          </p:cNvPr>
          <p:cNvSpPr txBox="1"/>
          <p:nvPr/>
        </p:nvSpPr>
        <p:spPr>
          <a:xfrm>
            <a:off x="0" y="2844225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3200" b="1" dirty="0"/>
              <a:t>c) Se former</a:t>
            </a:r>
          </a:p>
        </p:txBody>
      </p:sp>
    </p:spTree>
    <p:extLst>
      <p:ext uri="{BB962C8B-B14F-4D97-AF65-F5344CB8AC3E}">
        <p14:creationId xmlns:p14="http://schemas.microsoft.com/office/powerpoint/2010/main" val="11747896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607EFD74-2A27-4D9D-B88C-4F406FA1E1F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939EDD-BB62-41C2-BCA9-C111A5EED8ED}" type="slidenum">
              <a:rPr lang="fr-FR" smtClean="0"/>
              <a:t>13</a:t>
            </a:fld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53D1CC8-F566-4C1C-8006-8D6E6E3A3127}"/>
              </a:ext>
            </a:extLst>
          </p:cNvPr>
          <p:cNvSpPr txBox="1"/>
          <p:nvPr/>
        </p:nvSpPr>
        <p:spPr>
          <a:xfrm>
            <a:off x="838200" y="1375396"/>
            <a:ext cx="11267209" cy="53204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/>
              <a:t>SRAE Addictologie </a:t>
            </a:r>
            <a:r>
              <a:rPr lang="fr-FR" sz="1600" dirty="0"/>
              <a:t>: </a:t>
            </a:r>
            <a:r>
              <a:rPr lang="fr-FR" sz="1600" dirty="0">
                <a:hlinkClick r:id="rId2"/>
              </a:rPr>
              <a:t>http://www.srae-addicto-pdl.fr/fr/formation/</a:t>
            </a:r>
            <a:endParaRPr lang="fr-FR" sz="1600" dirty="0"/>
          </a:p>
          <a:p>
            <a:r>
              <a:rPr lang="fr-FR" sz="1600" b="1" dirty="0"/>
              <a:t>RESPADD</a:t>
            </a:r>
            <a:r>
              <a:rPr lang="fr-FR" sz="1600" dirty="0"/>
              <a:t> : </a:t>
            </a:r>
            <a:r>
              <a:rPr lang="fr-FR" sz="1600" dirty="0">
                <a:hlinkClick r:id="rId3"/>
              </a:rPr>
              <a:t>https://www.respadd.org/</a:t>
            </a:r>
            <a:endParaRPr lang="fr-FR" sz="1600" dirty="0"/>
          </a:p>
          <a:p>
            <a:r>
              <a:rPr lang="fr-FR" sz="1600" b="1" dirty="0" err="1"/>
              <a:t>Promosanté</a:t>
            </a:r>
            <a:r>
              <a:rPr lang="fr-FR" sz="1600" dirty="0"/>
              <a:t> : </a:t>
            </a:r>
            <a:r>
              <a:rPr lang="fr-FR" sz="1600" dirty="0">
                <a:hlinkClick r:id="rId4"/>
              </a:rPr>
              <a:t>https://www.promosante-idf.fr/</a:t>
            </a:r>
            <a:endParaRPr lang="fr-FR" sz="1600" dirty="0"/>
          </a:p>
          <a:p>
            <a:r>
              <a:rPr lang="fr-FR" sz="1600" b="1" dirty="0"/>
              <a:t>Fédération Addiction </a:t>
            </a:r>
            <a:r>
              <a:rPr lang="fr-FR" sz="1600" dirty="0"/>
              <a:t>: </a:t>
            </a:r>
            <a:r>
              <a:rPr lang="fr-FR" sz="1600" dirty="0">
                <a:hlinkClick r:id="rId5"/>
              </a:rPr>
              <a:t>https://www.federationaddiction.fr/</a:t>
            </a:r>
            <a:endParaRPr lang="fr-FR" sz="1600" dirty="0"/>
          </a:p>
          <a:p>
            <a:r>
              <a:rPr lang="fr-FR" sz="1600" b="1" dirty="0"/>
              <a:t>Association Addictions France </a:t>
            </a:r>
            <a:r>
              <a:rPr lang="fr-FR" sz="1600" dirty="0"/>
              <a:t>: </a:t>
            </a:r>
            <a:r>
              <a:rPr lang="fr-FR" sz="1600" dirty="0">
                <a:hlinkClick r:id="rId6"/>
              </a:rPr>
              <a:t>La formation – Association Addictions France (anciennement ANPAA) (addictions-france.org)</a:t>
            </a:r>
            <a:endParaRPr lang="fr-FR" sz="1600" dirty="0"/>
          </a:p>
          <a:p>
            <a:r>
              <a:rPr lang="fr-FR" sz="1600" dirty="0"/>
              <a:t>…..</a:t>
            </a:r>
          </a:p>
          <a:p>
            <a:pPr marL="0" marR="0" lvl="0" indent="0" algn="l" defTabSz="914400" rtl="0" eaLnBrk="1" fontAlgn="auto" latinLnBrk="0" hangingPunct="1"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DIU Tabacologie et aide au sevrage tabagique </a:t>
            </a:r>
            <a:r>
              <a:rPr kumimoji="0" lang="fr-FR" sz="16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inter-région</a:t>
            </a: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Ouest</a:t>
            </a:r>
          </a:p>
          <a:p>
            <a:pPr marL="0" marR="0" lvl="0" indent="0" algn="l" defTabSz="914400" rtl="0" eaLnBrk="1" fontAlgn="auto" latinLnBrk="0" hangingPunct="1"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CHU de Nantes - Pascale POREE   </a:t>
            </a:r>
          </a:p>
          <a:p>
            <a:pPr marL="0" marR="0" lvl="0" indent="0" algn="l" defTabSz="914400" rtl="0" eaLnBrk="1" fontAlgn="auto" latinLnBrk="0" hangingPunct="1"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Tél : 02 40 16 51 04</a:t>
            </a:r>
            <a:b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7" tooltip="pascale.poree@chu-nantes.fr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pascale.poree@chu-nantes.fr</a:t>
            </a:r>
            <a:endParaRPr kumimoji="0" lang="fr-FR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DIU Addictologie: Troubles liés à l’usage de substances (hors alcool) et addictions comportementales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Université de </a:t>
            </a:r>
            <a:r>
              <a:rPr kumimoji="0" lang="fr-FR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Nantes - Tél </a:t>
            </a: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02 53 48 47 42</a:t>
            </a:r>
            <a:b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diu.addictologie-substances</a:t>
            </a: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9" tooltip="laurence.maringue@univ-nantes.fr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@univ-nantes.fr</a:t>
            </a:r>
            <a:endParaRPr kumimoji="0" lang="fr-FR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endParaRPr lang="fr-FR" sz="1600" dirty="0"/>
          </a:p>
          <a:p>
            <a:r>
              <a:rPr lang="fr-FR" sz="1600" b="1" dirty="0"/>
              <a:t>Outils numériques de formation :</a:t>
            </a:r>
          </a:p>
          <a:p>
            <a:r>
              <a:rPr lang="fr-FR" sz="1600" dirty="0"/>
              <a:t>Les MOOC ; </a:t>
            </a:r>
            <a:r>
              <a:rPr lang="fr-FR" sz="1600" dirty="0">
                <a:hlinkClick r:id="rId10"/>
              </a:rPr>
              <a:t>https://www.fun-mooc.fr/fr/cours/comprendre-les-addictions/</a:t>
            </a:r>
            <a:endParaRPr lang="fr-FR" sz="1600" dirty="0"/>
          </a:p>
          <a:p>
            <a:r>
              <a:rPr lang="fr-FR" sz="1600" dirty="0"/>
              <a:t>E-learning /  </a:t>
            </a:r>
            <a:r>
              <a:rPr lang="fr-FR" sz="1600" dirty="0">
                <a:hlinkClick r:id="rId11"/>
              </a:rPr>
              <a:t>https://ipcem.org/cycles-a-l-etp-specifiques-a-une-maladie/le-patient-en-addictologie-presentiel-e-learning</a:t>
            </a:r>
            <a:endParaRPr lang="fr-FR" sz="1600" dirty="0"/>
          </a:p>
          <a:p>
            <a:r>
              <a:rPr lang="fr-FR" sz="1600" dirty="0"/>
              <a:t>Webinaire/ </a:t>
            </a:r>
            <a:r>
              <a:rPr lang="fr-FR" sz="1600" dirty="0">
                <a:hlinkClick r:id="rId12"/>
              </a:rPr>
              <a:t>https://www.federationaddiction.fr/agenda/webinaire-sur-les-usages-de-psychotropes-et-addictions-des-professionnels-reponses-du-cote-des-services-de-sante-au-travail/</a:t>
            </a:r>
            <a:endParaRPr lang="fr-FR" sz="1600" dirty="0"/>
          </a:p>
          <a:p>
            <a:endParaRPr lang="fr-FR" sz="1600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C1BF520D-EAFC-4B6B-8DF3-E296A7831036}"/>
              </a:ext>
            </a:extLst>
          </p:cNvPr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76455" y="306013"/>
            <a:ext cx="1546943" cy="2138766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48EB0E25-6417-42A3-B8AB-05B63937A94E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Pour les professionnels : Se former</a:t>
            </a:r>
            <a:endParaRPr lang="fr-FR" sz="3200" dirty="0">
              <a:solidFill>
                <a:srgbClr val="6B61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2261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5B11078-C7F7-4BCF-B212-87249B6A13E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0"/>
            <a:ext cx="0" cy="0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4F19C75-642C-4C24-9499-F5C1B8E8CB2E}"/>
              </a:ext>
            </a:extLst>
          </p:cNvPr>
          <p:cNvSpPr txBox="1"/>
          <p:nvPr/>
        </p:nvSpPr>
        <p:spPr>
          <a:xfrm>
            <a:off x="313389" y="484237"/>
            <a:ext cx="11878611" cy="4724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Module 7 :</a:t>
            </a:r>
          </a:p>
          <a:p>
            <a:pPr lvl="1">
              <a:spcAft>
                <a:spcPts val="1800"/>
              </a:spcAft>
              <a:tabLst>
                <a:tab pos="446088" algn="l"/>
              </a:tabLst>
            </a:pPr>
            <a:r>
              <a:rPr lang="fr-FR" sz="3200" b="1" dirty="0"/>
              <a:t>Accompagner et / ou savoir orienter</a:t>
            </a:r>
          </a:p>
          <a:p>
            <a:pPr marL="1428750" lvl="2" indent="-514350">
              <a:spcAft>
                <a:spcPts val="1200"/>
              </a:spcAft>
              <a:buFont typeface="+mj-lt"/>
              <a:buAutoNum type="alphaLcParenR"/>
              <a:tabLst>
                <a:tab pos="446088" algn="l"/>
              </a:tabLst>
            </a:pPr>
            <a:r>
              <a:rPr lang="fr-FR" sz="3200" dirty="0"/>
              <a:t>Accompagner </a:t>
            </a:r>
          </a:p>
          <a:p>
            <a:pPr marL="1428750" lvl="2" indent="-514350">
              <a:spcAft>
                <a:spcPts val="1200"/>
              </a:spcAft>
              <a:buFont typeface="+mj-lt"/>
              <a:buAutoNum type="alphaLcParenR"/>
              <a:tabLst>
                <a:tab pos="446088" algn="l"/>
              </a:tabLst>
            </a:pPr>
            <a:r>
              <a:rPr lang="fr-FR" sz="3200" dirty="0"/>
              <a:t>Savoir orienter </a:t>
            </a:r>
          </a:p>
          <a:p>
            <a:pPr marL="1428750" lvl="2" indent="-514350">
              <a:spcAft>
                <a:spcPts val="1200"/>
              </a:spcAft>
              <a:buFont typeface="+mj-lt"/>
              <a:buAutoNum type="alphaLcParenR"/>
              <a:tabLst>
                <a:tab pos="446088" algn="l"/>
              </a:tabLst>
            </a:pPr>
            <a:r>
              <a:rPr lang="fr-FR" sz="3200" dirty="0"/>
              <a:t>Se former</a:t>
            </a:r>
          </a:p>
          <a:p>
            <a:pPr marL="914400" lvl="1" indent="-457200">
              <a:buFont typeface="Wingdings" panose="05000000000000000000" pitchFamily="2" charset="2"/>
              <a:buChar char="Ø"/>
              <a:tabLst>
                <a:tab pos="446088" algn="l"/>
              </a:tabLst>
            </a:pPr>
            <a:endParaRPr lang="fr-FR" sz="3200" dirty="0"/>
          </a:p>
          <a:p>
            <a:pPr lvl="1">
              <a:tabLst>
                <a:tab pos="446088" algn="l"/>
              </a:tabLst>
            </a:pPr>
            <a:endParaRPr lang="fr-FR" sz="3200" dirty="0"/>
          </a:p>
          <a:p>
            <a:pPr marL="914400" lvl="1" indent="-457200">
              <a:buFont typeface="Wingdings" panose="05000000000000000000" pitchFamily="2" charset="2"/>
              <a:buChar char="Ø"/>
              <a:tabLst>
                <a:tab pos="446088" algn="l"/>
              </a:tabLst>
            </a:pP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3669228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5EE33B8-0607-4554-A6C1-F168BA552013}"/>
              </a:ext>
            </a:extLst>
          </p:cNvPr>
          <p:cNvSpPr txBox="1"/>
          <p:nvPr/>
        </p:nvSpPr>
        <p:spPr>
          <a:xfrm>
            <a:off x="0" y="2844225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3200" b="1" dirty="0"/>
              <a:t>a) Accompagner</a:t>
            </a:r>
          </a:p>
        </p:txBody>
      </p:sp>
    </p:spTree>
    <p:extLst>
      <p:ext uri="{BB962C8B-B14F-4D97-AF65-F5344CB8AC3E}">
        <p14:creationId xmlns:p14="http://schemas.microsoft.com/office/powerpoint/2010/main" val="3734132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54D9AC52-B6ED-4563-AA19-E83D8667CE3A}"/>
              </a:ext>
            </a:extLst>
          </p:cNvPr>
          <p:cNvSpPr txBox="1"/>
          <p:nvPr/>
        </p:nvSpPr>
        <p:spPr>
          <a:xfrm>
            <a:off x="1154097" y="1766657"/>
            <a:ext cx="111621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4A496FA-282A-4677-BE60-766735801867}"/>
              </a:ext>
            </a:extLst>
          </p:cNvPr>
          <p:cNvSpPr txBox="1"/>
          <p:nvPr/>
        </p:nvSpPr>
        <p:spPr>
          <a:xfrm>
            <a:off x="514904" y="1180862"/>
            <a:ext cx="11677095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fr-FR" dirty="0"/>
              <a:t>Selon les situations, les compétences de chacun, cela peut être :</a:t>
            </a:r>
          </a:p>
          <a:p>
            <a:pPr marL="742950" lvl="1" indent="-28575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FR" dirty="0"/>
              <a:t>Le parcours patient : Nécessité de transmettre les informations utiles aux autres intervenants : fiche de liaison, traçabilité de l’IB dans le dossier médical du patient, traitement prescrit et initié (TSN par exemple dans des établissements de soins) </a:t>
            </a:r>
          </a:p>
          <a:p>
            <a:pPr marL="742950" lvl="1" indent="-28575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FR" dirty="0"/>
              <a:t>Selon les situations, le repérage s’est peut être fait dans un contexte opportuniste : il est alors recommandé de revoir le patient en consultation dédiée</a:t>
            </a:r>
          </a:p>
          <a:p>
            <a:pPr marL="742950" lvl="1" indent="-28575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FR" dirty="0"/>
              <a:t> Dans tous les cas : Rassurer sur sa disponibilité et son soutien</a:t>
            </a:r>
          </a:p>
          <a:p>
            <a:pPr marL="742950" lvl="1" indent="-28575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FR" dirty="0"/>
              <a:t>Discuter avec le patient/l’usager de ses besoins, ses représentations, ses attentes, ses objectifs et l’i</a:t>
            </a:r>
            <a:r>
              <a:rPr lang="fr-FR" dirty="0">
                <a:effectLst/>
              </a:rPr>
              <a:t>nformer en conséquence </a:t>
            </a:r>
          </a:p>
          <a:p>
            <a:pPr marL="742950" lvl="1" indent="-28575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FR" dirty="0"/>
              <a:t>Proposer un accompagnement vers l’arrêt ou/et réduction des risques</a:t>
            </a:r>
          </a:p>
          <a:p>
            <a:pPr marL="742950" lvl="1" indent="-28575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FR" dirty="0"/>
              <a:t>Remettre un document informatif au patient/usager</a:t>
            </a:r>
          </a:p>
          <a:p>
            <a:pPr marL="742950" lvl="1" indent="-28575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FR" dirty="0">
                <a:effectLst/>
              </a:rPr>
              <a:t>Informer sur les outils d’accompagnement possibles</a:t>
            </a:r>
          </a:p>
          <a:p>
            <a:pPr marL="742950" lvl="1" indent="-28575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FR" dirty="0"/>
              <a:t>Prescrire un traitement </a:t>
            </a:r>
          </a:p>
          <a:p>
            <a:pPr marL="742950" lvl="1" indent="-28575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FR" dirty="0"/>
              <a:t>Proposer une orientation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54C5746E-700B-4EEA-8A81-913EDC1E2E7B}"/>
              </a:ext>
            </a:extLst>
          </p:cNvPr>
          <p:cNvSpPr txBox="1"/>
          <p:nvPr/>
        </p:nvSpPr>
        <p:spPr>
          <a:xfrm>
            <a:off x="335902" y="596087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Accompagner : de multiples possibilités d’actions</a:t>
            </a:r>
            <a:endParaRPr lang="fr-FR" sz="3200" dirty="0">
              <a:solidFill>
                <a:srgbClr val="6B61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926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F9C84167-FA97-4579-854B-862A2BF9B9FC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2885" y="1341146"/>
            <a:ext cx="2545814" cy="3567348"/>
          </a:xfrm>
          <a:prstGeom prst="rect">
            <a:avLst/>
          </a:prstGeom>
        </p:spPr>
      </p:pic>
      <p:sp>
        <p:nvSpPr>
          <p:cNvPr id="7" name="AutoShape 2" descr="Livret accompagner l’arrêt">
            <a:extLst>
              <a:ext uri="{FF2B5EF4-FFF2-40B4-BE49-F238E27FC236}">
                <a16:creationId xmlns:a16="http://schemas.microsoft.com/office/drawing/2014/main" id="{9D32072B-32E2-499D-86CA-0884BA95BF4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948057" y="3256383"/>
            <a:ext cx="1987421" cy="1576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4" descr="Livret accompagner l’arrêt">
            <a:extLst>
              <a:ext uri="{FF2B5EF4-FFF2-40B4-BE49-F238E27FC236}">
                <a16:creationId xmlns:a16="http://schemas.microsoft.com/office/drawing/2014/main" id="{C2F76ABE-CD22-4B5B-B3F5-6C61DD507C1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6DC1C368-57BE-43F7-806F-970E8B0601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12431" y="1838415"/>
            <a:ext cx="3020239" cy="3070079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50B9ABC3-3BB1-4BD8-A5D0-D51A9A68AEE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8341" y="1341146"/>
            <a:ext cx="2161626" cy="2903901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57C228BB-2C02-4D8D-9B20-4FA0EAED01C0}"/>
              </a:ext>
            </a:extLst>
          </p:cNvPr>
          <p:cNvSpPr txBox="1"/>
          <p:nvPr/>
        </p:nvSpPr>
        <p:spPr>
          <a:xfrm>
            <a:off x="4388237" y="5193688"/>
            <a:ext cx="44473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dirty="0">
                <a:hlinkClick r:id="rId5"/>
              </a:rPr>
              <a:t>www.respadd.org/livret-accompagner-la-reduction-de-la-consommation-dalcool/</a:t>
            </a:r>
            <a:endParaRPr lang="fr-FR" sz="1800" dirty="0">
              <a:solidFill>
                <a:srgbClr val="7030A0"/>
              </a:solidFill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2F51D7EE-B67B-4DDD-ACA5-4D2E6DBF064C}"/>
              </a:ext>
            </a:extLst>
          </p:cNvPr>
          <p:cNvSpPr txBox="1"/>
          <p:nvPr/>
        </p:nvSpPr>
        <p:spPr>
          <a:xfrm>
            <a:off x="223935" y="4705004"/>
            <a:ext cx="41643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hlinkClick r:id="rId6"/>
              </a:rPr>
              <a:t>https://www.fedecardio.org/sites/default/files/2020-Tabac-Web.pdf</a:t>
            </a:r>
            <a:endParaRPr lang="fr-FR" dirty="0"/>
          </a:p>
          <a:p>
            <a:endParaRPr lang="fr-FR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948FC5-80B0-48A4-A37B-E456660AE272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Accompagner : remettre un document informatif</a:t>
            </a:r>
            <a:endParaRPr lang="fr-FR" sz="3200" dirty="0">
              <a:solidFill>
                <a:srgbClr val="6B61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6059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2" descr="Livret accompagner l’arrêt">
            <a:extLst>
              <a:ext uri="{FF2B5EF4-FFF2-40B4-BE49-F238E27FC236}">
                <a16:creationId xmlns:a16="http://schemas.microsoft.com/office/drawing/2014/main" id="{9D32072B-32E2-499D-86CA-0884BA95BF4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948057" y="3256383"/>
            <a:ext cx="1987421" cy="1576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4" descr="Livret accompagner l’arrêt">
            <a:extLst>
              <a:ext uri="{FF2B5EF4-FFF2-40B4-BE49-F238E27FC236}">
                <a16:creationId xmlns:a16="http://schemas.microsoft.com/office/drawing/2014/main" id="{C2F76ABE-CD22-4B5B-B3F5-6C61DD507C1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948FC5-80B0-48A4-A37B-E456660AE272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Accompagner : remettre un document informatif</a:t>
            </a:r>
            <a:endParaRPr lang="fr-FR" sz="3200" dirty="0">
              <a:solidFill>
                <a:srgbClr val="6B6123"/>
              </a:solidFill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706917A2-1BAB-44EE-90FF-50360E80D1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9926" y="1848413"/>
            <a:ext cx="3803845" cy="3905451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05663704-6750-4443-89F7-1B46D2D96F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13063" y="1727757"/>
            <a:ext cx="1784442" cy="4026107"/>
          </a:xfrm>
          <a:prstGeom prst="rect">
            <a:avLst/>
          </a:prstGeom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18357CC1-7976-475A-AF6F-22215CCF3721}"/>
              </a:ext>
            </a:extLst>
          </p:cNvPr>
          <p:cNvSpPr txBox="1"/>
          <p:nvPr/>
        </p:nvSpPr>
        <p:spPr>
          <a:xfrm>
            <a:off x="3561907" y="5847907"/>
            <a:ext cx="93566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hlinkClick r:id="rId4"/>
              </a:rPr>
              <a:t>https://www.santepubliquefrance.fr/determinants-de-sante/tabac/documents/depliant-flyer/grossesse-sans-tabac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16337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oneTexte 9">
            <a:extLst>
              <a:ext uri="{FF2B5EF4-FFF2-40B4-BE49-F238E27FC236}">
                <a16:creationId xmlns:a16="http://schemas.microsoft.com/office/drawing/2014/main" id="{E9C58079-C680-4A53-8EF0-324007AE821F}"/>
              </a:ext>
            </a:extLst>
          </p:cNvPr>
          <p:cNvSpPr txBox="1"/>
          <p:nvPr/>
        </p:nvSpPr>
        <p:spPr>
          <a:xfrm>
            <a:off x="1350586" y="1166666"/>
            <a:ext cx="9303008" cy="4833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endParaRPr lang="fr-FR" sz="2000" dirty="0">
              <a:solidFill>
                <a:srgbClr val="001438"/>
              </a:solidFill>
              <a:cs typeface="Calibri Light" panose="020F0302020204030204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1438"/>
                </a:solidFill>
                <a:cs typeface="Calibri Light" panose="020F0302020204030204" pitchFamily="34" charset="0"/>
              </a:rPr>
              <a:t>L</a:t>
            </a:r>
            <a:r>
              <a:rPr lang="fr-FR" dirty="0">
                <a:solidFill>
                  <a:srgbClr val="001438"/>
                </a:solidFill>
              </a:rPr>
              <a:t>e soutien téléphonique </a:t>
            </a:r>
            <a:r>
              <a:rPr lang="fr-FR" u="sng" dirty="0">
                <a:solidFill>
                  <a:prstClr val="black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ligne Tabac info service : 3989</a:t>
            </a:r>
            <a:r>
              <a:rPr lang="fr-FR" dirty="0">
                <a:solidFill>
                  <a:srgbClr val="001438"/>
                </a:solidFill>
              </a:rPr>
              <a:t> 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fr-FR" dirty="0">
              <a:solidFill>
                <a:srgbClr val="001438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fr-FR" dirty="0">
              <a:solidFill>
                <a:srgbClr val="001438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fr-FR" dirty="0">
              <a:solidFill>
                <a:srgbClr val="001438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1438"/>
                </a:solidFill>
              </a:rPr>
              <a:t>Application pour smartphones 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1438"/>
                </a:solidFill>
              </a:rPr>
              <a:t>Applications gratuites ou + ou – payantes 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1438"/>
                </a:solidFill>
              </a:rPr>
              <a:t>Les groupes d’entraide sur les réseaux sociaux 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fr-FR" sz="1600" dirty="0">
                <a:hlinkClick r:id="rId3"/>
              </a:rPr>
              <a:t> www.facebook.com/DryJanuaryFR/</a:t>
            </a:r>
            <a:endParaRPr lang="fr-FR" sz="1600" dirty="0"/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fr-FR" dirty="0">
              <a:solidFill>
                <a:srgbClr val="001438"/>
              </a:solidFill>
            </a:endParaRP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1438"/>
                </a:solidFill>
              </a:rPr>
              <a:t>« Tabac Info Service » : </a:t>
            </a:r>
            <a:r>
              <a:rPr lang="fr-FR" sz="1400" dirty="0">
                <a:hlinkClick r:id="rId4"/>
              </a:rPr>
              <a:t>Les habitants des pays de la Loire      https://www.facebook.com/tabacinfoservice/</a:t>
            </a:r>
            <a:endParaRPr lang="fr-FR" sz="1400" dirty="0">
              <a:solidFill>
                <a:prstClr val="black"/>
              </a:solidFill>
            </a:endParaRP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1438"/>
                </a:solidFill>
              </a:rPr>
              <a:t>« je ne fume plus » </a:t>
            </a:r>
            <a:r>
              <a:rPr lang="fr-FR" sz="1400" dirty="0">
                <a:solidFill>
                  <a:srgbClr val="001438"/>
                </a:solidFill>
              </a:rPr>
              <a:t>: </a:t>
            </a:r>
            <a:r>
              <a:rPr lang="fr-FR" sz="1400" dirty="0">
                <a:solidFill>
                  <a:prstClr val="black"/>
                </a:solidFill>
                <a:latin typeface="Calibri Light" panose="020F0302020204030204" pitchFamily="34" charset="0"/>
                <a:cs typeface="Calibri Light" panose="020F0302020204030204" pitchFamily="34" charset="0"/>
                <a:hlinkClick r:id="rId5"/>
              </a:rPr>
              <a:t>https://twitter.com/jenefumeplus</a:t>
            </a:r>
            <a:endParaRPr lang="fr-FR" sz="1400" dirty="0">
              <a:solidFill>
                <a:prstClr val="black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0" defTabSz="1072866"/>
            <a:r>
              <a:rPr lang="fr-FR" sz="2200" dirty="0">
                <a:solidFill>
                  <a:prstClr val="black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D18C9FC2-1D19-40FA-B8BD-ADD79F8105A8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82821" y="3671299"/>
            <a:ext cx="473587" cy="462824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78B26A0B-53FA-42DC-95B6-EA8726A58AD2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66694" y="3650961"/>
            <a:ext cx="890599" cy="547347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C6075444-DC90-420A-AE2E-78DFA1C8644E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07223" y="3693223"/>
            <a:ext cx="462824" cy="462824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F34643D2-2A73-40A3-89B0-9D1A41D16F00}"/>
              </a:ext>
            </a:extLst>
          </p:cNvPr>
          <p:cNvPicPr>
            <a:picLocks noChangeAspect="1"/>
          </p:cNvPicPr>
          <p:nvPr/>
        </p:nvPicPr>
        <p:blipFill>
          <a:blip r:embed="rId9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00681" y="1033450"/>
            <a:ext cx="1629295" cy="1027877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CE556306-E43F-422C-B051-3DA1E314CF1B}"/>
              </a:ext>
            </a:extLst>
          </p:cNvPr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36688" y="5423877"/>
            <a:ext cx="1969965" cy="883930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20D1BFA9-F1F6-46DF-B1C8-65364EA75ECF}"/>
              </a:ext>
            </a:extLst>
          </p:cNvPr>
          <p:cNvPicPr>
            <a:picLocks noChangeAspect="1"/>
          </p:cNvPicPr>
          <p:nvPr/>
        </p:nvPicPr>
        <p:blipFill>
          <a:blip r:embed="rId1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36787" y="1920774"/>
            <a:ext cx="2101715" cy="1060382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4B427139-6AB5-43DE-A3BD-7F3882DCA49E}"/>
              </a:ext>
            </a:extLst>
          </p:cNvPr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29116" y="1981948"/>
            <a:ext cx="2743341" cy="749339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9309AADF-A452-42D2-8CD5-D9F7E48A1CBD}"/>
              </a:ext>
            </a:extLst>
          </p:cNvPr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00966" y="4231263"/>
            <a:ext cx="473587" cy="626212"/>
          </a:xfrm>
          <a:prstGeom prst="rect">
            <a:avLst/>
          </a:prstGeom>
        </p:spPr>
      </p:pic>
      <p:pic>
        <p:nvPicPr>
          <p:cNvPr id="24" name="Image 23">
            <a:extLst>
              <a:ext uri="{FF2B5EF4-FFF2-40B4-BE49-F238E27FC236}">
                <a16:creationId xmlns:a16="http://schemas.microsoft.com/office/drawing/2014/main" id="{951CF4CC-92CD-4520-852F-26117094FB21}"/>
              </a:ext>
            </a:extLst>
          </p:cNvPr>
          <p:cNvPicPr>
            <a:picLocks noChangeAspect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1943" y="2050986"/>
            <a:ext cx="3925817" cy="880199"/>
          </a:xfrm>
          <a:prstGeom prst="rect">
            <a:avLst/>
          </a:prstGeom>
        </p:spPr>
      </p:pic>
      <p:sp>
        <p:nvSpPr>
          <p:cNvPr id="21" name="ZoneTexte 20">
            <a:extLst>
              <a:ext uri="{FF2B5EF4-FFF2-40B4-BE49-F238E27FC236}">
                <a16:creationId xmlns:a16="http://schemas.microsoft.com/office/drawing/2014/main" id="{65762123-2952-443C-91D4-04BB6CBD8217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Accompagner : les outils numériques</a:t>
            </a:r>
            <a:endParaRPr lang="fr-FR" sz="3200" dirty="0">
              <a:solidFill>
                <a:srgbClr val="6B61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2473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>
            <a:extLst>
              <a:ext uri="{FF2B5EF4-FFF2-40B4-BE49-F238E27FC236}">
                <a16:creationId xmlns:a16="http://schemas.microsoft.com/office/drawing/2014/main" id="{36F4440A-F790-4FC2-AF16-6E20963E46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53187" y="1069323"/>
            <a:ext cx="1833366" cy="1601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FF66FCA1-8C7A-486E-86C2-D0828A53FF5D}"/>
              </a:ext>
            </a:extLst>
          </p:cNvPr>
          <p:cNvSpPr txBox="1"/>
          <p:nvPr/>
        </p:nvSpPr>
        <p:spPr>
          <a:xfrm>
            <a:off x="-765826" y="2361301"/>
            <a:ext cx="616280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b="1" i="0" dirty="0">
                <a:solidFill>
                  <a:srgbClr val="444444"/>
                </a:solidFill>
                <a:effectLst/>
                <a:latin typeface="Oswald"/>
              </a:rPr>
              <a:t>Aide à l'entourage des malades alcooliques</a:t>
            </a:r>
          </a:p>
          <a:p>
            <a:pPr algn="ctr"/>
            <a:r>
              <a:rPr lang="fr-FR" b="1" i="0" dirty="0">
                <a:solidFill>
                  <a:srgbClr val="3434C9"/>
                </a:solidFill>
                <a:effectLst/>
                <a:latin typeface="Oswald"/>
              </a:rPr>
              <a:t>Demande d'information ou d'aide, tél 09 63 69 24 56</a:t>
            </a:r>
          </a:p>
          <a:p>
            <a:pPr algn="ctr"/>
            <a:r>
              <a:rPr lang="fr-FR" dirty="0">
                <a:hlinkClick r:id="rId3"/>
              </a:rPr>
              <a:t>www.al-anon-alateen.fr</a:t>
            </a:r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b="1" i="0" dirty="0">
              <a:solidFill>
                <a:srgbClr val="444444"/>
              </a:solidFill>
              <a:effectLst/>
              <a:latin typeface="Oswald"/>
            </a:endParaRPr>
          </a:p>
        </p:txBody>
      </p:sp>
      <p:pic>
        <p:nvPicPr>
          <p:cNvPr id="5124" name="Picture 4">
            <a:extLst>
              <a:ext uri="{FF2B5EF4-FFF2-40B4-BE49-F238E27FC236}">
                <a16:creationId xmlns:a16="http://schemas.microsoft.com/office/drawing/2014/main" id="{D79358A5-4AF3-4097-AAAE-77850E10EE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68930" y="1082123"/>
            <a:ext cx="3067050" cy="1971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3B9AACE1-1706-4B96-9F2A-4D5185FAE2A0}"/>
              </a:ext>
            </a:extLst>
          </p:cNvPr>
          <p:cNvSpPr txBox="1"/>
          <p:nvPr/>
        </p:nvSpPr>
        <p:spPr>
          <a:xfrm>
            <a:off x="6976128" y="3053798"/>
            <a:ext cx="641332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>
                <a:hlinkClick r:id="rId5"/>
              </a:rPr>
              <a:t>www.alcooliques-anonymes.fr/reunions-aa-en-ligne</a:t>
            </a:r>
            <a:endParaRPr lang="fr-FR" dirty="0"/>
          </a:p>
        </p:txBody>
      </p:sp>
      <p:pic>
        <p:nvPicPr>
          <p:cNvPr id="5126" name="Picture 6" descr="logo du site">
            <a:extLst>
              <a:ext uri="{FF2B5EF4-FFF2-40B4-BE49-F238E27FC236}">
                <a16:creationId xmlns:a16="http://schemas.microsoft.com/office/drawing/2014/main" id="{C8B2171F-DA5D-4E25-AECC-BA2436B856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03377" y="3139322"/>
            <a:ext cx="2200275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80862E49-A9FF-43F8-A98F-0474A3779981}"/>
              </a:ext>
            </a:extLst>
          </p:cNvPr>
          <p:cNvSpPr txBox="1"/>
          <p:nvPr/>
        </p:nvSpPr>
        <p:spPr>
          <a:xfrm>
            <a:off x="2187847" y="3817748"/>
            <a:ext cx="69249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>
                <a:hlinkClick r:id="rId7"/>
              </a:rPr>
              <a:t>www.alcoolassistance.net/un-contact-pres-chez-vous</a:t>
            </a:r>
            <a:endParaRPr lang="fr-FR" dirty="0"/>
          </a:p>
        </p:txBody>
      </p:sp>
      <p:pic>
        <p:nvPicPr>
          <p:cNvPr id="5128" name="Picture 8" descr="Mouvement Vie Libre">
            <a:extLst>
              <a:ext uri="{FF2B5EF4-FFF2-40B4-BE49-F238E27FC236}">
                <a16:creationId xmlns:a16="http://schemas.microsoft.com/office/drawing/2014/main" id="{21491BB2-D24F-449D-853E-B0A7271DDF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023970" y="4002414"/>
            <a:ext cx="2802178" cy="1266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92F74730-AD64-497D-86DA-FDA4A65BD7C6}"/>
              </a:ext>
            </a:extLst>
          </p:cNvPr>
          <p:cNvSpPr txBox="1"/>
          <p:nvPr/>
        </p:nvSpPr>
        <p:spPr>
          <a:xfrm>
            <a:off x="9811511" y="5539423"/>
            <a:ext cx="618648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>
                <a:hlinkClick r:id="rId9"/>
              </a:rPr>
              <a:t>www.vielibre.org</a:t>
            </a:r>
            <a:endParaRPr lang="fr-FR" dirty="0"/>
          </a:p>
          <a:p>
            <a:endParaRPr lang="fr-FR" dirty="0"/>
          </a:p>
        </p:txBody>
      </p:sp>
      <p:pic>
        <p:nvPicPr>
          <p:cNvPr id="5130" name="Picture 10">
            <a:extLst>
              <a:ext uri="{FF2B5EF4-FFF2-40B4-BE49-F238E27FC236}">
                <a16:creationId xmlns:a16="http://schemas.microsoft.com/office/drawing/2014/main" id="{5F03102B-40BD-48EB-A340-0ABC0668D9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13366" y="4351785"/>
            <a:ext cx="3514351" cy="911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ZoneTexte 16">
            <a:extLst>
              <a:ext uri="{FF2B5EF4-FFF2-40B4-BE49-F238E27FC236}">
                <a16:creationId xmlns:a16="http://schemas.microsoft.com/office/drawing/2014/main" id="{926D2A17-036F-4778-BBC0-D6EC1891A481}"/>
              </a:ext>
            </a:extLst>
          </p:cNvPr>
          <p:cNvSpPr txBox="1"/>
          <p:nvPr/>
        </p:nvSpPr>
        <p:spPr>
          <a:xfrm>
            <a:off x="1938528" y="5747378"/>
            <a:ext cx="277977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>
                <a:hlinkClick r:id="rId11"/>
              </a:rPr>
              <a:t>www.lesamisdelasante.org</a:t>
            </a:r>
            <a:endParaRPr lang="fr-FR" dirty="0"/>
          </a:p>
          <a:p>
            <a:endParaRPr lang="fr-FR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CBA9DBF2-31B6-4CE9-83F3-CF36541E2B08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Accompagner : les associations d’entraide et de soutien</a:t>
            </a:r>
            <a:endParaRPr lang="fr-FR" sz="3200" dirty="0">
              <a:solidFill>
                <a:srgbClr val="6B6123"/>
              </a:solidFill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B39E1345-123C-4456-9511-D149DBC109A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633553" y="4570416"/>
            <a:ext cx="3395710" cy="897592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CDBA15D8-9D77-44F5-8297-C41B9F764C06}"/>
              </a:ext>
            </a:extLst>
          </p:cNvPr>
          <p:cNvSpPr txBox="1"/>
          <p:nvPr/>
        </p:nvSpPr>
        <p:spPr>
          <a:xfrm>
            <a:off x="5633553" y="5943600"/>
            <a:ext cx="40682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>
                <a:solidFill>
                  <a:srgbClr val="0070C0"/>
                </a:solidFill>
              </a:rPr>
              <a:t>https://www.narcotiquesanonymes.org/</a:t>
            </a:r>
          </a:p>
        </p:txBody>
      </p:sp>
    </p:spTree>
    <p:extLst>
      <p:ext uri="{BB962C8B-B14F-4D97-AF65-F5344CB8AC3E}">
        <p14:creationId xmlns:p14="http://schemas.microsoft.com/office/powerpoint/2010/main" val="1898677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5EE33B8-0607-4554-A6C1-F168BA552013}"/>
              </a:ext>
            </a:extLst>
          </p:cNvPr>
          <p:cNvSpPr txBox="1"/>
          <p:nvPr/>
        </p:nvSpPr>
        <p:spPr>
          <a:xfrm>
            <a:off x="0" y="2844225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3200" b="1" dirty="0"/>
              <a:t>b) Savoir orienter</a:t>
            </a:r>
          </a:p>
        </p:txBody>
      </p:sp>
    </p:spTree>
    <p:extLst>
      <p:ext uri="{BB962C8B-B14F-4D97-AF65-F5344CB8AC3E}">
        <p14:creationId xmlns:p14="http://schemas.microsoft.com/office/powerpoint/2010/main" val="2323153549"/>
      </p:ext>
    </p:extLst>
  </p:cSld>
  <p:clrMapOvr>
    <a:masterClrMapping/>
  </p:clrMapOvr>
</p:sld>
</file>

<file path=ppt/theme/theme1.xml><?xml version="1.0" encoding="utf-8"?>
<a:theme xmlns:a="http://schemas.openxmlformats.org/drawingml/2006/main" name="2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_pulsio" id="{49A0550A-1D18-4F2A-894E-EA15BE535624}" vid="{CC5BB21E-9BF2-4058-A1D5-082FF41251E8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PPT_pulsio</Template>
  <TotalTime>0</TotalTime>
  <Words>689</Words>
  <Application>Microsoft Office PowerPoint</Application>
  <PresentationFormat>Grand écran</PresentationFormat>
  <Paragraphs>100</Paragraphs>
  <Slides>13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Oswald</vt:lpstr>
      <vt:lpstr>Wingdings</vt:lpstr>
      <vt:lpstr>2_Conception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virgi</dc:creator>
  <cp:lastModifiedBy>Virginie ZAOLO</cp:lastModifiedBy>
  <cp:revision>312</cp:revision>
  <dcterms:created xsi:type="dcterms:W3CDTF">2019-05-06T07:53:20Z</dcterms:created>
  <dcterms:modified xsi:type="dcterms:W3CDTF">2023-02-23T08:30:16Z</dcterms:modified>
</cp:coreProperties>
</file>