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5"/>
  </p:notesMasterIdLst>
  <p:sldIdLst>
    <p:sldId id="803" r:id="rId2"/>
    <p:sldId id="917" r:id="rId3"/>
    <p:sldId id="925" r:id="rId4"/>
    <p:sldId id="914" r:id="rId5"/>
    <p:sldId id="855" r:id="rId6"/>
    <p:sldId id="928" r:id="rId7"/>
    <p:sldId id="397" r:id="rId8"/>
    <p:sldId id="845" r:id="rId9"/>
    <p:sldId id="926" r:id="rId10"/>
    <p:sldId id="590" r:id="rId11"/>
    <p:sldId id="918" r:id="rId12"/>
    <p:sldId id="927" r:id="rId13"/>
    <p:sldId id="916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7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Emmanuelle Le Borgne" initials="ELB" lastIdx="3" clrIdx="2">
    <p:extLst>
      <p:ext uri="{19B8F6BF-5375-455C-9EA6-DF929625EA0E}">
        <p15:presenceInfo xmlns:p15="http://schemas.microsoft.com/office/powerpoint/2012/main" userId="S::emmanuelle.leborgne@srae-addicto-pdl.fr::ecfe4deb-88ec-4c68-ad8f-953a334d0bf4" providerId="AD"/>
      </p:ext>
    </p:extLst>
  </p:cmAuthor>
  <p:cmAuthor id="4" name="Solen Pelé" initials="SP" lastIdx="3" clrIdx="3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  <p:cmAuthor id="5" name="Virginie ZAOLO" initials="VZ" lastIdx="1" clrIdx="4">
    <p:extLst>
      <p:ext uri="{19B8F6BF-5375-455C-9EA6-DF929625EA0E}">
        <p15:presenceInfo xmlns:p15="http://schemas.microsoft.com/office/powerpoint/2012/main" userId="S::virginie.zaolo@srae-addicto-pdl.fr::d590909f-4a9e-4d93-b7ac-0d15bd3a9e8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6123"/>
    <a:srgbClr val="7A2553"/>
    <a:srgbClr val="665F2D"/>
    <a:srgbClr val="A49735"/>
    <a:srgbClr val="7C7775"/>
    <a:srgbClr val="CECBC9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0717" autoAdjust="0"/>
  </p:normalViewPr>
  <p:slideViewPr>
    <p:cSldViewPr snapToGrid="0">
      <p:cViewPr varScale="1">
        <p:scale>
          <a:sx n="100" d="100"/>
          <a:sy n="100" d="100"/>
        </p:scale>
        <p:origin x="96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23/02/2023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86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640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B24F7029-206D-4C34-9E66-E1B16D8419C6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B4C0CA0-89CF-4F10-83AC-CF1208C22E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F14574F-5E47-4A74-BC1C-79DF77B37208}"/>
              </a:ext>
            </a:extLst>
          </p:cNvPr>
          <p:cNvSpPr txBox="1">
            <a:spLocks/>
          </p:cNvSpPr>
          <p:nvPr userDrawn="1"/>
        </p:nvSpPr>
        <p:spPr>
          <a:xfrm>
            <a:off x="11194473" y="6587836"/>
            <a:ext cx="997526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Mai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8" r:id="rId2"/>
    <p:sldLayoutId id="214748368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rae-addicto-pdl.fr/fr/annuaire-par-dispositif/" TargetMode="External"/><Relationship Id="rId2" Type="http://schemas.openxmlformats.org/officeDocument/2006/relationships/hyperlink" Target="http://www.srae-addicto-pdl.fr/fr/annuaire-par-departement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diu.addictologie-substances%40univ-nantes.fr?Subject=Renseignements%20DIU%20Addictologie&amp;body=" TargetMode="External"/><Relationship Id="rId13" Type="http://schemas.openxmlformats.org/officeDocument/2006/relationships/image" Target="../media/image22.png"/><Relationship Id="rId3" Type="http://schemas.openxmlformats.org/officeDocument/2006/relationships/hyperlink" Target="https://www.respadd.org/" TargetMode="External"/><Relationship Id="rId7" Type="http://schemas.openxmlformats.org/officeDocument/2006/relationships/hyperlink" Target="mailto:pascale.poree@chu-nantes.fr" TargetMode="External"/><Relationship Id="rId12" Type="http://schemas.openxmlformats.org/officeDocument/2006/relationships/hyperlink" Target="https://www.federationaddiction.fr/agenda/webinaire-sur-les-usages-de-psychotropes-et-addictions-des-professionnels-reponses-du-cote-des-services-de-sante-au-travail/" TargetMode="External"/><Relationship Id="rId2" Type="http://schemas.openxmlformats.org/officeDocument/2006/relationships/hyperlink" Target="http://www.srae-addicto-pdl.fr/fr/formation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ddictions-france.org/formation/" TargetMode="External"/><Relationship Id="rId11" Type="http://schemas.openxmlformats.org/officeDocument/2006/relationships/hyperlink" Target="https://ipcem.org/cycles-a-l-etp-specifiques-a-une-maladie/le-patient-en-addictologie-presentiel-e-learning" TargetMode="External"/><Relationship Id="rId5" Type="http://schemas.openxmlformats.org/officeDocument/2006/relationships/hyperlink" Target="https://www.federationaddiction.fr/" TargetMode="External"/><Relationship Id="rId10" Type="http://schemas.openxmlformats.org/officeDocument/2006/relationships/hyperlink" Target="https://www.fun-mooc.fr/fr/cours/comprendre-les-addictions/" TargetMode="External"/><Relationship Id="rId4" Type="http://schemas.openxmlformats.org/officeDocument/2006/relationships/hyperlink" Target="https://www.promosante-idf.fr/" TargetMode="External"/><Relationship Id="rId9" Type="http://schemas.openxmlformats.org/officeDocument/2006/relationships/hyperlink" Target="mailto:laurence.maringue%40univ-nantes.fr?Subject=Renseignements%20et%20inscriptions&amp;body=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edecardio.org/sites/default/files/2020-Tabac-Web.pdf" TargetMode="External"/><Relationship Id="rId5" Type="http://schemas.openxmlformats.org/officeDocument/2006/relationships/hyperlink" Target="http://www.respadd.org/livret-accompagner-la-reduction-de-la-consommation-dalcool/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santepubliquefrance.fr/determinants-de-sante/tabac/documents/depliant-flyer/grossesse-sans-tabac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4.png"/><Relationship Id="rId3" Type="http://schemas.openxmlformats.org/officeDocument/2006/relationships/hyperlink" Target="http://www.facebook.com/DryJanuaryFR/" TargetMode="External"/><Relationship Id="rId7" Type="http://schemas.openxmlformats.org/officeDocument/2006/relationships/image" Target="../media/image8.emf"/><Relationship Id="rId12" Type="http://schemas.openxmlformats.org/officeDocument/2006/relationships/image" Target="../media/image13.png"/><Relationship Id="rId2" Type="http://schemas.openxmlformats.org/officeDocument/2006/relationships/hyperlink" Target="http://www.tabac-info-service.fr/Lignes-telephoniques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emf"/><Relationship Id="rId11" Type="http://schemas.openxmlformats.org/officeDocument/2006/relationships/image" Target="../media/image12.png"/><Relationship Id="rId5" Type="http://schemas.openxmlformats.org/officeDocument/2006/relationships/hyperlink" Target="https://twitter.com/jenefumeplus" TargetMode="External"/><Relationship Id="rId10" Type="http://schemas.openxmlformats.org/officeDocument/2006/relationships/image" Target="../media/image11.jpeg"/><Relationship Id="rId4" Type="http://schemas.openxmlformats.org/officeDocument/2006/relationships/hyperlink" Target="https://www.facebook.com/tabacinfoservice/" TargetMode="Externa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://www.al-anon-alateen.fr/" TargetMode="External"/><Relationship Id="rId7" Type="http://schemas.openxmlformats.org/officeDocument/2006/relationships/hyperlink" Target="http://www.alcoolassistance.net/un-contact-pres-chez-vous" TargetMode="External"/><Relationship Id="rId12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hyperlink" Target="http://www.lesamisdelasante.org/" TargetMode="External"/><Relationship Id="rId5" Type="http://schemas.openxmlformats.org/officeDocument/2006/relationships/hyperlink" Target="http://www.alcooliques-anonymes.fr/reunions-aa-en-ligne" TargetMode="External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hyperlink" Target="http://www.vielibre.org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195442-947A-45C9-911F-DC00873FCA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533888"/>
            <a:ext cx="10515600" cy="88820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fr-FR" sz="2200" dirty="0"/>
              <a:t>Selon l’addiction, les poly consommations et les comorbidités, différents dispositifs sont complémentaires et doivent s’articuler ensemble : 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BEDB481-9A51-49F3-8956-C15193AF7A10}"/>
              </a:ext>
            </a:extLst>
          </p:cNvPr>
          <p:cNvSpPr txBox="1">
            <a:spLocks/>
          </p:cNvSpPr>
          <p:nvPr/>
        </p:nvSpPr>
        <p:spPr>
          <a:xfrm>
            <a:off x="4339989" y="3114160"/>
            <a:ext cx="2852383" cy="261920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CSAPA : Centre de soins, d’accompagnement et de préventions des addictions</a:t>
            </a:r>
          </a:p>
          <a:p>
            <a:r>
              <a:rPr lang="fr-FR" sz="1800" dirty="0">
                <a:solidFill>
                  <a:prstClr val="black"/>
                </a:solidFill>
              </a:rPr>
              <a:t>CJC : Consultations jeunes consommateurs</a:t>
            </a:r>
          </a:p>
          <a:p>
            <a:r>
              <a:rPr lang="fr-FR" sz="1800" dirty="0">
                <a:solidFill>
                  <a:prstClr val="black"/>
                </a:solidFill>
              </a:rPr>
              <a:t>Maison Des Adolescents</a:t>
            </a:r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EF31BA7-16FA-46C4-B12A-EA2127D33034}"/>
              </a:ext>
            </a:extLst>
          </p:cNvPr>
          <p:cNvSpPr/>
          <p:nvPr/>
        </p:nvSpPr>
        <p:spPr>
          <a:xfrm>
            <a:off x="955338" y="2422094"/>
            <a:ext cx="2880000" cy="532262"/>
          </a:xfrm>
          <a:prstGeom prst="roundRect">
            <a:avLst/>
          </a:prstGeom>
          <a:solidFill>
            <a:srgbClr val="6B61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recours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3871F-93BA-473C-B3E2-05F213BFE3AE}"/>
              </a:ext>
            </a:extLst>
          </p:cNvPr>
          <p:cNvSpPr/>
          <p:nvPr/>
        </p:nvSpPr>
        <p:spPr>
          <a:xfrm>
            <a:off x="4339989" y="2422094"/>
            <a:ext cx="2880000" cy="532262"/>
          </a:xfrm>
          <a:prstGeom prst="roundRect">
            <a:avLst/>
          </a:prstGeom>
          <a:solidFill>
            <a:srgbClr val="7C77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Dispositifs </a:t>
            </a:r>
            <a:br>
              <a:rPr lang="fr-FR" dirty="0"/>
            </a:br>
            <a:r>
              <a:rPr lang="fr-FR" dirty="0"/>
              <a:t>médico-sociaux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059A6C-84DF-4958-BFBC-BE1B9E5AB280}"/>
              </a:ext>
            </a:extLst>
          </p:cNvPr>
          <p:cNvSpPr/>
          <p:nvPr/>
        </p:nvSpPr>
        <p:spPr>
          <a:xfrm>
            <a:off x="7724640" y="2422094"/>
            <a:ext cx="2880000" cy="532262"/>
          </a:xfrm>
          <a:prstGeom prst="roundRect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Dispositifs </a:t>
            </a:r>
            <a:br>
              <a:rPr lang="fr-FR" dirty="0"/>
            </a:br>
            <a:r>
              <a:rPr lang="fr-FR" dirty="0"/>
              <a:t>sanitaires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0E5C869-7892-40E9-9F99-F2A93D9FB2E5}"/>
              </a:ext>
            </a:extLst>
          </p:cNvPr>
          <p:cNvSpPr txBox="1">
            <a:spLocks/>
          </p:cNvSpPr>
          <p:nvPr/>
        </p:nvSpPr>
        <p:spPr>
          <a:xfrm>
            <a:off x="955338" y="3114160"/>
            <a:ext cx="2852382" cy="15888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Médecins généralistes</a:t>
            </a:r>
          </a:p>
          <a:p>
            <a:r>
              <a:rPr lang="fr-FR" sz="1800" dirty="0"/>
              <a:t>les IDE </a:t>
            </a:r>
            <a:r>
              <a:rPr lang="fr-FR" sz="1800" dirty="0" err="1"/>
              <a:t>Asalées</a:t>
            </a:r>
            <a:endParaRPr lang="fr-FR" sz="1800" dirty="0"/>
          </a:p>
          <a:p>
            <a:r>
              <a:rPr lang="fr-FR" sz="1800" dirty="0"/>
              <a:t>les pharmaciens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A5CC28D-E48C-407E-A9C9-F493753886AD}"/>
              </a:ext>
            </a:extLst>
          </p:cNvPr>
          <p:cNvSpPr txBox="1">
            <a:spLocks/>
          </p:cNvSpPr>
          <p:nvPr/>
        </p:nvSpPr>
        <p:spPr>
          <a:xfrm>
            <a:off x="7724640" y="3114160"/>
            <a:ext cx="3093493" cy="22160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Consultations d’addictologie / tabacologie au sein des services hospitaliers </a:t>
            </a:r>
          </a:p>
          <a:p>
            <a:r>
              <a:rPr lang="fr-FR" sz="1800" dirty="0"/>
              <a:t>Les Equipes de liaison et de soins en addictologie</a:t>
            </a:r>
          </a:p>
          <a:p>
            <a:r>
              <a:rPr lang="fr-FR" sz="1800" dirty="0"/>
              <a:t>Sevrages hospitaliers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73C9D3D-12AE-4431-8995-F8F7B8DF7C0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Savoir Orienter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590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8206D83-F305-4CFD-8035-EF61D135DEC5}"/>
              </a:ext>
            </a:extLst>
          </p:cNvPr>
          <p:cNvSpPr txBox="1"/>
          <p:nvPr/>
        </p:nvSpPr>
        <p:spPr>
          <a:xfrm>
            <a:off x="190110" y="4803935"/>
            <a:ext cx="998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	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803B8AE-B325-4838-9FF7-DD4B1ACB0E03}"/>
              </a:ext>
            </a:extLst>
          </p:cNvPr>
          <p:cNvSpPr txBox="1"/>
          <p:nvPr/>
        </p:nvSpPr>
        <p:spPr>
          <a:xfrm>
            <a:off x="847530" y="1674674"/>
            <a:ext cx="104969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annuaires des acteurs ressources par territoire et par dispositif : </a:t>
            </a:r>
          </a:p>
          <a:p>
            <a:endParaRPr lang="fr-FR" dirty="0"/>
          </a:p>
          <a:p>
            <a:r>
              <a:rPr lang="fr-FR" dirty="0">
                <a:hlinkClick r:id="rId2"/>
              </a:rPr>
              <a:t>http://www.srae-addicto-pdl.fr/fr/annuaire-par-departement/</a:t>
            </a:r>
            <a:endParaRPr lang="fr-FR" dirty="0"/>
          </a:p>
          <a:p>
            <a:endParaRPr lang="fr-FR" dirty="0"/>
          </a:p>
          <a:p>
            <a:r>
              <a:rPr lang="fr-FR" dirty="0"/>
              <a:t> </a:t>
            </a:r>
            <a:r>
              <a:rPr lang="fr-FR" dirty="0">
                <a:hlinkClick r:id="rId3"/>
              </a:rPr>
              <a:t>http://www.srae-addicto-pdl.fr/fr/annuaire-par-dispositif/</a:t>
            </a:r>
            <a:endParaRPr lang="fr-FR" dirty="0"/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B107E0A-FE85-43C2-AA8A-15847FFF5644}"/>
              </a:ext>
            </a:extLst>
          </p:cNvPr>
          <p:cNvSpPr txBox="1"/>
          <p:nvPr/>
        </p:nvSpPr>
        <p:spPr>
          <a:xfrm>
            <a:off x="710213" y="585926"/>
            <a:ext cx="11554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Savoir orienter :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77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c) Se former</a:t>
            </a:r>
          </a:p>
        </p:txBody>
      </p:sp>
    </p:spTree>
    <p:extLst>
      <p:ext uri="{BB962C8B-B14F-4D97-AF65-F5344CB8AC3E}">
        <p14:creationId xmlns:p14="http://schemas.microsoft.com/office/powerpoint/2010/main" val="1174789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07EFD74-2A27-4D9D-B88C-4F406FA1E1F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939EDD-BB62-41C2-BCA9-C111A5EED8ED}" type="slidenum">
              <a:rPr lang="fr-FR" smtClean="0"/>
              <a:t>13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3D1CC8-F566-4C1C-8006-8D6E6E3A3127}"/>
              </a:ext>
            </a:extLst>
          </p:cNvPr>
          <p:cNvSpPr txBox="1"/>
          <p:nvPr/>
        </p:nvSpPr>
        <p:spPr>
          <a:xfrm>
            <a:off x="838200" y="1375396"/>
            <a:ext cx="11267209" cy="5320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SRAE Addictologie </a:t>
            </a:r>
            <a:r>
              <a:rPr lang="fr-FR" sz="1600" dirty="0"/>
              <a:t>: </a:t>
            </a:r>
            <a:r>
              <a:rPr lang="fr-FR" sz="1600" dirty="0">
                <a:hlinkClick r:id="rId2"/>
              </a:rPr>
              <a:t>http://www.srae-addicto-pdl.fr/fr/formation/</a:t>
            </a:r>
            <a:endParaRPr lang="fr-FR" sz="1600" dirty="0"/>
          </a:p>
          <a:p>
            <a:r>
              <a:rPr lang="fr-FR" sz="1600" b="1" dirty="0"/>
              <a:t>RESPADD</a:t>
            </a:r>
            <a:r>
              <a:rPr lang="fr-FR" sz="1600" dirty="0"/>
              <a:t> : </a:t>
            </a:r>
            <a:r>
              <a:rPr lang="fr-FR" sz="1600" dirty="0">
                <a:hlinkClick r:id="rId3"/>
              </a:rPr>
              <a:t>https://www.respadd.org/</a:t>
            </a:r>
            <a:endParaRPr lang="fr-FR" sz="1600" dirty="0"/>
          </a:p>
          <a:p>
            <a:r>
              <a:rPr lang="fr-FR" sz="1600" b="1" dirty="0" err="1"/>
              <a:t>Promosanté</a:t>
            </a:r>
            <a:r>
              <a:rPr lang="fr-FR" sz="1600" dirty="0"/>
              <a:t> : </a:t>
            </a:r>
            <a:r>
              <a:rPr lang="fr-FR" sz="1600" dirty="0">
                <a:hlinkClick r:id="rId4"/>
              </a:rPr>
              <a:t>https://www.promosante-idf.fr/</a:t>
            </a:r>
            <a:endParaRPr lang="fr-FR" sz="1600" dirty="0"/>
          </a:p>
          <a:p>
            <a:r>
              <a:rPr lang="fr-FR" sz="1600" b="1" dirty="0"/>
              <a:t>Fédération Addiction </a:t>
            </a:r>
            <a:r>
              <a:rPr lang="fr-FR" sz="1600" dirty="0"/>
              <a:t>: </a:t>
            </a:r>
            <a:r>
              <a:rPr lang="fr-FR" sz="1600" dirty="0">
                <a:hlinkClick r:id="rId5"/>
              </a:rPr>
              <a:t>https://www.federationaddiction.fr/</a:t>
            </a:r>
            <a:endParaRPr lang="fr-FR" sz="1600" dirty="0"/>
          </a:p>
          <a:p>
            <a:r>
              <a:rPr lang="fr-FR" sz="1600" b="1" dirty="0"/>
              <a:t>Association Addictions France </a:t>
            </a:r>
            <a:r>
              <a:rPr lang="fr-FR" sz="1600" dirty="0"/>
              <a:t>: </a:t>
            </a:r>
            <a:r>
              <a:rPr lang="fr-FR" sz="1600" dirty="0">
                <a:hlinkClick r:id="rId6"/>
              </a:rPr>
              <a:t>La formation – Association Addictions France (anciennement ANPAA) (addictions-france.org)</a:t>
            </a:r>
            <a:endParaRPr lang="fr-FR" sz="1600" dirty="0"/>
          </a:p>
          <a:p>
            <a:r>
              <a:rPr lang="fr-FR" sz="1600" dirty="0"/>
              <a:t>…..</a:t>
            </a: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DIU Tabacologie et aide au sevrage tabagique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inter-région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Ouest</a:t>
            </a: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 de Nantes - Pascale POREE   </a:t>
            </a:r>
          </a:p>
          <a:p>
            <a:pPr marL="0" marR="0" lvl="0" indent="0" algn="l" defTabSz="914400" rtl="0" eaLnBrk="1" fontAlgn="auto" latinLnBrk="0" hangingPunct="1"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Tél : 02 40 16 51 04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 tooltip="pascale.poree@chu-nantes.f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pascale.poree@chu-nantes.fr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DIU Addictologie: Troubles liés à l’usage de substances (hors alcool) et addictions comportementales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Université de </a:t>
            </a:r>
            <a:r>
              <a:rPr kumimoji="0" lang="fr-FR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Nantes - Tél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02 53 48 47 42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diu.addictologie-substances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 tooltip="laurence.maringue@univ-nantes.f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@univ-nantes.fr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fr-FR" sz="1600" dirty="0"/>
          </a:p>
          <a:p>
            <a:r>
              <a:rPr lang="fr-FR" sz="1600" b="1" dirty="0"/>
              <a:t>Outils numériques de formation :</a:t>
            </a:r>
          </a:p>
          <a:p>
            <a:r>
              <a:rPr lang="fr-FR" sz="1600" dirty="0"/>
              <a:t>Les MOOC ; </a:t>
            </a:r>
            <a:r>
              <a:rPr lang="fr-FR" sz="1600" dirty="0">
                <a:hlinkClick r:id="rId10"/>
              </a:rPr>
              <a:t>https://www.fun-mooc.fr/fr/cours/comprendre-les-addictions/</a:t>
            </a:r>
            <a:endParaRPr lang="fr-FR" sz="1600" dirty="0"/>
          </a:p>
          <a:p>
            <a:r>
              <a:rPr lang="fr-FR" sz="1600" dirty="0"/>
              <a:t>E-learning /  </a:t>
            </a:r>
            <a:r>
              <a:rPr lang="fr-FR" sz="1600" dirty="0">
                <a:hlinkClick r:id="rId11"/>
              </a:rPr>
              <a:t>https://ipcem.org/cycles-a-l-etp-specifiques-a-une-maladie/le-patient-en-addictologie-presentiel-e-learning</a:t>
            </a:r>
            <a:endParaRPr lang="fr-FR" sz="1600" dirty="0"/>
          </a:p>
          <a:p>
            <a:r>
              <a:rPr lang="fr-FR" sz="1600" dirty="0"/>
              <a:t>Webinaire/ </a:t>
            </a:r>
            <a:r>
              <a:rPr lang="fr-FR" sz="1600" dirty="0">
                <a:hlinkClick r:id="rId12"/>
              </a:rPr>
              <a:t>https://www.federationaddiction.fr/agenda/webinaire-sur-les-usages-de-psychotropes-et-addictions-des-professionnels-reponses-du-cote-des-services-de-sante-au-travail/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BF520D-EAFC-4B6B-8DF3-E296A7831036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6455" y="306013"/>
            <a:ext cx="1546943" cy="21387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8EB0E25-6417-42A3-B8AB-05B63937A94E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Pour les professionnels : Se former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261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313389" y="484237"/>
            <a:ext cx="11878611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7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Accompagner et / ou savoir orienter</a:t>
            </a:r>
          </a:p>
          <a:p>
            <a:pPr marL="1428750" lvl="2" indent="-514350">
              <a:spcAft>
                <a:spcPts val="1200"/>
              </a:spcAft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Accompagner </a:t>
            </a:r>
          </a:p>
          <a:p>
            <a:pPr marL="1428750" lvl="2" indent="-514350">
              <a:spcAft>
                <a:spcPts val="1200"/>
              </a:spcAft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Savoir orienter </a:t>
            </a:r>
          </a:p>
          <a:p>
            <a:pPr marL="1428750" lvl="2" indent="-514350">
              <a:spcAft>
                <a:spcPts val="1200"/>
              </a:spcAft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Se former</a:t>
            </a:r>
          </a:p>
          <a:p>
            <a:pPr marL="914400" lvl="1" indent="-457200">
              <a:buFont typeface="Wingdings" panose="05000000000000000000" pitchFamily="2" charset="2"/>
              <a:buChar char="Ø"/>
              <a:tabLst>
                <a:tab pos="446088" algn="l"/>
              </a:tabLst>
            </a:pPr>
            <a:endParaRPr lang="fr-FR" sz="3200" dirty="0"/>
          </a:p>
          <a:p>
            <a:pPr lvl="1">
              <a:tabLst>
                <a:tab pos="446088" algn="l"/>
              </a:tabLst>
            </a:pPr>
            <a:endParaRPr lang="fr-FR" sz="3200" dirty="0"/>
          </a:p>
          <a:p>
            <a:pPr marL="914400" lvl="1" indent="-457200">
              <a:buFont typeface="Wingdings" panose="05000000000000000000" pitchFamily="2" charset="2"/>
              <a:buChar char="Ø"/>
              <a:tabLst>
                <a:tab pos="446088" algn="l"/>
              </a:tabLst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669228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Accompagner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4D9AC52-B6ED-4563-AA19-E83D8667CE3A}"/>
              </a:ext>
            </a:extLst>
          </p:cNvPr>
          <p:cNvSpPr txBox="1"/>
          <p:nvPr/>
        </p:nvSpPr>
        <p:spPr>
          <a:xfrm>
            <a:off x="1154097" y="1766657"/>
            <a:ext cx="11162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A496FA-282A-4677-BE60-766735801867}"/>
              </a:ext>
            </a:extLst>
          </p:cNvPr>
          <p:cNvSpPr txBox="1"/>
          <p:nvPr/>
        </p:nvSpPr>
        <p:spPr>
          <a:xfrm>
            <a:off x="514904" y="1180862"/>
            <a:ext cx="1167709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dirty="0"/>
              <a:t>Selon les situations, les compétences de chacun, cela peut être :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Le parcours patient : Nécessité de transmettre les informations utiles aux autres intervenants : fiche de liaison, traçabilité de l’IB dans le dossier médical du patient, traitement prescrit et initié (TSN par exemple dans des établissements de soins) 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Selon les situations, le repérage s’est peut être fait dans un contexte opportuniste : il est alors recommandé de revoir le patient en consultation dédiée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 Dans tous les cas : Rassurer sur sa disponibilité et son soutien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Discuter avec le patient/l’usager de ses besoins, ses représentations, ses attentes, ses objectifs et l’i</a:t>
            </a:r>
            <a:r>
              <a:rPr lang="fr-FR" dirty="0">
                <a:effectLst/>
              </a:rPr>
              <a:t>nformer en conséquence 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Proposer un accompagnement vers l’arrêt ou/et réduction des risques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Remettre un document informatif au patient/usager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>
                <a:effectLst/>
              </a:rPr>
              <a:t>Informer sur les outils d’accompagnement possibles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Prescrire un traitement 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dirty="0"/>
              <a:t>Proposer une orientation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C5746E-700B-4EEA-8A81-913EDC1E2E7B}"/>
              </a:ext>
            </a:extLst>
          </p:cNvPr>
          <p:cNvSpPr txBox="1"/>
          <p:nvPr/>
        </p:nvSpPr>
        <p:spPr>
          <a:xfrm>
            <a:off x="335902" y="596087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de multiples possibilités d’actions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9C84167-FA97-4579-854B-862A2BF9B9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2885" y="1341146"/>
            <a:ext cx="2545814" cy="3567348"/>
          </a:xfrm>
          <a:prstGeom prst="rect">
            <a:avLst/>
          </a:prstGeom>
        </p:spPr>
      </p:pic>
      <p:sp>
        <p:nvSpPr>
          <p:cNvPr id="7" name="AutoShape 2" descr="Livret accompagner l’arrêt">
            <a:extLst>
              <a:ext uri="{FF2B5EF4-FFF2-40B4-BE49-F238E27FC236}">
                <a16:creationId xmlns:a16="http://schemas.microsoft.com/office/drawing/2014/main" id="{9D32072B-32E2-499D-86CA-0884BA95BF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48057" y="3256383"/>
            <a:ext cx="1987421" cy="15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4" descr="Livret accompagner l’arrêt">
            <a:extLst>
              <a:ext uri="{FF2B5EF4-FFF2-40B4-BE49-F238E27FC236}">
                <a16:creationId xmlns:a16="http://schemas.microsoft.com/office/drawing/2014/main" id="{C2F76ABE-CD22-4B5B-B3F5-6C61DD507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DC1C368-57BE-43F7-806F-970E8B060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2431" y="1838415"/>
            <a:ext cx="3020239" cy="307007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0B9ABC3-3BB1-4BD8-A5D0-D51A9A68AE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1" y="1341146"/>
            <a:ext cx="2161626" cy="29039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7C228BB-2C02-4D8D-9B20-4FA0EAED01C0}"/>
              </a:ext>
            </a:extLst>
          </p:cNvPr>
          <p:cNvSpPr txBox="1"/>
          <p:nvPr/>
        </p:nvSpPr>
        <p:spPr>
          <a:xfrm>
            <a:off x="4388237" y="5193688"/>
            <a:ext cx="4447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hlinkClick r:id="rId5"/>
              </a:rPr>
              <a:t>www.respadd.org/livret-accompagner-la-reduction-de-la-consommation-dalcool/</a:t>
            </a:r>
            <a:endParaRPr lang="fr-FR" sz="1800" dirty="0">
              <a:solidFill>
                <a:srgbClr val="7030A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51D7EE-B67B-4DDD-ACA5-4D2E6DBF064C}"/>
              </a:ext>
            </a:extLst>
          </p:cNvPr>
          <p:cNvSpPr txBox="1"/>
          <p:nvPr/>
        </p:nvSpPr>
        <p:spPr>
          <a:xfrm>
            <a:off x="223935" y="4705004"/>
            <a:ext cx="41643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hlinkClick r:id="rId6"/>
              </a:rPr>
              <a:t>https://www.fedecardio.org/sites/default/files/2020-Tabac-Web.pdf</a:t>
            </a:r>
            <a:endParaRPr lang="fr-FR" dirty="0"/>
          </a:p>
          <a:p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948FC5-80B0-48A4-A37B-E456660AE27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remettre un document informatif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5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Livret accompagner l’arrêt">
            <a:extLst>
              <a:ext uri="{FF2B5EF4-FFF2-40B4-BE49-F238E27FC236}">
                <a16:creationId xmlns:a16="http://schemas.microsoft.com/office/drawing/2014/main" id="{9D32072B-32E2-499D-86CA-0884BA95BF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48057" y="3256383"/>
            <a:ext cx="1987421" cy="15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4" descr="Livret accompagner l’arrêt">
            <a:extLst>
              <a:ext uri="{FF2B5EF4-FFF2-40B4-BE49-F238E27FC236}">
                <a16:creationId xmlns:a16="http://schemas.microsoft.com/office/drawing/2014/main" id="{C2F76ABE-CD22-4B5B-B3F5-6C61DD507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948FC5-80B0-48A4-A37B-E456660AE27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remettre un document informatif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6917A2-1BAB-44EE-90FF-50360E80D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926" y="1848413"/>
            <a:ext cx="3803845" cy="390545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663704-6750-4443-89F7-1B46D2D96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063" y="1727757"/>
            <a:ext cx="1784442" cy="402610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8357CC1-7976-475A-AF6F-22215CCF3721}"/>
              </a:ext>
            </a:extLst>
          </p:cNvPr>
          <p:cNvSpPr txBox="1"/>
          <p:nvPr/>
        </p:nvSpPr>
        <p:spPr>
          <a:xfrm>
            <a:off x="3561907" y="5847907"/>
            <a:ext cx="93566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4"/>
              </a:rPr>
              <a:t>https://www.santepubliquefrance.fr/determinants-de-sante/tabac/documents/depliant-flyer/grossesse-sans-tabac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6337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E9C58079-C680-4A53-8EF0-324007AE821F}"/>
              </a:ext>
            </a:extLst>
          </p:cNvPr>
          <p:cNvSpPr txBox="1"/>
          <p:nvPr/>
        </p:nvSpPr>
        <p:spPr>
          <a:xfrm>
            <a:off x="1350586" y="1166666"/>
            <a:ext cx="9303008" cy="4833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fr-FR" sz="2000" dirty="0">
              <a:solidFill>
                <a:srgbClr val="001438"/>
              </a:solidFill>
              <a:cs typeface="Calibri Light" panose="020F0302020204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1438"/>
                </a:solidFill>
                <a:cs typeface="Calibri Light" panose="020F0302020204030204" pitchFamily="34" charset="0"/>
              </a:rPr>
              <a:t>L</a:t>
            </a:r>
            <a:r>
              <a:rPr lang="fr-FR" dirty="0">
                <a:solidFill>
                  <a:srgbClr val="001438"/>
                </a:solidFill>
              </a:rPr>
              <a:t>e soutien téléphonique </a:t>
            </a:r>
            <a:r>
              <a:rPr lang="fr-FR" u="sng" dirty="0">
                <a:solidFill>
                  <a:prstClr val="black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ligne Tabac info service : 3989</a:t>
            </a:r>
            <a:r>
              <a:rPr lang="fr-FR" dirty="0">
                <a:solidFill>
                  <a:srgbClr val="001438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fr-FR" dirty="0">
              <a:solidFill>
                <a:srgbClr val="00143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fr-FR" dirty="0">
              <a:solidFill>
                <a:srgbClr val="00143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fr-FR" dirty="0">
              <a:solidFill>
                <a:srgbClr val="00143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1438"/>
                </a:solidFill>
              </a:rPr>
              <a:t>Application pour smartphones 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1438"/>
                </a:solidFill>
              </a:rPr>
              <a:t>Applications gratuites ou + ou – payantes 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1438"/>
                </a:solidFill>
              </a:rPr>
              <a:t>Les groupes d’entraide sur les réseaux sociaux 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sz="1600" dirty="0">
                <a:hlinkClick r:id="rId3"/>
              </a:rPr>
              <a:t> www.facebook.com/DryJanuaryFR/</a:t>
            </a:r>
            <a:endParaRPr lang="fr-FR" sz="1600" dirty="0"/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fr-FR" dirty="0">
              <a:solidFill>
                <a:srgbClr val="001438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1438"/>
                </a:solidFill>
              </a:rPr>
              <a:t>« Tabac Info Service » : </a:t>
            </a:r>
            <a:r>
              <a:rPr lang="fr-FR" sz="1400" dirty="0">
                <a:hlinkClick r:id="rId4"/>
              </a:rPr>
              <a:t>Les habitants des pays de la Loire      https://www.facebook.com/tabacinfoservice/</a:t>
            </a:r>
            <a:endParaRPr lang="fr-FR" sz="1400" dirty="0">
              <a:solidFill>
                <a:prstClr val="black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1438"/>
                </a:solidFill>
              </a:rPr>
              <a:t>« je ne fume plus » </a:t>
            </a:r>
            <a:r>
              <a:rPr lang="fr-FR" sz="1400" dirty="0">
                <a:solidFill>
                  <a:srgbClr val="001438"/>
                </a:solidFill>
              </a:rPr>
              <a:t>: </a:t>
            </a:r>
            <a:r>
              <a:rPr lang="fr-FR" sz="14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5"/>
              </a:rPr>
              <a:t>https://twitter.com/jenefumeplus</a:t>
            </a:r>
            <a:endParaRPr lang="fr-FR" sz="140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 defTabSz="1072866"/>
            <a:r>
              <a:rPr lang="fr-FR" sz="22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18C9FC2-1D19-40FA-B8BD-ADD79F8105A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2821" y="3671299"/>
            <a:ext cx="473587" cy="46282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8B26A0B-53FA-42DC-95B6-EA8726A58AD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6694" y="3650961"/>
            <a:ext cx="890599" cy="54734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6075444-DC90-420A-AE2E-78DFA1C8644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7223" y="3693223"/>
            <a:ext cx="462824" cy="46282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34643D2-2A73-40A3-89B0-9D1A41D16F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0681" y="1033450"/>
            <a:ext cx="1629295" cy="102787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E556306-E43F-422C-B051-3DA1E314CF1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688" y="5423877"/>
            <a:ext cx="1969965" cy="8839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0D1BFA9-F1F6-46DF-B1C8-65364EA75EC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6787" y="1920774"/>
            <a:ext cx="2101715" cy="106038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B427139-6AB5-43DE-A3BD-7F3882DCA49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9116" y="1981948"/>
            <a:ext cx="2743341" cy="74933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309AADF-A452-42D2-8CD5-D9F7E48A1CB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0966" y="4231263"/>
            <a:ext cx="473587" cy="62621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51CF4CC-92CD-4520-852F-26117094FB2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43" y="2050986"/>
            <a:ext cx="3925817" cy="88019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65762123-2952-443C-91D4-04BB6CBD821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les outils numériques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73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36F4440A-F790-4FC2-AF16-6E20963E4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3187" y="1069323"/>
            <a:ext cx="1833366" cy="160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66FCA1-8C7A-486E-86C2-D0828A53FF5D}"/>
              </a:ext>
            </a:extLst>
          </p:cNvPr>
          <p:cNvSpPr txBox="1"/>
          <p:nvPr/>
        </p:nvSpPr>
        <p:spPr>
          <a:xfrm>
            <a:off x="-765826" y="2361301"/>
            <a:ext cx="61628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i="0" dirty="0">
                <a:solidFill>
                  <a:srgbClr val="444444"/>
                </a:solidFill>
                <a:effectLst/>
                <a:latin typeface="Oswald"/>
              </a:rPr>
              <a:t>Aide à l'entourage des malades alcooliques</a:t>
            </a:r>
          </a:p>
          <a:p>
            <a:pPr algn="ctr"/>
            <a:r>
              <a:rPr lang="fr-FR" b="1" i="0" dirty="0">
                <a:solidFill>
                  <a:srgbClr val="3434C9"/>
                </a:solidFill>
                <a:effectLst/>
                <a:latin typeface="Oswald"/>
              </a:rPr>
              <a:t>Demande d'information ou d'aide, tél 09 63 69 24 56</a:t>
            </a:r>
          </a:p>
          <a:p>
            <a:pPr algn="ctr"/>
            <a:r>
              <a:rPr lang="fr-FR" dirty="0">
                <a:hlinkClick r:id="rId3"/>
              </a:rPr>
              <a:t>www.al-anon-alateen.fr</a:t>
            </a:r>
            <a:endParaRPr lang="fr-FR" dirty="0"/>
          </a:p>
          <a:p>
            <a:pPr algn="ctr"/>
            <a:endParaRPr lang="fr-FR" dirty="0"/>
          </a:p>
          <a:p>
            <a:pPr algn="ctr"/>
            <a:endParaRPr lang="fr-FR" dirty="0"/>
          </a:p>
          <a:p>
            <a:pPr algn="ctr"/>
            <a:endParaRPr lang="fr-FR" b="1" i="0" dirty="0">
              <a:solidFill>
                <a:srgbClr val="444444"/>
              </a:solidFill>
              <a:effectLst/>
              <a:latin typeface="Oswald"/>
            </a:endParaRP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D79358A5-4AF3-4097-AAAE-77850E10E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930" y="1082123"/>
            <a:ext cx="306705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B9AACE1-1706-4B96-9F2A-4D5185FAE2A0}"/>
              </a:ext>
            </a:extLst>
          </p:cNvPr>
          <p:cNvSpPr txBox="1"/>
          <p:nvPr/>
        </p:nvSpPr>
        <p:spPr>
          <a:xfrm>
            <a:off x="6976128" y="3053798"/>
            <a:ext cx="6413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5"/>
              </a:rPr>
              <a:t>www.alcooliques-anonymes.fr/reunions-aa-en-ligne</a:t>
            </a:r>
            <a:endParaRPr lang="fr-FR" dirty="0"/>
          </a:p>
        </p:txBody>
      </p:sp>
      <p:pic>
        <p:nvPicPr>
          <p:cNvPr id="5126" name="Picture 6" descr="logo du site">
            <a:extLst>
              <a:ext uri="{FF2B5EF4-FFF2-40B4-BE49-F238E27FC236}">
                <a16:creationId xmlns:a16="http://schemas.microsoft.com/office/drawing/2014/main" id="{C8B2171F-DA5D-4E25-AECC-BA2436B85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377" y="3139322"/>
            <a:ext cx="220027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0862E49-A9FF-43F8-A98F-0474A3779981}"/>
              </a:ext>
            </a:extLst>
          </p:cNvPr>
          <p:cNvSpPr txBox="1"/>
          <p:nvPr/>
        </p:nvSpPr>
        <p:spPr>
          <a:xfrm>
            <a:off x="2187847" y="3817748"/>
            <a:ext cx="6924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7"/>
              </a:rPr>
              <a:t>www.alcoolassistance.net/un-contact-pres-chez-vous</a:t>
            </a:r>
            <a:endParaRPr lang="fr-FR" dirty="0"/>
          </a:p>
        </p:txBody>
      </p:sp>
      <p:pic>
        <p:nvPicPr>
          <p:cNvPr id="5128" name="Picture 8" descr="Mouvement Vie Libre">
            <a:extLst>
              <a:ext uri="{FF2B5EF4-FFF2-40B4-BE49-F238E27FC236}">
                <a16:creationId xmlns:a16="http://schemas.microsoft.com/office/drawing/2014/main" id="{21491BB2-D24F-449D-853E-B0A7271DD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23970" y="4002414"/>
            <a:ext cx="2802178" cy="126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92F74730-AD64-497D-86DA-FDA4A65BD7C6}"/>
              </a:ext>
            </a:extLst>
          </p:cNvPr>
          <p:cNvSpPr txBox="1"/>
          <p:nvPr/>
        </p:nvSpPr>
        <p:spPr>
          <a:xfrm>
            <a:off x="9811511" y="5539423"/>
            <a:ext cx="61864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9"/>
              </a:rPr>
              <a:t>www.vielibre.org</a:t>
            </a:r>
            <a:endParaRPr lang="fr-FR" dirty="0"/>
          </a:p>
          <a:p>
            <a:endParaRPr lang="fr-FR" dirty="0"/>
          </a:p>
        </p:txBody>
      </p:sp>
      <p:pic>
        <p:nvPicPr>
          <p:cNvPr id="5130" name="Picture 10">
            <a:extLst>
              <a:ext uri="{FF2B5EF4-FFF2-40B4-BE49-F238E27FC236}">
                <a16:creationId xmlns:a16="http://schemas.microsoft.com/office/drawing/2014/main" id="{5F03102B-40BD-48EB-A340-0ABC0668D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3366" y="4351785"/>
            <a:ext cx="3514351" cy="91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26D2A17-036F-4778-BBC0-D6EC1891A481}"/>
              </a:ext>
            </a:extLst>
          </p:cNvPr>
          <p:cNvSpPr txBox="1"/>
          <p:nvPr/>
        </p:nvSpPr>
        <p:spPr>
          <a:xfrm>
            <a:off x="1938528" y="5747378"/>
            <a:ext cx="2779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11"/>
              </a:rPr>
              <a:t>www.lesamisdelasante.org</a:t>
            </a:r>
            <a:endParaRPr lang="fr-FR" dirty="0"/>
          </a:p>
          <a:p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BA9DBF2-31B6-4CE9-83F3-CF36541E2B08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Accompagner : les associations d’entraide et de soutien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39E1345-123C-4456-9511-D149DBC109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33553" y="4570416"/>
            <a:ext cx="3395710" cy="89759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DBA15D8-9D77-44F5-8297-C41B9F764C06}"/>
              </a:ext>
            </a:extLst>
          </p:cNvPr>
          <p:cNvSpPr txBox="1"/>
          <p:nvPr/>
        </p:nvSpPr>
        <p:spPr>
          <a:xfrm>
            <a:off x="5633553" y="5943600"/>
            <a:ext cx="406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solidFill>
                  <a:srgbClr val="0070C0"/>
                </a:solidFill>
              </a:rPr>
              <a:t>https://www.narcotiquesanonymes.org/</a:t>
            </a:r>
          </a:p>
        </p:txBody>
      </p:sp>
    </p:spTree>
    <p:extLst>
      <p:ext uri="{BB962C8B-B14F-4D97-AF65-F5344CB8AC3E}">
        <p14:creationId xmlns:p14="http://schemas.microsoft.com/office/powerpoint/2010/main" val="1898677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Savoir orienter</a:t>
            </a:r>
          </a:p>
        </p:txBody>
      </p:sp>
    </p:spTree>
    <p:extLst>
      <p:ext uri="{BB962C8B-B14F-4D97-AF65-F5344CB8AC3E}">
        <p14:creationId xmlns:p14="http://schemas.microsoft.com/office/powerpoint/2010/main" val="2323153549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0</TotalTime>
  <Words>689</Words>
  <Application>Microsoft Office PowerPoint</Application>
  <PresentationFormat>Grand écran</PresentationFormat>
  <Paragraphs>100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Oswald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Virginie ZAOLO</cp:lastModifiedBy>
  <cp:revision>312</cp:revision>
  <dcterms:created xsi:type="dcterms:W3CDTF">2019-05-06T07:53:20Z</dcterms:created>
  <dcterms:modified xsi:type="dcterms:W3CDTF">2023-02-23T08:30:16Z</dcterms:modified>
</cp:coreProperties>
</file>