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30"/>
  </p:notesMasterIdLst>
  <p:sldIdLst>
    <p:sldId id="803" r:id="rId2"/>
    <p:sldId id="703" r:id="rId3"/>
    <p:sldId id="925" r:id="rId4"/>
    <p:sldId id="913" r:id="rId5"/>
    <p:sldId id="914" r:id="rId6"/>
    <p:sldId id="915" r:id="rId7"/>
    <p:sldId id="918" r:id="rId8"/>
    <p:sldId id="916" r:id="rId9"/>
    <p:sldId id="302" r:id="rId10"/>
    <p:sldId id="926" r:id="rId11"/>
    <p:sldId id="776" r:id="rId12"/>
    <p:sldId id="927" r:id="rId13"/>
    <p:sldId id="699" r:id="rId14"/>
    <p:sldId id="758" r:id="rId15"/>
    <p:sldId id="316" r:id="rId16"/>
    <p:sldId id="759" r:id="rId17"/>
    <p:sldId id="318" r:id="rId18"/>
    <p:sldId id="760" r:id="rId19"/>
    <p:sldId id="772" r:id="rId20"/>
    <p:sldId id="841" r:id="rId21"/>
    <p:sldId id="842" r:id="rId22"/>
    <p:sldId id="843" r:id="rId23"/>
    <p:sldId id="844" r:id="rId24"/>
    <p:sldId id="928" r:id="rId25"/>
    <p:sldId id="929" r:id="rId26"/>
    <p:sldId id="931" r:id="rId27"/>
    <p:sldId id="930" r:id="rId28"/>
    <p:sldId id="932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enne You" initials="FY" lastIdx="15" clrIdx="0">
    <p:extLst>
      <p:ext uri="{19B8F6BF-5375-455C-9EA6-DF929625EA0E}">
        <p15:presenceInfo xmlns:p15="http://schemas.microsoft.com/office/powerpoint/2012/main" userId="Fabienne You" providerId="None"/>
      </p:ext>
    </p:extLst>
  </p:cmAuthor>
  <p:cmAuthor id="2" name="Fabienne You" initials="FY [2]" lastIdx="3" clrIdx="1">
    <p:extLst>
      <p:ext uri="{19B8F6BF-5375-455C-9EA6-DF929625EA0E}">
        <p15:presenceInfo xmlns:p15="http://schemas.microsoft.com/office/powerpoint/2012/main" userId="S::fabienne.you@srae-addicto-pdl.fr::33802db6-30c6-4786-ac39-6d43bff1652a" providerId="AD"/>
      </p:ext>
    </p:extLst>
  </p:cmAuthor>
  <p:cmAuthor id="3" name="Solen Pelé" initials="SP" lastIdx="5" clrIdx="2">
    <p:extLst>
      <p:ext uri="{19B8F6BF-5375-455C-9EA6-DF929625EA0E}">
        <p15:presenceInfo xmlns:p15="http://schemas.microsoft.com/office/powerpoint/2012/main" userId="S::solen.pele@srae-addicto-pdl.fr::fccd0dbb-3f20-411f-b6ce-224677dc41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553"/>
    <a:srgbClr val="A49735"/>
    <a:srgbClr val="ACCBEA"/>
    <a:srgbClr val="85B6E1"/>
    <a:srgbClr val="79B0DF"/>
    <a:srgbClr val="6B6123"/>
    <a:srgbClr val="949594"/>
    <a:srgbClr val="665F2D"/>
    <a:srgbClr val="7C7775"/>
    <a:srgbClr val="CEC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0717" autoAdjust="0"/>
  </p:normalViewPr>
  <p:slideViewPr>
    <p:cSldViewPr snapToGrid="0">
      <p:cViewPr varScale="1">
        <p:scale>
          <a:sx n="103" d="100"/>
          <a:sy n="103" d="100"/>
        </p:scale>
        <p:origin x="63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9" d="100"/>
        <a:sy n="159" d="100"/>
      </p:scale>
      <p:origin x="0" y="-2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04D5-3A39-4672-BCE6-A2DAA8383C55}" type="datetimeFigureOut">
              <a:rPr lang="fr-FR" smtClean="0"/>
              <a:t>01/07/2021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6041-7AB3-45EA-9A11-E8D7CE559A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0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8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0B2FF0F0-4A38-4EAB-9F4B-92421F5DC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B0BD4984-AE7F-4DD6-844E-F013FD1CC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75E0F151-B693-4701-9C4E-551A9EC9B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724F29-7E6C-4692-852B-AE3489D466B8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9052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0B2FF0F0-4A38-4EAB-9F4B-92421F5DC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B0BD4984-AE7F-4DD6-844E-F013FD1CC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75E0F151-B693-4701-9C4E-551A9EC9B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724F29-7E6C-4692-852B-AE3489D466B8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6151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0B2FF0F0-4A38-4EAB-9F4B-92421F5DC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B0BD4984-AE7F-4DD6-844E-F013FD1CC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75E0F151-B693-4701-9C4E-551A9EC9B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724F29-7E6C-4692-852B-AE3489D466B8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711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Faire court pour faire souvent</a:t>
            </a:r>
          </a:p>
        </p:txBody>
      </p:sp>
    </p:spTree>
    <p:extLst>
      <p:ext uri="{BB962C8B-B14F-4D97-AF65-F5344CB8AC3E}">
        <p14:creationId xmlns:p14="http://schemas.microsoft.com/office/powerpoint/2010/main" val="308610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Faire court pour faire souvent</a:t>
            </a:r>
          </a:p>
        </p:txBody>
      </p:sp>
    </p:spTree>
    <p:extLst>
      <p:ext uri="{BB962C8B-B14F-4D97-AF65-F5344CB8AC3E}">
        <p14:creationId xmlns:p14="http://schemas.microsoft.com/office/powerpoint/2010/main" val="257562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Faire court pour faire souvent</a:t>
            </a:r>
          </a:p>
        </p:txBody>
      </p:sp>
    </p:spTree>
    <p:extLst>
      <p:ext uri="{BB962C8B-B14F-4D97-AF65-F5344CB8AC3E}">
        <p14:creationId xmlns:p14="http://schemas.microsoft.com/office/powerpoint/2010/main" val="2037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Faire court pour faire souvent</a:t>
            </a:r>
          </a:p>
        </p:txBody>
      </p:sp>
    </p:spTree>
    <p:extLst>
      <p:ext uri="{BB962C8B-B14F-4D97-AF65-F5344CB8AC3E}">
        <p14:creationId xmlns:p14="http://schemas.microsoft.com/office/powerpoint/2010/main" val="385820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>
            <a:extLst>
              <a:ext uri="{FF2B5EF4-FFF2-40B4-BE49-F238E27FC236}">
                <a16:creationId xmlns:a16="http://schemas.microsoft.com/office/drawing/2014/main" id="{7EA02521-5777-4080-A5E9-8914E84E63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ce réservé des commentaires 2">
            <a:extLst>
              <a:ext uri="{FF2B5EF4-FFF2-40B4-BE49-F238E27FC236}">
                <a16:creationId xmlns:a16="http://schemas.microsoft.com/office/drawing/2014/main" id="{570EDEA7-2C68-4E14-88B2-FF77C01F7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90116" name="Espace réservé du numéro de diapositive 3">
            <a:extLst>
              <a:ext uri="{FF2B5EF4-FFF2-40B4-BE49-F238E27FC236}">
                <a16:creationId xmlns:a16="http://schemas.microsoft.com/office/drawing/2014/main" id="{ABFFB885-6F82-4A11-95D4-00D425100097}"/>
              </a:ext>
            </a:extLst>
          </p:cNvPr>
          <p:cNvSpPr txBox="1">
            <a:spLocks noGrp="1"/>
          </p:cNvSpPr>
          <p:nvPr/>
        </p:nvSpPr>
        <p:spPr bwMode="auto">
          <a:xfrm>
            <a:off x="4014788" y="9707563"/>
            <a:ext cx="30718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02" tIns="49451" rIns="98902" bIns="49451" anchor="b"/>
          <a:lstStyle>
            <a:lvl1pPr defTabSz="989013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defTabSz="989013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defTabSz="989013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defTabSz="989013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defTabSz="989013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SzTx/>
            </a:pPr>
            <a:fld id="{F3AE107F-51DB-4968-9075-03A8590F283B}" type="slidenum">
              <a:rPr lang="fr-FR" altLang="fr-FR"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buClrTx/>
                <a:buSzTx/>
              </a:pPr>
              <a:t>9</a:t>
            </a:fld>
            <a:endParaRPr lang="fr-FR" altLang="fr-FR" sz="13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78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31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0B2FF0F0-4A38-4EAB-9F4B-92421F5DC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B0BD4984-AE7F-4DD6-844E-F013FD1CC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75E0F151-B693-4701-9C4E-551A9EC9BA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724F29-7E6C-4692-852B-AE3489D466B8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0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25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8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75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CA161C2-0A17-4780-A724-7613785BFEC2}"/>
              </a:ext>
            </a:extLst>
          </p:cNvPr>
          <p:cNvSpPr txBox="1">
            <a:spLocks/>
          </p:cNvSpPr>
          <p:nvPr userDrawn="1"/>
        </p:nvSpPr>
        <p:spPr>
          <a:xfrm>
            <a:off x="0" y="6587836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Travail collaboratif issu du groupe régional formation coordonné par la SRAE addictologie des Pays de la Loire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39497A-564C-4763-9078-1196ECEEBC7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62073875-7305-43AE-8D86-93E2D6CEEF49}"/>
              </a:ext>
            </a:extLst>
          </p:cNvPr>
          <p:cNvSpPr txBox="1">
            <a:spLocks/>
          </p:cNvSpPr>
          <p:nvPr userDrawn="1"/>
        </p:nvSpPr>
        <p:spPr>
          <a:xfrm>
            <a:off x="11194473" y="6587836"/>
            <a:ext cx="997526" cy="270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	Mai 2021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1" r:id="rId2"/>
    <p:sldLayoutId id="2147483702" r:id="rId3"/>
    <p:sldLayoutId id="21474837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ac-info-service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6491431-74C4-47D3-A99D-F2A92DAC44D9}"/>
              </a:ext>
            </a:extLst>
          </p:cNvPr>
          <p:cNvSpPr txBox="1">
            <a:spLocks/>
          </p:cNvSpPr>
          <p:nvPr/>
        </p:nvSpPr>
        <p:spPr>
          <a:xfrm>
            <a:off x="340248" y="1178511"/>
            <a:ext cx="11511504" cy="45009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cap="small" dirty="0">
              <a:latin typeface="+mn-lt"/>
            </a:endParaRPr>
          </a:p>
          <a:p>
            <a:pPr algn="ctr"/>
            <a:r>
              <a:rPr lang="fr-FR" b="1" cap="small" dirty="0">
                <a:latin typeface="+mn-lt"/>
              </a:rPr>
              <a:t>Support de Formation</a:t>
            </a:r>
          </a:p>
          <a:p>
            <a:pPr algn="ctr"/>
            <a:r>
              <a:rPr lang="fr-FR" b="1" cap="small" dirty="0">
                <a:latin typeface="+mn-lt"/>
              </a:rPr>
              <a:t> </a:t>
            </a:r>
            <a:br>
              <a:rPr lang="fr-FR" b="1" cap="small" dirty="0">
                <a:latin typeface="+mn-lt"/>
              </a:rPr>
            </a:br>
            <a:r>
              <a:rPr lang="fr-FR" sz="3200" b="1" cap="small" dirty="0">
                <a:latin typeface="+mn-lt"/>
              </a:rPr>
              <a:t>« Le repérage précoce et l’intervention brève</a:t>
            </a:r>
          </a:p>
          <a:p>
            <a:pPr algn="ctr"/>
            <a:r>
              <a:rPr lang="fr-FR" sz="3200" b="1" cap="small" dirty="0">
                <a:latin typeface="+mn-lt"/>
              </a:rPr>
              <a:t> Alcool-tabac-cannabis »</a:t>
            </a: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01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b) Exemples de trames 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288382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6806F8-4F7E-4D7E-9A6C-548DD228EC6A}"/>
              </a:ext>
            </a:extLst>
          </p:cNvPr>
          <p:cNvSpPr txBox="1"/>
          <p:nvPr/>
        </p:nvSpPr>
        <p:spPr>
          <a:xfrm>
            <a:off x="1132609" y="1629417"/>
            <a:ext cx="1073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dirty="0">
                <a:ea typeface="+mj-ea"/>
                <a:cs typeface="+mj-cs"/>
              </a:rPr>
              <a:t>FRAMES,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dirty="0">
                <a:ea typeface="+mj-ea"/>
                <a:cs typeface="+mj-cs"/>
              </a:rPr>
              <a:t>RESPADD/ AFIT&amp;A,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b="1" dirty="0">
                <a:ea typeface="+mj-ea"/>
                <a:cs typeface="+mj-cs"/>
              </a:rPr>
              <a:t>HAS.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b="1" dirty="0"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CC7555-B92C-4DB6-8EAF-E1EC99D54CA6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Débat et échanges sur les outils existants IB tabac/ Alcool</a:t>
            </a:r>
          </a:p>
        </p:txBody>
      </p:sp>
    </p:spTree>
    <p:extLst>
      <p:ext uri="{BB962C8B-B14F-4D97-AF65-F5344CB8AC3E}">
        <p14:creationId xmlns:p14="http://schemas.microsoft.com/office/powerpoint/2010/main" val="167443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6CC7555-B92C-4DB6-8EAF-E1EC99D54CA6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Débat et échanges sur les outils existants IB tabac/ Alcool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51E85D-78B2-4BF2-AB02-AD58304AE2BE}"/>
              </a:ext>
            </a:extLst>
          </p:cNvPr>
          <p:cNvSpPr txBox="1"/>
          <p:nvPr/>
        </p:nvSpPr>
        <p:spPr>
          <a:xfrm>
            <a:off x="959005" y="1629417"/>
            <a:ext cx="10967649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ea typeface="+mj-ea"/>
                <a:cs typeface="+mj-cs"/>
              </a:rPr>
              <a:t>Les trames sont des outils, </a:t>
            </a:r>
            <a:r>
              <a:rPr lang="fr-FR" b="1" dirty="0">
                <a:solidFill>
                  <a:srgbClr val="A49735"/>
                </a:solidFill>
                <a:ea typeface="+mj-ea"/>
                <a:cs typeface="+mj-cs"/>
              </a:rPr>
              <a:t>des bases à s’approprier</a:t>
            </a:r>
            <a:r>
              <a:rPr lang="fr-FR" b="1" dirty="0">
                <a:ea typeface="+mj-ea"/>
                <a:cs typeface="+mj-cs"/>
              </a:rPr>
              <a:t>, </a:t>
            </a:r>
          </a:p>
          <a:p>
            <a:pPr algn="ctr">
              <a:lnSpc>
                <a:spcPct val="150000"/>
              </a:lnSpc>
            </a:pPr>
            <a:endParaRPr lang="fr-FR" b="1" dirty="0"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fr-FR" b="1" dirty="0">
                <a:ea typeface="+mj-ea"/>
                <a:cs typeface="+mj-cs"/>
              </a:rPr>
              <a:t>il est important de toujours </a:t>
            </a:r>
            <a:r>
              <a:rPr lang="fr-FR" b="1" dirty="0">
                <a:solidFill>
                  <a:srgbClr val="A49735"/>
                </a:solidFill>
                <a:ea typeface="+mj-ea"/>
                <a:cs typeface="+mj-cs"/>
              </a:rPr>
              <a:t>partir des préoccupations de la personne interrogée </a:t>
            </a:r>
            <a:br>
              <a:rPr lang="fr-FR" b="1" dirty="0">
                <a:ea typeface="+mj-ea"/>
                <a:cs typeface="+mj-cs"/>
              </a:rPr>
            </a:br>
            <a:r>
              <a:rPr lang="fr-FR" b="1" dirty="0">
                <a:ea typeface="+mj-ea"/>
                <a:cs typeface="+mj-cs"/>
              </a:rPr>
              <a:t>ainsi que de </a:t>
            </a:r>
            <a:r>
              <a:rPr lang="fr-FR" b="1" dirty="0">
                <a:solidFill>
                  <a:srgbClr val="A49735"/>
                </a:solidFill>
                <a:ea typeface="+mj-ea"/>
                <a:cs typeface="+mj-cs"/>
              </a:rPr>
              <a:t>ses connaissances du sujet.</a:t>
            </a:r>
          </a:p>
          <a:p>
            <a:pPr algn="ctr">
              <a:lnSpc>
                <a:spcPct val="150000"/>
              </a:lnSpc>
            </a:pPr>
            <a:endParaRPr lang="fr-FR" b="1" dirty="0"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Veiller à </a:t>
            </a:r>
            <a:r>
              <a:rPr lang="fr-FR" sz="1800" b="1" dirty="0">
                <a:solidFill>
                  <a:srgbClr val="A497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adapter la qualité de son intervention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 besoins de la personne,</a:t>
            </a:r>
          </a:p>
          <a:p>
            <a:pPr algn="ctr">
              <a:lnSpc>
                <a:spcPct val="150000"/>
              </a:lnSpc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1" dirty="0">
                <a:solidFill>
                  <a:srgbClr val="A497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Eviter d’être contre-productif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Prodiguer un conseil minimum si besoin,</a:t>
            </a:r>
          </a:p>
          <a:p>
            <a:pPr algn="ctr">
              <a:lnSpc>
                <a:spcPct val="150000"/>
              </a:lnSpc>
            </a:pPr>
            <a:r>
              <a:rPr lang="fr-FR" sz="1800" b="1" dirty="0">
                <a:solidFill>
                  <a:srgbClr val="A497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Aborder la temporalité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 </a:t>
            </a:r>
            <a:r>
              <a:rPr lang="fr-FR" sz="1800" b="1" dirty="0">
                <a:solidFill>
                  <a:srgbClr val="A497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positionnement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 d’autant plus bref si le comportement, les consommations ne posent pas de problème.</a:t>
            </a:r>
            <a:endParaRPr lang="fr-FR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113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0100" y="1359477"/>
            <a:ext cx="11315700" cy="5262563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fr-FR" altLang="fr-FR" sz="2200" b="1" dirty="0" err="1">
                <a:solidFill>
                  <a:srgbClr val="7A2553"/>
                </a:solidFill>
                <a:ea typeface="MS PGothic" pitchFamily="34" charset="-128"/>
                <a:cs typeface="Calibri Light" panose="020F0302020204030204" pitchFamily="34" charset="0"/>
              </a:rPr>
              <a:t>F</a:t>
            </a:r>
            <a:r>
              <a:rPr lang="fr-FR" altLang="fr-FR" sz="2200" b="1" dirty="0" err="1">
                <a:ea typeface="MS PGothic" pitchFamily="34" charset="-128"/>
                <a:cs typeface="Calibri Light" panose="020F0302020204030204" pitchFamily="34" charset="0"/>
              </a:rPr>
              <a:t>eed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 –back (rétroaction) : </a:t>
            </a:r>
            <a:r>
              <a:rPr lang="fr-FR" altLang="fr-FR" sz="2200" dirty="0">
                <a:ea typeface="MS PGothic" pitchFamily="34" charset="-128"/>
                <a:cs typeface="Calibri Light" panose="020F0302020204030204" pitchFamily="34" charset="0"/>
              </a:rPr>
              <a:t>	Information claire et objective sur sa consommation peut 					engendrer une modification de son comportement. 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fr-FR" altLang="fr-FR" sz="2200" b="1" dirty="0" err="1">
                <a:solidFill>
                  <a:srgbClr val="7A2553"/>
                </a:solidFill>
                <a:ea typeface="MS PGothic" pitchFamily="34" charset="-128"/>
                <a:cs typeface="Calibri Light" panose="020F0302020204030204" pitchFamily="34" charset="0"/>
              </a:rPr>
              <a:t>R</a:t>
            </a:r>
            <a:r>
              <a:rPr lang="fr-FR" altLang="fr-FR" sz="2200" b="1" dirty="0" err="1">
                <a:ea typeface="MS PGothic" pitchFamily="34" charset="-128"/>
                <a:cs typeface="Calibri Light" panose="020F0302020204030204" pitchFamily="34" charset="0"/>
              </a:rPr>
              <a:t>esponsability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 : </a:t>
            </a:r>
            <a:r>
              <a:rPr lang="fr-FR" altLang="fr-FR" sz="2200" dirty="0">
                <a:ea typeface="MS PGothic" pitchFamily="34" charset="-128"/>
                <a:cs typeface="Calibri Light" panose="020F0302020204030204" pitchFamily="34" charset="0"/>
              </a:rPr>
              <a:t>		Décision personnelle. 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fr-FR" altLang="fr-FR" sz="2200" b="1" dirty="0" err="1">
                <a:solidFill>
                  <a:srgbClr val="7A2553"/>
                </a:solidFill>
                <a:ea typeface="MS PGothic" pitchFamily="34" charset="-128"/>
                <a:cs typeface="Calibri Light" panose="020F0302020204030204" pitchFamily="34" charset="0"/>
              </a:rPr>
              <a:t>A</a:t>
            </a:r>
            <a:r>
              <a:rPr lang="fr-FR" altLang="fr-FR" sz="2200" b="1" dirty="0" err="1">
                <a:ea typeface="MS PGothic" pitchFamily="34" charset="-128"/>
                <a:cs typeface="Calibri Light" panose="020F0302020204030204" pitchFamily="34" charset="0"/>
              </a:rPr>
              <a:t>dvice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 (conseil) : </a:t>
            </a:r>
            <a:r>
              <a:rPr lang="fr-FR" altLang="fr-FR" sz="2200" dirty="0">
                <a:ea typeface="MS PGothic" pitchFamily="34" charset="-128"/>
                <a:cs typeface="Calibri Light" panose="020F0302020204030204" pitchFamily="34" charset="0"/>
              </a:rPr>
              <a:t>		Avec l’accord du patient préciser que vous pouvez lui donner 					quelques conseils.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fr-FR" altLang="fr-FR" sz="2200" b="1" dirty="0">
                <a:solidFill>
                  <a:srgbClr val="7A2553"/>
                </a:solidFill>
                <a:ea typeface="MS PGothic" pitchFamily="34" charset="-128"/>
                <a:cs typeface="Calibri Light" panose="020F0302020204030204" pitchFamily="34" charset="0"/>
              </a:rPr>
              <a:t>M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enu (stratégies) : </a:t>
            </a:r>
            <a:r>
              <a:rPr lang="fr-FR" altLang="fr-FR" sz="2200" dirty="0">
                <a:ea typeface="MS PGothic" pitchFamily="34" charset="-128"/>
                <a:cs typeface="Calibri Light" panose="020F0302020204030204" pitchFamily="34" charset="0"/>
              </a:rPr>
              <a:t>		Lorsque le patient se sent prêt à modifier sa consommation vous 				étudierez ensemble différentes stratégies (partir des ressources 					et capacités du patient, de ses souhaits).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fr-FR" altLang="fr-FR" sz="2200" b="1" dirty="0">
                <a:solidFill>
                  <a:srgbClr val="7A2553"/>
                </a:solidFill>
                <a:ea typeface="MS PGothic" pitchFamily="34" charset="-128"/>
                <a:cs typeface="Calibri Light" panose="020F0302020204030204" pitchFamily="34" charset="0"/>
              </a:rPr>
              <a:t>E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mpathie : </a:t>
            </a:r>
            <a:r>
              <a:rPr lang="fr-FR" altLang="fr-FR" sz="2200" dirty="0">
                <a:ea typeface="MS PGothic" pitchFamily="34" charset="-128"/>
                <a:cs typeface="Calibri Light" panose="020F0302020204030204" pitchFamily="34" charset="0"/>
              </a:rPr>
              <a:t>			Approche bienveillante et chaleureuse, sans jugement, sans 					confrontation d’idées : écoute active.</a:t>
            </a:r>
          </a:p>
          <a:p>
            <a:pPr marL="609600" indent="-609600" eaLnBrk="1" hangingPunct="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None/>
            </a:pPr>
            <a:r>
              <a:rPr lang="fr-FR" altLang="fr-FR" sz="2200" b="1" dirty="0">
                <a:solidFill>
                  <a:srgbClr val="7A2553"/>
                </a:solidFill>
                <a:ea typeface="MS PGothic" pitchFamily="34" charset="-128"/>
                <a:cs typeface="Calibri Light" panose="020F0302020204030204" pitchFamily="34" charset="0"/>
              </a:rPr>
              <a:t>S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elf </a:t>
            </a:r>
            <a:r>
              <a:rPr lang="fr-FR" altLang="fr-FR" sz="2200" b="1" dirty="0" err="1">
                <a:ea typeface="MS PGothic" pitchFamily="34" charset="-128"/>
                <a:cs typeface="Calibri Light" panose="020F0302020204030204" pitchFamily="34" charset="0"/>
              </a:rPr>
              <a:t>Efficacity</a:t>
            </a:r>
            <a:r>
              <a:rPr lang="fr-FR" altLang="fr-FR" sz="2200" b="1" dirty="0">
                <a:ea typeface="MS PGothic" pitchFamily="34" charset="-128"/>
                <a:cs typeface="Calibri Light" panose="020F0302020204030204" pitchFamily="34" charset="0"/>
              </a:rPr>
              <a:t> : 	</a:t>
            </a:r>
            <a:r>
              <a:rPr lang="fr-FR" altLang="fr-FR" sz="2200" dirty="0">
                <a:ea typeface="MS PGothic" pitchFamily="34" charset="-128"/>
                <a:cs typeface="Calibri Light" panose="020F0302020204030204" pitchFamily="34" charset="0"/>
              </a:rPr>
              <a:t>		Renforcer le sentiment d’efficacité personnelle, encourager et 					valoriser le processus.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ED6A7C-9694-490D-820F-455D33FC02B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FRAMES</a:t>
            </a:r>
          </a:p>
        </p:txBody>
      </p:sp>
    </p:spTree>
    <p:extLst>
      <p:ext uri="{BB962C8B-B14F-4D97-AF65-F5344CB8AC3E}">
        <p14:creationId xmlns:p14="http://schemas.microsoft.com/office/powerpoint/2010/main" val="413066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A67B587E-F4ED-4BE4-B4A0-26C47A167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3580" y="1083416"/>
            <a:ext cx="7404839" cy="548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78FC85C-7AC2-4DE1-9508-ACE19082DCE7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Tabac RESPADD/AFIT&amp;A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639734A-03BB-4571-BC21-A630C753C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2830" y="1053587"/>
            <a:ext cx="6866339" cy="543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989F352-6E43-40CB-B66B-51BA70FA7657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Tabac RESPADD/AFIT&amp;A</a:t>
            </a:r>
          </a:p>
        </p:txBody>
      </p:sp>
    </p:spTree>
    <p:extLst>
      <p:ext uri="{BB962C8B-B14F-4D97-AF65-F5344CB8AC3E}">
        <p14:creationId xmlns:p14="http://schemas.microsoft.com/office/powerpoint/2010/main" val="467912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9F609E3-B878-4001-9505-8D6D48E0E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6261" y="999041"/>
            <a:ext cx="6279477" cy="567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54CD85D-12C4-45DD-AAE3-2D7580E46B5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A2553"/>
                </a:solidFill>
              </a:rPr>
              <a:t>Trame d’intervention Tabac RESPADD/AFIT&amp;A</a:t>
            </a:r>
          </a:p>
        </p:txBody>
      </p:sp>
    </p:spTree>
    <p:extLst>
      <p:ext uri="{BB962C8B-B14F-4D97-AF65-F5344CB8AC3E}">
        <p14:creationId xmlns:p14="http://schemas.microsoft.com/office/powerpoint/2010/main" val="2583157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C0D07E3-E47E-40E9-BE66-994560DE6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8189" y="1239468"/>
            <a:ext cx="6495622" cy="53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1AB4BD6-90A0-4CD0-B90B-477131C538B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Tabac RESPADD/AFIT&amp;A</a:t>
            </a:r>
          </a:p>
        </p:txBody>
      </p:sp>
    </p:spTree>
    <p:extLst>
      <p:ext uri="{BB962C8B-B14F-4D97-AF65-F5344CB8AC3E}">
        <p14:creationId xmlns:p14="http://schemas.microsoft.com/office/powerpoint/2010/main" val="1322533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212" y="1451697"/>
            <a:ext cx="11312525" cy="482441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Restituer le score du test de repérage,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Expliquer la dépendance,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Faire le lien avec les difficultés ou signes cliniques du patient,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Parler de la consommation, intérêt du changement/point de vue du patient (recherche de bénéfices),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Proposer des objectifs, laisser le choix,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Accordez-vous sur un plan de changement,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Proposer des stratégies, méthodes utilisables et traitement pour réduire ou arrêter sa consommation,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Remettre le livret,</a:t>
            </a: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solidFill>
                  <a:prstClr val="black"/>
                </a:solidFill>
                <a:ea typeface="MS PGothic" pitchFamily="34" charset="-128"/>
                <a:cs typeface="Calibri Light" panose="020F0302020204030204" pitchFamily="34" charset="0"/>
              </a:rPr>
              <a:t>Donner la possibilité de réévaluer dans une autre consultation ou informer de moyens d’accompagnement.</a:t>
            </a:r>
            <a:r>
              <a:rPr lang="fr-FR" altLang="fr-FR" sz="1800" dirty="0">
                <a:ea typeface="MS PGothic" pitchFamily="34" charset="-128"/>
                <a:cs typeface="Calibri Light" panose="020F0302020204030204" pitchFamily="34" charset="0"/>
              </a:rPr>
              <a:t> </a:t>
            </a:r>
          </a:p>
          <a:p>
            <a:pPr marL="457200" indent="-457200" eaLnBrk="1" hangingPunct="1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endParaRPr lang="fr-FR" altLang="fr-FR" sz="2200" dirty="0"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4014A8-13D5-404F-9F01-E8DDCF1A4C65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Tabac RESPADD/AFIT&amp;A</a:t>
            </a:r>
          </a:p>
        </p:txBody>
      </p:sp>
    </p:spTree>
    <p:extLst>
      <p:ext uri="{BB962C8B-B14F-4D97-AF65-F5344CB8AC3E}">
        <p14:creationId xmlns:p14="http://schemas.microsoft.com/office/powerpoint/2010/main" val="3951661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25538" y="1447800"/>
            <a:ext cx="11066462" cy="386715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Posez la question  des consommations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Proposez une évaluation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Restituer le score du test de repérage 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Expliquer les risques, les repères ( verres standards si besoin)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Parler de la consommation, intérêt réduction ou de l’arrêt/point de vue du patient 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Exposer des méthodes utilisables pour réduire ou arrêter sa consommation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Proposer des objectifs, laisser le choix </a:t>
            </a:r>
          </a:p>
          <a:p>
            <a:pPr marL="342900" lvl="0" indent="-34290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Donner la possibilité de réévaluer dans une autre consultation ou informer de moyens d’accompagnement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fr-FR" altLang="fr-FR" sz="1800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Remettre un document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D0FA4C-951F-4E40-9DE7-0A90E6DC4280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– ALCOOL RESPADD</a:t>
            </a:r>
          </a:p>
        </p:txBody>
      </p:sp>
    </p:spTree>
    <p:extLst>
      <p:ext uri="{BB962C8B-B14F-4D97-AF65-F5344CB8AC3E}">
        <p14:creationId xmlns:p14="http://schemas.microsoft.com/office/powerpoint/2010/main" val="402585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11078-C7F7-4BCF-B212-87249B6A13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F19C75-642C-4C24-9499-F5C1B8E8CB2E}"/>
              </a:ext>
            </a:extLst>
          </p:cNvPr>
          <p:cNvSpPr txBox="1"/>
          <p:nvPr/>
        </p:nvSpPr>
        <p:spPr>
          <a:xfrm>
            <a:off x="408639" y="581891"/>
            <a:ext cx="1187861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Module 6 :</a:t>
            </a:r>
          </a:p>
          <a:p>
            <a:pPr lvl="1">
              <a:spcAft>
                <a:spcPts val="1800"/>
              </a:spcAft>
              <a:tabLst>
                <a:tab pos="446088" algn="l"/>
              </a:tabLst>
            </a:pPr>
            <a:r>
              <a:rPr lang="fr-FR" sz="3200" b="1" dirty="0"/>
              <a:t>Mener une intervention brève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Définitions, objectifs, intérêts et applications de l’IB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Exemples de trames 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15421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2FF48EA-B754-431B-921F-FFE60BE30D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"/>
          <a:stretch/>
        </p:blipFill>
        <p:spPr>
          <a:xfrm>
            <a:off x="2766532" y="1166666"/>
            <a:ext cx="5158349" cy="54149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997977-BC79-4DD9-A352-EC10DE3546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04" y="3267167"/>
            <a:ext cx="1981372" cy="7163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8120105-5ECD-4070-BEFD-42559BFA5D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80" y="2197292"/>
            <a:ext cx="2027096" cy="7849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4C1604E-25A4-4424-B6B3-9B76AAD43804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– ALCOOL RESPADD/AFIT&amp;A</a:t>
            </a:r>
          </a:p>
        </p:txBody>
      </p:sp>
    </p:spTree>
    <p:extLst>
      <p:ext uri="{BB962C8B-B14F-4D97-AF65-F5344CB8AC3E}">
        <p14:creationId xmlns:p14="http://schemas.microsoft.com/office/powerpoint/2010/main" val="1037623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479C5D3-3DD7-4830-9532-388ED5E0EF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421347"/>
            <a:ext cx="4687757" cy="32209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D06EC5-82DB-422F-8B82-AA8918DF45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6518" y="1267690"/>
            <a:ext cx="5664114" cy="54003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7EE88EE-0219-4821-B66B-94BEC669A830}"/>
              </a:ext>
            </a:extLst>
          </p:cNvPr>
          <p:cNvSpPr txBox="1"/>
          <p:nvPr/>
        </p:nvSpPr>
        <p:spPr>
          <a:xfrm>
            <a:off x="6234546" y="3418609"/>
            <a:ext cx="2899064" cy="738664"/>
          </a:xfrm>
          <a:prstGeom prst="rect">
            <a:avLst/>
          </a:prstGeom>
          <a:solidFill>
            <a:srgbClr val="79B0D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10 verres par semaine maxi</a:t>
            </a:r>
          </a:p>
          <a:p>
            <a:r>
              <a:rPr lang="fr-FR" sz="1400" dirty="0"/>
              <a:t>2 jours sans consommation/ semaine</a:t>
            </a:r>
          </a:p>
          <a:p>
            <a:r>
              <a:rPr lang="fr-FR" sz="1400" dirty="0"/>
              <a:t>Pas plus de 2 verres par jour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4ED0A5-0190-4CA3-AF2D-B731D0A2AB1C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– ALCOOL RESPADD</a:t>
            </a:r>
          </a:p>
        </p:txBody>
      </p:sp>
    </p:spTree>
    <p:extLst>
      <p:ext uri="{BB962C8B-B14F-4D97-AF65-F5344CB8AC3E}">
        <p14:creationId xmlns:p14="http://schemas.microsoft.com/office/powerpoint/2010/main" val="2765566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05CF8AC-F76F-40F5-963B-B965B4BA89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248" y="1194625"/>
            <a:ext cx="5741266" cy="49236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5036076-41EB-4CB3-B02F-0BE2F78EB2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94" y="1306217"/>
            <a:ext cx="6333006" cy="38123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DAD283-170C-4759-90CE-105BD46240A3}"/>
              </a:ext>
            </a:extLst>
          </p:cNvPr>
          <p:cNvSpPr/>
          <p:nvPr/>
        </p:nvSpPr>
        <p:spPr>
          <a:xfrm>
            <a:off x="9586742" y="4240845"/>
            <a:ext cx="407505" cy="168966"/>
          </a:xfrm>
          <a:prstGeom prst="rect">
            <a:avLst/>
          </a:prstGeom>
          <a:solidFill>
            <a:srgbClr val="ACC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E7D05A-05F1-42E3-B1E8-1E17AC3B96BF}"/>
              </a:ext>
            </a:extLst>
          </p:cNvPr>
          <p:cNvSpPr/>
          <p:nvPr/>
        </p:nvSpPr>
        <p:spPr>
          <a:xfrm>
            <a:off x="7006276" y="3840797"/>
            <a:ext cx="407505" cy="168966"/>
          </a:xfrm>
          <a:prstGeom prst="rect">
            <a:avLst/>
          </a:prstGeom>
          <a:solidFill>
            <a:srgbClr val="85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69D806-9297-4A3C-B866-B25610DB709E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– ALCOOL RESPADD</a:t>
            </a:r>
          </a:p>
        </p:txBody>
      </p:sp>
    </p:spTree>
    <p:extLst>
      <p:ext uri="{BB962C8B-B14F-4D97-AF65-F5344CB8AC3E}">
        <p14:creationId xmlns:p14="http://schemas.microsoft.com/office/powerpoint/2010/main" val="146809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674B59-F8FA-425B-92AF-58F50A46F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578" y="1699284"/>
            <a:ext cx="5283048" cy="25975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45BF043-CD90-4F2D-9D33-7AEB291CB2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2202" y="1166666"/>
            <a:ext cx="2740061" cy="56727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0669531-0233-4367-BA00-6DAFF05F1F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530" y="1080655"/>
            <a:ext cx="2889891" cy="59829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FA53A40-538E-42D4-9778-CF27DCA136BC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Trame d’intervention – ALCOOL RESPADD</a:t>
            </a:r>
          </a:p>
        </p:txBody>
      </p:sp>
    </p:spTree>
    <p:extLst>
      <p:ext uri="{BB962C8B-B14F-4D97-AF65-F5344CB8AC3E}">
        <p14:creationId xmlns:p14="http://schemas.microsoft.com/office/powerpoint/2010/main" val="2740849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97823B2-1672-42F0-BFA9-0F269C580B0E}"/>
              </a:ext>
            </a:extLst>
          </p:cNvPr>
          <p:cNvSpPr txBox="1"/>
          <p:nvPr/>
        </p:nvSpPr>
        <p:spPr>
          <a:xfrm>
            <a:off x="282633" y="590204"/>
            <a:ext cx="534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A2553"/>
                </a:solidFill>
              </a:rPr>
              <a:t>Trame d’intervention - HAS</a:t>
            </a:r>
          </a:p>
        </p:txBody>
      </p:sp>
      <p:pic>
        <p:nvPicPr>
          <p:cNvPr id="5" name="Espace réservé pour une image  5">
            <a:extLst>
              <a:ext uri="{FF2B5EF4-FFF2-40B4-BE49-F238E27FC236}">
                <a16:creationId xmlns:a16="http://schemas.microsoft.com/office/drawing/2014/main" id="{ED21A3F9-B617-4453-AD94-E80C00E62B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869" y="1649493"/>
            <a:ext cx="8762338" cy="48595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9F64FC-EFE4-4D7A-B3A9-5876E350FD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27" y="348966"/>
            <a:ext cx="6499494" cy="16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47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4FFF15-F0C6-4F78-9037-B33D8491E6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66" y="917284"/>
            <a:ext cx="8611509" cy="56082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9B5A26B-5630-48CC-A763-2397788910CB}"/>
              </a:ext>
            </a:extLst>
          </p:cNvPr>
          <p:cNvSpPr txBox="1"/>
          <p:nvPr/>
        </p:nvSpPr>
        <p:spPr>
          <a:xfrm>
            <a:off x="448887" y="332509"/>
            <a:ext cx="785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A2553"/>
                </a:solidFill>
              </a:rPr>
              <a:t>Trame d’intervention - HAS</a:t>
            </a:r>
          </a:p>
        </p:txBody>
      </p:sp>
    </p:spTree>
    <p:extLst>
      <p:ext uri="{BB962C8B-B14F-4D97-AF65-F5344CB8AC3E}">
        <p14:creationId xmlns:p14="http://schemas.microsoft.com/office/powerpoint/2010/main" val="71533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B17E5F-BD44-4C67-B32B-B9A09659F7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4" y="1472339"/>
            <a:ext cx="9887131" cy="447901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CDA270-D29E-41B3-A527-C8894085462D}"/>
              </a:ext>
            </a:extLst>
          </p:cNvPr>
          <p:cNvSpPr txBox="1"/>
          <p:nvPr/>
        </p:nvSpPr>
        <p:spPr>
          <a:xfrm>
            <a:off x="523702" y="399011"/>
            <a:ext cx="6932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A2553"/>
                </a:solidFill>
              </a:rPr>
              <a:t>Trame d’intervention - HAS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760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A6AAC07-248A-4499-9D09-CD4C7BB634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25" y="967160"/>
            <a:ext cx="8906950" cy="53561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38D03A-0C15-410F-88CA-9E89557A62F0}"/>
              </a:ext>
            </a:extLst>
          </p:cNvPr>
          <p:cNvSpPr txBox="1"/>
          <p:nvPr/>
        </p:nvSpPr>
        <p:spPr>
          <a:xfrm>
            <a:off x="648393" y="382385"/>
            <a:ext cx="8497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7A2553"/>
                </a:solidFill>
              </a:rPr>
              <a:t>Trame d’intervention - HAS</a:t>
            </a:r>
          </a:p>
        </p:txBody>
      </p:sp>
    </p:spTree>
    <p:extLst>
      <p:ext uri="{BB962C8B-B14F-4D97-AF65-F5344CB8AC3E}">
        <p14:creationId xmlns:p14="http://schemas.microsoft.com/office/powerpoint/2010/main" val="3846169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E910EC5-6FE4-47CE-BD6D-EF2A479E09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9" y="1317356"/>
            <a:ext cx="10585422" cy="448025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817DCD-D7E2-4559-AD43-63A8EF00D7AD}"/>
              </a:ext>
            </a:extLst>
          </p:cNvPr>
          <p:cNvSpPr txBox="1"/>
          <p:nvPr/>
        </p:nvSpPr>
        <p:spPr>
          <a:xfrm>
            <a:off x="565265" y="315884"/>
            <a:ext cx="8580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7A2553"/>
                </a:solidFill>
              </a:rPr>
              <a:t>Trame d’intervention - HAS</a:t>
            </a:r>
          </a:p>
        </p:txBody>
      </p:sp>
    </p:spTree>
    <p:extLst>
      <p:ext uri="{BB962C8B-B14F-4D97-AF65-F5344CB8AC3E}">
        <p14:creationId xmlns:p14="http://schemas.microsoft.com/office/powerpoint/2010/main" val="195534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b="1" dirty="0"/>
              <a:t>a) Définitions, objectifs, intérêts et applications de l’IB</a:t>
            </a:r>
          </a:p>
        </p:txBody>
      </p:sp>
    </p:spTree>
    <p:extLst>
      <p:ext uri="{BB962C8B-B14F-4D97-AF65-F5344CB8AC3E}">
        <p14:creationId xmlns:p14="http://schemas.microsoft.com/office/powerpoint/2010/main" val="373413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D724C5-C951-45B4-82AA-701EA5D1A9D8}"/>
              </a:ext>
            </a:extLst>
          </p:cNvPr>
          <p:cNvSpPr txBox="1"/>
          <p:nvPr/>
        </p:nvSpPr>
        <p:spPr>
          <a:xfrm>
            <a:off x="488272" y="1544715"/>
            <a:ext cx="1124800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b="1" i="0" dirty="0">
              <a:effectLst/>
            </a:endParaRPr>
          </a:p>
          <a:p>
            <a:pPr algn="l"/>
            <a:r>
              <a:rPr lang="fr-FR" b="0" i="0" dirty="0">
                <a:effectLst/>
              </a:rPr>
              <a:t>« Le repérage précoce - intervention brève constitue une approche efficace pour permettre, en un temps limité, d'évoquer un déterminant de santé avec un patient afin d’encourager un changement de comportement favorable à sa santé ».</a:t>
            </a:r>
          </a:p>
          <a:p>
            <a:pPr algn="l"/>
            <a:endParaRPr lang="fr-FR" dirty="0"/>
          </a:p>
          <a:p>
            <a:pPr algn="l"/>
            <a:r>
              <a:rPr lang="fr-FR" b="0" i="0" dirty="0" err="1">
                <a:effectLst/>
              </a:rPr>
              <a:t>Respadd</a:t>
            </a:r>
            <a:r>
              <a:rPr lang="fr-FR" b="0" i="0" dirty="0">
                <a:effectLst/>
              </a:rPr>
              <a:t> </a:t>
            </a:r>
          </a:p>
          <a:p>
            <a:pPr algn="l"/>
            <a:endParaRPr lang="fr-FR" dirty="0"/>
          </a:p>
          <a:p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C’est un e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ntretien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directif, permettant de donner des conseils (différent de l’Entretien Motivationnel, même s’il possède des valeurs partagées) e</a:t>
            </a:r>
            <a:r>
              <a:rPr lang="fr-FR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fficace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elle s’adresse aux patients/ usagers non dépendants ou présentant un faible niveau de dépendance. »</a:t>
            </a:r>
          </a:p>
          <a:p>
            <a:endParaRPr lang="fr-FR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A4973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L’ Intervention doit être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suffisamment brève pour être systématique et répétée (moins de 10 mn)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simple dans son déroulement</a:t>
            </a:r>
          </a:p>
          <a:p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SRAE formation de formateur relais</a:t>
            </a:r>
          </a:p>
          <a:p>
            <a:pPr algn="l"/>
            <a:endParaRPr lang="fr-FR" b="0" i="0" dirty="0">
              <a:effectLst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E90D4C-F04B-485A-9EF3-DB7B0637D5AD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Définitions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834501" y="2343704"/>
            <a:ext cx="10943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Provoquer une réflexion sur ses consommations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Voir, si le patient est prêt, un changement dans ses consommations de SPA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Réduction des risques et des dommages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C3DCC3-830E-450D-B49B-AF01CCFFD95D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Objectifs de l’Intervention Brève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315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8C3DCC3-830E-450D-B49B-AF01CCFFD95D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Intérêts de l’Intervention Brève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52D88A-4EC8-48CD-8EE3-C6BB240780E9}"/>
              </a:ext>
            </a:extLst>
          </p:cNvPr>
          <p:cNvSpPr txBox="1"/>
          <p:nvPr/>
        </p:nvSpPr>
        <p:spPr>
          <a:xfrm>
            <a:off x="585926" y="1523955"/>
            <a:ext cx="1158529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A4973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POURQUOI délivrer une intervention brève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>
              <a:solidFill>
                <a:srgbClr val="A497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Sur 580 000 décès en 2015, 41 000 étaient attribuables à l’alcool: 30 000 chez les hommes et 11000 chez les femmes</a:t>
            </a:r>
          </a:p>
          <a:p>
            <a:pPr lvl="1"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Même incomplète l’IB reste efficace, une étude montre même que le repérage seul est une intervention efficace en soi.</a:t>
            </a:r>
          </a:p>
          <a:p>
            <a:pPr>
              <a:defRPr/>
            </a:pPr>
            <a:r>
              <a:rPr kumimoji="0" lang="fr-FR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Huas D, </a:t>
            </a:r>
            <a:r>
              <a:rPr kumimoji="0" lang="fr-FR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Pessione</a:t>
            </a:r>
            <a:r>
              <a:rPr kumimoji="0" lang="fr-FR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F, Bouix JC, et al. Efficacité à un an d’une intervention brève auprès des consommateurs d’alcool à problème.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Rev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Prat Med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Gen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2002; 16 1343-8.</a:t>
            </a:r>
          </a:p>
          <a:p>
            <a:pPr lvl="1"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 a été montré qu’une intervention brève diminue la consommation d’alcool pendant plusieurs années chez des  buveurs à risque non demandeurs  de soins </a:t>
            </a:r>
          </a:p>
          <a:p>
            <a:pPr>
              <a:defRPr/>
            </a:pP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Métanalyse : Ballesteros :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Alcohol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Clin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2004 n°28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A4973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endParaRPr lang="fr-FR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r-FR" dirty="0">
                <a:solidFill>
                  <a:prstClr val="black"/>
                </a:solidFill>
              </a:rPr>
              <a:t>En 2017, 1 fumeur de cannabis sur 5 a tenté de diminuer sa consommation sans succès (21%)</a:t>
            </a:r>
          </a:p>
          <a:p>
            <a:pPr lvl="0">
              <a:defRPr/>
            </a:pPr>
            <a:r>
              <a:rPr lang="fr-FR" sz="1400" dirty="0">
                <a:solidFill>
                  <a:prstClr val="black"/>
                </a:solidFill>
              </a:rPr>
              <a:t>OFDT les niveaux d’usage des drogues illicites en France en 2017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6247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8C3DCC3-830E-450D-B49B-AF01CCFFD95D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Intérêts de l’Intervention Brève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52D88A-4EC8-48CD-8EE3-C6BB240780E9}"/>
              </a:ext>
            </a:extLst>
          </p:cNvPr>
          <p:cNvSpPr txBox="1"/>
          <p:nvPr/>
        </p:nvSpPr>
        <p:spPr>
          <a:xfrm>
            <a:off x="707942" y="1523955"/>
            <a:ext cx="1146327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A4973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Plus de la moitié des fumeurs réguliers (58 %) hommes ou femmes déclarent avoir envie d'arrêter de fumer, dont 30% dans les 12 prochains mois</a:t>
            </a:r>
          </a:p>
          <a:p>
            <a:pPr lvl="0">
              <a:defRPr/>
            </a:pP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https://www.tabac-info-service.fr</a:t>
            </a:r>
            <a:endParaRPr lang="fr-FR" sz="1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fr-FR" b="1" dirty="0">
              <a:solidFill>
                <a:srgbClr val="6B612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Un fumeur sur deux décède de son tabagisme: 73000 mort par an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>
                <a:solidFill>
                  <a:prstClr val="black"/>
                </a:solidFill>
              </a:rPr>
              <a:t>Arrêter à 40 ans améliore l’espérance de vie de 7 ans ; arrêter à 50 ans de 4 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rapport de l’United Nations Office on 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D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rugs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Crime(2) « International Standards on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 prevention » promeut les interventions brèves et les entretiens motivationnels qui peuvent réduire de manière significative l’usage de drogues, de l’alcool et du tabac, à court et à long terme. 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niveau de preuve est élevé et montre que ces interventions réussissent à réduire l’usage de substance à court      terme (immédiatement à la suite des interventions, avec une différence moyenne standardisée 0,79), mais également 1 an plus tard.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Calibri" panose="020F0502020204030204"/>
              </a:rPr>
              <a:t>HAS/ service des bonnes pratiques professionnelles/ novembre 2014 Mise à jour janvier 2021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234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707942" y="1602396"/>
            <a:ext cx="11070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A4973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Qui doit, peut, repérer ? 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Tous les soignants, le premier recours, les paramédicaux, prescripteurs ou non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Mais aussi acteurs du social, de l’éducation….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Consommateurs et légitimité???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C3DCC3-830E-450D-B49B-AF01CCFFD95D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Applications de l’Intervention Brève</a:t>
            </a:r>
            <a:endParaRPr lang="fr-FR" sz="3200" dirty="0">
              <a:solidFill>
                <a:srgbClr val="6B6123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F9799F-C613-4AB0-801D-AC627DC1FC9C}"/>
              </a:ext>
            </a:extLst>
          </p:cNvPr>
          <p:cNvSpPr txBox="1"/>
          <p:nvPr/>
        </p:nvSpPr>
        <p:spPr>
          <a:xfrm>
            <a:off x="707941" y="2928968"/>
            <a:ext cx="11070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A4973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Quel public cible ? Pour quels objectifs ?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Tous les patients: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RdRD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Tous les patients ayant un trouble de l’usage simple, modéré / SPA :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RdRD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Les troubles de l’usage sévères: Porte d’entrée dans le soin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E5B538-A11E-4733-A899-5C3E3A7C16F8}"/>
              </a:ext>
            </a:extLst>
          </p:cNvPr>
          <p:cNvSpPr txBox="1"/>
          <p:nvPr/>
        </p:nvSpPr>
        <p:spPr>
          <a:xfrm>
            <a:off x="707941" y="4255540"/>
            <a:ext cx="11070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A4973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Quand repérer ?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Pour être efficace : Systématiquement ou de manière régulière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 dans des situations à risque ou situations opportunistes</a:t>
            </a:r>
          </a:p>
        </p:txBody>
      </p:sp>
    </p:spTree>
    <p:extLst>
      <p:ext uri="{BB962C8B-B14F-4D97-AF65-F5344CB8AC3E}">
        <p14:creationId xmlns:p14="http://schemas.microsoft.com/office/powerpoint/2010/main" val="36264217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2052">
            <a:extLst>
              <a:ext uri="{FF2B5EF4-FFF2-40B4-BE49-F238E27FC236}">
                <a16:creationId xmlns:a16="http://schemas.microsoft.com/office/drawing/2014/main" id="{055940C6-34EF-406E-93A3-74F49B018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618" y="3273829"/>
            <a:ext cx="3551238" cy="3023062"/>
          </a:xfrm>
          <a:prstGeom prst="flowChartExtra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rgbClr val="00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5062" name="Text Box 2055">
            <a:extLst>
              <a:ext uri="{FF2B5EF4-FFF2-40B4-BE49-F238E27FC236}">
                <a16:creationId xmlns:a16="http://schemas.microsoft.com/office/drawing/2014/main" id="{6992D606-03F5-4FA7-8F3F-315BE909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270" y="3140219"/>
            <a:ext cx="233291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Dépendants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 b="1" dirty="0">
                <a:solidFill>
                  <a:srgbClr val="7A25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Conso° problématique</a:t>
            </a:r>
          </a:p>
          <a:p>
            <a:pPr eaLnBrk="1" hangingPunct="1">
              <a:spcBef>
                <a:spcPct val="50000"/>
              </a:spcBef>
            </a:pPr>
            <a:endParaRPr lang="fr-FR" altLang="fr-FR" sz="800" b="1" dirty="0">
              <a:solidFill>
                <a:srgbClr val="99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altLang="fr-FR" sz="2000" b="1" dirty="0">
                <a:solidFill>
                  <a:srgbClr val="6B6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Conso° à risque</a:t>
            </a:r>
            <a:endParaRPr lang="fr-FR" altLang="fr-FR" sz="800" b="1" dirty="0">
              <a:solidFill>
                <a:srgbClr val="6B61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fr-FR" altLang="fr-FR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altLang="fr-FR" sz="2000" b="1" dirty="0">
                <a:solidFill>
                  <a:srgbClr val="A497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Conso° à faible risque</a:t>
            </a:r>
          </a:p>
          <a:p>
            <a:pPr eaLnBrk="1" hangingPunct="1">
              <a:spcBef>
                <a:spcPct val="50000"/>
              </a:spcBef>
            </a:pPr>
            <a:r>
              <a:rPr lang="fr-FR" altLang="fr-FR" sz="2000" b="1" dirty="0">
                <a:solidFill>
                  <a:srgbClr val="949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Abstinents</a:t>
            </a:r>
          </a:p>
        </p:txBody>
      </p:sp>
      <p:sp>
        <p:nvSpPr>
          <p:cNvPr id="45063" name="Line 2056">
            <a:extLst>
              <a:ext uri="{FF2B5EF4-FFF2-40B4-BE49-F238E27FC236}">
                <a16:creationId xmlns:a16="http://schemas.microsoft.com/office/drawing/2014/main" id="{9C66F343-626B-4D5B-920A-8C4658B62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9681" y="5202382"/>
            <a:ext cx="0" cy="1011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5064" name="Line 2057">
            <a:extLst>
              <a:ext uri="{FF2B5EF4-FFF2-40B4-BE49-F238E27FC236}">
                <a16:creationId xmlns:a16="http://schemas.microsoft.com/office/drawing/2014/main" id="{2CD620D1-2D54-4961-AEED-5B808003F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9681" y="3754582"/>
            <a:ext cx="0" cy="10307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5065" name="Line 2058">
            <a:extLst>
              <a:ext uri="{FF2B5EF4-FFF2-40B4-BE49-F238E27FC236}">
                <a16:creationId xmlns:a16="http://schemas.microsoft.com/office/drawing/2014/main" id="{DE32BC14-DDA9-4AA0-B75C-F5DF819BB1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01630" y="2995756"/>
            <a:ext cx="1" cy="10307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5066" name="Text Box 2059">
            <a:extLst>
              <a:ext uri="{FF2B5EF4-FFF2-40B4-BE49-F238E27FC236}">
                <a16:creationId xmlns:a16="http://schemas.microsoft.com/office/drawing/2014/main" id="{57939F80-0506-433D-8ECC-DA1C685EC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881" y="5507183"/>
            <a:ext cx="2146300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altLang="fr-FR" sz="2000" b="1" dirty="0">
                <a:solidFill>
                  <a:srgbClr val="949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altLang="fr-FR" sz="2000" b="1" dirty="0">
                <a:solidFill>
                  <a:srgbClr val="9495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  <p:sp>
        <p:nvSpPr>
          <p:cNvPr id="45067" name="Text Box 2060">
            <a:extLst>
              <a:ext uri="{FF2B5EF4-FFF2-40B4-BE49-F238E27FC236}">
                <a16:creationId xmlns:a16="http://schemas.microsoft.com/office/drawing/2014/main" id="{9D55A1A0-4820-491C-A90B-B48B44254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631" y="4059383"/>
            <a:ext cx="1981200" cy="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altLang="fr-FR" sz="2000" b="1" dirty="0">
                <a:solidFill>
                  <a:srgbClr val="6B6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altLang="fr-FR" sz="2000" b="1" dirty="0">
                <a:solidFill>
                  <a:srgbClr val="6B61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brève</a:t>
            </a:r>
          </a:p>
        </p:txBody>
      </p:sp>
      <p:sp>
        <p:nvSpPr>
          <p:cNvPr id="45068" name="Text Box 2061">
            <a:extLst>
              <a:ext uri="{FF2B5EF4-FFF2-40B4-BE49-F238E27FC236}">
                <a16:creationId xmlns:a16="http://schemas.microsoft.com/office/drawing/2014/main" id="{DEF691C9-B992-4A7A-9BC9-781AB255C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9318" y="314022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SOIN</a:t>
            </a:r>
          </a:p>
        </p:txBody>
      </p:sp>
      <p:sp>
        <p:nvSpPr>
          <p:cNvPr id="45070" name="Text Box 15">
            <a:extLst>
              <a:ext uri="{FF2B5EF4-FFF2-40B4-BE49-F238E27FC236}">
                <a16:creationId xmlns:a16="http://schemas.microsoft.com/office/drawing/2014/main" id="{D2A282B4-1634-4D43-AC72-5BEB99E30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118" y="3211658"/>
            <a:ext cx="109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10-15%</a:t>
            </a:r>
          </a:p>
        </p:txBody>
      </p:sp>
      <p:sp>
        <p:nvSpPr>
          <p:cNvPr id="45071" name="AutoShape 16">
            <a:extLst>
              <a:ext uri="{FF2B5EF4-FFF2-40B4-BE49-F238E27FC236}">
                <a16:creationId xmlns:a16="http://schemas.microsoft.com/office/drawing/2014/main" id="{62B1DD2B-DFDD-4C20-9423-C24D610380E7}"/>
              </a:ext>
            </a:extLst>
          </p:cNvPr>
          <p:cNvSpPr>
            <a:spLocks/>
          </p:cNvSpPr>
          <p:nvPr/>
        </p:nvSpPr>
        <p:spPr bwMode="auto">
          <a:xfrm>
            <a:off x="3150107" y="2995758"/>
            <a:ext cx="79375" cy="936625"/>
          </a:xfrm>
          <a:prstGeom prst="leftBrace">
            <a:avLst>
              <a:gd name="adj1" fmla="val 1065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fr-FR" altLang="fr-FR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0F30D0-4049-4F63-BE7A-B19A31790C99}"/>
              </a:ext>
            </a:extLst>
          </p:cNvPr>
          <p:cNvSpPr txBox="1"/>
          <p:nvPr/>
        </p:nvSpPr>
        <p:spPr>
          <a:xfrm>
            <a:off x="1515767" y="1359131"/>
            <a:ext cx="947781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Adapter la qualité de son intervention aux besoins de la personne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/>
              <a:t>Être d‘autant plus bref si le comportement, les consommations ne posent pas de problème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372F361-94E6-46B0-AB3E-ACB47EBA2F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1274758"/>
            <a:ext cx="1017003" cy="8869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AC0312D-5602-4C0D-99AE-7E2CA3A1C27A}"/>
              </a:ext>
            </a:extLst>
          </p:cNvPr>
          <p:cNvSpPr txBox="1"/>
          <p:nvPr/>
        </p:nvSpPr>
        <p:spPr>
          <a:xfrm>
            <a:off x="5470471" y="4269971"/>
            <a:ext cx="2539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rgbClr val="6B6123"/>
              </a:solidFill>
            </a:endParaRPr>
          </a:p>
          <a:p>
            <a:pPr algn="ctr"/>
            <a:r>
              <a:rPr lang="fr-FR" b="1" dirty="0">
                <a:solidFill>
                  <a:srgbClr val="6B6123"/>
                </a:solidFill>
              </a:rPr>
              <a:t>La ½ des pathologies liées à l’alcool surviennent chez des personnes non dépendantes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8ED123F-2736-4C84-A0F5-50A40D77A4B9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L’Intervention Brève</a:t>
            </a:r>
            <a:endParaRPr lang="fr-FR" sz="3200" dirty="0">
              <a:solidFill>
                <a:srgbClr val="6B612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ulsio" id="{49A0550A-1D18-4F2A-894E-EA15BE535624}" vid="{CC5BB21E-9BF2-4058-A1D5-082FF41251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PPT_pulsio</Template>
  <TotalTime>13</TotalTime>
  <Words>1273</Words>
  <Application>Microsoft Office PowerPoint</Application>
  <PresentationFormat>Grand écran</PresentationFormat>
  <Paragraphs>159</Paragraphs>
  <Slides>28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Times New Roman</vt:lpstr>
      <vt:lpstr>Wingdings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</dc:creator>
  <cp:lastModifiedBy>Fabienne You</cp:lastModifiedBy>
  <cp:revision>276</cp:revision>
  <dcterms:created xsi:type="dcterms:W3CDTF">2019-05-06T07:53:20Z</dcterms:created>
  <dcterms:modified xsi:type="dcterms:W3CDTF">2021-07-01T09:55:01Z</dcterms:modified>
</cp:coreProperties>
</file>