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6"/>
  </p:notesMasterIdLst>
  <p:sldIdLst>
    <p:sldId id="803" r:id="rId2"/>
    <p:sldId id="703" r:id="rId3"/>
    <p:sldId id="925" r:id="rId4"/>
    <p:sldId id="913" r:id="rId5"/>
    <p:sldId id="702" r:id="rId6"/>
    <p:sldId id="713" r:id="rId7"/>
    <p:sldId id="279" r:id="rId8"/>
    <p:sldId id="280" r:id="rId9"/>
    <p:sldId id="915" r:id="rId10"/>
    <p:sldId id="919" r:id="rId11"/>
    <p:sldId id="714" r:id="rId12"/>
    <p:sldId id="917" r:id="rId13"/>
    <p:sldId id="916" r:id="rId14"/>
    <p:sldId id="71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enne You" initials="FY" lastIdx="15" clrIdx="0">
    <p:extLst>
      <p:ext uri="{19B8F6BF-5375-455C-9EA6-DF929625EA0E}">
        <p15:presenceInfo xmlns:p15="http://schemas.microsoft.com/office/powerpoint/2012/main" userId="Fabienne You" providerId="None"/>
      </p:ext>
    </p:extLst>
  </p:cmAuthor>
  <p:cmAuthor id="2" name="Fabienne You" initials="FY [2]" lastIdx="5" clrIdx="1">
    <p:extLst>
      <p:ext uri="{19B8F6BF-5375-455C-9EA6-DF929625EA0E}">
        <p15:presenceInfo xmlns:p15="http://schemas.microsoft.com/office/powerpoint/2012/main" userId="S::fabienne.you@srae-addicto-pdl.fr::33802db6-30c6-4786-ac39-6d43bff165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553"/>
    <a:srgbClr val="665F2D"/>
    <a:srgbClr val="7C7775"/>
    <a:srgbClr val="A49735"/>
    <a:srgbClr val="6B6123"/>
    <a:srgbClr val="CECBC9"/>
    <a:srgbClr val="D7D8D7"/>
    <a:srgbClr val="CEC794"/>
    <a:srgbClr val="949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0717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9" d="100"/>
        <a:sy n="159" d="100"/>
      </p:scale>
      <p:origin x="0" y="-2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04D5-3A39-4672-BCE6-A2DAA8383C55}" type="datetimeFigureOut">
              <a:rPr lang="fr-FR" smtClean="0"/>
              <a:t>08/09/2021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6041-7AB3-45EA-9A11-E8D7CE559A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0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8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6202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109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453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784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639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7F57A-4D3A-432C-AE87-311321C3766C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871538"/>
            <a:ext cx="6165850" cy="3468687"/>
          </a:xfrm>
          <a:ln cap="flat"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702175"/>
            <a:ext cx="4902200" cy="4483100"/>
          </a:xfrm>
          <a:noFill/>
        </p:spPr>
        <p:txBody>
          <a:bodyPr lIns="184150" tIns="74612" rIns="184150" bIns="74612"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627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378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3230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821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0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13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3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31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D75EEE2F-92E0-4EB7-9AB4-6679359C7E1D}"/>
              </a:ext>
            </a:extLst>
          </p:cNvPr>
          <p:cNvSpPr txBox="1">
            <a:spLocks/>
          </p:cNvSpPr>
          <p:nvPr userDrawn="1"/>
        </p:nvSpPr>
        <p:spPr>
          <a:xfrm>
            <a:off x="0" y="6587836"/>
            <a:ext cx="12191999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Travail collaboratif issu du groupe régional formation coordonné par la SRAE addictologie des Pays de la Loire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FBFCA9-0829-42DF-BE4B-87D8F698E6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6" y="6319791"/>
            <a:ext cx="511921" cy="5174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7E00FF7-9C9B-4CD2-9023-96F2ECDEE38D}"/>
              </a:ext>
            </a:extLst>
          </p:cNvPr>
          <p:cNvSpPr txBox="1">
            <a:spLocks/>
          </p:cNvSpPr>
          <p:nvPr userDrawn="1"/>
        </p:nvSpPr>
        <p:spPr>
          <a:xfrm>
            <a:off x="11194473" y="6587836"/>
            <a:ext cx="997526" cy="270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	Mai 2021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9" r:id="rId3"/>
    <p:sldLayoutId id="21474837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ousante.com/aptitude-inaptitude/aptitude-travail-pathologie/alcoolisme/trois-questionnaires-standardises-reperage-consomation-alcoo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6491431-74C4-47D3-A99D-F2A92DAC44D9}"/>
              </a:ext>
            </a:extLst>
          </p:cNvPr>
          <p:cNvSpPr txBox="1">
            <a:spLocks/>
          </p:cNvSpPr>
          <p:nvPr/>
        </p:nvSpPr>
        <p:spPr>
          <a:xfrm>
            <a:off x="340248" y="1178511"/>
            <a:ext cx="11511504" cy="45009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b="1" cap="small" dirty="0">
              <a:latin typeface="+mn-lt"/>
            </a:endParaRPr>
          </a:p>
          <a:p>
            <a:pPr algn="ctr"/>
            <a:r>
              <a:rPr lang="fr-FR" b="1" cap="small" dirty="0">
                <a:latin typeface="+mn-lt"/>
              </a:rPr>
              <a:t>Support de Formation</a:t>
            </a:r>
          </a:p>
          <a:p>
            <a:pPr algn="ctr"/>
            <a:r>
              <a:rPr lang="fr-FR" b="1" cap="small" dirty="0">
                <a:latin typeface="+mn-lt"/>
              </a:rPr>
              <a:t> </a:t>
            </a:r>
            <a:br>
              <a:rPr lang="fr-FR" b="1" cap="small" dirty="0">
                <a:latin typeface="+mn-lt"/>
              </a:rPr>
            </a:br>
            <a:r>
              <a:rPr lang="fr-FR" sz="3200" b="1" cap="small" dirty="0">
                <a:latin typeface="+mn-lt"/>
              </a:rPr>
              <a:t>« Le repérage précoce et l’intervention brève</a:t>
            </a:r>
          </a:p>
          <a:p>
            <a:pPr algn="ctr"/>
            <a:r>
              <a:rPr lang="fr-FR" sz="3200" b="1" cap="small" dirty="0">
                <a:latin typeface="+mn-lt"/>
              </a:rPr>
              <a:t> Alcool-tabac-cannabis »</a:t>
            </a: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01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779463"/>
            <a:ext cx="10275888" cy="4859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1083447" y="1411994"/>
            <a:ext cx="102765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A2553"/>
                </a:solidFill>
              </a:rPr>
              <a:t>FACE : outil d’aide au RPIB /HAS novembre 2014 MAJ janvier 2021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En France a été retenu dans le cadre du RPIB en alcoologie,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les deux premières questions portent sur la fréquence des consommations et des quantités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5 questions. Ce test repose sur la question des consommations d’alcool durant les 12 derniers mois</a:t>
            </a:r>
          </a:p>
          <a:p>
            <a:endParaRPr lang="fr-FR" dirty="0"/>
          </a:p>
          <a:p>
            <a:pPr algn="l"/>
            <a:r>
              <a:rPr lang="fr-FR" b="1" i="0" u="sng" dirty="0">
                <a:solidFill>
                  <a:srgbClr val="4141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Interprétation du test FACE</a:t>
            </a:r>
          </a:p>
          <a:p>
            <a:pPr algn="l"/>
            <a:br>
              <a:rPr lang="fr-FR" b="0" i="0" dirty="0">
                <a:solidFill>
                  <a:srgbClr val="4141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i="0" dirty="0">
                <a:solidFill>
                  <a:srgbClr val="4141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Pour les hommes :</a:t>
            </a:r>
            <a:endParaRPr lang="fr-FR" b="0" i="0" dirty="0">
              <a:solidFill>
                <a:srgbClr val="41414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score </a:t>
            </a:r>
            <a:r>
              <a:rPr lang="fr-FR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&lt; 5 </a:t>
            </a:r>
            <a:r>
              <a:rPr lang="fr-FR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risque faible ou nul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score de </a:t>
            </a:r>
            <a:r>
              <a:rPr lang="fr-FR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à 8 </a:t>
            </a:r>
            <a:r>
              <a:rPr lang="fr-FR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consommation excessive probable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score </a:t>
            </a:r>
            <a:r>
              <a:rPr lang="fr-FR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&gt; 8 </a:t>
            </a:r>
            <a:r>
              <a:rPr lang="fr-FR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dépendance probable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hlinkClick r:id="rId3"/>
              </a:rPr>
              <a:t>https://www.atousante.com/aptitude-inaptitude/aptitude-travail-pathologie/alcoolisme/trois-questionnaires-standardises-reperage-consomation-alcool/</a:t>
            </a:r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7047DC-18C5-4130-A030-DCBECFBEE80B}"/>
              </a:ext>
            </a:extLst>
          </p:cNvPr>
          <p:cNvSpPr txBox="1"/>
          <p:nvPr/>
        </p:nvSpPr>
        <p:spPr>
          <a:xfrm>
            <a:off x="6587231" y="3354254"/>
            <a:ext cx="4057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i="0" dirty="0">
                <a:solidFill>
                  <a:srgbClr val="4141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Pour les femmes :</a:t>
            </a:r>
            <a:endParaRPr lang="fr-FR" b="0" i="0" dirty="0">
              <a:solidFill>
                <a:srgbClr val="41414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score </a:t>
            </a:r>
            <a:r>
              <a:rPr lang="fr-FR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&lt; 4 </a:t>
            </a:r>
            <a:r>
              <a:rPr lang="fr-FR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risque faible ou nul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score de </a:t>
            </a:r>
            <a:r>
              <a:rPr lang="fr-FR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à 8 </a:t>
            </a:r>
            <a:r>
              <a:rPr lang="fr-FR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consommation excessive probable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score </a:t>
            </a:r>
            <a:r>
              <a:rPr lang="fr-FR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&gt; 8 </a:t>
            </a:r>
            <a:r>
              <a:rPr lang="fr-FR" b="0" i="0" dirty="0">
                <a:solidFill>
                  <a:srgbClr val="88888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dépendance probable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D49AE9-E411-4CC7-B070-89B908B8B250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tests validés de repérage : RPIB Alcool</a:t>
            </a:r>
          </a:p>
        </p:txBody>
      </p:sp>
    </p:spTree>
    <p:extLst>
      <p:ext uri="{BB962C8B-B14F-4D97-AF65-F5344CB8AC3E}">
        <p14:creationId xmlns:p14="http://schemas.microsoft.com/office/powerpoint/2010/main" val="785016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2D64EF-2035-4740-8032-2713885F7EAA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Tests AUDIT et AUDIT-C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996B2F-0E06-43AE-89AE-07B41E9010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6" y="1195243"/>
            <a:ext cx="3754589" cy="53339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336EF59-8080-4067-AD8E-3FAFB718F0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3" y="1138089"/>
            <a:ext cx="3739359" cy="5391100"/>
          </a:xfrm>
          <a:prstGeom prst="rect">
            <a:avLst/>
          </a:prstGeom>
        </p:spPr>
      </p:pic>
      <p:pic>
        <p:nvPicPr>
          <p:cNvPr id="10" name="Espace réservé pour une image  5" descr="Window">
            <a:extLst>
              <a:ext uri="{FF2B5EF4-FFF2-40B4-BE49-F238E27FC236}">
                <a16:creationId xmlns:a16="http://schemas.microsoft.com/office/drawing/2014/main" id="{080F18FC-9BEC-4435-8684-9A4ED0639C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9420" y="1138089"/>
            <a:ext cx="3739359" cy="54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837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87BDDC-E324-4CA3-8A2A-A48C11A6D06A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Tests DETA et FACE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5A61926-EC1B-4405-881D-34CC9D1FCA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415" y="1164489"/>
            <a:ext cx="3801174" cy="54211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EBB8FF8-9EFD-4ACA-9F57-12B421E000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08" y="1164489"/>
            <a:ext cx="3781532" cy="54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74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779463"/>
            <a:ext cx="10275888" cy="4859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846230" y="1364238"/>
            <a:ext cx="108402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Test d’auto évaluation de la consommation de cannabis 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A2553"/>
                </a:solidFill>
              </a:rPr>
              <a:t>CAST : Cannabis Abuse Screening Test : outil d’aide au RPIB /HAS novembre 2014 MAJ janvier 2021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6 questions, Score total de 0 à 6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Interprétation : 2 réponses positives au test doivent amener à s’interroger sérieusement sur les conséquences de la consommation.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2 ou 3 = risque élevé d’usage problématique ≥ 4 = risque très élevé d’usage problématique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A2553"/>
                </a:solidFill>
              </a:rPr>
              <a:t> ALAC : </a:t>
            </a:r>
            <a:r>
              <a:rPr lang="fr-FR" b="1" dirty="0" err="1">
                <a:solidFill>
                  <a:srgbClr val="7A2553"/>
                </a:solidFill>
              </a:rPr>
              <a:t>ALcohol</a:t>
            </a:r>
            <a:r>
              <a:rPr lang="fr-FR" b="1" dirty="0">
                <a:solidFill>
                  <a:srgbClr val="7A2553"/>
                </a:solidFill>
              </a:rPr>
              <a:t> Advisory Council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11 questions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Interprétation :  3 réponses affirmatives indiquent un usage problématique de cannabis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DAF6CA-9243-48BA-A89C-A637C0D7BBF7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tests validés de repérage : RPIB Cannabis</a:t>
            </a:r>
          </a:p>
        </p:txBody>
      </p:sp>
    </p:spTree>
    <p:extLst>
      <p:ext uri="{BB962C8B-B14F-4D97-AF65-F5344CB8AC3E}">
        <p14:creationId xmlns:p14="http://schemas.microsoft.com/office/powerpoint/2010/main" val="35484557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779463"/>
            <a:ext cx="10275888" cy="4859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206F80-A6E6-42ED-8047-4E7A9E72FCC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Tests CAST et ALAC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7D304E-58CB-4528-8E45-7129534BA1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58" y="1092199"/>
            <a:ext cx="3759449" cy="54124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1C9DDCD-247F-4871-8310-2EDB36166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49" y="1092199"/>
            <a:ext cx="3757615" cy="54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759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11078-C7F7-4BCF-B212-87249B6A13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F19C75-642C-4C24-9499-F5C1B8E8CB2E}"/>
              </a:ext>
            </a:extLst>
          </p:cNvPr>
          <p:cNvSpPr txBox="1"/>
          <p:nvPr/>
        </p:nvSpPr>
        <p:spPr>
          <a:xfrm>
            <a:off x="408639" y="581891"/>
            <a:ext cx="1178336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Module 5 :</a:t>
            </a:r>
          </a:p>
          <a:p>
            <a:pPr lvl="1">
              <a:spcAft>
                <a:spcPts val="1800"/>
              </a:spcAft>
              <a:tabLst>
                <a:tab pos="446088" algn="l"/>
              </a:tabLst>
            </a:pPr>
            <a:r>
              <a:rPr lang="fr-FR" sz="3200" b="1" dirty="0"/>
              <a:t>Repérer les consommations de produits addictifs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Les tests validés de repérage</a:t>
            </a:r>
          </a:p>
          <a:p>
            <a:pPr lvl="1">
              <a:tabLst>
                <a:tab pos="446088" algn="l"/>
              </a:tabLst>
            </a:pPr>
            <a:r>
              <a:rPr lang="fr-FR" sz="3200" b="1" dirty="0"/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421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>
              <a:buFont typeface="+mj-lt"/>
              <a:buAutoNum type="alphaLcParenR"/>
            </a:pPr>
            <a:r>
              <a:rPr lang="fr-FR" sz="3200" b="1" dirty="0"/>
              <a:t>Les tests validés de repérage</a:t>
            </a:r>
          </a:p>
        </p:txBody>
      </p:sp>
    </p:spTree>
    <p:extLst>
      <p:ext uri="{BB962C8B-B14F-4D97-AF65-F5344CB8AC3E}">
        <p14:creationId xmlns:p14="http://schemas.microsoft.com/office/powerpoint/2010/main" val="373413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1070022" y="1364951"/>
            <a:ext cx="102765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Pour être efficace, il doit être fait 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S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ystématiquement</a:t>
            </a:r>
            <a:endParaRPr lang="fr-FR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Ou de manière régulière pour susciter la réflexion et le changement de comportement chez l’usager / patient</a:t>
            </a:r>
          </a:p>
          <a:p>
            <a:pPr lvl="0">
              <a:defRPr/>
            </a:pPr>
            <a:endParaRPr lang="fr-FR" dirty="0">
              <a:solidFill>
                <a:prstClr val="black"/>
              </a:solidFill>
            </a:endParaRPr>
          </a:p>
          <a:p>
            <a:pPr lvl="0">
              <a:defRPr/>
            </a:pPr>
            <a:endParaRPr lang="fr-FR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fr-FR" dirty="0">
                <a:solidFill>
                  <a:prstClr val="black"/>
                </a:solidFill>
              </a:rPr>
              <a:t>L’ </a:t>
            </a:r>
            <a:r>
              <a:rPr lang="fr-FR" b="1" dirty="0">
                <a:solidFill>
                  <a:prstClr val="black"/>
                </a:solidFill>
              </a:rPr>
              <a:t>IB s’appuie sur un repérage préalable au moyen de tests validés :</a:t>
            </a:r>
            <a:endParaRPr lang="fr-FR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Servent à ouvrir le dialogue,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Ne doivent pas être l’objet d’une confrontation</a:t>
            </a:r>
          </a:p>
          <a:p>
            <a:pPr lvl="0">
              <a:defRPr/>
            </a:pPr>
            <a:endParaRPr lang="fr-FR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fr-FR" b="1" dirty="0">
                <a:solidFill>
                  <a:prstClr val="black"/>
                </a:solidFill>
              </a:rPr>
              <a:t>Le choix des tests est à adapter </a:t>
            </a:r>
            <a:r>
              <a:rPr lang="fr-FR" dirty="0">
                <a:solidFill>
                  <a:prstClr val="black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Aux conditions d’accueil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Au temps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Au professionnel qui engage le dialogue</a:t>
            </a:r>
          </a:p>
          <a:p>
            <a:pPr lvl="0">
              <a:defRPr/>
            </a:pPr>
            <a:endParaRPr lang="fr-FR" dirty="0">
              <a:solidFill>
                <a:prstClr val="black"/>
              </a:solidFill>
            </a:endParaRPr>
          </a:p>
          <a:p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48560E9-7767-46F2-A7F5-2F2ADC8B7BF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 repérage des consommations de SPA</a:t>
            </a:r>
          </a:p>
        </p:txBody>
      </p:sp>
    </p:spTree>
    <p:extLst>
      <p:ext uri="{BB962C8B-B14F-4D97-AF65-F5344CB8AC3E}">
        <p14:creationId xmlns:p14="http://schemas.microsoft.com/office/powerpoint/2010/main" val="8574671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957742" y="1589055"/>
            <a:ext cx="110021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Questionnaires d’auto évaluation les plus utilisés auprès des adultes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 </a:t>
            </a:r>
            <a:r>
              <a:rPr lang="fr-FR" b="1" dirty="0">
                <a:solidFill>
                  <a:srgbClr val="7A2553"/>
                </a:solidFill>
              </a:rPr>
              <a:t>Fagerström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Existe en deux versions 6 ou 2 questions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Ne prend en compte qu’une seule dimension de la dépendance : la dépendance physique.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Rapide mais restrictif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 </a:t>
            </a:r>
            <a:r>
              <a:rPr lang="fr-FR" b="1" dirty="0">
                <a:solidFill>
                  <a:srgbClr val="7A2553"/>
                </a:solidFill>
              </a:rPr>
              <a:t>Cigarette Dépendance </a:t>
            </a:r>
            <a:r>
              <a:rPr lang="fr-FR" b="1" dirty="0" err="1">
                <a:solidFill>
                  <a:srgbClr val="7A2553"/>
                </a:solidFill>
              </a:rPr>
              <a:t>Scale</a:t>
            </a:r>
            <a:endParaRPr lang="fr-FR" b="1" dirty="0">
              <a:solidFill>
                <a:srgbClr val="7A2553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Existe en deux versions 12 ou 5 questions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Prend en compte les éléments du test de fagerström  et les critères de dépendance des DSM V et CIM-10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Plus long à réaliser et à décrypter ; il serait intéressant dans le cadre d’une consultation dédiée</a:t>
            </a:r>
          </a:p>
          <a:p>
            <a:pPr lvl="1"/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5215BC-A5A4-4CDF-8D35-57E976E8EDE0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tests validés de repérage : RPIB Tabac</a:t>
            </a:r>
          </a:p>
        </p:txBody>
      </p:sp>
    </p:spTree>
    <p:extLst>
      <p:ext uri="{BB962C8B-B14F-4D97-AF65-F5344CB8AC3E}">
        <p14:creationId xmlns:p14="http://schemas.microsoft.com/office/powerpoint/2010/main" val="39709783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1B7FA77-DE07-48DE-BB65-D56E16D6379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 err="1">
                <a:solidFill>
                  <a:srgbClr val="7A2553"/>
                </a:solidFill>
              </a:rPr>
              <a:t>Fagerström</a:t>
            </a:r>
            <a:endParaRPr lang="fr-FR" sz="3200" b="1" dirty="0">
              <a:solidFill>
                <a:srgbClr val="7A2553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24E602-7625-42F6-AF28-314E2353D143}"/>
              </a:ext>
            </a:extLst>
          </p:cNvPr>
          <p:cNvSpPr txBox="1"/>
          <p:nvPr/>
        </p:nvSpPr>
        <p:spPr>
          <a:xfrm>
            <a:off x="408639" y="1610687"/>
            <a:ext cx="4822118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alt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fr-FR" alt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les tests de fagerström et de fagerström simplifié : Tenir compte des « équivalences » </a:t>
            </a:r>
            <a:r>
              <a:rPr lang="fr-FR" alt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l’interprétation des résultats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cigarette roulée = 2 cigarettes industrielles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</a:t>
            </a:r>
            <a:r>
              <a:rPr kumimoji="0" lang="fr-FR" alt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igare</a:t>
            </a:r>
            <a:r>
              <a: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1 cigarillo = ± 4 cigarettes industrielles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D25F3D-14C9-444E-9272-BFB8BCBB6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04" y="581891"/>
            <a:ext cx="4172164" cy="59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229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1231287" y="3759297"/>
            <a:ext cx="3774349" cy="11632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5959" tIns="27384" rIns="55959" bIns="27384">
            <a:spAutoFit/>
          </a:bodyPr>
          <a:lstStyle/>
          <a:p>
            <a:pPr defTabSz="556022" eaLnBrk="0" hangingPunct="0">
              <a:defRPr/>
            </a:pPr>
            <a:r>
              <a:rPr lang="fr-FR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Dans les 5 minutes	 	  3 </a:t>
            </a:r>
          </a:p>
          <a:p>
            <a:pPr defTabSz="556022" eaLnBrk="0" hangingPunct="0">
              <a:defRPr/>
            </a:pPr>
            <a:r>
              <a:rPr lang="fr-FR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6-30 minutes	 	 	  2</a:t>
            </a:r>
          </a:p>
          <a:p>
            <a:pPr defTabSz="556022" eaLnBrk="0" hangingPunct="0">
              <a:defRPr/>
            </a:pPr>
            <a:r>
              <a:rPr lang="fr-FR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31-60 minutes		 	  1</a:t>
            </a:r>
          </a:p>
          <a:p>
            <a:pPr defTabSz="556022" eaLnBrk="0" hangingPunct="0">
              <a:defRPr/>
            </a:pPr>
            <a:r>
              <a:rPr lang="fr-FR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Plus de 60 minutes	 	  0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943667" y="5097004"/>
            <a:ext cx="4304665" cy="1421544"/>
          </a:xfrm>
          <a:prstGeom prst="rect">
            <a:avLst/>
          </a:prstGeom>
          <a:solidFill>
            <a:srgbClr val="7C7775"/>
          </a:solidFill>
          <a:ln w="12700">
            <a:solidFill>
              <a:srgbClr val="665F2D"/>
            </a:solidFill>
            <a:miter lim="800000"/>
            <a:headEnd/>
            <a:tailEnd/>
          </a:ln>
        </p:spPr>
        <p:txBody>
          <a:bodyPr wrap="square" lIns="67865" tIns="33338" rIns="67865" bIns="333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2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Interprétation du score total :</a:t>
            </a:r>
          </a:p>
          <a:p>
            <a:pPr eaLnBrk="0" fontAlgn="base" hangingPunct="0">
              <a:spcAft>
                <a:spcPct val="0"/>
              </a:spcAft>
            </a:pPr>
            <a:r>
              <a:rPr lang="fr-FR" sz="2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0-2 non ou peu dépendant</a:t>
            </a:r>
          </a:p>
          <a:p>
            <a:pPr eaLnBrk="0" fontAlgn="base" hangingPunct="0">
              <a:spcAft>
                <a:spcPct val="0"/>
              </a:spcAft>
            </a:pPr>
            <a:r>
              <a:rPr lang="fr-FR" sz="2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3-4 dépendant</a:t>
            </a:r>
          </a:p>
          <a:p>
            <a:pPr eaLnBrk="0" fontAlgn="base" hangingPunct="0">
              <a:spcAft>
                <a:spcPct val="0"/>
              </a:spcAft>
            </a:pPr>
            <a:r>
              <a:rPr lang="fr-FR" sz="2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5-6 très dépendant</a:t>
            </a:r>
          </a:p>
        </p:txBody>
      </p:sp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2103120" y="1578807"/>
            <a:ext cx="8961120" cy="5597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7865" tIns="33338" rIns="67865" bIns="333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600" b="1" i="1">
                <a:solidFill>
                  <a:srgbClr val="000000"/>
                </a:solidFill>
                <a:latin typeface="+mj-lt"/>
                <a:cs typeface="Arial"/>
              </a:rPr>
              <a:t>Ces 2 questions sont les plus importantes du questionnaire de dépendance à la nicotine de </a:t>
            </a:r>
            <a:r>
              <a:rPr lang="fr-FR" sz="1600" b="1" i="1" err="1">
                <a:solidFill>
                  <a:srgbClr val="000000"/>
                </a:solidFill>
                <a:latin typeface="+mj-lt"/>
                <a:cs typeface="Arial"/>
              </a:rPr>
              <a:t>Fagerström</a:t>
            </a:r>
            <a:r>
              <a:rPr lang="fr-FR" sz="1600" b="1" i="1">
                <a:solidFill>
                  <a:srgbClr val="000000"/>
                </a:solidFill>
                <a:latin typeface="+mj-lt"/>
                <a:cs typeface="Arial"/>
              </a:rPr>
              <a:t> dont elles constituent 60% du score. 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1055587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Score simplifié de dépendance</a:t>
            </a: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71814EC7-293F-41C8-81D1-15746BD0FCD9}"/>
              </a:ext>
            </a:extLst>
          </p:cNvPr>
          <p:cNvSpPr/>
          <p:nvPr/>
        </p:nvSpPr>
        <p:spPr>
          <a:xfrm rot="5400000">
            <a:off x="2834517" y="758813"/>
            <a:ext cx="1254190" cy="4460650"/>
          </a:xfrm>
          <a:prstGeom prst="homePlate">
            <a:avLst/>
          </a:prstGeom>
          <a:solidFill>
            <a:srgbClr val="A49735"/>
          </a:solidFill>
          <a:ln>
            <a:solidFill>
              <a:srgbClr val="A49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fr-FR"/>
              <a:t>Le matin, combien de temps après vous être réveillé fumez-vous votre première cigarette ?</a:t>
            </a: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A94E63F4-A4AA-4891-8EB4-154758F8434C}"/>
              </a:ext>
            </a:extLst>
          </p:cNvPr>
          <p:cNvSpPr/>
          <p:nvPr/>
        </p:nvSpPr>
        <p:spPr>
          <a:xfrm rot="5400000">
            <a:off x="8524729" y="889083"/>
            <a:ext cx="1254191" cy="4099970"/>
          </a:xfrm>
          <a:prstGeom prst="homePlate">
            <a:avLst/>
          </a:prstGeom>
          <a:solidFill>
            <a:srgbClr val="7A2553"/>
          </a:solidFill>
          <a:ln>
            <a:solidFill>
              <a:srgbClr val="7A25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fr-FR"/>
              <a:t>Combien de cigarettes fumez-vous par jour, en moyenne ?	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468CD9A-FAB6-41E9-A9D5-1DA7BBAF8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839" y="3769554"/>
            <a:ext cx="3056891" cy="11632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5959" tIns="27384" rIns="55959" bIns="27384">
            <a:spAutoFit/>
          </a:bodyPr>
          <a:lstStyle/>
          <a:p>
            <a:pPr marL="28575" indent="-57150" defTabSz="556022" eaLnBrk="0" hangingPunct="0">
              <a:defRPr/>
            </a:pPr>
            <a:r>
              <a:rPr lang="fr-FR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ou moins			  	0</a:t>
            </a:r>
          </a:p>
          <a:p>
            <a:pPr marL="28575" indent="-57150" defTabSz="556022" eaLnBrk="0" hangingPunct="0">
              <a:defRPr/>
            </a:pPr>
            <a:r>
              <a:rPr lang="fr-FR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11-20				 	1</a:t>
            </a:r>
          </a:p>
          <a:p>
            <a:pPr marL="28575" indent="-57150" defTabSz="556022" eaLnBrk="0" hangingPunct="0">
              <a:defRPr/>
            </a:pPr>
            <a:r>
              <a:rPr lang="fr-FR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21-30		 		  	2</a:t>
            </a:r>
          </a:p>
          <a:p>
            <a:pPr marL="28575" indent="-57150" defTabSz="556022" eaLnBrk="0" hangingPunct="0">
              <a:defRPr/>
            </a:pPr>
            <a:r>
              <a:rPr lang="fr-FR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31 ou plus		 	  	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4D4279-4A57-4856-9FEE-66474800AE27}"/>
              </a:ext>
            </a:extLst>
          </p:cNvPr>
          <p:cNvSpPr txBox="1"/>
          <p:nvPr/>
        </p:nvSpPr>
        <p:spPr>
          <a:xfrm>
            <a:off x="8930640" y="1871629"/>
            <a:ext cx="92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>
                <a:solidFill>
                  <a:srgbClr val="665F2D"/>
                </a:solidFill>
                <a:sym typeface="Wingdings" panose="05000000000000000000" pitchFamily="2" charset="2"/>
              </a:rPr>
              <a:t></a:t>
            </a:r>
            <a:endParaRPr lang="fr-FR" sz="3200">
              <a:solidFill>
                <a:srgbClr val="665F2D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D6FE87E-1E0D-4197-96DE-ACCEF9ADD0B0}"/>
              </a:ext>
            </a:extLst>
          </p:cNvPr>
          <p:cNvSpPr txBox="1"/>
          <p:nvPr/>
        </p:nvSpPr>
        <p:spPr>
          <a:xfrm>
            <a:off x="3118461" y="1871629"/>
            <a:ext cx="92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>
                <a:solidFill>
                  <a:srgbClr val="665F2D"/>
                </a:solidFill>
                <a:sym typeface="Wingdings" panose="05000000000000000000" pitchFamily="2" charset="2"/>
              </a:rPr>
              <a:t></a:t>
            </a:r>
            <a:endParaRPr lang="fr-FR" sz="3600">
              <a:solidFill>
                <a:srgbClr val="665F2D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9ECBDAB-4691-450E-BBD3-460B2C4DBF83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Fagerström simplifié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1F7E70B0-21FC-4447-82E3-41017D7983E9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Cigarette Dépendance </a:t>
            </a:r>
            <a:r>
              <a:rPr lang="fr-FR" sz="3200" b="1" dirty="0" err="1">
                <a:solidFill>
                  <a:srgbClr val="7A2553"/>
                </a:solidFill>
              </a:rPr>
              <a:t>Scale</a:t>
            </a:r>
            <a:endParaRPr lang="fr-FR" sz="3200" b="1" dirty="0">
              <a:solidFill>
                <a:srgbClr val="7A2553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3D0FD84-2353-4800-A1F3-EA44BD001B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694" y="1166666"/>
            <a:ext cx="3627014" cy="52628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F394B0C-0062-421B-9B29-2ACDC9CB66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17" y="1166666"/>
            <a:ext cx="3748102" cy="53903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779463"/>
            <a:ext cx="10275888" cy="4859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1083446" y="1502688"/>
            <a:ext cx="108372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Questionnaires d’auto évaluation les plus utilisés 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b="1" dirty="0">
                <a:solidFill>
                  <a:srgbClr val="7A2553"/>
                </a:solidFill>
              </a:rPr>
              <a:t>DETA : Diminuer Entourage Trop Alcool forme française du CAGE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4 questions : simple et rapide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u="sng" dirty="0"/>
              <a:t>i</a:t>
            </a:r>
            <a:r>
              <a:rPr lang="fr-FR" b="0" i="0" u="sng" dirty="0">
                <a:effectLst/>
                <a:cs typeface="Calibri" panose="020F0502020204030204" pitchFamily="34" charset="0"/>
              </a:rPr>
              <a:t>nterprétation du test DETA </a:t>
            </a:r>
            <a:r>
              <a:rPr lang="fr-FR" b="0" i="0" dirty="0">
                <a:effectLst/>
                <a:cs typeface="Calibri" panose="020F0502020204030204" pitchFamily="34" charset="0"/>
              </a:rPr>
              <a:t>: à partir de 2 réponses positives, probabilité très élevée de consommation excessive d’alcool ou d’alcoolo-dépendance.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b="0" i="0" dirty="0">
                <a:effectLst/>
                <a:cs typeface="Calibri" panose="020F0502020204030204" pitchFamily="34" charset="0"/>
              </a:rPr>
              <a:t>La limite de ce test tient à la période de référence : les réponses concernent la</a:t>
            </a:r>
            <a:r>
              <a:rPr lang="fr-FR" b="1" i="0" dirty="0">
                <a:effectLst/>
                <a:cs typeface="Calibri" panose="020F0502020204030204" pitchFamily="34" charset="0"/>
              </a:rPr>
              <a:t> vie entière de la personne</a:t>
            </a:r>
            <a:r>
              <a:rPr lang="fr-FR" b="0" i="0" dirty="0">
                <a:effectLst/>
                <a:cs typeface="Calibri" panose="020F0502020204030204" pitchFamily="34" charset="0"/>
              </a:rPr>
              <a:t>, les réponses font plutôt référence à un </a:t>
            </a:r>
            <a:r>
              <a:rPr lang="fr-FR" b="1" i="0" dirty="0">
                <a:effectLst/>
                <a:cs typeface="Calibri" panose="020F0502020204030204" pitchFamily="34" charset="0"/>
              </a:rPr>
              <a:t>ressenti</a:t>
            </a:r>
            <a:r>
              <a:rPr lang="fr-FR" b="0" i="0" dirty="0">
                <a:effectLst/>
                <a:cs typeface="Calibri" panose="020F0502020204030204" pitchFamily="34" charset="0"/>
              </a:rPr>
              <a:t> qu’à des éléments chiffrables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A2553"/>
                </a:solidFill>
              </a:rPr>
              <a:t>AUDIT (recommandé par l’OMS)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10 questions : fiable mais long à remplir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b="0" i="0" dirty="0">
                <a:effectLst/>
              </a:rPr>
              <a:t>AUDIT-C est une version abrégée </a:t>
            </a:r>
            <a:r>
              <a:rPr lang="fr-FR" b="1" i="0" dirty="0">
                <a:effectLst/>
              </a:rPr>
              <a:t>(</a:t>
            </a:r>
            <a:r>
              <a:rPr lang="fr-FR" b="0" i="0" dirty="0">
                <a:effectLst/>
              </a:rPr>
              <a:t>évalué au début des années 2000 en médecine générale : son efficacité est proche de celle du questionnaire AUDIT, dont il reprend seulement 3 questions )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u="sng" dirty="0"/>
              <a:t>I</a:t>
            </a:r>
            <a:r>
              <a:rPr lang="fr-FR" b="0" i="0" u="sng" dirty="0">
                <a:effectLst/>
              </a:rPr>
              <a:t>nterprétation du test AUDIT C  : </a:t>
            </a:r>
            <a:r>
              <a:rPr lang="fr-FR" b="0" i="0" dirty="0">
                <a:effectLst/>
              </a:rPr>
              <a:t>Un score supérieur ou égal à 4 chez l’homme, 3 chez la femme signe une consommation d’alcool à risque pour la santé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b="0" i="0" dirty="0">
                <a:effectLst/>
              </a:rPr>
              <a:t>Un score supérieur ou égal à 5 chez l’homme, 4 chez la femme signe une alcoolodépendance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4A86DEB-5DA2-4399-94E9-08096DAAEA41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tests validés de repérage : RPIB Alcool</a:t>
            </a:r>
          </a:p>
        </p:txBody>
      </p:sp>
    </p:spTree>
    <p:extLst>
      <p:ext uri="{BB962C8B-B14F-4D97-AF65-F5344CB8AC3E}">
        <p14:creationId xmlns:p14="http://schemas.microsoft.com/office/powerpoint/2010/main" val="13271359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ulsio" id="{49A0550A-1D18-4F2A-894E-EA15BE535624}" vid="{CC5BB21E-9BF2-4058-A1D5-082FF41251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PPT_pulsio</Template>
  <TotalTime>0</TotalTime>
  <Words>837</Words>
  <Application>Microsoft Office PowerPoint</Application>
  <PresentationFormat>Grand écran</PresentationFormat>
  <Paragraphs>281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</dc:creator>
  <cp:lastModifiedBy>Virginie ZAOLO</cp:lastModifiedBy>
  <cp:revision>277</cp:revision>
  <dcterms:created xsi:type="dcterms:W3CDTF">2019-05-06T07:53:20Z</dcterms:created>
  <dcterms:modified xsi:type="dcterms:W3CDTF">2021-09-08T09:48:34Z</dcterms:modified>
</cp:coreProperties>
</file>