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33"/>
  </p:notesMasterIdLst>
  <p:sldIdLst>
    <p:sldId id="803" r:id="rId2"/>
    <p:sldId id="703" r:id="rId3"/>
    <p:sldId id="924" r:id="rId4"/>
    <p:sldId id="913" r:id="rId5"/>
    <p:sldId id="918" r:id="rId6"/>
    <p:sldId id="916" r:id="rId7"/>
    <p:sldId id="930" r:id="rId8"/>
    <p:sldId id="931" r:id="rId9"/>
    <p:sldId id="932" r:id="rId10"/>
    <p:sldId id="933" r:id="rId11"/>
    <p:sldId id="934" r:id="rId12"/>
    <p:sldId id="935" r:id="rId13"/>
    <p:sldId id="936" r:id="rId14"/>
    <p:sldId id="937" r:id="rId15"/>
    <p:sldId id="938" r:id="rId16"/>
    <p:sldId id="951" r:id="rId17"/>
    <p:sldId id="940" r:id="rId18"/>
    <p:sldId id="941" r:id="rId19"/>
    <p:sldId id="942" r:id="rId20"/>
    <p:sldId id="954" r:id="rId21"/>
    <p:sldId id="955" r:id="rId22"/>
    <p:sldId id="943" r:id="rId23"/>
    <p:sldId id="720" r:id="rId24"/>
    <p:sldId id="952" r:id="rId25"/>
    <p:sldId id="953" r:id="rId26"/>
    <p:sldId id="946" r:id="rId27"/>
    <p:sldId id="947" r:id="rId28"/>
    <p:sldId id="956" r:id="rId29"/>
    <p:sldId id="950" r:id="rId30"/>
    <p:sldId id="957" r:id="rId31"/>
    <p:sldId id="948" r:id="rId3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abienne You" initials="FY" lastIdx="15" clrIdx="0">
    <p:extLst>
      <p:ext uri="{19B8F6BF-5375-455C-9EA6-DF929625EA0E}">
        <p15:presenceInfo xmlns:p15="http://schemas.microsoft.com/office/powerpoint/2012/main" userId="Fabienne You" providerId="None"/>
      </p:ext>
    </p:extLst>
  </p:cmAuthor>
  <p:cmAuthor id="2" name="Fabienne You" initials="FY [2]" lastIdx="5" clrIdx="1">
    <p:extLst>
      <p:ext uri="{19B8F6BF-5375-455C-9EA6-DF929625EA0E}">
        <p15:presenceInfo xmlns:p15="http://schemas.microsoft.com/office/powerpoint/2012/main" userId="S::fabienne.you@srae-addicto-pdl.fr::33802db6-30c6-4786-ac39-6d43bff1652a" providerId="AD"/>
      </p:ext>
    </p:extLst>
  </p:cmAuthor>
  <p:cmAuthor id="3" name="Virginie ZAOLO" initials="VZ" lastIdx="1" clrIdx="2">
    <p:extLst>
      <p:ext uri="{19B8F6BF-5375-455C-9EA6-DF929625EA0E}">
        <p15:presenceInfo xmlns:p15="http://schemas.microsoft.com/office/powerpoint/2012/main" userId="S::virginie.zaolo@srae-addicto-pdl.fr::d590909f-4a9e-4d93-b7ac-0d15bd3a9e8a" providerId="AD"/>
      </p:ext>
    </p:extLst>
  </p:cmAuthor>
  <p:cmAuthor id="4" name="Solen Pelé" initials="SP" lastIdx="11" clrIdx="3">
    <p:extLst>
      <p:ext uri="{19B8F6BF-5375-455C-9EA6-DF929625EA0E}">
        <p15:presenceInfo xmlns:p15="http://schemas.microsoft.com/office/powerpoint/2012/main" userId="S::solen.pele@srae-addicto-pdl.fr::fccd0dbb-3f20-411f-b6ce-224677dc41e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A2553"/>
    <a:srgbClr val="A49735"/>
    <a:srgbClr val="6B6123"/>
    <a:srgbClr val="665F2D"/>
    <a:srgbClr val="7C7775"/>
    <a:srgbClr val="CECBC9"/>
    <a:srgbClr val="D7D8D7"/>
    <a:srgbClr val="CEC794"/>
    <a:srgbClr val="94959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002" autoAdjust="0"/>
    <p:restoredTop sz="90717" autoAdjust="0"/>
  </p:normalViewPr>
  <p:slideViewPr>
    <p:cSldViewPr snapToGrid="0">
      <p:cViewPr varScale="1">
        <p:scale>
          <a:sx n="100" d="100"/>
          <a:sy n="100" d="100"/>
        </p:scale>
        <p:origin x="966" y="60"/>
      </p:cViewPr>
      <p:guideLst/>
    </p:cSldViewPr>
  </p:slideViewPr>
  <p:notesTextViewPr>
    <p:cViewPr>
      <p:scale>
        <a:sx n="3" d="2"/>
        <a:sy n="3" d="2"/>
      </p:scale>
      <p:origin x="0" y="0"/>
    </p:cViewPr>
  </p:notesTextViewPr>
  <p:sorterViewPr>
    <p:cViewPr>
      <p:scale>
        <a:sx n="159" d="100"/>
        <a:sy n="159" d="100"/>
      </p:scale>
      <p:origin x="0" y="-203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6A04D5-3A39-4672-BCE6-A2DAA8383C55}" type="datetimeFigureOut">
              <a:rPr lang="fr-FR" smtClean="0"/>
              <a:t>25/10/2022</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D06041-7AB3-45EA-9A11-E8D7CE559A55}" type="slidenum">
              <a:rPr lang="fr-FR" smtClean="0"/>
              <a:t>‹N°›</a:t>
            </a:fld>
            <a:endParaRPr lang="fr-FR"/>
          </a:p>
        </p:txBody>
      </p:sp>
    </p:spTree>
    <p:extLst>
      <p:ext uri="{BB962C8B-B14F-4D97-AF65-F5344CB8AC3E}">
        <p14:creationId xmlns:p14="http://schemas.microsoft.com/office/powerpoint/2010/main" val="14635063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48D06041-7AB3-45EA-9A11-E8D7CE559A55}" type="slidenum">
              <a:rPr lang="fr-FR" smtClean="0"/>
              <a:t>2</a:t>
            </a:fld>
            <a:endParaRPr lang="fr-FR"/>
          </a:p>
        </p:txBody>
      </p:sp>
    </p:spTree>
    <p:extLst>
      <p:ext uri="{BB962C8B-B14F-4D97-AF65-F5344CB8AC3E}">
        <p14:creationId xmlns:p14="http://schemas.microsoft.com/office/powerpoint/2010/main" val="23300889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Définition ancienne (1990) mais qui parle du plaisir</a:t>
            </a:r>
          </a:p>
        </p:txBody>
      </p:sp>
      <p:sp>
        <p:nvSpPr>
          <p:cNvPr id="4" name="Espace réservé du numéro de diapositive 3"/>
          <p:cNvSpPr>
            <a:spLocks noGrp="1"/>
          </p:cNvSpPr>
          <p:nvPr>
            <p:ph type="sldNum" sz="quarter" idx="5"/>
          </p:nvPr>
        </p:nvSpPr>
        <p:spPr/>
        <p:txBody>
          <a:bodyPr/>
          <a:lstStyle/>
          <a:p>
            <a:fld id="{62048C56-E935-468E-8620-363F1C6B130D}" type="slidenum">
              <a:rPr lang="fr-FR" smtClean="0"/>
              <a:t>5</a:t>
            </a:fld>
            <a:endParaRPr lang="fr-FR"/>
          </a:p>
        </p:txBody>
      </p:sp>
    </p:spTree>
    <p:extLst>
      <p:ext uri="{BB962C8B-B14F-4D97-AF65-F5344CB8AC3E}">
        <p14:creationId xmlns:p14="http://schemas.microsoft.com/office/powerpoint/2010/main" val="17762454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62048C56-E935-468E-8620-363F1C6B130D}" type="slidenum">
              <a:rPr lang="fr-FR" smtClean="0"/>
              <a:t>6</a:t>
            </a:fld>
            <a:endParaRPr lang="fr-FR"/>
          </a:p>
        </p:txBody>
      </p:sp>
    </p:spTree>
    <p:extLst>
      <p:ext uri="{BB962C8B-B14F-4D97-AF65-F5344CB8AC3E}">
        <p14:creationId xmlns:p14="http://schemas.microsoft.com/office/powerpoint/2010/main" val="8140665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Définition ancienne (1990) mais qui parle du plaisir</a:t>
            </a:r>
          </a:p>
        </p:txBody>
      </p:sp>
      <p:sp>
        <p:nvSpPr>
          <p:cNvPr id="4" name="Espace réservé du numéro de diapositive 3"/>
          <p:cNvSpPr>
            <a:spLocks noGrp="1"/>
          </p:cNvSpPr>
          <p:nvPr>
            <p:ph type="sldNum" sz="quarter" idx="5"/>
          </p:nvPr>
        </p:nvSpPr>
        <p:spPr/>
        <p:txBody>
          <a:bodyPr/>
          <a:lstStyle/>
          <a:p>
            <a:fld id="{62048C56-E935-468E-8620-363F1C6B130D}" type="slidenum">
              <a:rPr lang="fr-FR" smtClean="0"/>
              <a:t>9</a:t>
            </a:fld>
            <a:endParaRPr lang="fr-FR"/>
          </a:p>
        </p:txBody>
      </p:sp>
    </p:spTree>
    <p:extLst>
      <p:ext uri="{BB962C8B-B14F-4D97-AF65-F5344CB8AC3E}">
        <p14:creationId xmlns:p14="http://schemas.microsoft.com/office/powerpoint/2010/main" val="16568876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Définition ancienne (1990) mais qui parle du plaisir</a:t>
            </a:r>
          </a:p>
        </p:txBody>
      </p:sp>
      <p:sp>
        <p:nvSpPr>
          <p:cNvPr id="4" name="Espace réservé du numéro de diapositive 3"/>
          <p:cNvSpPr>
            <a:spLocks noGrp="1"/>
          </p:cNvSpPr>
          <p:nvPr>
            <p:ph type="sldNum" sz="quarter" idx="5"/>
          </p:nvPr>
        </p:nvSpPr>
        <p:spPr/>
        <p:txBody>
          <a:bodyPr/>
          <a:lstStyle/>
          <a:p>
            <a:fld id="{62048C56-E935-468E-8620-363F1C6B130D}" type="slidenum">
              <a:rPr lang="fr-FR" smtClean="0"/>
              <a:t>11</a:t>
            </a:fld>
            <a:endParaRPr lang="fr-FR"/>
          </a:p>
        </p:txBody>
      </p:sp>
    </p:spTree>
    <p:extLst>
      <p:ext uri="{BB962C8B-B14F-4D97-AF65-F5344CB8AC3E}">
        <p14:creationId xmlns:p14="http://schemas.microsoft.com/office/powerpoint/2010/main" val="7407376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Définition ancienne (1990) mais qui parle du plaisir</a:t>
            </a:r>
          </a:p>
        </p:txBody>
      </p:sp>
      <p:sp>
        <p:nvSpPr>
          <p:cNvPr id="4" name="Espace réservé du numéro de diapositive 3"/>
          <p:cNvSpPr>
            <a:spLocks noGrp="1"/>
          </p:cNvSpPr>
          <p:nvPr>
            <p:ph type="sldNum" sz="quarter" idx="5"/>
          </p:nvPr>
        </p:nvSpPr>
        <p:spPr/>
        <p:txBody>
          <a:bodyPr/>
          <a:lstStyle/>
          <a:p>
            <a:fld id="{62048C56-E935-468E-8620-363F1C6B130D}" type="slidenum">
              <a:rPr lang="fr-FR" smtClean="0"/>
              <a:t>13</a:t>
            </a:fld>
            <a:endParaRPr lang="fr-FR"/>
          </a:p>
        </p:txBody>
      </p:sp>
    </p:spTree>
    <p:extLst>
      <p:ext uri="{BB962C8B-B14F-4D97-AF65-F5344CB8AC3E}">
        <p14:creationId xmlns:p14="http://schemas.microsoft.com/office/powerpoint/2010/main" val="9876045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Définition ancienne (1990) mais qui parle du plaisir</a:t>
            </a:r>
          </a:p>
        </p:txBody>
      </p:sp>
      <p:sp>
        <p:nvSpPr>
          <p:cNvPr id="4" name="Espace réservé du numéro de diapositive 3"/>
          <p:cNvSpPr>
            <a:spLocks noGrp="1"/>
          </p:cNvSpPr>
          <p:nvPr>
            <p:ph type="sldNum" sz="quarter" idx="5"/>
          </p:nvPr>
        </p:nvSpPr>
        <p:spPr/>
        <p:txBody>
          <a:bodyPr/>
          <a:lstStyle/>
          <a:p>
            <a:fld id="{62048C56-E935-468E-8620-363F1C6B130D}" type="slidenum">
              <a:rPr lang="fr-FR" smtClean="0"/>
              <a:t>14</a:t>
            </a:fld>
            <a:endParaRPr lang="fr-FR"/>
          </a:p>
        </p:txBody>
      </p:sp>
    </p:spTree>
    <p:extLst>
      <p:ext uri="{BB962C8B-B14F-4D97-AF65-F5344CB8AC3E}">
        <p14:creationId xmlns:p14="http://schemas.microsoft.com/office/powerpoint/2010/main" val="32791583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Définition ancienne (1990) mais qui parle du plaisir</a:t>
            </a:r>
          </a:p>
        </p:txBody>
      </p:sp>
      <p:sp>
        <p:nvSpPr>
          <p:cNvPr id="4" name="Espace réservé du numéro de diapositive 3"/>
          <p:cNvSpPr>
            <a:spLocks noGrp="1"/>
          </p:cNvSpPr>
          <p:nvPr>
            <p:ph type="sldNum" sz="quarter" idx="5"/>
          </p:nvPr>
        </p:nvSpPr>
        <p:spPr/>
        <p:txBody>
          <a:bodyPr/>
          <a:lstStyle/>
          <a:p>
            <a:fld id="{62048C56-E935-468E-8620-363F1C6B130D}" type="slidenum">
              <a:rPr lang="fr-FR" smtClean="0"/>
              <a:t>15</a:t>
            </a:fld>
            <a:endParaRPr lang="fr-FR"/>
          </a:p>
        </p:txBody>
      </p:sp>
    </p:spTree>
    <p:extLst>
      <p:ext uri="{BB962C8B-B14F-4D97-AF65-F5344CB8AC3E}">
        <p14:creationId xmlns:p14="http://schemas.microsoft.com/office/powerpoint/2010/main" val="20177317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b="1" dirty="0"/>
              <a:t>NOTE : insister sur le 0 alcool en cas de grossesse</a:t>
            </a:r>
          </a:p>
        </p:txBody>
      </p:sp>
      <p:sp>
        <p:nvSpPr>
          <p:cNvPr id="4" name="Espace réservé du numéro de diapositive 3"/>
          <p:cNvSpPr>
            <a:spLocks noGrp="1"/>
          </p:cNvSpPr>
          <p:nvPr>
            <p:ph type="sldNum" sz="quarter" idx="5"/>
          </p:nvPr>
        </p:nvSpPr>
        <p:spPr/>
        <p:txBody>
          <a:bodyPr/>
          <a:lstStyle/>
          <a:p>
            <a:fld id="{48D06041-7AB3-45EA-9A11-E8D7CE559A55}" type="slidenum">
              <a:rPr lang="fr-FR" smtClean="0"/>
              <a:t>28</a:t>
            </a:fld>
            <a:endParaRPr lang="fr-FR"/>
          </a:p>
        </p:txBody>
      </p:sp>
    </p:spTree>
    <p:extLst>
      <p:ext uri="{BB962C8B-B14F-4D97-AF65-F5344CB8AC3E}">
        <p14:creationId xmlns:p14="http://schemas.microsoft.com/office/powerpoint/2010/main" val="16717119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530902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Diapositive de titre">
    <p:spTree>
      <p:nvGrpSpPr>
        <p:cNvPr id="1" name=""/>
        <p:cNvGrpSpPr/>
        <p:nvPr/>
      </p:nvGrpSpPr>
      <p:grpSpPr>
        <a:xfrm>
          <a:off x="0" y="0"/>
          <a:ext cx="0" cy="0"/>
          <a:chOff x="0" y="0"/>
          <a:chExt cx="0" cy="0"/>
        </a:xfrm>
      </p:grpSpPr>
    </p:spTree>
    <p:extLst>
      <p:ext uri="{BB962C8B-B14F-4D97-AF65-F5344CB8AC3E}">
        <p14:creationId xmlns:p14="http://schemas.microsoft.com/office/powerpoint/2010/main" val="19776309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Image avec légen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5434763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re seul">
    <p:spTree>
      <p:nvGrpSpPr>
        <p:cNvPr id="1" name=""/>
        <p:cNvGrpSpPr/>
        <p:nvPr/>
      </p:nvGrpSpPr>
      <p:grpSpPr>
        <a:xfrm>
          <a:off x="0" y="0"/>
          <a:ext cx="0" cy="0"/>
          <a:chOff x="0" y="0"/>
          <a:chExt cx="0" cy="0"/>
        </a:xfrm>
      </p:grpSpPr>
    </p:spTree>
    <p:extLst>
      <p:ext uri="{BB962C8B-B14F-4D97-AF65-F5344CB8AC3E}">
        <p14:creationId xmlns:p14="http://schemas.microsoft.com/office/powerpoint/2010/main" val="79951695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Titre 1">
            <a:extLst>
              <a:ext uri="{FF2B5EF4-FFF2-40B4-BE49-F238E27FC236}">
                <a16:creationId xmlns:a16="http://schemas.microsoft.com/office/drawing/2014/main" id="{6CC99A37-238D-4052-9FE3-500B5DD3E4D7}"/>
              </a:ext>
            </a:extLst>
          </p:cNvPr>
          <p:cNvSpPr txBox="1">
            <a:spLocks/>
          </p:cNvSpPr>
          <p:nvPr userDrawn="1"/>
        </p:nvSpPr>
        <p:spPr>
          <a:xfrm>
            <a:off x="0" y="6587836"/>
            <a:ext cx="12191999" cy="270163"/>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tabLst>
                <a:tab pos="12022138" algn="r"/>
              </a:tabLst>
            </a:pPr>
            <a:r>
              <a:rPr lang="fr-FR" sz="1200" b="1" i="1" dirty="0">
                <a:solidFill>
                  <a:srgbClr val="7A2553"/>
                </a:solidFill>
                <a:latin typeface="+mn-lt"/>
              </a:rPr>
              <a:t>Travail collaboratif issu du groupe régional formation coordonné par la SRAE addictologie des Pays de la Loire</a:t>
            </a:r>
          </a:p>
          <a:p>
            <a:pPr algn="ctr"/>
            <a:endParaRPr lang="fr-FR" sz="1200" b="1" i="1" dirty="0">
              <a:solidFill>
                <a:srgbClr val="7A2553"/>
              </a:solidFill>
              <a:latin typeface="+mn-lt"/>
            </a:endParaRPr>
          </a:p>
          <a:p>
            <a:pPr algn="ctr"/>
            <a:endParaRPr lang="fr-FR" sz="1200" b="1" i="1" dirty="0">
              <a:solidFill>
                <a:srgbClr val="6B6123"/>
              </a:solidFill>
            </a:endParaRPr>
          </a:p>
        </p:txBody>
      </p:sp>
      <p:pic>
        <p:nvPicPr>
          <p:cNvPr id="8" name="Image 7">
            <a:extLst>
              <a:ext uri="{FF2B5EF4-FFF2-40B4-BE49-F238E27FC236}">
                <a16:creationId xmlns:a16="http://schemas.microsoft.com/office/drawing/2014/main" id="{4A3F24E7-D20B-4C09-8591-A7E3EF8113B2}"/>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66256" y="6319791"/>
            <a:ext cx="511921" cy="517426"/>
          </a:xfrm>
          <a:prstGeom prst="rect">
            <a:avLst/>
          </a:prstGeom>
        </p:spPr>
      </p:pic>
      <p:sp>
        <p:nvSpPr>
          <p:cNvPr id="9" name="Titre 1">
            <a:extLst>
              <a:ext uri="{FF2B5EF4-FFF2-40B4-BE49-F238E27FC236}">
                <a16:creationId xmlns:a16="http://schemas.microsoft.com/office/drawing/2014/main" id="{AD8A0931-5297-4B10-98C8-6B3D32B9E736}"/>
              </a:ext>
            </a:extLst>
          </p:cNvPr>
          <p:cNvSpPr txBox="1">
            <a:spLocks/>
          </p:cNvSpPr>
          <p:nvPr userDrawn="1"/>
        </p:nvSpPr>
        <p:spPr>
          <a:xfrm>
            <a:off x="11194473" y="6587836"/>
            <a:ext cx="997526" cy="270164"/>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tabLst>
                <a:tab pos="12022138" algn="r"/>
              </a:tabLst>
            </a:pPr>
            <a:r>
              <a:rPr lang="fr-FR" sz="1200" b="1" i="1" dirty="0">
                <a:solidFill>
                  <a:srgbClr val="7A2553"/>
                </a:solidFill>
                <a:latin typeface="+mn-lt"/>
              </a:rPr>
              <a:t>	Mai 2021</a:t>
            </a:r>
          </a:p>
          <a:p>
            <a:pPr algn="ctr"/>
            <a:endParaRPr lang="fr-FR" sz="1200" b="1" i="1" dirty="0">
              <a:solidFill>
                <a:srgbClr val="7A2553"/>
              </a:solidFill>
              <a:latin typeface="+mn-lt"/>
            </a:endParaRPr>
          </a:p>
          <a:p>
            <a:pPr algn="ctr"/>
            <a:endParaRPr lang="fr-FR" sz="1200" b="1" i="1" dirty="0">
              <a:solidFill>
                <a:srgbClr val="6B6123"/>
              </a:solidFill>
            </a:endParaRPr>
          </a:p>
        </p:txBody>
      </p:sp>
    </p:spTree>
    <p:extLst>
      <p:ext uri="{BB962C8B-B14F-4D97-AF65-F5344CB8AC3E}">
        <p14:creationId xmlns:p14="http://schemas.microsoft.com/office/powerpoint/2010/main" val="3072532382"/>
      </p:ext>
    </p:extLst>
  </p:cSld>
  <p:clrMap bg1="lt1" tx1="dk1" bg2="lt2" tx2="dk2" accent1="accent1" accent2="accent2" accent3="accent3" accent4="accent4" accent5="accent5" accent6="accent6" hlink="hlink" folHlink="folHlink"/>
  <p:sldLayoutIdLst>
    <p:sldLayoutId id="2147483689" r:id="rId1"/>
    <p:sldLayoutId id="2147483704" r:id="rId2"/>
    <p:sldLayoutId id="2147483705" r:id="rId3"/>
    <p:sldLayoutId id="2147483706" r:id="rId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icd.who.int/fr" TargetMode="Externa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ameli.fr/loire-atlantique/assure/sante/themes/addictions/definition-facteurs-favorisants" TargetMode="Externa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hyperlink" Target="https://www.federationaddiction.fr/covid-19-le-mooc-6-cles-sur-les-addictions-et-pour-le-pouvoir-dagir/" TargetMode="External"/><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intervenir-addictions.fr/intervenir/les-niveaux-dusage-substances-psychoactives/" TargetMode="External"/><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8" Type="http://schemas.openxmlformats.org/officeDocument/2006/relationships/image" Target="../media/image10.png"/><Relationship Id="rId13" Type="http://schemas.microsoft.com/office/2007/relationships/hdphoto" Target="../media/hdphoto6.wdp"/><Relationship Id="rId18" Type="http://schemas.openxmlformats.org/officeDocument/2006/relationships/image" Target="../media/image15.png"/><Relationship Id="rId3" Type="http://schemas.microsoft.com/office/2007/relationships/hdphoto" Target="../media/hdphoto1.wdp"/><Relationship Id="rId21" Type="http://schemas.openxmlformats.org/officeDocument/2006/relationships/image" Target="../media/image17.png"/><Relationship Id="rId7" Type="http://schemas.microsoft.com/office/2007/relationships/hdphoto" Target="../media/hdphoto3.wdp"/><Relationship Id="rId12" Type="http://schemas.openxmlformats.org/officeDocument/2006/relationships/image" Target="../media/image12.png"/><Relationship Id="rId17" Type="http://schemas.microsoft.com/office/2007/relationships/hdphoto" Target="../media/hdphoto8.wdp"/><Relationship Id="rId2" Type="http://schemas.openxmlformats.org/officeDocument/2006/relationships/image" Target="../media/image7.png"/><Relationship Id="rId16" Type="http://schemas.openxmlformats.org/officeDocument/2006/relationships/image" Target="../media/image14.png"/><Relationship Id="rId20" Type="http://schemas.microsoft.com/office/2007/relationships/hdphoto" Target="../media/hdphoto9.wdp"/><Relationship Id="rId1" Type="http://schemas.openxmlformats.org/officeDocument/2006/relationships/slideLayout" Target="../slideLayouts/slideLayout1.xml"/><Relationship Id="rId6" Type="http://schemas.openxmlformats.org/officeDocument/2006/relationships/image" Target="../media/image9.png"/><Relationship Id="rId11" Type="http://schemas.microsoft.com/office/2007/relationships/hdphoto" Target="../media/hdphoto5.wdp"/><Relationship Id="rId5" Type="http://schemas.microsoft.com/office/2007/relationships/hdphoto" Target="../media/hdphoto2.wdp"/><Relationship Id="rId15" Type="http://schemas.microsoft.com/office/2007/relationships/hdphoto" Target="../media/hdphoto7.wdp"/><Relationship Id="rId10" Type="http://schemas.openxmlformats.org/officeDocument/2006/relationships/image" Target="../media/image11.png"/><Relationship Id="rId19" Type="http://schemas.openxmlformats.org/officeDocument/2006/relationships/image" Target="../media/image16.png"/><Relationship Id="rId4" Type="http://schemas.openxmlformats.org/officeDocument/2006/relationships/image" Target="../media/image8.png"/><Relationship Id="rId9" Type="http://schemas.microsoft.com/office/2007/relationships/hdphoto" Target="../media/hdphoto4.wdp"/><Relationship Id="rId14" Type="http://schemas.openxmlformats.org/officeDocument/2006/relationships/image" Target="../media/image13.png"/></Relationships>
</file>

<file path=ppt/slides/_rels/slide28.xml.rels><?xml version="1.0" encoding="UTF-8" standalone="yes"?>
<Relationships xmlns="http://schemas.openxmlformats.org/package/2006/relationships"><Relationship Id="rId3" Type="http://schemas.openxmlformats.org/officeDocument/2006/relationships/hyperlink" Target="http://www.santepubliquefrance.fr/" TargetMode="External"/><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hyperlink" Target="http://www.e-cancer.fr/"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8" Type="http://schemas.openxmlformats.org/officeDocument/2006/relationships/hyperlink" Target="https://www.alcool-info-service.fr/alcool/consequences-alcool/consommation-a-risque" TargetMode="External"/><Relationship Id="rId3" Type="http://schemas.openxmlformats.org/officeDocument/2006/relationships/hyperlink" Target="https://www.federationaddiction.fr/covid-19-le-mooc-6-cles-sur-les-addictions-et-pour-le-pouvoir-dagir/" TargetMode="External"/><Relationship Id="rId7" Type="http://schemas.openxmlformats.org/officeDocument/2006/relationships/hyperlink" Target="https://www.stop-alcool.ch/fr/boire-pour-faire-face" TargetMode="External"/><Relationship Id="rId2" Type="http://schemas.openxmlformats.org/officeDocument/2006/relationships/hyperlink" Target="https://www.drogues.gouv.fr/comprendre/l-essentiel-sur-les-addictions/qu-est-ce-qu-une-addiction" TargetMode="External"/><Relationship Id="rId1" Type="http://schemas.openxmlformats.org/officeDocument/2006/relationships/slideLayout" Target="../slideLayouts/slideLayout1.xml"/><Relationship Id="rId6" Type="http://schemas.openxmlformats.org/officeDocument/2006/relationships/hyperlink" Target="https://www.drogues.gouv.fr/actualites/sante-publique-france-presente-nouvelles-recommandations-lalimentation-y-compris-lalcool" TargetMode="External"/><Relationship Id="rId5" Type="http://schemas.openxmlformats.org/officeDocument/2006/relationships/hyperlink" Target="https://www.ameli.fr/loire-atlantique/assure/sante/themes/addictions/definition-facteurs-favorisants" TargetMode="External"/><Relationship Id="rId4" Type="http://schemas.openxmlformats.org/officeDocument/2006/relationships/hyperlink" Target="https://intervenir-addictions.fr/intervenir/les-niveaux-dusage-substances-psychoactives/"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www.youtube.com/watch?v=mEuokfY0EH0" TargetMode="External"/><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hyperlink" Target="https://www.youtube.com/watch?v=UyBd4Su1q_w" TargetMode="Externa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1">
            <a:extLst>
              <a:ext uri="{FF2B5EF4-FFF2-40B4-BE49-F238E27FC236}">
                <a16:creationId xmlns:a16="http://schemas.microsoft.com/office/drawing/2014/main" id="{56491431-74C4-47D3-A99D-F2A92DAC44D9}"/>
              </a:ext>
            </a:extLst>
          </p:cNvPr>
          <p:cNvSpPr txBox="1">
            <a:spLocks/>
          </p:cNvSpPr>
          <p:nvPr/>
        </p:nvSpPr>
        <p:spPr>
          <a:xfrm>
            <a:off x="340248" y="1178511"/>
            <a:ext cx="11511504" cy="4500978"/>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fr-FR" b="1" cap="small" dirty="0">
              <a:latin typeface="+mn-lt"/>
            </a:endParaRPr>
          </a:p>
          <a:p>
            <a:pPr algn="ctr"/>
            <a:r>
              <a:rPr lang="fr-FR" b="1" cap="small" dirty="0">
                <a:latin typeface="+mn-lt"/>
              </a:rPr>
              <a:t>Support de Formation</a:t>
            </a:r>
          </a:p>
          <a:p>
            <a:pPr algn="ctr"/>
            <a:r>
              <a:rPr lang="fr-FR" b="1" cap="small" dirty="0">
                <a:latin typeface="+mn-lt"/>
              </a:rPr>
              <a:t> </a:t>
            </a:r>
            <a:br>
              <a:rPr lang="fr-FR" b="1" cap="small" dirty="0">
                <a:latin typeface="+mn-lt"/>
              </a:rPr>
            </a:br>
            <a:r>
              <a:rPr lang="fr-FR" sz="3200" b="1" cap="small" dirty="0">
                <a:latin typeface="+mn-lt"/>
              </a:rPr>
              <a:t>« Le repérage précoce et l’intervention brève</a:t>
            </a:r>
          </a:p>
          <a:p>
            <a:pPr algn="ctr"/>
            <a:r>
              <a:rPr lang="fr-FR" sz="3200" b="1" cap="small" dirty="0">
                <a:latin typeface="+mn-lt"/>
              </a:rPr>
              <a:t> Alcool-tabac-cannabis »</a:t>
            </a:r>
          </a:p>
          <a:p>
            <a:pPr algn="ctr"/>
            <a:endParaRPr lang="fr-FR" sz="3200" b="1" cap="small" dirty="0">
              <a:latin typeface="+mn-lt"/>
            </a:endParaRPr>
          </a:p>
          <a:p>
            <a:pPr algn="ctr"/>
            <a:endParaRPr lang="fr-FR" sz="3200" b="1" cap="small" dirty="0">
              <a:latin typeface="+mn-lt"/>
            </a:endParaRPr>
          </a:p>
          <a:p>
            <a:pPr algn="ctr"/>
            <a:endParaRPr lang="fr-FR" sz="3200" b="1" cap="small" dirty="0">
              <a:latin typeface="+mn-lt"/>
            </a:endParaRPr>
          </a:p>
          <a:p>
            <a:pPr algn="ctr"/>
            <a:endParaRPr lang="fr-FR" sz="3200" dirty="0">
              <a:latin typeface="+mn-lt"/>
            </a:endParaRPr>
          </a:p>
          <a:p>
            <a:pPr algn="ctr"/>
            <a:endParaRPr lang="fr-FR" sz="3200" b="1" cap="small" dirty="0">
              <a:latin typeface="+mn-lt"/>
            </a:endParaRPr>
          </a:p>
          <a:p>
            <a:pPr algn="ctr"/>
            <a:endParaRPr lang="fr-FR" sz="3200" b="1" cap="small" dirty="0">
              <a:latin typeface="+mn-lt"/>
            </a:endParaRPr>
          </a:p>
        </p:txBody>
      </p:sp>
    </p:spTree>
    <p:extLst>
      <p:ext uri="{BB962C8B-B14F-4D97-AF65-F5344CB8AC3E}">
        <p14:creationId xmlns:p14="http://schemas.microsoft.com/office/powerpoint/2010/main" val="33020157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E914267B-87A3-4AFC-A561-FBB74B1B4AD6}"/>
              </a:ext>
            </a:extLst>
          </p:cNvPr>
          <p:cNvSpPr txBox="1"/>
          <p:nvPr/>
        </p:nvSpPr>
        <p:spPr>
          <a:xfrm>
            <a:off x="408639" y="1832463"/>
            <a:ext cx="11783361" cy="3308598"/>
          </a:xfrm>
          <a:prstGeom prst="rect">
            <a:avLst/>
          </a:prstGeom>
          <a:noFill/>
        </p:spPr>
        <p:txBody>
          <a:bodyPr wrap="square">
            <a:spAutoFit/>
          </a:bodyPr>
          <a:lstStyle/>
          <a:p>
            <a:pPr>
              <a:lnSpc>
                <a:spcPct val="150000"/>
              </a:lnSpc>
              <a:spcAft>
                <a:spcPts val="1200"/>
              </a:spcAft>
            </a:pPr>
            <a:r>
              <a:rPr lang="fr-FR" b="1" i="0" u="none" strike="noStrike" baseline="0" dirty="0">
                <a:solidFill>
                  <a:srgbClr val="A49735"/>
                </a:solidFill>
                <a:latin typeface="Calibri" panose="020F0502020204030204" pitchFamily="34" charset="0"/>
              </a:rPr>
              <a:t>La Classification statistique Internationale des Maladies et des problèmes de santé (CIM-11) </a:t>
            </a:r>
            <a:br>
              <a:rPr lang="fr-FR" b="1" i="0" u="none" strike="noStrike" baseline="0" dirty="0">
                <a:solidFill>
                  <a:srgbClr val="A49735"/>
                </a:solidFill>
                <a:latin typeface="Calibri" panose="020F0502020204030204" pitchFamily="34" charset="0"/>
              </a:rPr>
            </a:br>
            <a:r>
              <a:rPr lang="fr-FR" b="1" i="0" u="none" strike="noStrike" baseline="0" dirty="0">
                <a:solidFill>
                  <a:srgbClr val="A49735"/>
                </a:solidFill>
                <a:latin typeface="Calibri" panose="020F0502020204030204" pitchFamily="34" charset="0"/>
              </a:rPr>
              <a:t>créée par l'Organisation Mondiale de la Santé.</a:t>
            </a:r>
          </a:p>
          <a:p>
            <a:pPr>
              <a:lnSpc>
                <a:spcPct val="150000"/>
              </a:lnSpc>
              <a:spcAft>
                <a:spcPts val="1200"/>
              </a:spcAft>
            </a:pPr>
            <a:r>
              <a:rPr lang="fr-FR" b="1" i="0" u="none" strike="noStrike" baseline="0" dirty="0">
                <a:solidFill>
                  <a:srgbClr val="7A2553"/>
                </a:solidFill>
                <a:latin typeface="Calibri" panose="020F0502020204030204" pitchFamily="34" charset="0"/>
              </a:rPr>
              <a:t>CIM 11 version française:  </a:t>
            </a:r>
            <a:r>
              <a:rPr lang="fr-FR" b="1" i="0" u="none" strike="noStrike" baseline="0" dirty="0">
                <a:solidFill>
                  <a:srgbClr val="7A2553"/>
                </a:solidFill>
                <a:latin typeface="Calibri" panose="020F0502020204030204" pitchFamily="34" charset="0"/>
                <a:hlinkClick r:id="rId2"/>
              </a:rPr>
              <a:t>https://icd.who.int/fr</a:t>
            </a:r>
            <a:endParaRPr lang="fr-FR" b="1" i="0" u="none" strike="noStrike" baseline="0" dirty="0">
              <a:solidFill>
                <a:srgbClr val="7A2553"/>
              </a:solidFill>
              <a:latin typeface="Calibri" panose="020F0502020204030204" pitchFamily="34" charset="0"/>
            </a:endParaRPr>
          </a:p>
          <a:p>
            <a:r>
              <a:rPr lang="fr-FR" i="0" u="none" strike="noStrike" baseline="0" dirty="0">
                <a:solidFill>
                  <a:srgbClr val="000000"/>
                </a:solidFill>
                <a:latin typeface="Calibri" panose="020F0502020204030204" pitchFamily="34" charset="0"/>
              </a:rPr>
              <a:t>La classification de l’OMS, CIM 11 fait apparaître les concepts d’usages ponctuels, d’intoxication, d’usage nocif et de dépendance et de sevrage.</a:t>
            </a:r>
          </a:p>
          <a:p>
            <a:endParaRPr lang="fr-FR" i="0" u="none" strike="noStrike" baseline="0" dirty="0">
              <a:solidFill>
                <a:srgbClr val="000000"/>
              </a:solidFill>
              <a:latin typeface="Calibri" panose="020F0502020204030204" pitchFamily="34" charset="0"/>
            </a:endParaRPr>
          </a:p>
          <a:p>
            <a:r>
              <a:rPr lang="fr-FR" b="0" i="0" dirty="0">
                <a:solidFill>
                  <a:srgbClr val="595959"/>
                </a:solidFill>
                <a:effectLst/>
                <a:latin typeface="rival-sans"/>
              </a:rPr>
              <a:t>Dans la CIM-11, les troubles liés à une substance se trouvent désormais au chapitre 6 « Troubles mentaux, comportementaux ou neurodéveloppementaux » sous la rubrique « Troubles dus à l’utilisation de substances ou à des conduites addictives ».</a:t>
            </a:r>
            <a:endParaRPr lang="fr-FR" i="0" u="none" strike="noStrike" baseline="0" dirty="0">
              <a:solidFill>
                <a:srgbClr val="000000"/>
              </a:solidFill>
              <a:latin typeface="Calibri" panose="020F0502020204030204" pitchFamily="34" charset="0"/>
            </a:endParaRPr>
          </a:p>
        </p:txBody>
      </p:sp>
      <p:sp>
        <p:nvSpPr>
          <p:cNvPr id="7" name="ZoneTexte 6">
            <a:extLst>
              <a:ext uri="{FF2B5EF4-FFF2-40B4-BE49-F238E27FC236}">
                <a16:creationId xmlns:a16="http://schemas.microsoft.com/office/drawing/2014/main" id="{140B578B-1B77-4D34-91A0-64EEA5068881}"/>
              </a:ext>
            </a:extLst>
          </p:cNvPr>
          <p:cNvSpPr txBox="1"/>
          <p:nvPr/>
        </p:nvSpPr>
        <p:spPr>
          <a:xfrm>
            <a:off x="408639" y="581891"/>
            <a:ext cx="11783361" cy="1077218"/>
          </a:xfrm>
          <a:prstGeom prst="rect">
            <a:avLst/>
          </a:prstGeom>
          <a:noFill/>
        </p:spPr>
        <p:txBody>
          <a:bodyPr wrap="square" rtlCol="0">
            <a:spAutoFit/>
          </a:bodyPr>
          <a:lstStyle/>
          <a:p>
            <a:pPr lvl="0"/>
            <a:r>
              <a:rPr lang="fr-FR" sz="3200" b="1" dirty="0">
                <a:solidFill>
                  <a:srgbClr val="7A2553"/>
                </a:solidFill>
              </a:rPr>
              <a:t>Pour établir un diagnostic de l’addiction deux outils sont utilisés : DSM V et CIM-11</a:t>
            </a:r>
          </a:p>
        </p:txBody>
      </p:sp>
    </p:spTree>
    <p:extLst>
      <p:ext uri="{BB962C8B-B14F-4D97-AF65-F5344CB8AC3E}">
        <p14:creationId xmlns:p14="http://schemas.microsoft.com/office/powerpoint/2010/main" val="10992009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49C5D7CC-2299-4193-9DA0-FB4975412FB8}"/>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Dépendance à une substance d’après CIM11</a:t>
            </a:r>
          </a:p>
        </p:txBody>
      </p:sp>
      <p:sp>
        <p:nvSpPr>
          <p:cNvPr id="6" name="Espace réservé du contenu 2">
            <a:extLst>
              <a:ext uri="{FF2B5EF4-FFF2-40B4-BE49-F238E27FC236}">
                <a16:creationId xmlns:a16="http://schemas.microsoft.com/office/drawing/2014/main" id="{827AEA0A-0932-420F-848B-C2FD805F3DFD}"/>
              </a:ext>
            </a:extLst>
          </p:cNvPr>
          <p:cNvSpPr txBox="1">
            <a:spLocks/>
          </p:cNvSpPr>
          <p:nvPr/>
        </p:nvSpPr>
        <p:spPr>
          <a:xfrm>
            <a:off x="0" y="1543598"/>
            <a:ext cx="12115800" cy="411036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47675" lvl="2" indent="0">
              <a:lnSpc>
                <a:spcPct val="100000"/>
              </a:lnSpc>
              <a:spcBef>
                <a:spcPts val="0"/>
              </a:spcBef>
              <a:spcAft>
                <a:spcPts val="600"/>
              </a:spcAft>
              <a:buNone/>
            </a:pPr>
            <a:r>
              <a:rPr lang="fr-FR" sz="1800" dirty="0"/>
              <a:t>Trouble du contrôle de la consommation résultant d'un usage répété ou continu de cette substance, caractérisé par une forte pulsion à consommer : </a:t>
            </a:r>
          </a:p>
          <a:p>
            <a:pPr marL="1190625" lvl="3" indent="-285750">
              <a:lnSpc>
                <a:spcPct val="100000"/>
              </a:lnSpc>
              <a:spcBef>
                <a:spcPts val="0"/>
              </a:spcBef>
              <a:spcAft>
                <a:spcPts val="600"/>
              </a:spcAft>
            </a:pPr>
            <a:r>
              <a:rPr lang="fr-FR" dirty="0"/>
              <a:t>une altération de la capacité à contrôler la consommation</a:t>
            </a:r>
          </a:p>
          <a:p>
            <a:pPr marL="1190625" lvl="3" indent="-285750">
              <a:lnSpc>
                <a:spcPct val="100000"/>
              </a:lnSpc>
              <a:spcBef>
                <a:spcPts val="0"/>
              </a:spcBef>
              <a:spcAft>
                <a:spcPts val="600"/>
              </a:spcAft>
            </a:pPr>
            <a:r>
              <a:rPr lang="fr-FR" dirty="0"/>
              <a:t>une priorité croissante accordée à la consommation par rapport à d'autres activités </a:t>
            </a:r>
          </a:p>
          <a:p>
            <a:pPr marL="1190625" lvl="3" indent="-285750">
              <a:lnSpc>
                <a:spcPct val="100000"/>
              </a:lnSpc>
              <a:spcBef>
                <a:spcPts val="0"/>
              </a:spcBef>
              <a:spcAft>
                <a:spcPts val="600"/>
              </a:spcAft>
            </a:pPr>
            <a:r>
              <a:rPr lang="fr-FR" dirty="0"/>
              <a:t>la persistance de la consommation malgré les dommages ou les conséquences négatives. </a:t>
            </a:r>
          </a:p>
          <a:p>
            <a:pPr marL="1190625" lvl="3" indent="-285750">
              <a:lnSpc>
                <a:spcPct val="100000"/>
              </a:lnSpc>
              <a:spcBef>
                <a:spcPts val="0"/>
              </a:spcBef>
              <a:spcAft>
                <a:spcPts val="1800"/>
              </a:spcAft>
            </a:pPr>
            <a:r>
              <a:rPr lang="fr-FR" dirty="0"/>
              <a:t>Accompagné d'envie ou de besoin impérieux de consommer du cannabis</a:t>
            </a:r>
            <a:r>
              <a:rPr lang="fr-FR" sz="1600" dirty="0"/>
              <a:t>.</a:t>
            </a:r>
          </a:p>
          <a:p>
            <a:pPr marL="447675" lvl="2" indent="0">
              <a:lnSpc>
                <a:spcPct val="100000"/>
              </a:lnSpc>
              <a:spcBef>
                <a:spcPts val="0"/>
              </a:spcBef>
              <a:spcAft>
                <a:spcPts val="600"/>
              </a:spcAft>
              <a:buNone/>
            </a:pPr>
            <a:r>
              <a:rPr lang="fr-FR" sz="1800" dirty="0"/>
              <a:t>Les caractéristiques physiologiques de la dépendance :</a:t>
            </a:r>
          </a:p>
          <a:p>
            <a:pPr marL="1190625" lvl="3" indent="-285750">
              <a:lnSpc>
                <a:spcPct val="100000"/>
              </a:lnSpc>
              <a:spcBef>
                <a:spcPts val="0"/>
              </a:spcBef>
              <a:spcAft>
                <a:spcPts val="600"/>
              </a:spcAft>
            </a:pPr>
            <a:r>
              <a:rPr lang="fr-FR" dirty="0"/>
              <a:t>tolérance aux effets </a:t>
            </a:r>
          </a:p>
          <a:p>
            <a:pPr marL="1190625" lvl="3" indent="-285750">
              <a:lnSpc>
                <a:spcPct val="100000"/>
              </a:lnSpc>
              <a:spcBef>
                <a:spcPts val="0"/>
              </a:spcBef>
              <a:spcAft>
                <a:spcPts val="600"/>
              </a:spcAft>
            </a:pPr>
            <a:r>
              <a:rPr lang="fr-FR" dirty="0"/>
              <a:t>symptômes de sevrage après l'arrêt ou la réduction de la consommation </a:t>
            </a:r>
          </a:p>
          <a:p>
            <a:pPr marL="1190625" lvl="3" indent="-285750">
              <a:lnSpc>
                <a:spcPct val="100000"/>
              </a:lnSpc>
              <a:spcBef>
                <a:spcPts val="0"/>
              </a:spcBef>
              <a:spcAft>
                <a:spcPts val="1800"/>
              </a:spcAft>
            </a:pPr>
            <a:r>
              <a:rPr lang="fr-FR" dirty="0"/>
              <a:t>ou la consommation répétée de la substance ou de substances pharmacologiquement similaires pour prévenir ou atténuer les symptômes de sevrage. </a:t>
            </a:r>
          </a:p>
          <a:p>
            <a:pPr marL="447675" lvl="2" indent="0">
              <a:lnSpc>
                <a:spcPct val="100000"/>
              </a:lnSpc>
              <a:spcBef>
                <a:spcPts val="0"/>
              </a:spcBef>
              <a:spcAft>
                <a:spcPts val="600"/>
              </a:spcAft>
              <a:buNone/>
            </a:pPr>
            <a:r>
              <a:rPr lang="fr-FR" sz="1800" dirty="0"/>
              <a:t>Les caractéristiques de la dépendance sont généralement évidentes sur une période d’au moins 12 mois.</a:t>
            </a:r>
          </a:p>
          <a:p>
            <a:pPr marL="449263" lvl="2" indent="0">
              <a:lnSpc>
                <a:spcPct val="100000"/>
              </a:lnSpc>
              <a:spcBef>
                <a:spcPts val="0"/>
              </a:spcBef>
              <a:spcAft>
                <a:spcPts val="600"/>
              </a:spcAft>
              <a:buNone/>
            </a:pPr>
            <a:endParaRPr lang="fr-FR" sz="1800" dirty="0"/>
          </a:p>
        </p:txBody>
      </p:sp>
    </p:spTree>
    <p:extLst>
      <p:ext uri="{BB962C8B-B14F-4D97-AF65-F5344CB8AC3E}">
        <p14:creationId xmlns:p14="http://schemas.microsoft.com/office/powerpoint/2010/main" val="41658843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E914267B-87A3-4AFC-A561-FBB74B1B4AD6}"/>
              </a:ext>
            </a:extLst>
          </p:cNvPr>
          <p:cNvSpPr txBox="1"/>
          <p:nvPr/>
        </p:nvSpPr>
        <p:spPr>
          <a:xfrm>
            <a:off x="408639" y="1219394"/>
            <a:ext cx="5687361" cy="464871"/>
          </a:xfrm>
          <a:prstGeom prst="rect">
            <a:avLst/>
          </a:prstGeom>
          <a:noFill/>
        </p:spPr>
        <p:txBody>
          <a:bodyPr wrap="square">
            <a:spAutoFit/>
          </a:bodyPr>
          <a:lstStyle/>
          <a:p>
            <a:pPr>
              <a:lnSpc>
                <a:spcPct val="150000"/>
              </a:lnSpc>
            </a:pPr>
            <a:r>
              <a:rPr lang="fr-FR" b="1" i="0" u="none" strike="noStrike" baseline="0" dirty="0">
                <a:solidFill>
                  <a:srgbClr val="A49735"/>
                </a:solidFill>
                <a:latin typeface="Calibri" panose="020F0502020204030204" pitchFamily="34" charset="0"/>
              </a:rPr>
              <a:t>Le processus addictif :</a:t>
            </a:r>
            <a:endParaRPr lang="fr-FR" i="0" u="none" strike="noStrike" baseline="0" dirty="0">
              <a:solidFill>
                <a:srgbClr val="000000"/>
              </a:solidFill>
              <a:latin typeface="Calibri" panose="020F0502020204030204" pitchFamily="34" charset="0"/>
            </a:endParaRPr>
          </a:p>
        </p:txBody>
      </p:sp>
      <p:sp>
        <p:nvSpPr>
          <p:cNvPr id="7" name="ZoneTexte 6">
            <a:extLst>
              <a:ext uri="{FF2B5EF4-FFF2-40B4-BE49-F238E27FC236}">
                <a16:creationId xmlns:a16="http://schemas.microsoft.com/office/drawing/2014/main" id="{140B578B-1B77-4D34-91A0-64EEA5068881}"/>
              </a:ext>
            </a:extLst>
          </p:cNvPr>
          <p:cNvSpPr txBox="1"/>
          <p:nvPr/>
        </p:nvSpPr>
        <p:spPr>
          <a:xfrm>
            <a:off x="461926" y="319623"/>
            <a:ext cx="11730074" cy="584775"/>
          </a:xfrm>
          <a:prstGeom prst="rect">
            <a:avLst/>
          </a:prstGeom>
          <a:noFill/>
        </p:spPr>
        <p:txBody>
          <a:bodyPr wrap="square" rtlCol="0">
            <a:spAutoFit/>
          </a:bodyPr>
          <a:lstStyle/>
          <a:p>
            <a:pPr lvl="0"/>
            <a:r>
              <a:rPr lang="fr-FR" sz="3200" b="1" dirty="0">
                <a:solidFill>
                  <a:srgbClr val="7A2553"/>
                </a:solidFill>
              </a:rPr>
              <a:t>Comment se met en place l’addiction à une substance psychoactive </a:t>
            </a:r>
          </a:p>
        </p:txBody>
      </p:sp>
      <p:sp>
        <p:nvSpPr>
          <p:cNvPr id="9" name="Forme 8">
            <a:extLst>
              <a:ext uri="{FF2B5EF4-FFF2-40B4-BE49-F238E27FC236}">
                <a16:creationId xmlns:a16="http://schemas.microsoft.com/office/drawing/2014/main" id="{007DFCAF-5F5F-4719-8AE1-F11A6C6CA503}"/>
              </a:ext>
            </a:extLst>
          </p:cNvPr>
          <p:cNvSpPr/>
          <p:nvPr/>
        </p:nvSpPr>
        <p:spPr>
          <a:xfrm>
            <a:off x="2210202" y="451495"/>
            <a:ext cx="4283403" cy="4283403"/>
          </a:xfrm>
          <a:prstGeom prst="leftCircularArrow">
            <a:avLst>
              <a:gd name="adj1" fmla="val 2345"/>
              <a:gd name="adj2" fmla="val 283190"/>
              <a:gd name="adj3" fmla="val 1858372"/>
              <a:gd name="adj4" fmla="val 8824161"/>
              <a:gd name="adj5" fmla="val 2736"/>
            </a:avLst>
          </a:prstGeom>
          <a:solidFill>
            <a:srgbClr val="A49735"/>
          </a:solidFill>
        </p:spPr>
        <p:style>
          <a:lnRef idx="0">
            <a:schemeClr val="accent1">
              <a:tint val="60000"/>
              <a:hueOff val="0"/>
              <a:satOff val="0"/>
              <a:lumOff val="0"/>
              <a:alphaOff val="0"/>
            </a:schemeClr>
          </a:lnRef>
          <a:fillRef idx="1">
            <a:scrgbClr r="0" g="0" b="0"/>
          </a:fillRef>
          <a:effectRef idx="0">
            <a:schemeClr val="accent1">
              <a:tint val="60000"/>
              <a:hueOff val="0"/>
              <a:satOff val="0"/>
              <a:lumOff val="0"/>
              <a:alphaOff val="0"/>
            </a:schemeClr>
          </a:effectRef>
          <a:fontRef idx="minor">
            <a:schemeClr val="lt1"/>
          </a:fontRef>
        </p:style>
      </p:sp>
      <p:grpSp>
        <p:nvGrpSpPr>
          <p:cNvPr id="10" name="Groupe 9">
            <a:extLst>
              <a:ext uri="{FF2B5EF4-FFF2-40B4-BE49-F238E27FC236}">
                <a16:creationId xmlns:a16="http://schemas.microsoft.com/office/drawing/2014/main" id="{1B7A112D-7B1D-4A01-8AE1-880CA36482BF}"/>
              </a:ext>
            </a:extLst>
          </p:cNvPr>
          <p:cNvGrpSpPr/>
          <p:nvPr/>
        </p:nvGrpSpPr>
        <p:grpSpPr>
          <a:xfrm>
            <a:off x="4352549" y="2004383"/>
            <a:ext cx="3409462" cy="1440000"/>
            <a:chOff x="3857" y="747579"/>
            <a:chExt cx="4077959" cy="1096776"/>
          </a:xfrm>
        </p:grpSpPr>
        <p:sp>
          <p:nvSpPr>
            <p:cNvPr id="11" name="Rectangle : coins arrondis 10">
              <a:extLst>
                <a:ext uri="{FF2B5EF4-FFF2-40B4-BE49-F238E27FC236}">
                  <a16:creationId xmlns:a16="http://schemas.microsoft.com/office/drawing/2014/main" id="{A8357A8D-8C85-4C13-9E43-94433BBEE1D7}"/>
                </a:ext>
              </a:extLst>
            </p:cNvPr>
            <p:cNvSpPr/>
            <p:nvPr/>
          </p:nvSpPr>
          <p:spPr>
            <a:xfrm>
              <a:off x="3857" y="747579"/>
              <a:ext cx="4077959" cy="1096776"/>
            </a:xfrm>
            <a:prstGeom prst="roundRect">
              <a:avLst>
                <a:gd name="adj" fmla="val 10000"/>
              </a:avLst>
            </a:prstGeom>
            <a:ln>
              <a:solidFill>
                <a:srgbClr val="A49735"/>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2" name="Rectangle : coins arrondis 4">
              <a:extLst>
                <a:ext uri="{FF2B5EF4-FFF2-40B4-BE49-F238E27FC236}">
                  <a16:creationId xmlns:a16="http://schemas.microsoft.com/office/drawing/2014/main" id="{606B716C-10D4-44E8-842B-30678E255FAA}"/>
                </a:ext>
              </a:extLst>
            </p:cNvPr>
            <p:cNvSpPr txBox="1"/>
            <p:nvPr/>
          </p:nvSpPr>
          <p:spPr>
            <a:xfrm>
              <a:off x="29097" y="772819"/>
              <a:ext cx="4027479" cy="81127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23825" tIns="123825" rIns="123825" bIns="123825" numCol="1" spcCol="1270" anchor="t" anchorCtr="0">
              <a:noAutofit/>
            </a:bodyPr>
            <a:lstStyle/>
            <a:p>
              <a:pPr marL="171450" lvl="1" indent="-171450" algn="l" defTabSz="711200">
                <a:lnSpc>
                  <a:spcPct val="90000"/>
                </a:lnSpc>
                <a:spcBef>
                  <a:spcPct val="0"/>
                </a:spcBef>
                <a:spcAft>
                  <a:spcPct val="15000"/>
                </a:spcAft>
                <a:buChar char="•"/>
              </a:pPr>
              <a:r>
                <a:rPr lang="fr-FR" sz="1600" b="0" i="0" dirty="0">
                  <a:solidFill>
                    <a:srgbClr val="000000"/>
                  </a:solidFill>
                  <a:effectLst/>
                </a:rPr>
                <a:t>Sensation de bien-être et plaisir</a:t>
              </a:r>
            </a:p>
            <a:p>
              <a:pPr marL="171450" lvl="1" indent="-171450" algn="l" defTabSz="711200">
                <a:lnSpc>
                  <a:spcPct val="90000"/>
                </a:lnSpc>
                <a:spcBef>
                  <a:spcPct val="0"/>
                </a:spcBef>
                <a:spcAft>
                  <a:spcPct val="15000"/>
                </a:spcAft>
                <a:buChar char="•"/>
              </a:pPr>
              <a:r>
                <a:rPr lang="fr-FR" sz="1600" kern="1200" dirty="0"/>
                <a:t>D’autres voies de neurotransmission sont également perturbées</a:t>
              </a:r>
            </a:p>
          </p:txBody>
        </p:sp>
      </p:grpSp>
      <p:sp>
        <p:nvSpPr>
          <p:cNvPr id="16" name="Flèche : en arc 15">
            <a:extLst>
              <a:ext uri="{FF2B5EF4-FFF2-40B4-BE49-F238E27FC236}">
                <a16:creationId xmlns:a16="http://schemas.microsoft.com/office/drawing/2014/main" id="{10CA0599-F70B-4ACE-85C1-D5B53BEB5728}"/>
              </a:ext>
            </a:extLst>
          </p:cNvPr>
          <p:cNvSpPr/>
          <p:nvPr/>
        </p:nvSpPr>
        <p:spPr>
          <a:xfrm>
            <a:off x="6356135" y="801070"/>
            <a:ext cx="4165780" cy="4165780"/>
          </a:xfrm>
          <a:prstGeom prst="circularArrow">
            <a:avLst>
              <a:gd name="adj1" fmla="val 2411"/>
              <a:gd name="adj2" fmla="val 291632"/>
              <a:gd name="adj3" fmla="val 19532857"/>
              <a:gd name="adj4" fmla="val 12575511"/>
              <a:gd name="adj5" fmla="val 2813"/>
            </a:avLst>
          </a:prstGeom>
          <a:solidFill>
            <a:srgbClr val="A49735"/>
          </a:solidFill>
        </p:spPr>
        <p:style>
          <a:lnRef idx="0">
            <a:schemeClr val="accent1">
              <a:tint val="60000"/>
              <a:hueOff val="0"/>
              <a:satOff val="0"/>
              <a:lumOff val="0"/>
              <a:alphaOff val="0"/>
            </a:schemeClr>
          </a:lnRef>
          <a:fillRef idx="1">
            <a:scrgbClr r="0" g="0" b="0"/>
          </a:fillRef>
          <a:effectRef idx="0">
            <a:schemeClr val="accent1">
              <a:tint val="60000"/>
              <a:hueOff val="0"/>
              <a:satOff val="0"/>
              <a:lumOff val="0"/>
              <a:alphaOff val="0"/>
            </a:schemeClr>
          </a:effectRef>
          <a:fontRef idx="minor">
            <a:schemeClr val="lt1"/>
          </a:fontRef>
        </p:style>
      </p:sp>
      <p:grpSp>
        <p:nvGrpSpPr>
          <p:cNvPr id="17" name="Groupe 16">
            <a:extLst>
              <a:ext uri="{FF2B5EF4-FFF2-40B4-BE49-F238E27FC236}">
                <a16:creationId xmlns:a16="http://schemas.microsoft.com/office/drawing/2014/main" id="{EA4222EF-BDBE-4FF8-A528-4DB9E1CB89F7}"/>
              </a:ext>
            </a:extLst>
          </p:cNvPr>
          <p:cNvGrpSpPr/>
          <p:nvPr/>
        </p:nvGrpSpPr>
        <p:grpSpPr>
          <a:xfrm>
            <a:off x="439756" y="1980877"/>
            <a:ext cx="3581981" cy="1440000"/>
            <a:chOff x="3857" y="747579"/>
            <a:chExt cx="4077959" cy="1096776"/>
          </a:xfrm>
        </p:grpSpPr>
        <p:sp>
          <p:nvSpPr>
            <p:cNvPr id="18" name="Rectangle : coins arrondis 17">
              <a:extLst>
                <a:ext uri="{FF2B5EF4-FFF2-40B4-BE49-F238E27FC236}">
                  <a16:creationId xmlns:a16="http://schemas.microsoft.com/office/drawing/2014/main" id="{A64F569C-9599-4470-8D29-7F45743F4D52}"/>
                </a:ext>
              </a:extLst>
            </p:cNvPr>
            <p:cNvSpPr/>
            <p:nvPr/>
          </p:nvSpPr>
          <p:spPr>
            <a:xfrm>
              <a:off x="3857" y="747579"/>
              <a:ext cx="4077959" cy="1096776"/>
            </a:xfrm>
            <a:prstGeom prst="roundRect">
              <a:avLst>
                <a:gd name="adj" fmla="val 10000"/>
              </a:avLst>
            </a:prstGeom>
            <a:ln>
              <a:solidFill>
                <a:srgbClr val="A49735"/>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9" name="Rectangle : coins arrondis 4">
              <a:extLst>
                <a:ext uri="{FF2B5EF4-FFF2-40B4-BE49-F238E27FC236}">
                  <a16:creationId xmlns:a16="http://schemas.microsoft.com/office/drawing/2014/main" id="{80C6C75E-A885-4A6F-BFCD-1F15395A748F}"/>
                </a:ext>
              </a:extLst>
            </p:cNvPr>
            <p:cNvSpPr txBox="1"/>
            <p:nvPr/>
          </p:nvSpPr>
          <p:spPr>
            <a:xfrm>
              <a:off x="29097" y="772819"/>
              <a:ext cx="4027479" cy="81127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23825" tIns="123825" rIns="123825" bIns="123825" numCol="1" spcCol="1270" anchor="t" anchorCtr="0">
              <a:noAutofit/>
            </a:bodyPr>
            <a:lstStyle/>
            <a:p>
              <a:pPr marL="171450" lvl="1" indent="-171450" algn="l" defTabSz="711200">
                <a:lnSpc>
                  <a:spcPct val="90000"/>
                </a:lnSpc>
                <a:spcBef>
                  <a:spcPct val="0"/>
                </a:spcBef>
                <a:spcAft>
                  <a:spcPct val="15000"/>
                </a:spcAft>
                <a:buChar char="•"/>
              </a:pPr>
              <a:r>
                <a:rPr lang="fr-FR" sz="1600" kern="1200" dirty="0">
                  <a:solidFill>
                    <a:srgbClr val="000000"/>
                  </a:solidFill>
                </a:rPr>
                <a:t>S</a:t>
              </a:r>
              <a:r>
                <a:rPr lang="fr-FR" sz="1600" b="0" i="0" kern="1200" dirty="0">
                  <a:solidFill>
                    <a:srgbClr val="000000"/>
                  </a:solidFill>
                  <a:effectLst/>
                </a:rPr>
                <a:t>ensation agréable due à des </a:t>
              </a:r>
              <a:r>
                <a:rPr lang="fr-FR" sz="1600" b="1" i="0" kern="1200" dirty="0">
                  <a:solidFill>
                    <a:srgbClr val="000000"/>
                  </a:solidFill>
                  <a:effectLst/>
                </a:rPr>
                <a:t>modifications électrochimiques</a:t>
              </a:r>
              <a:r>
                <a:rPr lang="fr-FR" sz="1600" b="0" i="0" kern="1200" dirty="0">
                  <a:solidFill>
                    <a:srgbClr val="000000"/>
                  </a:solidFill>
                  <a:effectLst/>
                </a:rPr>
                <a:t> qui se produisent au niveau du cerveau</a:t>
              </a:r>
              <a:endParaRPr lang="fr-FR" sz="1600" kern="1200" dirty="0"/>
            </a:p>
          </p:txBody>
        </p:sp>
      </p:grpSp>
      <p:grpSp>
        <p:nvGrpSpPr>
          <p:cNvPr id="20" name="Groupe 19">
            <a:extLst>
              <a:ext uri="{FF2B5EF4-FFF2-40B4-BE49-F238E27FC236}">
                <a16:creationId xmlns:a16="http://schemas.microsoft.com/office/drawing/2014/main" id="{D9ABFC53-3BA5-4A2E-9F32-60B4AD1D53E2}"/>
              </a:ext>
            </a:extLst>
          </p:cNvPr>
          <p:cNvGrpSpPr/>
          <p:nvPr/>
        </p:nvGrpSpPr>
        <p:grpSpPr>
          <a:xfrm>
            <a:off x="4569413" y="1331666"/>
            <a:ext cx="3409200" cy="749918"/>
            <a:chOff x="1177959" y="1605334"/>
            <a:chExt cx="2173010" cy="749918"/>
          </a:xfrm>
        </p:grpSpPr>
        <p:sp>
          <p:nvSpPr>
            <p:cNvPr id="21" name="Rectangle : coins arrondis 20">
              <a:extLst>
                <a:ext uri="{FF2B5EF4-FFF2-40B4-BE49-F238E27FC236}">
                  <a16:creationId xmlns:a16="http://schemas.microsoft.com/office/drawing/2014/main" id="{CA09E7A9-10C0-4E8C-BB13-60F3A9149B2E}"/>
                </a:ext>
              </a:extLst>
            </p:cNvPr>
            <p:cNvSpPr/>
            <p:nvPr/>
          </p:nvSpPr>
          <p:spPr>
            <a:xfrm>
              <a:off x="1177959" y="1605334"/>
              <a:ext cx="2173010" cy="749918"/>
            </a:xfrm>
            <a:prstGeom prst="roundRect">
              <a:avLst>
                <a:gd name="adj" fmla="val 10000"/>
              </a:avLst>
            </a:prstGeom>
            <a:solidFill>
              <a:srgbClr val="A49735"/>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22" name="Rectangle : coins arrondis 4">
              <a:extLst>
                <a:ext uri="{FF2B5EF4-FFF2-40B4-BE49-F238E27FC236}">
                  <a16:creationId xmlns:a16="http://schemas.microsoft.com/office/drawing/2014/main" id="{85341CEF-4EEB-430C-A798-07513DFE239F}"/>
                </a:ext>
              </a:extLst>
            </p:cNvPr>
            <p:cNvSpPr txBox="1"/>
            <p:nvPr/>
          </p:nvSpPr>
          <p:spPr>
            <a:xfrm>
              <a:off x="1199923" y="1627298"/>
              <a:ext cx="2129082" cy="70599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8575" tIns="19050" rIns="28575" bIns="19050" numCol="1" spcCol="1270" anchor="ctr" anchorCtr="0">
              <a:noAutofit/>
            </a:bodyPr>
            <a:lstStyle/>
            <a:p>
              <a:pPr marL="0" lvl="0" indent="0" algn="ctr" defTabSz="666750">
                <a:lnSpc>
                  <a:spcPct val="90000"/>
                </a:lnSpc>
                <a:spcBef>
                  <a:spcPct val="0"/>
                </a:spcBef>
                <a:spcAft>
                  <a:spcPct val="35000"/>
                </a:spcAft>
                <a:buNone/>
              </a:pPr>
              <a:r>
                <a:rPr lang="fr-FR" b="1" kern="1200" dirty="0">
                  <a:solidFill>
                    <a:schemeClr val="bg1"/>
                  </a:solidFill>
                </a:rPr>
                <a:t>Libération de dopamine et de sérotonine</a:t>
              </a:r>
              <a:endParaRPr lang="fr-FR" kern="1200" dirty="0">
                <a:solidFill>
                  <a:schemeClr val="bg1"/>
                </a:solidFill>
              </a:endParaRPr>
            </a:p>
          </p:txBody>
        </p:sp>
      </p:grpSp>
      <p:grpSp>
        <p:nvGrpSpPr>
          <p:cNvPr id="23" name="Groupe 22">
            <a:extLst>
              <a:ext uri="{FF2B5EF4-FFF2-40B4-BE49-F238E27FC236}">
                <a16:creationId xmlns:a16="http://schemas.microsoft.com/office/drawing/2014/main" id="{F8FAC846-3A3D-4EDE-A585-75E0E80F3F08}"/>
              </a:ext>
            </a:extLst>
          </p:cNvPr>
          <p:cNvGrpSpPr/>
          <p:nvPr/>
        </p:nvGrpSpPr>
        <p:grpSpPr>
          <a:xfrm>
            <a:off x="7891664" y="2004383"/>
            <a:ext cx="4198423" cy="2844000"/>
            <a:chOff x="3857" y="747579"/>
            <a:chExt cx="4077959" cy="1096776"/>
          </a:xfrm>
        </p:grpSpPr>
        <p:sp>
          <p:nvSpPr>
            <p:cNvPr id="24" name="Rectangle : coins arrondis 23">
              <a:extLst>
                <a:ext uri="{FF2B5EF4-FFF2-40B4-BE49-F238E27FC236}">
                  <a16:creationId xmlns:a16="http://schemas.microsoft.com/office/drawing/2014/main" id="{DC3ABC8F-A48F-4C5B-B32C-EC38A6A889D8}"/>
                </a:ext>
              </a:extLst>
            </p:cNvPr>
            <p:cNvSpPr/>
            <p:nvPr/>
          </p:nvSpPr>
          <p:spPr>
            <a:xfrm>
              <a:off x="3857" y="747579"/>
              <a:ext cx="4077959" cy="1096776"/>
            </a:xfrm>
            <a:prstGeom prst="roundRect">
              <a:avLst>
                <a:gd name="adj" fmla="val 10000"/>
              </a:avLst>
            </a:prstGeom>
            <a:ln>
              <a:solidFill>
                <a:srgbClr val="A49735"/>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5" name="Rectangle : coins arrondis 4">
              <a:extLst>
                <a:ext uri="{FF2B5EF4-FFF2-40B4-BE49-F238E27FC236}">
                  <a16:creationId xmlns:a16="http://schemas.microsoft.com/office/drawing/2014/main" id="{26FC8766-3E50-4A69-B8B1-0D9BDE5E4298}"/>
                </a:ext>
              </a:extLst>
            </p:cNvPr>
            <p:cNvSpPr txBox="1"/>
            <p:nvPr/>
          </p:nvSpPr>
          <p:spPr>
            <a:xfrm>
              <a:off x="29097" y="772819"/>
              <a:ext cx="4027479" cy="81127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23825" tIns="123825" rIns="123825" bIns="123825" numCol="1" spcCol="1270" anchor="t" anchorCtr="0">
              <a:noAutofit/>
            </a:bodyPr>
            <a:lstStyle/>
            <a:p>
              <a:pPr marL="171450" lvl="1" indent="-171450" algn="l" defTabSz="711200">
                <a:lnSpc>
                  <a:spcPct val="90000"/>
                </a:lnSpc>
                <a:spcBef>
                  <a:spcPct val="0"/>
                </a:spcBef>
                <a:spcAft>
                  <a:spcPct val="15000"/>
                </a:spcAft>
                <a:buChar char="•"/>
              </a:pPr>
              <a:r>
                <a:rPr lang="fr-FR" sz="1600" b="0" i="0" dirty="0">
                  <a:solidFill>
                    <a:srgbClr val="000000"/>
                  </a:solidFill>
                  <a:effectLst/>
                </a:rPr>
                <a:t>Diminution de la production naturelle de dopamine par l’organisme </a:t>
              </a:r>
            </a:p>
            <a:p>
              <a:pPr marL="171450" lvl="1" indent="-171450" algn="l" defTabSz="711200">
                <a:lnSpc>
                  <a:spcPct val="90000"/>
                </a:lnSpc>
                <a:spcBef>
                  <a:spcPct val="0"/>
                </a:spcBef>
                <a:spcAft>
                  <a:spcPct val="15000"/>
                </a:spcAft>
                <a:buChar char="•"/>
              </a:pPr>
              <a:r>
                <a:rPr lang="fr-FR" sz="1600" b="0" i="0" dirty="0">
                  <a:solidFill>
                    <a:srgbClr val="000000"/>
                  </a:solidFill>
                  <a:effectLst/>
                </a:rPr>
                <a:t>Plaisir obtenu que par l’apport d’une substance extérieure</a:t>
              </a:r>
            </a:p>
            <a:p>
              <a:pPr marL="171450" lvl="1" indent="-171450" algn="l" defTabSz="711200">
                <a:lnSpc>
                  <a:spcPct val="90000"/>
                </a:lnSpc>
                <a:spcBef>
                  <a:spcPct val="0"/>
                </a:spcBef>
                <a:spcAft>
                  <a:spcPct val="15000"/>
                </a:spcAft>
                <a:buChar char="•"/>
              </a:pPr>
              <a:r>
                <a:rPr lang="fr-FR" sz="1600" b="0" i="0" dirty="0">
                  <a:solidFill>
                    <a:srgbClr val="000000"/>
                  </a:solidFill>
                  <a:effectLst/>
                </a:rPr>
                <a:t>Augmentation de la tolérance à cette substance et une sensation de manque à son arrêt de consommation</a:t>
              </a:r>
            </a:p>
            <a:p>
              <a:pPr marL="171450" lvl="1" indent="-171450" defTabSz="711200">
                <a:lnSpc>
                  <a:spcPct val="90000"/>
                </a:lnSpc>
                <a:spcBef>
                  <a:spcPct val="0"/>
                </a:spcBef>
                <a:spcAft>
                  <a:spcPct val="15000"/>
                </a:spcAft>
                <a:buFontTx/>
                <a:buChar char="•"/>
              </a:pPr>
              <a:r>
                <a:rPr lang="fr-FR" sz="1600" i="0" u="none" strike="noStrike" baseline="0" dirty="0">
                  <a:solidFill>
                    <a:srgbClr val="000000"/>
                  </a:solidFill>
                  <a:latin typeface="Calibri" panose="020F0502020204030204" pitchFamily="34" charset="0"/>
                </a:rPr>
                <a:t>L’organisme devient alors moins sensible aux effets de la substance et le consommateur doit augmenter les doses pour obtenir le même niveau de plaisir</a:t>
              </a:r>
            </a:p>
            <a:p>
              <a:pPr marL="0" lvl="1" algn="l" defTabSz="711200">
                <a:lnSpc>
                  <a:spcPct val="90000"/>
                </a:lnSpc>
                <a:spcBef>
                  <a:spcPct val="0"/>
                </a:spcBef>
                <a:spcAft>
                  <a:spcPct val="15000"/>
                </a:spcAft>
              </a:pPr>
              <a:endParaRPr lang="fr-FR" sz="1600" kern="1200" dirty="0"/>
            </a:p>
          </p:txBody>
        </p:sp>
      </p:grpSp>
      <p:grpSp>
        <p:nvGrpSpPr>
          <p:cNvPr id="26" name="Groupe 25">
            <a:extLst>
              <a:ext uri="{FF2B5EF4-FFF2-40B4-BE49-F238E27FC236}">
                <a16:creationId xmlns:a16="http://schemas.microsoft.com/office/drawing/2014/main" id="{06E48282-2342-48BB-8DDA-36511E909B80}"/>
              </a:ext>
            </a:extLst>
          </p:cNvPr>
          <p:cNvGrpSpPr/>
          <p:nvPr/>
        </p:nvGrpSpPr>
        <p:grpSpPr>
          <a:xfrm>
            <a:off x="8561259" y="4760581"/>
            <a:ext cx="3409200" cy="749918"/>
            <a:chOff x="1177959" y="1605334"/>
            <a:chExt cx="2173010" cy="749918"/>
          </a:xfrm>
        </p:grpSpPr>
        <p:sp>
          <p:nvSpPr>
            <p:cNvPr id="27" name="Rectangle : coins arrondis 26">
              <a:extLst>
                <a:ext uri="{FF2B5EF4-FFF2-40B4-BE49-F238E27FC236}">
                  <a16:creationId xmlns:a16="http://schemas.microsoft.com/office/drawing/2014/main" id="{2005F58D-27EC-4D52-9EC9-79D928F7D3D3}"/>
                </a:ext>
              </a:extLst>
            </p:cNvPr>
            <p:cNvSpPr/>
            <p:nvPr/>
          </p:nvSpPr>
          <p:spPr>
            <a:xfrm>
              <a:off x="1177959" y="1605334"/>
              <a:ext cx="2173010" cy="749918"/>
            </a:xfrm>
            <a:prstGeom prst="roundRect">
              <a:avLst>
                <a:gd name="adj" fmla="val 10000"/>
              </a:avLst>
            </a:prstGeom>
            <a:solidFill>
              <a:srgbClr val="A49735"/>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28" name="Rectangle : coins arrondis 4">
              <a:extLst>
                <a:ext uri="{FF2B5EF4-FFF2-40B4-BE49-F238E27FC236}">
                  <a16:creationId xmlns:a16="http://schemas.microsoft.com/office/drawing/2014/main" id="{0B550905-CEEF-4DBD-9381-CDAB0A041CD5}"/>
                </a:ext>
              </a:extLst>
            </p:cNvPr>
            <p:cNvSpPr txBox="1"/>
            <p:nvPr/>
          </p:nvSpPr>
          <p:spPr>
            <a:xfrm>
              <a:off x="1199923" y="1627298"/>
              <a:ext cx="2129082" cy="70599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8575" tIns="19050" rIns="28575" bIns="19050" numCol="1" spcCol="1270" anchor="ctr" anchorCtr="0">
              <a:noAutofit/>
            </a:bodyPr>
            <a:lstStyle/>
            <a:p>
              <a:pPr marL="0" lvl="0" indent="0" algn="ctr" defTabSz="666750">
                <a:lnSpc>
                  <a:spcPct val="90000"/>
                </a:lnSpc>
                <a:spcBef>
                  <a:spcPct val="0"/>
                </a:spcBef>
                <a:spcAft>
                  <a:spcPct val="35000"/>
                </a:spcAft>
                <a:buNone/>
              </a:pPr>
              <a:r>
                <a:rPr lang="fr-FR" b="1" kern="1200" dirty="0">
                  <a:solidFill>
                    <a:schemeClr val="bg1"/>
                  </a:solidFill>
                </a:rPr>
                <a:t>Usage répété de drogues  </a:t>
              </a:r>
              <a:endParaRPr lang="fr-FR" kern="1200" dirty="0">
                <a:solidFill>
                  <a:schemeClr val="bg1"/>
                </a:solidFill>
              </a:endParaRPr>
            </a:p>
          </p:txBody>
        </p:sp>
      </p:grpSp>
      <p:grpSp>
        <p:nvGrpSpPr>
          <p:cNvPr id="13" name="Groupe 12">
            <a:extLst>
              <a:ext uri="{FF2B5EF4-FFF2-40B4-BE49-F238E27FC236}">
                <a16:creationId xmlns:a16="http://schemas.microsoft.com/office/drawing/2014/main" id="{68988289-7955-4FD7-B04E-FAA04633CE75}"/>
              </a:ext>
            </a:extLst>
          </p:cNvPr>
          <p:cNvGrpSpPr/>
          <p:nvPr/>
        </p:nvGrpSpPr>
        <p:grpSpPr>
          <a:xfrm>
            <a:off x="777681" y="3362018"/>
            <a:ext cx="3409462" cy="749918"/>
            <a:chOff x="1177959" y="1605334"/>
            <a:chExt cx="2173010" cy="749918"/>
          </a:xfrm>
        </p:grpSpPr>
        <p:sp>
          <p:nvSpPr>
            <p:cNvPr id="14" name="Rectangle : coins arrondis 13">
              <a:extLst>
                <a:ext uri="{FF2B5EF4-FFF2-40B4-BE49-F238E27FC236}">
                  <a16:creationId xmlns:a16="http://schemas.microsoft.com/office/drawing/2014/main" id="{808052F4-34FF-492A-A091-8EEA2F1A40EE}"/>
                </a:ext>
              </a:extLst>
            </p:cNvPr>
            <p:cNvSpPr/>
            <p:nvPr/>
          </p:nvSpPr>
          <p:spPr>
            <a:xfrm>
              <a:off x="1177959" y="1605334"/>
              <a:ext cx="2173010" cy="749918"/>
            </a:xfrm>
            <a:prstGeom prst="roundRect">
              <a:avLst>
                <a:gd name="adj" fmla="val 10000"/>
              </a:avLst>
            </a:prstGeom>
            <a:solidFill>
              <a:srgbClr val="A49735"/>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5" name="Rectangle : coins arrondis 4">
              <a:extLst>
                <a:ext uri="{FF2B5EF4-FFF2-40B4-BE49-F238E27FC236}">
                  <a16:creationId xmlns:a16="http://schemas.microsoft.com/office/drawing/2014/main" id="{87CCFCAB-3FAE-4335-9E72-300AD580AE49}"/>
                </a:ext>
              </a:extLst>
            </p:cNvPr>
            <p:cNvSpPr txBox="1"/>
            <p:nvPr/>
          </p:nvSpPr>
          <p:spPr>
            <a:xfrm>
              <a:off x="1199923" y="1627298"/>
              <a:ext cx="2129082" cy="70599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8575" tIns="19050" rIns="28575" bIns="19050" numCol="1" spcCol="1270" anchor="ctr" anchorCtr="0">
              <a:noAutofit/>
            </a:bodyPr>
            <a:lstStyle/>
            <a:p>
              <a:pPr marL="0" lvl="0" indent="0" algn="ctr" defTabSz="666750">
                <a:lnSpc>
                  <a:spcPct val="90000"/>
                </a:lnSpc>
                <a:spcBef>
                  <a:spcPct val="0"/>
                </a:spcBef>
                <a:spcAft>
                  <a:spcPct val="35000"/>
                </a:spcAft>
                <a:buNone/>
              </a:pPr>
              <a:r>
                <a:rPr lang="fr-FR" b="1" kern="1200" dirty="0">
                  <a:solidFill>
                    <a:schemeClr val="bg1"/>
                  </a:solidFill>
                </a:rPr>
                <a:t>P</a:t>
              </a:r>
              <a:r>
                <a:rPr lang="fr-FR" b="1" i="0" kern="1200" dirty="0">
                  <a:solidFill>
                    <a:schemeClr val="bg1"/>
                  </a:solidFill>
                  <a:effectLst/>
                </a:rPr>
                <a:t>laisir généré</a:t>
              </a:r>
              <a:r>
                <a:rPr lang="fr-FR" b="0" i="0" kern="1200" dirty="0">
                  <a:solidFill>
                    <a:schemeClr val="bg1"/>
                  </a:solidFill>
                  <a:effectLst/>
                </a:rPr>
                <a:t> par la substance consommée ou l’activité pratiquée</a:t>
              </a:r>
              <a:endParaRPr lang="fr-FR" kern="1200" dirty="0">
                <a:solidFill>
                  <a:schemeClr val="bg1"/>
                </a:solidFill>
              </a:endParaRPr>
            </a:p>
          </p:txBody>
        </p:sp>
      </p:grpSp>
      <p:sp>
        <p:nvSpPr>
          <p:cNvPr id="29" name="ZoneTexte 28">
            <a:extLst>
              <a:ext uri="{FF2B5EF4-FFF2-40B4-BE49-F238E27FC236}">
                <a16:creationId xmlns:a16="http://schemas.microsoft.com/office/drawing/2014/main" id="{ED01DCD2-3014-4F17-9930-BC2FDD9BD467}"/>
              </a:ext>
            </a:extLst>
          </p:cNvPr>
          <p:cNvSpPr txBox="1"/>
          <p:nvPr/>
        </p:nvSpPr>
        <p:spPr>
          <a:xfrm>
            <a:off x="461926" y="5642371"/>
            <a:ext cx="11508533" cy="923330"/>
          </a:xfrm>
          <a:prstGeom prst="rect">
            <a:avLst/>
          </a:prstGeom>
          <a:noFill/>
        </p:spPr>
        <p:txBody>
          <a:bodyPr wrap="square">
            <a:spAutoFit/>
          </a:bodyPr>
          <a:lstStyle/>
          <a:p>
            <a:pPr algn="ctr"/>
            <a:r>
              <a:rPr lang="fr-FR" i="0" u="none" strike="noStrike" baseline="0" dirty="0">
                <a:solidFill>
                  <a:srgbClr val="000000"/>
                </a:solidFill>
                <a:latin typeface="Calibri" panose="020F0502020204030204" pitchFamily="34" charset="0"/>
              </a:rPr>
              <a:t>Ces perturbations des réseaux cérébraux finissent par avoir des effets négatifs (anxiété, irritabilité, etc.) qui eux-mêmes poussent la personne à consommer plus pour se sentir soulagée.</a:t>
            </a:r>
          </a:p>
          <a:p>
            <a:pPr algn="ctr"/>
            <a:r>
              <a:rPr lang="fr-FR" i="0" u="none" strike="noStrike" baseline="0" dirty="0">
                <a:solidFill>
                  <a:srgbClr val="000000"/>
                </a:solidFill>
                <a:latin typeface="Calibri" panose="020F0502020204030204" pitchFamily="34" charset="0"/>
                <a:hlinkClick r:id="rId2"/>
              </a:rPr>
              <a:t>https://www.ameli.fr/loire-atlantique/assure/sante/themes/addictions/definition-facteurs-favorisants</a:t>
            </a:r>
            <a:r>
              <a:rPr lang="fr-FR" i="0" u="none" strike="noStrike" baseline="0" dirty="0">
                <a:solidFill>
                  <a:srgbClr val="000000"/>
                </a:solidFill>
                <a:latin typeface="Calibri" panose="020F0502020204030204" pitchFamily="34" charset="0"/>
              </a:rPr>
              <a:t> </a:t>
            </a:r>
          </a:p>
        </p:txBody>
      </p:sp>
    </p:spTree>
    <p:extLst>
      <p:ext uri="{BB962C8B-B14F-4D97-AF65-F5344CB8AC3E}">
        <p14:creationId xmlns:p14="http://schemas.microsoft.com/office/powerpoint/2010/main" val="21680723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82C2F3C7-9031-4074-9034-0682DD99F234}"/>
              </a:ext>
            </a:extLst>
          </p:cNvPr>
          <p:cNvSpPr txBox="1"/>
          <p:nvPr/>
        </p:nvSpPr>
        <p:spPr>
          <a:xfrm>
            <a:off x="408639" y="1525143"/>
            <a:ext cx="11856098" cy="646331"/>
          </a:xfrm>
          <a:prstGeom prst="rect">
            <a:avLst/>
          </a:prstGeom>
          <a:noFill/>
        </p:spPr>
        <p:txBody>
          <a:bodyPr wrap="square">
            <a:spAutoFit/>
          </a:bodyPr>
          <a:lstStyle/>
          <a:p>
            <a:r>
              <a:rPr lang="fr-FR" dirty="0"/>
              <a:t>Les dommages liés à la consommation d’un produit peuvent se produire avant la dépendance à ce produit.</a:t>
            </a:r>
          </a:p>
          <a:p>
            <a:r>
              <a:rPr lang="fr-FR" dirty="0"/>
              <a:t>Ils sont majoritairement liés à la pratique à risque et ce d’autant plus que les prises de risques sont répétées</a:t>
            </a:r>
          </a:p>
        </p:txBody>
      </p:sp>
      <p:sp>
        <p:nvSpPr>
          <p:cNvPr id="4" name="ZoneTexte 3">
            <a:extLst>
              <a:ext uri="{FF2B5EF4-FFF2-40B4-BE49-F238E27FC236}">
                <a16:creationId xmlns:a16="http://schemas.microsoft.com/office/drawing/2014/main" id="{49C5D7CC-2299-4193-9DA0-FB4975412FB8}"/>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Les Usages à risques</a:t>
            </a:r>
          </a:p>
        </p:txBody>
      </p:sp>
      <p:sp>
        <p:nvSpPr>
          <p:cNvPr id="7" name="Rectangle 2">
            <a:extLst>
              <a:ext uri="{FF2B5EF4-FFF2-40B4-BE49-F238E27FC236}">
                <a16:creationId xmlns:a16="http://schemas.microsoft.com/office/drawing/2014/main" id="{089981FA-6C59-4EBC-84F6-4C5129613B4C}"/>
              </a:ext>
            </a:extLst>
          </p:cNvPr>
          <p:cNvSpPr txBox="1">
            <a:spLocks noChangeArrowheads="1"/>
          </p:cNvSpPr>
          <p:nvPr/>
        </p:nvSpPr>
        <p:spPr>
          <a:xfrm>
            <a:off x="408640" y="2449389"/>
            <a:ext cx="10675598" cy="60325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457200" indent="-457200">
              <a:buFont typeface="Wingdings" panose="05000000000000000000" pitchFamily="2" charset="2"/>
              <a:buChar char="Ø"/>
            </a:pPr>
            <a:r>
              <a:rPr lang="fr-FR" altLang="fr-FR" sz="3000" b="1" dirty="0">
                <a:solidFill>
                  <a:srgbClr val="A49735"/>
                </a:solidFill>
                <a:latin typeface="+mn-lt"/>
              </a:rPr>
              <a:t>Trop c’est QUAND ?</a:t>
            </a:r>
          </a:p>
        </p:txBody>
      </p:sp>
      <p:sp>
        <p:nvSpPr>
          <p:cNvPr id="8" name="Rectangle 3">
            <a:extLst>
              <a:ext uri="{FF2B5EF4-FFF2-40B4-BE49-F238E27FC236}">
                <a16:creationId xmlns:a16="http://schemas.microsoft.com/office/drawing/2014/main" id="{EB9DBC38-8096-4883-A29B-53519C5D17A3}"/>
              </a:ext>
            </a:extLst>
          </p:cNvPr>
          <p:cNvSpPr txBox="1">
            <a:spLocks noChangeArrowheads="1"/>
          </p:cNvSpPr>
          <p:nvPr/>
        </p:nvSpPr>
        <p:spPr>
          <a:xfrm>
            <a:off x="5311909" y="3286558"/>
            <a:ext cx="5560361" cy="25352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Tx/>
              <a:buNone/>
            </a:pPr>
            <a:r>
              <a:rPr lang="fr-FR" altLang="fr-FR" sz="2400" b="1" cap="small" dirty="0">
                <a:solidFill>
                  <a:srgbClr val="A49735"/>
                </a:solidFill>
                <a:latin typeface="Calibri" panose="020F0502020204030204" pitchFamily="34" charset="0"/>
                <a:cs typeface="Calibri" panose="020F0502020204030204" pitchFamily="34" charset="0"/>
              </a:rPr>
              <a:t>Situations à risques</a:t>
            </a:r>
          </a:p>
          <a:p>
            <a:pPr marL="361950" indent="-361950">
              <a:buFont typeface="Wingdings" panose="05000000000000000000" pitchFamily="2" charset="2"/>
              <a:buChar char="ü"/>
            </a:pPr>
            <a:r>
              <a:rPr lang="fr-FR" altLang="fr-FR" sz="2000" dirty="0">
                <a:latin typeface="Calibri" panose="020F0502020204030204" pitchFamily="34" charset="0"/>
                <a:cs typeface="Calibri" panose="020F0502020204030204" pitchFamily="34" charset="0"/>
              </a:rPr>
              <a:t>Conduite </a:t>
            </a:r>
          </a:p>
          <a:p>
            <a:pPr marL="361950" indent="-361950">
              <a:buFont typeface="Wingdings" panose="05000000000000000000" pitchFamily="2" charset="2"/>
              <a:buChar char="ü"/>
            </a:pPr>
            <a:r>
              <a:rPr lang="fr-FR" altLang="fr-FR" sz="2000" dirty="0">
                <a:latin typeface="Calibri" panose="020F0502020204030204" pitchFamily="34" charset="0"/>
                <a:cs typeface="Calibri" panose="020F0502020204030204" pitchFamily="34" charset="0"/>
              </a:rPr>
              <a:t>Grossesse</a:t>
            </a:r>
          </a:p>
          <a:p>
            <a:pPr marL="361950" indent="-361950">
              <a:buFont typeface="Wingdings" panose="05000000000000000000" pitchFamily="2" charset="2"/>
              <a:buChar char="ü"/>
            </a:pPr>
            <a:r>
              <a:rPr lang="fr-FR" altLang="fr-FR" sz="2000" dirty="0">
                <a:latin typeface="Calibri" panose="020F0502020204030204" pitchFamily="34" charset="0"/>
                <a:cs typeface="Calibri" panose="020F0502020204030204" pitchFamily="34" charset="0"/>
              </a:rPr>
              <a:t>Postes de travail</a:t>
            </a:r>
          </a:p>
          <a:p>
            <a:pPr marL="361950" indent="-361950">
              <a:buFont typeface="Wingdings" panose="05000000000000000000" pitchFamily="2" charset="2"/>
              <a:buChar char="ü"/>
            </a:pPr>
            <a:r>
              <a:rPr lang="fr-FR" altLang="fr-FR" sz="2000" dirty="0">
                <a:latin typeface="Calibri" panose="020F0502020204030204" pitchFamily="34" charset="0"/>
                <a:cs typeface="Calibri" panose="020F0502020204030204" pitchFamily="34" charset="0"/>
              </a:rPr>
              <a:t>Prise de médicaments psychotropes</a:t>
            </a:r>
          </a:p>
          <a:p>
            <a:endParaRPr lang="fr-FR" altLang="fr-FR" dirty="0">
              <a:latin typeface="Calibri Light" panose="020F0302020204030204" pitchFamily="34" charset="0"/>
              <a:cs typeface="Calibri Light" panose="020F0302020204030204" pitchFamily="34" charset="0"/>
            </a:endParaRPr>
          </a:p>
        </p:txBody>
      </p:sp>
      <p:sp>
        <p:nvSpPr>
          <p:cNvPr id="9" name="Oval 4">
            <a:extLst>
              <a:ext uri="{FF2B5EF4-FFF2-40B4-BE49-F238E27FC236}">
                <a16:creationId xmlns:a16="http://schemas.microsoft.com/office/drawing/2014/main" id="{A67A2E9C-9466-489E-B647-0D4A055E8F1D}"/>
              </a:ext>
            </a:extLst>
          </p:cNvPr>
          <p:cNvSpPr>
            <a:spLocks noChangeArrowheads="1"/>
          </p:cNvSpPr>
          <p:nvPr/>
        </p:nvSpPr>
        <p:spPr bwMode="auto">
          <a:xfrm>
            <a:off x="1030361" y="3147237"/>
            <a:ext cx="2751445" cy="2674559"/>
          </a:xfrm>
          <a:prstGeom prst="ellipse">
            <a:avLst/>
          </a:prstGeom>
          <a:solidFill>
            <a:srgbClr val="7A2553"/>
          </a:solidFill>
          <a:ln w="9525">
            <a:noFill/>
            <a:round/>
            <a:headEnd/>
            <a:tailEnd/>
          </a:ln>
          <a:effectLst/>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altLang="fr-FR" sz="1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altLang="fr-FR" sz="2800" b="1" i="0" u="none" strike="noStrike" kern="1200" cap="small" spc="0" normalizeH="0" noProof="0" dirty="0">
                <a:ln>
                  <a:noFill/>
                </a:ln>
                <a:solidFill>
                  <a:schemeClr val="bg1"/>
                </a:solidFill>
                <a:effectLst/>
                <a:uLnTx/>
                <a:uFillTx/>
                <a:latin typeface="Calibri" panose="020F0502020204030204" pitchFamily="34" charset="0"/>
                <a:cs typeface="Calibri" panose="020F0502020204030204" pitchFamily="34" charset="0"/>
              </a:rPr>
              <a:t>Inquiétude </a:t>
            </a:r>
            <a:br>
              <a:rPr kumimoji="0" lang="fr-FR" altLang="fr-FR" sz="2800" b="1" i="0" u="none" strike="noStrike" kern="1200" cap="small" spc="0" normalizeH="0" noProof="0" dirty="0">
                <a:ln>
                  <a:noFill/>
                </a:ln>
                <a:solidFill>
                  <a:schemeClr val="bg1"/>
                </a:solidFill>
                <a:effectLst/>
                <a:uLnTx/>
                <a:uFillTx/>
                <a:latin typeface="Calibri" panose="020F0502020204030204" pitchFamily="34" charset="0"/>
                <a:cs typeface="Calibri" panose="020F0502020204030204" pitchFamily="34" charset="0"/>
              </a:rPr>
            </a:br>
            <a:r>
              <a:rPr kumimoji="0" lang="fr-FR" altLang="fr-FR" sz="2800" b="1" i="0" u="none" strike="noStrike" kern="1200" cap="small" spc="0" normalizeH="0" noProof="0" dirty="0">
                <a:ln>
                  <a:noFill/>
                </a:ln>
                <a:solidFill>
                  <a:schemeClr val="bg1"/>
                </a:solidFill>
                <a:effectLst/>
                <a:uLnTx/>
                <a:uFillTx/>
                <a:latin typeface="Calibri" panose="020F0502020204030204" pitchFamily="34" charset="0"/>
                <a:cs typeface="Calibri" panose="020F0502020204030204" pitchFamily="34" charset="0"/>
              </a:rPr>
              <a:t>de l’Entourage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altLang="fr-FR"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AutoShape 5">
            <a:extLst>
              <a:ext uri="{FF2B5EF4-FFF2-40B4-BE49-F238E27FC236}">
                <a16:creationId xmlns:a16="http://schemas.microsoft.com/office/drawing/2014/main" id="{3E26C05B-F00A-4F89-8C40-53828298A541}"/>
              </a:ext>
            </a:extLst>
          </p:cNvPr>
          <p:cNvSpPr>
            <a:spLocks noChangeArrowheads="1"/>
          </p:cNvSpPr>
          <p:nvPr/>
        </p:nvSpPr>
        <p:spPr bwMode="auto">
          <a:xfrm rot="19977129">
            <a:off x="3718725" y="3447470"/>
            <a:ext cx="1570177" cy="858757"/>
          </a:xfrm>
          <a:prstGeom prst="leftArrow">
            <a:avLst>
              <a:gd name="adj1" fmla="val 57641"/>
              <a:gd name="adj2" fmla="val 38013"/>
            </a:avLst>
          </a:prstGeom>
          <a:solidFill>
            <a:srgbClr val="A49735"/>
          </a:solidFill>
          <a:ln>
            <a:solidFill>
              <a:srgbClr val="A49735"/>
            </a:solidFill>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022533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AutoShape 7">
            <a:extLst>
              <a:ext uri="{FF2B5EF4-FFF2-40B4-BE49-F238E27FC236}">
                <a16:creationId xmlns:a16="http://schemas.microsoft.com/office/drawing/2014/main" id="{2587ED70-744D-44A7-8C71-DA94AB3CDC30}"/>
              </a:ext>
            </a:extLst>
          </p:cNvPr>
          <p:cNvSpPr>
            <a:spLocks noChangeArrowheads="1"/>
          </p:cNvSpPr>
          <p:nvPr/>
        </p:nvSpPr>
        <p:spPr bwMode="auto">
          <a:xfrm flipH="1">
            <a:off x="9804400" y="5969000"/>
            <a:ext cx="2378388" cy="673106"/>
          </a:xfrm>
          <a:prstGeom prst="wedgeEllipseCallout">
            <a:avLst>
              <a:gd name="adj1" fmla="val 46178"/>
              <a:gd name="adj2" fmla="val -230911"/>
            </a:avLst>
          </a:prstGeom>
          <a:gradFill flip="none" rotWithShape="1">
            <a:gsLst>
              <a:gs pos="0">
                <a:srgbClr val="7A2553">
                  <a:tint val="66000"/>
                  <a:satMod val="160000"/>
                </a:srgbClr>
              </a:gs>
              <a:gs pos="50000">
                <a:srgbClr val="7A2553">
                  <a:tint val="44500"/>
                  <a:satMod val="160000"/>
                </a:srgbClr>
              </a:gs>
              <a:gs pos="100000">
                <a:srgbClr val="7A2553">
                  <a:tint val="23500"/>
                  <a:satMod val="160000"/>
                </a:srgbClr>
              </a:gs>
            </a:gsLst>
            <a:path path="circle">
              <a:fillToRect l="100000" t="100000"/>
            </a:path>
            <a:tileRect r="-100000" b="-100000"/>
          </a:gradFill>
          <a:ln>
            <a:noFill/>
          </a:ln>
          <a:effectLst/>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altLang="fr-FR" sz="1800" b="1" i="0" u="none" strike="noStrike" kern="1200" cap="none" spc="0" normalizeH="0" baseline="0" noProof="0" dirty="0">
                <a:ln>
                  <a:noFill/>
                </a:ln>
                <a:effectLst/>
                <a:uLnTx/>
                <a:uFillTx/>
                <a:latin typeface="Calibri" panose="020F0502020204030204" pitchFamily="34" charset="0"/>
                <a:cs typeface="Calibri" panose="020F0502020204030204" pitchFamily="34" charset="0"/>
              </a:rPr>
              <a:t>Capitale pour le diagnostic</a:t>
            </a:r>
          </a:p>
        </p:txBody>
      </p:sp>
      <p:sp>
        <p:nvSpPr>
          <p:cNvPr id="5" name="ZoneTexte 4">
            <a:extLst>
              <a:ext uri="{FF2B5EF4-FFF2-40B4-BE49-F238E27FC236}">
                <a16:creationId xmlns:a16="http://schemas.microsoft.com/office/drawing/2014/main" id="{82C2F3C7-9031-4074-9034-0682DD99F234}"/>
              </a:ext>
            </a:extLst>
          </p:cNvPr>
          <p:cNvSpPr txBox="1"/>
          <p:nvPr/>
        </p:nvSpPr>
        <p:spPr>
          <a:xfrm>
            <a:off x="408639" y="1525143"/>
            <a:ext cx="11856098" cy="646331"/>
          </a:xfrm>
          <a:prstGeom prst="rect">
            <a:avLst/>
          </a:prstGeom>
          <a:noFill/>
        </p:spPr>
        <p:txBody>
          <a:bodyPr wrap="square">
            <a:spAutoFit/>
          </a:bodyPr>
          <a:lstStyle/>
          <a:p>
            <a:r>
              <a:rPr lang="fr-FR" dirty="0"/>
              <a:t>Les dommages liés à la consommation d’un produit peuvent se produire avant la dépendance à ce produit.</a:t>
            </a:r>
          </a:p>
          <a:p>
            <a:r>
              <a:rPr lang="fr-FR" dirty="0"/>
              <a:t>Ils sont majoritairement liés à la pratique à risque et ce d’autant plus que les prises de risques sont répétées</a:t>
            </a:r>
          </a:p>
        </p:txBody>
      </p:sp>
      <p:sp>
        <p:nvSpPr>
          <p:cNvPr id="4" name="ZoneTexte 3">
            <a:extLst>
              <a:ext uri="{FF2B5EF4-FFF2-40B4-BE49-F238E27FC236}">
                <a16:creationId xmlns:a16="http://schemas.microsoft.com/office/drawing/2014/main" id="{49C5D7CC-2299-4193-9DA0-FB4975412FB8}"/>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Les Usages à risques</a:t>
            </a:r>
          </a:p>
        </p:txBody>
      </p:sp>
      <p:sp>
        <p:nvSpPr>
          <p:cNvPr id="7" name="Rectangle 2">
            <a:extLst>
              <a:ext uri="{FF2B5EF4-FFF2-40B4-BE49-F238E27FC236}">
                <a16:creationId xmlns:a16="http://schemas.microsoft.com/office/drawing/2014/main" id="{089981FA-6C59-4EBC-84F6-4C5129613B4C}"/>
              </a:ext>
            </a:extLst>
          </p:cNvPr>
          <p:cNvSpPr txBox="1">
            <a:spLocks noChangeArrowheads="1"/>
          </p:cNvSpPr>
          <p:nvPr/>
        </p:nvSpPr>
        <p:spPr>
          <a:xfrm>
            <a:off x="408640" y="2449389"/>
            <a:ext cx="10675598" cy="60325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457200" indent="-457200">
              <a:buFont typeface="Wingdings" panose="05000000000000000000" pitchFamily="2" charset="2"/>
              <a:buChar char="Ø"/>
            </a:pPr>
            <a:r>
              <a:rPr lang="fr-FR" altLang="fr-FR" sz="3000" b="1" dirty="0">
                <a:solidFill>
                  <a:srgbClr val="A49735"/>
                </a:solidFill>
                <a:latin typeface="+mn-lt"/>
              </a:rPr>
              <a:t>Trop c’est COMMENT ?</a:t>
            </a:r>
          </a:p>
        </p:txBody>
      </p:sp>
      <p:sp>
        <p:nvSpPr>
          <p:cNvPr id="11" name="Rectangle 3">
            <a:extLst>
              <a:ext uri="{FF2B5EF4-FFF2-40B4-BE49-F238E27FC236}">
                <a16:creationId xmlns:a16="http://schemas.microsoft.com/office/drawing/2014/main" id="{40114336-CBB2-4784-ADA4-314F43B8AD4F}"/>
              </a:ext>
            </a:extLst>
          </p:cNvPr>
          <p:cNvSpPr txBox="1">
            <a:spLocks noChangeArrowheads="1"/>
          </p:cNvSpPr>
          <p:nvPr/>
        </p:nvSpPr>
        <p:spPr>
          <a:xfrm>
            <a:off x="5286730" y="3180229"/>
            <a:ext cx="6905270" cy="3245971"/>
          </a:xfrm>
          <a:prstGeom prst="rect">
            <a:avLst/>
          </a:prstGeom>
        </p:spPr>
        <p:txBody>
          <a:bodyPr>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None/>
            </a:pPr>
            <a:r>
              <a:rPr lang="fr-FR" altLang="fr-FR" sz="2400" b="1" cap="small" dirty="0">
                <a:solidFill>
                  <a:srgbClr val="A49735"/>
                </a:solidFill>
                <a:cs typeface="Calibri" panose="020F0502020204030204" pitchFamily="34" charset="0"/>
              </a:rPr>
              <a:t>Modalités de consommation à risque</a:t>
            </a:r>
          </a:p>
          <a:p>
            <a:pPr marL="361950" indent="-361950">
              <a:buFont typeface="Wingdings" panose="05000000000000000000" pitchFamily="2" charset="2"/>
              <a:buChar char="ü"/>
            </a:pPr>
            <a:r>
              <a:rPr lang="fr-FR" altLang="fr-FR" sz="2000" dirty="0">
                <a:cs typeface="Calibri Light" panose="020F0302020204030204" pitchFamily="34" charset="0"/>
              </a:rPr>
              <a:t>La précocité de l’usage : un usage précoce va de pair avec une inscription neurobiologique particulière</a:t>
            </a:r>
          </a:p>
          <a:p>
            <a:pPr marL="361950" indent="-361950">
              <a:buFont typeface="Wingdings" panose="05000000000000000000" pitchFamily="2" charset="2"/>
              <a:buChar char="ü"/>
            </a:pPr>
            <a:r>
              <a:rPr lang="fr-FR" altLang="fr-FR" sz="2000" dirty="0">
                <a:cs typeface="Calibri Light" panose="020F0302020204030204" pitchFamily="34" charset="0"/>
              </a:rPr>
              <a:t>La consommation à visée auto thérapeutique (anxiété, stress, mal être sous jacent….)</a:t>
            </a:r>
          </a:p>
          <a:p>
            <a:pPr marL="361950" indent="-361950">
              <a:buFont typeface="Wingdings" panose="05000000000000000000" pitchFamily="2" charset="2"/>
              <a:buChar char="ü"/>
            </a:pPr>
            <a:r>
              <a:rPr lang="fr-FR" altLang="fr-FR" sz="2000" dirty="0">
                <a:cs typeface="Calibri Light" panose="020F0302020204030204" pitchFamily="34" charset="0"/>
              </a:rPr>
              <a:t>Le cumul des consommations </a:t>
            </a:r>
          </a:p>
          <a:p>
            <a:pPr marL="361950" indent="-361950">
              <a:buFont typeface="Wingdings" panose="05000000000000000000" pitchFamily="2" charset="2"/>
              <a:buChar char="ü"/>
            </a:pPr>
            <a:r>
              <a:rPr lang="fr-FR" altLang="fr-FR" sz="2000" dirty="0">
                <a:cs typeface="Calibri Light" panose="020F0302020204030204" pitchFamily="34" charset="0"/>
              </a:rPr>
              <a:t>Les conduites d’excès dont l’ivresse rend la probabilité de dommages plus élevée</a:t>
            </a:r>
          </a:p>
          <a:p>
            <a:pPr marL="361950" indent="-361950">
              <a:buFont typeface="Wingdings" panose="05000000000000000000" pitchFamily="2" charset="2"/>
              <a:buChar char="ü"/>
            </a:pPr>
            <a:r>
              <a:rPr lang="fr-FR" altLang="fr-FR" sz="2000" dirty="0">
                <a:cs typeface="Calibri Light" panose="020F0302020204030204" pitchFamily="34" charset="0"/>
              </a:rPr>
              <a:t>La répétition des consommations à risques</a:t>
            </a:r>
            <a:endParaRPr lang="fr-FR" altLang="fr-FR" sz="2000" b="1" dirty="0"/>
          </a:p>
        </p:txBody>
      </p:sp>
      <p:sp>
        <p:nvSpPr>
          <p:cNvPr id="12" name="Oval 4">
            <a:extLst>
              <a:ext uri="{FF2B5EF4-FFF2-40B4-BE49-F238E27FC236}">
                <a16:creationId xmlns:a16="http://schemas.microsoft.com/office/drawing/2014/main" id="{E81DBA17-BB77-40D3-83E6-91D87D8E7FEF}"/>
              </a:ext>
            </a:extLst>
          </p:cNvPr>
          <p:cNvSpPr>
            <a:spLocks noChangeArrowheads="1"/>
          </p:cNvSpPr>
          <p:nvPr/>
        </p:nvSpPr>
        <p:spPr bwMode="auto">
          <a:xfrm>
            <a:off x="1030361" y="3147237"/>
            <a:ext cx="2751445" cy="2674559"/>
          </a:xfrm>
          <a:prstGeom prst="ellipse">
            <a:avLst/>
          </a:prstGeom>
          <a:solidFill>
            <a:srgbClr val="7A2553"/>
          </a:solidFill>
          <a:ln w="9525">
            <a:noFill/>
            <a:round/>
            <a:headEnd/>
            <a:tailEnd/>
          </a:ln>
          <a:effectLst/>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altLang="fr-FR" sz="1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altLang="fr-FR" sz="2800" b="1" i="0" u="none" strike="noStrike" kern="1200" cap="small" spc="0" normalizeH="0" noProof="0" dirty="0">
                <a:ln>
                  <a:noFill/>
                </a:ln>
                <a:solidFill>
                  <a:schemeClr val="bg1"/>
                </a:solidFill>
                <a:effectLst/>
                <a:uLnTx/>
                <a:uFillTx/>
                <a:latin typeface="Calibri" panose="020F0502020204030204" pitchFamily="34" charset="0"/>
                <a:cs typeface="Calibri" panose="020F0502020204030204" pitchFamily="34" charset="0"/>
              </a:rPr>
              <a:t>Inquiétude </a:t>
            </a:r>
            <a:br>
              <a:rPr kumimoji="0" lang="fr-FR" altLang="fr-FR" sz="2800" b="1" i="0" u="none" strike="noStrike" kern="1200" cap="small" spc="0" normalizeH="0" noProof="0" dirty="0">
                <a:ln>
                  <a:noFill/>
                </a:ln>
                <a:solidFill>
                  <a:schemeClr val="bg1"/>
                </a:solidFill>
                <a:effectLst/>
                <a:uLnTx/>
                <a:uFillTx/>
                <a:latin typeface="Calibri" panose="020F0502020204030204" pitchFamily="34" charset="0"/>
                <a:cs typeface="Calibri" panose="020F0502020204030204" pitchFamily="34" charset="0"/>
              </a:rPr>
            </a:br>
            <a:r>
              <a:rPr kumimoji="0" lang="fr-FR" altLang="fr-FR" sz="2800" b="1" i="0" u="none" strike="noStrike" kern="1200" cap="small" spc="0" normalizeH="0" noProof="0" dirty="0">
                <a:ln>
                  <a:noFill/>
                </a:ln>
                <a:solidFill>
                  <a:schemeClr val="bg1"/>
                </a:solidFill>
                <a:effectLst/>
                <a:uLnTx/>
                <a:uFillTx/>
                <a:latin typeface="Calibri" panose="020F0502020204030204" pitchFamily="34" charset="0"/>
                <a:cs typeface="Calibri" panose="020F0502020204030204" pitchFamily="34" charset="0"/>
              </a:rPr>
              <a:t>de l’Entourage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altLang="fr-FR"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3" name="AutoShape 5">
            <a:extLst>
              <a:ext uri="{FF2B5EF4-FFF2-40B4-BE49-F238E27FC236}">
                <a16:creationId xmlns:a16="http://schemas.microsoft.com/office/drawing/2014/main" id="{277B75CB-03F8-4553-BC1C-108DBCF9F624}"/>
              </a:ext>
            </a:extLst>
          </p:cNvPr>
          <p:cNvSpPr>
            <a:spLocks noChangeArrowheads="1"/>
          </p:cNvSpPr>
          <p:nvPr/>
        </p:nvSpPr>
        <p:spPr bwMode="auto">
          <a:xfrm rot="19977129">
            <a:off x="3718725" y="3447470"/>
            <a:ext cx="1570177" cy="858757"/>
          </a:xfrm>
          <a:prstGeom prst="leftArrow">
            <a:avLst>
              <a:gd name="adj1" fmla="val 57641"/>
              <a:gd name="adj2" fmla="val 38013"/>
            </a:avLst>
          </a:prstGeom>
          <a:solidFill>
            <a:srgbClr val="A49735"/>
          </a:solidFill>
          <a:ln>
            <a:solidFill>
              <a:srgbClr val="A49735"/>
            </a:solidFill>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608508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49C5D7CC-2299-4193-9DA0-FB4975412FB8}"/>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Les Usages à risques</a:t>
            </a:r>
          </a:p>
        </p:txBody>
      </p:sp>
      <p:sp>
        <p:nvSpPr>
          <p:cNvPr id="7" name="Rectangle 2">
            <a:extLst>
              <a:ext uri="{FF2B5EF4-FFF2-40B4-BE49-F238E27FC236}">
                <a16:creationId xmlns:a16="http://schemas.microsoft.com/office/drawing/2014/main" id="{089981FA-6C59-4EBC-84F6-4C5129613B4C}"/>
              </a:ext>
            </a:extLst>
          </p:cNvPr>
          <p:cNvSpPr txBox="1">
            <a:spLocks noChangeArrowheads="1"/>
          </p:cNvSpPr>
          <p:nvPr/>
        </p:nvSpPr>
        <p:spPr>
          <a:xfrm>
            <a:off x="408640" y="1547689"/>
            <a:ext cx="10675598" cy="60325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457200" indent="-457200">
              <a:buFont typeface="Wingdings" panose="05000000000000000000" pitchFamily="2" charset="2"/>
              <a:buChar char="Ø"/>
            </a:pPr>
            <a:r>
              <a:rPr lang="fr-FR" altLang="fr-FR" sz="3000" b="1" dirty="0">
                <a:solidFill>
                  <a:srgbClr val="A49735"/>
                </a:solidFill>
                <a:latin typeface="+mn-lt"/>
              </a:rPr>
              <a:t>Trop c’est COMBIEN ?</a:t>
            </a:r>
          </a:p>
        </p:txBody>
      </p:sp>
      <p:sp>
        <p:nvSpPr>
          <p:cNvPr id="9" name="ZoneTexte 8">
            <a:extLst>
              <a:ext uri="{FF2B5EF4-FFF2-40B4-BE49-F238E27FC236}">
                <a16:creationId xmlns:a16="http://schemas.microsoft.com/office/drawing/2014/main" id="{7003714A-41C2-4627-83A9-FEEEF8268F66}"/>
              </a:ext>
            </a:extLst>
          </p:cNvPr>
          <p:cNvSpPr txBox="1"/>
          <p:nvPr/>
        </p:nvSpPr>
        <p:spPr>
          <a:xfrm>
            <a:off x="2360183" y="1969984"/>
            <a:ext cx="3288279" cy="830997"/>
          </a:xfrm>
          <a:prstGeom prst="rect">
            <a:avLst/>
          </a:prstGeom>
          <a:noFill/>
        </p:spPr>
        <p:txBody>
          <a:bodyPr wrap="square" rtlCol="0">
            <a:spAutoFit/>
          </a:bodyPr>
          <a:lstStyle/>
          <a:p>
            <a:pPr lvl="0" algn="ctr"/>
            <a:r>
              <a:rPr lang="fr-FR" sz="2400" b="1" cap="small" dirty="0">
                <a:solidFill>
                  <a:srgbClr val="7A2553"/>
                </a:solidFill>
              </a:rPr>
              <a:t>SEUIL </a:t>
            </a:r>
            <a:br>
              <a:rPr lang="fr-FR" sz="2400" b="1" cap="small" dirty="0">
                <a:solidFill>
                  <a:srgbClr val="7A2553"/>
                </a:solidFill>
              </a:rPr>
            </a:br>
            <a:r>
              <a:rPr lang="fr-FR" sz="2400" b="1" cap="small" dirty="0">
                <a:solidFill>
                  <a:srgbClr val="7A2553"/>
                </a:solidFill>
              </a:rPr>
              <a:t>D’INFORMATION</a:t>
            </a:r>
          </a:p>
        </p:txBody>
      </p:sp>
      <p:sp>
        <p:nvSpPr>
          <p:cNvPr id="10" name="Flèche : pentagone 9">
            <a:extLst>
              <a:ext uri="{FF2B5EF4-FFF2-40B4-BE49-F238E27FC236}">
                <a16:creationId xmlns:a16="http://schemas.microsoft.com/office/drawing/2014/main" id="{1946D7CD-88D1-4CA6-93A7-194ABA17E64D}"/>
              </a:ext>
            </a:extLst>
          </p:cNvPr>
          <p:cNvSpPr/>
          <p:nvPr/>
        </p:nvSpPr>
        <p:spPr>
          <a:xfrm>
            <a:off x="546100" y="2783537"/>
            <a:ext cx="2216989" cy="831071"/>
          </a:xfrm>
          <a:prstGeom prst="homePlate">
            <a:avLst/>
          </a:prstGeom>
          <a:solidFill>
            <a:srgbClr val="A497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t>Alcool</a:t>
            </a:r>
          </a:p>
        </p:txBody>
      </p:sp>
      <p:sp>
        <p:nvSpPr>
          <p:cNvPr id="15" name="Flèche : pentagone 14">
            <a:extLst>
              <a:ext uri="{FF2B5EF4-FFF2-40B4-BE49-F238E27FC236}">
                <a16:creationId xmlns:a16="http://schemas.microsoft.com/office/drawing/2014/main" id="{78D26562-38EE-4493-A2EA-782B057C0406}"/>
              </a:ext>
            </a:extLst>
          </p:cNvPr>
          <p:cNvSpPr/>
          <p:nvPr/>
        </p:nvSpPr>
        <p:spPr>
          <a:xfrm>
            <a:off x="546100" y="3783778"/>
            <a:ext cx="2216989" cy="464721"/>
          </a:xfrm>
          <a:prstGeom prst="homePlate">
            <a:avLst/>
          </a:prstGeom>
          <a:solidFill>
            <a:srgbClr val="A497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t>Tabac</a:t>
            </a:r>
          </a:p>
        </p:txBody>
      </p:sp>
      <p:sp>
        <p:nvSpPr>
          <p:cNvPr id="16" name="Flèche : pentagone 15">
            <a:extLst>
              <a:ext uri="{FF2B5EF4-FFF2-40B4-BE49-F238E27FC236}">
                <a16:creationId xmlns:a16="http://schemas.microsoft.com/office/drawing/2014/main" id="{19781EC1-59FD-4D81-95CD-F34A21FD723E}"/>
              </a:ext>
            </a:extLst>
          </p:cNvPr>
          <p:cNvSpPr/>
          <p:nvPr/>
        </p:nvSpPr>
        <p:spPr>
          <a:xfrm>
            <a:off x="546100" y="4433389"/>
            <a:ext cx="2216989" cy="582736"/>
          </a:xfrm>
          <a:prstGeom prst="homePlate">
            <a:avLst/>
          </a:prstGeom>
          <a:solidFill>
            <a:srgbClr val="A497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t>Cannabis</a:t>
            </a:r>
          </a:p>
        </p:txBody>
      </p:sp>
      <p:sp>
        <p:nvSpPr>
          <p:cNvPr id="17" name="Sous-titre 2">
            <a:extLst>
              <a:ext uri="{FF2B5EF4-FFF2-40B4-BE49-F238E27FC236}">
                <a16:creationId xmlns:a16="http://schemas.microsoft.com/office/drawing/2014/main" id="{E1AB4FE1-64C9-4243-B903-DDD69E3BD80A}"/>
              </a:ext>
            </a:extLst>
          </p:cNvPr>
          <p:cNvSpPr txBox="1">
            <a:spLocks/>
          </p:cNvSpPr>
          <p:nvPr/>
        </p:nvSpPr>
        <p:spPr>
          <a:xfrm>
            <a:off x="3075912" y="2872393"/>
            <a:ext cx="2308518" cy="682592"/>
          </a:xfrm>
        </p:spPr>
        <p:txBody>
          <a:bodyPr>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pt-BR" sz="1800" dirty="0"/>
              <a:t>Toute consommation quotidienne</a:t>
            </a:r>
          </a:p>
        </p:txBody>
      </p:sp>
      <p:sp>
        <p:nvSpPr>
          <p:cNvPr id="18" name="Sous-titre 2">
            <a:extLst>
              <a:ext uri="{FF2B5EF4-FFF2-40B4-BE49-F238E27FC236}">
                <a16:creationId xmlns:a16="http://schemas.microsoft.com/office/drawing/2014/main" id="{0E285B9E-F202-468A-A351-A3536F49DF91}"/>
              </a:ext>
            </a:extLst>
          </p:cNvPr>
          <p:cNvSpPr txBox="1">
            <a:spLocks/>
          </p:cNvSpPr>
          <p:nvPr/>
        </p:nvSpPr>
        <p:spPr>
          <a:xfrm>
            <a:off x="3075912" y="3829195"/>
            <a:ext cx="2544792" cy="439658"/>
          </a:xfrm>
        </p:spPr>
        <p:txBody>
          <a:bodyPr>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pt-BR" sz="1800" dirty="0"/>
              <a:t>Toute Consommation</a:t>
            </a:r>
          </a:p>
        </p:txBody>
      </p:sp>
      <p:sp>
        <p:nvSpPr>
          <p:cNvPr id="19" name="Sous-titre 2">
            <a:extLst>
              <a:ext uri="{FF2B5EF4-FFF2-40B4-BE49-F238E27FC236}">
                <a16:creationId xmlns:a16="http://schemas.microsoft.com/office/drawing/2014/main" id="{8BF1C28E-EB4C-4E96-BCD4-66AFDE1F3CA7}"/>
              </a:ext>
            </a:extLst>
          </p:cNvPr>
          <p:cNvSpPr txBox="1">
            <a:spLocks/>
          </p:cNvSpPr>
          <p:nvPr/>
        </p:nvSpPr>
        <p:spPr>
          <a:xfrm>
            <a:off x="3056903" y="4453398"/>
            <a:ext cx="2544792" cy="439658"/>
          </a:xfrm>
        </p:spPr>
        <p:txBody>
          <a:bodyPr>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pt-BR" sz="1800" dirty="0"/>
              <a:t>Toute Consommation</a:t>
            </a:r>
          </a:p>
        </p:txBody>
      </p:sp>
      <p:sp>
        <p:nvSpPr>
          <p:cNvPr id="20" name="Sous-titre 2">
            <a:extLst>
              <a:ext uri="{FF2B5EF4-FFF2-40B4-BE49-F238E27FC236}">
                <a16:creationId xmlns:a16="http://schemas.microsoft.com/office/drawing/2014/main" id="{A78A73FB-A881-44AC-9FEA-011C9CDF1035}"/>
              </a:ext>
            </a:extLst>
          </p:cNvPr>
          <p:cNvSpPr txBox="1">
            <a:spLocks/>
          </p:cNvSpPr>
          <p:nvPr/>
        </p:nvSpPr>
        <p:spPr>
          <a:xfrm>
            <a:off x="6035326" y="2749278"/>
            <a:ext cx="3929093" cy="865329"/>
          </a:xfrm>
        </p:spPr>
        <p:txBody>
          <a:bodyPr>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fr-FR" sz="1800" dirty="0"/>
              <a:t>&gt; 2 verres/Jour</a:t>
            </a:r>
            <a:br>
              <a:rPr lang="fr-FR" sz="1800" dirty="0"/>
            </a:br>
            <a:r>
              <a:rPr lang="fr-FR" sz="1800" dirty="0"/>
              <a:t>&gt; 10 verres/semaine</a:t>
            </a:r>
            <a:br>
              <a:rPr lang="fr-FR" sz="1800" dirty="0"/>
            </a:br>
            <a:r>
              <a:rPr lang="fr-FR" sz="1800" dirty="0"/>
              <a:t>&gt; 4 verres par occasion</a:t>
            </a:r>
          </a:p>
        </p:txBody>
      </p:sp>
      <p:sp>
        <p:nvSpPr>
          <p:cNvPr id="21" name="Sous-titre 2">
            <a:extLst>
              <a:ext uri="{FF2B5EF4-FFF2-40B4-BE49-F238E27FC236}">
                <a16:creationId xmlns:a16="http://schemas.microsoft.com/office/drawing/2014/main" id="{8C7E0931-6A9D-435D-BBEB-D73810A6047E}"/>
              </a:ext>
            </a:extLst>
          </p:cNvPr>
          <p:cNvSpPr txBox="1">
            <a:spLocks/>
          </p:cNvSpPr>
          <p:nvPr/>
        </p:nvSpPr>
        <p:spPr>
          <a:xfrm>
            <a:off x="6035327" y="3802641"/>
            <a:ext cx="2544792" cy="682592"/>
          </a:xfrm>
        </p:spPr>
        <p:txBody>
          <a:bodyPr>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endParaRPr lang="pt-BR" sz="1800" dirty="0"/>
          </a:p>
        </p:txBody>
      </p:sp>
      <p:sp>
        <p:nvSpPr>
          <p:cNvPr id="22" name="Sous-titre 2">
            <a:extLst>
              <a:ext uri="{FF2B5EF4-FFF2-40B4-BE49-F238E27FC236}">
                <a16:creationId xmlns:a16="http://schemas.microsoft.com/office/drawing/2014/main" id="{02063DE6-17DF-42BE-B36C-C9E20F0ABD74}"/>
              </a:ext>
            </a:extLst>
          </p:cNvPr>
          <p:cNvSpPr txBox="1">
            <a:spLocks/>
          </p:cNvSpPr>
          <p:nvPr/>
        </p:nvSpPr>
        <p:spPr>
          <a:xfrm>
            <a:off x="5961074" y="4445920"/>
            <a:ext cx="3709963" cy="547786"/>
          </a:xfrm>
        </p:spPr>
        <p:txBody>
          <a:bodyPr>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fr-FR" sz="1800" dirty="0"/>
              <a:t>Consommation quotidienne,</a:t>
            </a:r>
            <a:br>
              <a:rPr lang="fr-FR" sz="1800" dirty="0"/>
            </a:br>
            <a:r>
              <a:rPr lang="fr-FR" sz="1800" dirty="0"/>
              <a:t>Ivresse cannabique &gt; 4 joints </a:t>
            </a:r>
          </a:p>
        </p:txBody>
      </p:sp>
      <p:cxnSp>
        <p:nvCxnSpPr>
          <p:cNvPr id="23" name="Connecteur droit 22">
            <a:extLst>
              <a:ext uri="{FF2B5EF4-FFF2-40B4-BE49-F238E27FC236}">
                <a16:creationId xmlns:a16="http://schemas.microsoft.com/office/drawing/2014/main" id="{58C6AB56-7670-47B4-9527-D45B23903CD8}"/>
              </a:ext>
            </a:extLst>
          </p:cNvPr>
          <p:cNvCxnSpPr/>
          <p:nvPr/>
        </p:nvCxnSpPr>
        <p:spPr>
          <a:xfrm>
            <a:off x="2512923" y="3793559"/>
            <a:ext cx="6588000" cy="0"/>
          </a:xfrm>
          <a:prstGeom prst="line">
            <a:avLst/>
          </a:prstGeom>
          <a:ln w="19050">
            <a:solidFill>
              <a:srgbClr val="6B6123"/>
            </a:solidFill>
            <a:prstDash val="sysDash"/>
          </a:ln>
        </p:spPr>
        <p:style>
          <a:lnRef idx="1">
            <a:schemeClr val="accent1"/>
          </a:lnRef>
          <a:fillRef idx="0">
            <a:schemeClr val="accent1"/>
          </a:fillRef>
          <a:effectRef idx="0">
            <a:schemeClr val="accent1"/>
          </a:effectRef>
          <a:fontRef idx="minor">
            <a:schemeClr val="tx1"/>
          </a:fontRef>
        </p:style>
      </p:cxnSp>
      <p:cxnSp>
        <p:nvCxnSpPr>
          <p:cNvPr id="24" name="Connecteur droit 23">
            <a:extLst>
              <a:ext uri="{FF2B5EF4-FFF2-40B4-BE49-F238E27FC236}">
                <a16:creationId xmlns:a16="http://schemas.microsoft.com/office/drawing/2014/main" id="{4F8DD38E-ADEE-44DA-8762-CE6032FE121D}"/>
              </a:ext>
            </a:extLst>
          </p:cNvPr>
          <p:cNvCxnSpPr/>
          <p:nvPr/>
        </p:nvCxnSpPr>
        <p:spPr>
          <a:xfrm>
            <a:off x="2514100" y="4245000"/>
            <a:ext cx="6624000" cy="0"/>
          </a:xfrm>
          <a:prstGeom prst="line">
            <a:avLst/>
          </a:prstGeom>
          <a:ln w="19050">
            <a:solidFill>
              <a:srgbClr val="6B6123"/>
            </a:solidFill>
            <a:prstDash val="sysDash"/>
          </a:ln>
        </p:spPr>
        <p:style>
          <a:lnRef idx="1">
            <a:schemeClr val="accent1"/>
          </a:lnRef>
          <a:fillRef idx="0">
            <a:schemeClr val="accent1"/>
          </a:fillRef>
          <a:effectRef idx="0">
            <a:schemeClr val="accent1"/>
          </a:effectRef>
          <a:fontRef idx="minor">
            <a:schemeClr val="tx1"/>
          </a:fontRef>
        </p:style>
      </p:cxnSp>
      <p:cxnSp>
        <p:nvCxnSpPr>
          <p:cNvPr id="25" name="Connecteur droit 24">
            <a:extLst>
              <a:ext uri="{FF2B5EF4-FFF2-40B4-BE49-F238E27FC236}">
                <a16:creationId xmlns:a16="http://schemas.microsoft.com/office/drawing/2014/main" id="{7917525E-45D1-41E1-94D2-20662437F507}"/>
              </a:ext>
            </a:extLst>
          </p:cNvPr>
          <p:cNvCxnSpPr/>
          <p:nvPr/>
        </p:nvCxnSpPr>
        <p:spPr>
          <a:xfrm>
            <a:off x="2512923" y="4437294"/>
            <a:ext cx="6624000" cy="0"/>
          </a:xfrm>
          <a:prstGeom prst="line">
            <a:avLst/>
          </a:prstGeom>
          <a:ln w="19050">
            <a:solidFill>
              <a:srgbClr val="6B6123"/>
            </a:solidFill>
            <a:prstDash val="sysDash"/>
          </a:ln>
        </p:spPr>
        <p:style>
          <a:lnRef idx="1">
            <a:schemeClr val="accent1"/>
          </a:lnRef>
          <a:fillRef idx="0">
            <a:schemeClr val="accent1"/>
          </a:fillRef>
          <a:effectRef idx="0">
            <a:schemeClr val="accent1"/>
          </a:effectRef>
          <a:fontRef idx="minor">
            <a:schemeClr val="tx1"/>
          </a:fontRef>
        </p:style>
      </p:cxnSp>
      <p:cxnSp>
        <p:nvCxnSpPr>
          <p:cNvPr id="26" name="Connecteur droit 25">
            <a:extLst>
              <a:ext uri="{FF2B5EF4-FFF2-40B4-BE49-F238E27FC236}">
                <a16:creationId xmlns:a16="http://schemas.microsoft.com/office/drawing/2014/main" id="{C8BD98DC-13D8-477D-B21C-8538960A9C0F}"/>
              </a:ext>
            </a:extLst>
          </p:cNvPr>
          <p:cNvCxnSpPr/>
          <p:nvPr/>
        </p:nvCxnSpPr>
        <p:spPr>
          <a:xfrm>
            <a:off x="2496848" y="5004915"/>
            <a:ext cx="6624000" cy="0"/>
          </a:xfrm>
          <a:prstGeom prst="line">
            <a:avLst/>
          </a:prstGeom>
          <a:ln w="19050">
            <a:solidFill>
              <a:srgbClr val="6B6123"/>
            </a:solidFill>
            <a:prstDash val="sysDash"/>
          </a:ln>
        </p:spPr>
        <p:style>
          <a:lnRef idx="1">
            <a:schemeClr val="accent1"/>
          </a:lnRef>
          <a:fillRef idx="0">
            <a:schemeClr val="accent1"/>
          </a:fillRef>
          <a:effectRef idx="0">
            <a:schemeClr val="accent1"/>
          </a:effectRef>
          <a:fontRef idx="minor">
            <a:schemeClr val="tx1"/>
          </a:fontRef>
        </p:style>
      </p:cxnSp>
      <p:cxnSp>
        <p:nvCxnSpPr>
          <p:cNvPr id="27" name="Connecteur droit 26">
            <a:extLst>
              <a:ext uri="{FF2B5EF4-FFF2-40B4-BE49-F238E27FC236}">
                <a16:creationId xmlns:a16="http://schemas.microsoft.com/office/drawing/2014/main" id="{3F93BED0-80C5-4C4C-A085-7B1E73967777}"/>
              </a:ext>
            </a:extLst>
          </p:cNvPr>
          <p:cNvCxnSpPr/>
          <p:nvPr/>
        </p:nvCxnSpPr>
        <p:spPr>
          <a:xfrm>
            <a:off x="2358648" y="2794759"/>
            <a:ext cx="6732000" cy="0"/>
          </a:xfrm>
          <a:prstGeom prst="line">
            <a:avLst/>
          </a:prstGeom>
          <a:ln w="19050">
            <a:solidFill>
              <a:srgbClr val="6B6123"/>
            </a:solidFill>
            <a:prstDash val="sysDash"/>
          </a:ln>
        </p:spPr>
        <p:style>
          <a:lnRef idx="1">
            <a:schemeClr val="accent1"/>
          </a:lnRef>
          <a:fillRef idx="0">
            <a:schemeClr val="accent1"/>
          </a:fillRef>
          <a:effectRef idx="0">
            <a:schemeClr val="accent1"/>
          </a:effectRef>
          <a:fontRef idx="minor">
            <a:schemeClr val="tx1"/>
          </a:fontRef>
        </p:style>
      </p:cxnSp>
      <p:cxnSp>
        <p:nvCxnSpPr>
          <p:cNvPr id="28" name="Connecteur droit 27">
            <a:extLst>
              <a:ext uri="{FF2B5EF4-FFF2-40B4-BE49-F238E27FC236}">
                <a16:creationId xmlns:a16="http://schemas.microsoft.com/office/drawing/2014/main" id="{57080307-9BA5-4F7D-B011-DFEEDFBFAFA7}"/>
              </a:ext>
            </a:extLst>
          </p:cNvPr>
          <p:cNvCxnSpPr/>
          <p:nvPr/>
        </p:nvCxnSpPr>
        <p:spPr>
          <a:xfrm>
            <a:off x="2367274" y="3605981"/>
            <a:ext cx="6732000" cy="0"/>
          </a:xfrm>
          <a:prstGeom prst="line">
            <a:avLst/>
          </a:prstGeom>
          <a:ln w="19050">
            <a:solidFill>
              <a:srgbClr val="6B6123"/>
            </a:solidFill>
            <a:prstDash val="sysDash"/>
          </a:ln>
        </p:spPr>
        <p:style>
          <a:lnRef idx="1">
            <a:schemeClr val="accent1"/>
          </a:lnRef>
          <a:fillRef idx="0">
            <a:schemeClr val="accent1"/>
          </a:fillRef>
          <a:effectRef idx="0">
            <a:schemeClr val="accent1"/>
          </a:effectRef>
          <a:fontRef idx="minor">
            <a:schemeClr val="tx1"/>
          </a:fontRef>
        </p:style>
      </p:cxnSp>
      <p:sp>
        <p:nvSpPr>
          <p:cNvPr id="29" name="ZoneTexte 28">
            <a:extLst>
              <a:ext uri="{FF2B5EF4-FFF2-40B4-BE49-F238E27FC236}">
                <a16:creationId xmlns:a16="http://schemas.microsoft.com/office/drawing/2014/main" id="{54A467AF-A34D-44B6-930A-85E1E4219EB6}"/>
              </a:ext>
            </a:extLst>
          </p:cNvPr>
          <p:cNvSpPr txBox="1"/>
          <p:nvPr/>
        </p:nvSpPr>
        <p:spPr>
          <a:xfrm>
            <a:off x="5777952" y="1942870"/>
            <a:ext cx="3178514" cy="830997"/>
          </a:xfrm>
          <a:prstGeom prst="rect">
            <a:avLst/>
          </a:prstGeom>
          <a:noFill/>
        </p:spPr>
        <p:txBody>
          <a:bodyPr wrap="square" rtlCol="0">
            <a:spAutoFit/>
          </a:bodyPr>
          <a:lstStyle/>
          <a:p>
            <a:pPr lvl="0" algn="ctr"/>
            <a:r>
              <a:rPr lang="fr-FR" sz="2400" b="1" cap="small" dirty="0">
                <a:solidFill>
                  <a:srgbClr val="7A2553"/>
                </a:solidFill>
              </a:rPr>
              <a:t>SEUIL </a:t>
            </a:r>
            <a:br>
              <a:rPr lang="fr-FR" sz="2400" b="1" cap="small" dirty="0">
                <a:solidFill>
                  <a:srgbClr val="7A2553"/>
                </a:solidFill>
              </a:rPr>
            </a:br>
            <a:r>
              <a:rPr lang="fr-FR" sz="2400" b="1" cap="small" dirty="0">
                <a:solidFill>
                  <a:srgbClr val="7A2553"/>
                </a:solidFill>
              </a:rPr>
              <a:t>D’INTERVENTION</a:t>
            </a:r>
          </a:p>
        </p:txBody>
      </p:sp>
      <p:sp>
        <p:nvSpPr>
          <p:cNvPr id="30" name="Accolade fermante 29">
            <a:extLst>
              <a:ext uri="{FF2B5EF4-FFF2-40B4-BE49-F238E27FC236}">
                <a16:creationId xmlns:a16="http://schemas.microsoft.com/office/drawing/2014/main" id="{9F07A712-5EBE-4686-B1AB-3BFA98ED9062}"/>
              </a:ext>
            </a:extLst>
          </p:cNvPr>
          <p:cNvSpPr/>
          <p:nvPr/>
        </p:nvSpPr>
        <p:spPr>
          <a:xfrm>
            <a:off x="9207490" y="2676951"/>
            <a:ext cx="455326" cy="2447939"/>
          </a:xfrm>
          <a:prstGeom prst="rightBrace">
            <a:avLst>
              <a:gd name="adj1" fmla="val 37904"/>
              <a:gd name="adj2" fmla="val 50000"/>
            </a:avLst>
          </a:prstGeom>
          <a:ln w="38100">
            <a:solidFill>
              <a:srgbClr val="7A2553"/>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solidFill>
                <a:srgbClr val="7A2553"/>
              </a:solidFill>
            </a:endParaRPr>
          </a:p>
        </p:txBody>
      </p:sp>
      <p:sp>
        <p:nvSpPr>
          <p:cNvPr id="31" name="ZoneTexte 30">
            <a:extLst>
              <a:ext uri="{FF2B5EF4-FFF2-40B4-BE49-F238E27FC236}">
                <a16:creationId xmlns:a16="http://schemas.microsoft.com/office/drawing/2014/main" id="{A2953BAF-1E2F-45CE-B29E-1471F5D6CD4D}"/>
              </a:ext>
            </a:extLst>
          </p:cNvPr>
          <p:cNvSpPr txBox="1"/>
          <p:nvPr/>
        </p:nvSpPr>
        <p:spPr>
          <a:xfrm rot="5400000">
            <a:off x="10262818" y="2562553"/>
            <a:ext cx="1292662" cy="2565701"/>
          </a:xfrm>
          <a:prstGeom prst="rect">
            <a:avLst/>
          </a:prstGeom>
          <a:noFill/>
        </p:spPr>
        <p:txBody>
          <a:bodyPr vert="vert270" wrap="square" rtlCol="0">
            <a:spAutoFit/>
          </a:bodyPr>
          <a:lstStyle/>
          <a:p>
            <a:pPr algn="ctr"/>
            <a:r>
              <a:rPr lang="fr-FR" sz="2400" b="1" dirty="0">
                <a:solidFill>
                  <a:srgbClr val="7A2553"/>
                </a:solidFill>
              </a:rPr>
              <a:t>Toute </a:t>
            </a:r>
          </a:p>
          <a:p>
            <a:pPr algn="ctr"/>
            <a:r>
              <a:rPr lang="fr-FR" sz="2400" b="1" dirty="0">
                <a:solidFill>
                  <a:srgbClr val="7A2553"/>
                </a:solidFill>
              </a:rPr>
              <a:t>consommation </a:t>
            </a:r>
          </a:p>
          <a:p>
            <a:pPr algn="ctr"/>
            <a:r>
              <a:rPr lang="fr-FR" sz="2400" b="1" dirty="0">
                <a:solidFill>
                  <a:srgbClr val="7A2553"/>
                </a:solidFill>
              </a:rPr>
              <a:t>avant 15 ans</a:t>
            </a:r>
          </a:p>
        </p:txBody>
      </p:sp>
      <p:sp>
        <p:nvSpPr>
          <p:cNvPr id="32" name="ZoneTexte 31">
            <a:extLst>
              <a:ext uri="{FF2B5EF4-FFF2-40B4-BE49-F238E27FC236}">
                <a16:creationId xmlns:a16="http://schemas.microsoft.com/office/drawing/2014/main" id="{3A3D56DD-7092-44C3-A04A-EE5A3AEF90AA}"/>
              </a:ext>
            </a:extLst>
          </p:cNvPr>
          <p:cNvSpPr txBox="1"/>
          <p:nvPr/>
        </p:nvSpPr>
        <p:spPr>
          <a:xfrm>
            <a:off x="6035327" y="3829195"/>
            <a:ext cx="2385266" cy="369332"/>
          </a:xfrm>
          <a:prstGeom prst="rect">
            <a:avLst/>
          </a:prstGeom>
          <a:noFill/>
        </p:spPr>
        <p:txBody>
          <a:bodyPr wrap="square" rtlCol="0">
            <a:spAutoFit/>
          </a:bodyPr>
          <a:lstStyle/>
          <a:p>
            <a:r>
              <a:rPr lang="fr-FR" dirty="0"/>
              <a:t>Toute consommation</a:t>
            </a:r>
          </a:p>
        </p:txBody>
      </p:sp>
    </p:spTree>
    <p:extLst>
      <p:ext uri="{BB962C8B-B14F-4D97-AF65-F5344CB8AC3E}">
        <p14:creationId xmlns:p14="http://schemas.microsoft.com/office/powerpoint/2010/main" val="3434068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wipe(left)">
                                      <p:cBhvr>
                                        <p:cTn id="7" dur="1000"/>
                                        <p:tgtEl>
                                          <p:spTgt spid="30"/>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1"/>
                                        </p:tgtEl>
                                        <p:attrNameLst>
                                          <p:attrName>style.visibility</p:attrName>
                                        </p:attrNameLst>
                                      </p:cBhvr>
                                      <p:to>
                                        <p:strVal val="visible"/>
                                      </p:to>
                                    </p:set>
                                    <p:animEffect transition="in" filter="wipe(left)">
                                      <p:cBhvr>
                                        <p:cTn id="10" dur="10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3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35EE33B8-0607-4554-A6C1-F168BA552013}"/>
              </a:ext>
            </a:extLst>
          </p:cNvPr>
          <p:cNvSpPr txBox="1"/>
          <p:nvPr/>
        </p:nvSpPr>
        <p:spPr>
          <a:xfrm>
            <a:off x="0" y="2844225"/>
            <a:ext cx="12192000" cy="584775"/>
          </a:xfrm>
          <a:prstGeom prst="rect">
            <a:avLst/>
          </a:prstGeom>
          <a:noFill/>
        </p:spPr>
        <p:txBody>
          <a:bodyPr wrap="square" rtlCol="0">
            <a:spAutoFit/>
          </a:bodyPr>
          <a:lstStyle/>
          <a:p>
            <a:pPr lvl="0" algn="ctr"/>
            <a:r>
              <a:rPr lang="fr-FR" sz="3200" b="1" dirty="0"/>
              <a:t>b) Les facteurs de vulnérabilité et la fonction du produit</a:t>
            </a:r>
          </a:p>
        </p:txBody>
      </p:sp>
    </p:spTree>
    <p:extLst>
      <p:ext uri="{BB962C8B-B14F-4D97-AF65-F5344CB8AC3E}">
        <p14:creationId xmlns:p14="http://schemas.microsoft.com/office/powerpoint/2010/main" val="7301938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oneTexte 6">
            <a:extLst>
              <a:ext uri="{FF2B5EF4-FFF2-40B4-BE49-F238E27FC236}">
                <a16:creationId xmlns:a16="http://schemas.microsoft.com/office/drawing/2014/main" id="{140B578B-1B77-4D34-91A0-64EEA5068881}"/>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Outils d’animation :</a:t>
            </a:r>
            <a:endParaRPr lang="fr-FR" sz="3200" dirty="0">
              <a:solidFill>
                <a:srgbClr val="6B6123"/>
              </a:solidFill>
            </a:endParaRPr>
          </a:p>
        </p:txBody>
      </p:sp>
      <p:sp>
        <p:nvSpPr>
          <p:cNvPr id="8" name="ZoneTexte 7">
            <a:extLst>
              <a:ext uri="{FF2B5EF4-FFF2-40B4-BE49-F238E27FC236}">
                <a16:creationId xmlns:a16="http://schemas.microsoft.com/office/drawing/2014/main" id="{EFFA0097-F52C-45F1-B176-5EF8FCF3A94A}"/>
              </a:ext>
            </a:extLst>
          </p:cNvPr>
          <p:cNvSpPr txBox="1"/>
          <p:nvPr/>
        </p:nvSpPr>
        <p:spPr>
          <a:xfrm>
            <a:off x="525446" y="1688212"/>
            <a:ext cx="11463354" cy="400110"/>
          </a:xfrm>
          <a:prstGeom prst="rect">
            <a:avLst/>
          </a:prstGeom>
          <a:noFill/>
        </p:spPr>
        <p:txBody>
          <a:bodyPr wrap="square" rtlCol="0">
            <a:spAutoFit/>
          </a:bodyPr>
          <a:lstStyle/>
          <a:p>
            <a:r>
              <a:rPr lang="fr-FR" sz="2000" i="1" dirty="0">
                <a:solidFill>
                  <a:srgbClr val="7A2553"/>
                </a:solidFill>
              </a:rPr>
              <a:t>Quels sont les facteurs qui peuvent influencer la consommation d’un produit ?</a:t>
            </a:r>
          </a:p>
        </p:txBody>
      </p:sp>
      <p:sp>
        <p:nvSpPr>
          <p:cNvPr id="9" name="Triangle isocèle 8">
            <a:extLst>
              <a:ext uri="{FF2B5EF4-FFF2-40B4-BE49-F238E27FC236}">
                <a16:creationId xmlns:a16="http://schemas.microsoft.com/office/drawing/2014/main" id="{83CBF005-FB68-4FBB-AC18-85B7D3D708E2}"/>
              </a:ext>
            </a:extLst>
          </p:cNvPr>
          <p:cNvSpPr/>
          <p:nvPr/>
        </p:nvSpPr>
        <p:spPr>
          <a:xfrm>
            <a:off x="3845511" y="2502890"/>
            <a:ext cx="4500978" cy="3648723"/>
          </a:xfrm>
          <a:prstGeom prst="triangle">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4727814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4" descr="RÃ©sultat de recherche d'images pour &quot;triangle olievenstein&quot;">
            <a:extLst>
              <a:ext uri="{FF2B5EF4-FFF2-40B4-BE49-F238E27FC236}">
                <a16:creationId xmlns:a16="http://schemas.microsoft.com/office/drawing/2014/main" id="{11BDF380-5348-4A14-9D5C-20043CE1B863}"/>
              </a:ext>
            </a:extLst>
          </p:cNvPr>
          <p:cNvPicPr>
            <a:picLocks noChangeAspect="1" noChangeArrowheads="1"/>
          </p:cNvPicPr>
          <p:nvPr/>
        </p:nvPicPr>
        <p:blipFill>
          <a:blip r:embed="rId2" cstate="print"/>
          <a:srcRect/>
          <a:stretch>
            <a:fillRect/>
          </a:stretch>
        </p:blipFill>
        <p:spPr bwMode="auto">
          <a:xfrm>
            <a:off x="5831466" y="255150"/>
            <a:ext cx="5250180" cy="6347699"/>
          </a:xfrm>
          <a:prstGeom prst="rect">
            <a:avLst/>
          </a:prstGeom>
          <a:noFill/>
        </p:spPr>
      </p:pic>
      <p:sp>
        <p:nvSpPr>
          <p:cNvPr id="5" name="ZoneTexte 4">
            <a:extLst>
              <a:ext uri="{FF2B5EF4-FFF2-40B4-BE49-F238E27FC236}">
                <a16:creationId xmlns:a16="http://schemas.microsoft.com/office/drawing/2014/main" id="{CAEBCDAC-FBE4-402F-86D2-555AFF6B79FC}"/>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Les facteurs de vulnérabilité</a:t>
            </a:r>
          </a:p>
        </p:txBody>
      </p:sp>
      <p:sp>
        <p:nvSpPr>
          <p:cNvPr id="4" name="ZoneTexte 3">
            <a:extLst>
              <a:ext uri="{FF2B5EF4-FFF2-40B4-BE49-F238E27FC236}">
                <a16:creationId xmlns:a16="http://schemas.microsoft.com/office/drawing/2014/main" id="{02D39D85-2F91-4B40-B08B-60AA133B051B}"/>
              </a:ext>
            </a:extLst>
          </p:cNvPr>
          <p:cNvSpPr txBox="1"/>
          <p:nvPr/>
        </p:nvSpPr>
        <p:spPr>
          <a:xfrm>
            <a:off x="332509" y="1662545"/>
            <a:ext cx="5242791" cy="3139321"/>
          </a:xfrm>
          <a:prstGeom prst="rect">
            <a:avLst/>
          </a:prstGeom>
          <a:noFill/>
        </p:spPr>
        <p:txBody>
          <a:bodyPr wrap="square" rtlCol="0">
            <a:spAutoFit/>
          </a:bodyPr>
          <a:lstStyle/>
          <a:p>
            <a:pPr marL="0" indent="0">
              <a:buNone/>
            </a:pPr>
            <a:r>
              <a:rPr lang="fr-FR" dirty="0"/>
              <a:t>Les facteurs influençant l’expérience liée à l’usage d’un produit psychoactif proviennent de la substance, de l’individu et du contexte</a:t>
            </a:r>
          </a:p>
          <a:p>
            <a:pPr marL="0" indent="0">
              <a:buNone/>
            </a:pPr>
            <a:endParaRPr lang="fr-FR" dirty="0"/>
          </a:p>
          <a:p>
            <a:pPr marL="0" indent="0">
              <a:buNone/>
            </a:pPr>
            <a:endParaRPr lang="fr-FR" dirty="0"/>
          </a:p>
          <a:p>
            <a:pPr marL="0" indent="0">
              <a:buNone/>
            </a:pPr>
            <a:endParaRPr lang="fr-FR" dirty="0"/>
          </a:p>
          <a:p>
            <a:pPr marL="0" indent="0">
              <a:buNone/>
            </a:pPr>
            <a:r>
              <a:rPr lang="fr-FR" dirty="0"/>
              <a:t>Les 6 clés sur les addictions et pour le pouvoir d’agir</a:t>
            </a:r>
          </a:p>
          <a:p>
            <a:pPr marL="0" indent="0">
              <a:buNone/>
            </a:pPr>
            <a:r>
              <a:rPr lang="fr-FR" dirty="0"/>
              <a:t>Le MOOC-Module 5</a:t>
            </a:r>
          </a:p>
          <a:p>
            <a:pPr marL="0" indent="0">
              <a:buNone/>
            </a:pPr>
            <a:r>
              <a:rPr lang="fr-FR" dirty="0">
                <a:hlinkClick r:id="rId3"/>
              </a:rPr>
              <a:t>https://www.federationaddiction.fr/covid-19-le-mooc-6-cles-sur-les-addictions-et-pour-le-pouvoir-dagir/</a:t>
            </a:r>
            <a:endParaRPr lang="fr-FR" dirty="0"/>
          </a:p>
          <a:p>
            <a:pPr marL="0" indent="0">
              <a:buNone/>
            </a:pPr>
            <a:endParaRPr lang="fr-FR" dirty="0"/>
          </a:p>
        </p:txBody>
      </p:sp>
    </p:spTree>
    <p:extLst>
      <p:ext uri="{BB962C8B-B14F-4D97-AF65-F5344CB8AC3E}">
        <p14:creationId xmlns:p14="http://schemas.microsoft.com/office/powerpoint/2010/main" val="17233672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CAEBCDAC-FBE4-402F-86D2-555AFF6B79FC}"/>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Facteurs de risque et de gravité individuels</a:t>
            </a:r>
          </a:p>
        </p:txBody>
      </p:sp>
      <p:sp>
        <p:nvSpPr>
          <p:cNvPr id="3" name="Espace réservé du contenu 2">
            <a:extLst>
              <a:ext uri="{FF2B5EF4-FFF2-40B4-BE49-F238E27FC236}">
                <a16:creationId xmlns:a16="http://schemas.microsoft.com/office/drawing/2014/main" id="{4435FDB5-533F-4B88-B464-EA6B3B32FEDE}"/>
              </a:ext>
            </a:extLst>
          </p:cNvPr>
          <p:cNvSpPr txBox="1">
            <a:spLocks/>
          </p:cNvSpPr>
          <p:nvPr/>
        </p:nvSpPr>
        <p:spPr>
          <a:xfrm>
            <a:off x="488091" y="1420241"/>
            <a:ext cx="10972800" cy="482107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FR" sz="1800" b="1" dirty="0">
                <a:solidFill>
                  <a:srgbClr val="7A2553"/>
                </a:solidFill>
              </a:rPr>
              <a:t>La présence de traits de personnalité</a:t>
            </a:r>
          </a:p>
          <a:p>
            <a:pPr marL="447675" indent="-361950">
              <a:lnSpc>
                <a:spcPct val="150000"/>
              </a:lnSpc>
              <a:buFont typeface="Wingdings" panose="05000000000000000000" pitchFamily="2" charset="2"/>
              <a:buChar char="§"/>
            </a:pPr>
            <a:r>
              <a:rPr lang="fr-FR" sz="1800" dirty="0"/>
              <a:t>Recherche de sensations, de nouveauté , désinhibition</a:t>
            </a:r>
          </a:p>
          <a:p>
            <a:pPr marL="447675" indent="-361950">
              <a:lnSpc>
                <a:spcPct val="150000"/>
              </a:lnSpc>
              <a:buFont typeface="Wingdings" panose="05000000000000000000" pitchFamily="2" charset="2"/>
              <a:buChar char="§"/>
            </a:pPr>
            <a:r>
              <a:rPr lang="fr-FR" sz="1800" dirty="0"/>
              <a:t>Faible évitement du danger</a:t>
            </a:r>
          </a:p>
          <a:p>
            <a:pPr marL="447675" indent="-361950">
              <a:lnSpc>
                <a:spcPct val="150000"/>
              </a:lnSpc>
              <a:buFont typeface="Wingdings" panose="05000000000000000000" pitchFamily="2" charset="2"/>
              <a:buChar char="§"/>
            </a:pPr>
            <a:r>
              <a:rPr lang="fr-FR" sz="1800" dirty="0"/>
              <a:t>Faible estime de soi</a:t>
            </a:r>
          </a:p>
          <a:p>
            <a:pPr marL="447675" indent="-361950">
              <a:lnSpc>
                <a:spcPct val="150000"/>
              </a:lnSpc>
              <a:buFont typeface="Wingdings" panose="05000000000000000000" pitchFamily="2" charset="2"/>
              <a:buChar char="§"/>
            </a:pPr>
            <a:r>
              <a:rPr lang="fr-FR" sz="1800" dirty="0"/>
              <a:t>Réactions émotionnelles</a:t>
            </a:r>
          </a:p>
          <a:p>
            <a:pPr marL="447675" indent="-361950">
              <a:lnSpc>
                <a:spcPct val="150000"/>
              </a:lnSpc>
              <a:buFont typeface="Wingdings" panose="05000000000000000000" pitchFamily="2" charset="2"/>
              <a:buChar char="§"/>
            </a:pPr>
            <a:r>
              <a:rPr lang="fr-FR" sz="1800" dirty="0"/>
              <a:t>Difficultés relationnelles</a:t>
            </a:r>
          </a:p>
          <a:p>
            <a:pPr marL="0" indent="0">
              <a:buNone/>
            </a:pPr>
            <a:endParaRPr lang="fr-FR" sz="1800" dirty="0"/>
          </a:p>
          <a:p>
            <a:pPr marL="0" indent="0">
              <a:buNone/>
            </a:pPr>
            <a:endParaRPr lang="fr-FR" sz="1800" dirty="0"/>
          </a:p>
          <a:p>
            <a:pPr marL="0" indent="0">
              <a:buNone/>
            </a:pPr>
            <a:endParaRPr lang="fr-FR" sz="1800" dirty="0"/>
          </a:p>
          <a:p>
            <a:pPr marL="0" indent="0">
              <a:buNone/>
            </a:pPr>
            <a:r>
              <a:rPr lang="fr-FR" sz="1800" dirty="0"/>
              <a:t>ZUCKERMAN M. Cambridge </a:t>
            </a:r>
            <a:r>
              <a:rPr lang="fr-FR" sz="1800" dirty="0" err="1"/>
              <a:t>University</a:t>
            </a:r>
            <a:r>
              <a:rPr lang="fr-FR" sz="1800" dirty="0"/>
              <a:t> </a:t>
            </a:r>
            <a:r>
              <a:rPr lang="fr-FR" sz="1800" dirty="0" err="1"/>
              <a:t>Press</a:t>
            </a:r>
            <a:r>
              <a:rPr lang="fr-FR" sz="1800" dirty="0"/>
              <a:t>, 1994 ; ADES J., LEJOYEUX</a:t>
            </a:r>
          </a:p>
          <a:p>
            <a:pPr marL="0" indent="0">
              <a:buNone/>
            </a:pPr>
            <a:r>
              <a:rPr lang="fr-FR" sz="1800" dirty="0"/>
              <a:t>M. MASSON, 1997 ; MASSE LC. Arch </a:t>
            </a:r>
            <a:r>
              <a:rPr lang="fr-FR" sz="1800" dirty="0" err="1"/>
              <a:t>Gen</a:t>
            </a:r>
            <a:r>
              <a:rPr lang="fr-FR" sz="1800" dirty="0"/>
              <a:t> </a:t>
            </a:r>
            <a:r>
              <a:rPr lang="fr-FR" sz="1800" dirty="0" err="1"/>
              <a:t>Psychiatry</a:t>
            </a:r>
            <a:r>
              <a:rPr lang="fr-FR" sz="1800" dirty="0"/>
              <a:t>, 1997.</a:t>
            </a:r>
          </a:p>
        </p:txBody>
      </p:sp>
    </p:spTree>
    <p:extLst>
      <p:ext uri="{BB962C8B-B14F-4D97-AF65-F5344CB8AC3E}">
        <p14:creationId xmlns:p14="http://schemas.microsoft.com/office/powerpoint/2010/main" val="8359600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5B11078-C7F7-4BCF-B212-87249B6A13E0}"/>
              </a:ext>
            </a:extLst>
          </p:cNvPr>
          <p:cNvSpPr>
            <a:spLocks noGrp="1"/>
          </p:cNvSpPr>
          <p:nvPr>
            <p:ph idx="4294967295"/>
          </p:nvPr>
        </p:nvSpPr>
        <p:spPr>
          <a:xfrm>
            <a:off x="0" y="0"/>
            <a:ext cx="0" cy="0"/>
          </a:xfrm>
          <a:prstGeom prst="rect">
            <a:avLst/>
          </a:prstGeom>
        </p:spPr>
        <p:txBody>
          <a:bodyPr>
            <a:normAutofit fontScale="25000" lnSpcReduction="20000"/>
          </a:bodyPr>
          <a:lstStyle/>
          <a:p>
            <a:endParaRPr lang="fr-FR" dirty="0"/>
          </a:p>
          <a:p>
            <a:endParaRPr lang="fr-FR" dirty="0"/>
          </a:p>
          <a:p>
            <a:endParaRPr lang="fr-FR" dirty="0"/>
          </a:p>
        </p:txBody>
      </p:sp>
      <p:sp>
        <p:nvSpPr>
          <p:cNvPr id="4" name="ZoneTexte 3">
            <a:extLst>
              <a:ext uri="{FF2B5EF4-FFF2-40B4-BE49-F238E27FC236}">
                <a16:creationId xmlns:a16="http://schemas.microsoft.com/office/drawing/2014/main" id="{34F19C75-642C-4C24-9499-F5C1B8E8CB2E}"/>
              </a:ext>
            </a:extLst>
          </p:cNvPr>
          <p:cNvSpPr txBox="1"/>
          <p:nvPr/>
        </p:nvSpPr>
        <p:spPr>
          <a:xfrm>
            <a:off x="408639" y="581891"/>
            <a:ext cx="11878611" cy="4472891"/>
          </a:xfrm>
          <a:prstGeom prst="rect">
            <a:avLst/>
          </a:prstGeom>
          <a:noFill/>
        </p:spPr>
        <p:txBody>
          <a:bodyPr wrap="square" rtlCol="0">
            <a:spAutoFit/>
          </a:bodyPr>
          <a:lstStyle/>
          <a:p>
            <a:pPr lvl="0"/>
            <a:r>
              <a:rPr lang="fr-FR" sz="3200" b="1" dirty="0">
                <a:solidFill>
                  <a:srgbClr val="7A2553"/>
                </a:solidFill>
              </a:rPr>
              <a:t>Module 3 :</a:t>
            </a:r>
          </a:p>
          <a:p>
            <a:pPr lvl="1">
              <a:spcAft>
                <a:spcPts val="1800"/>
              </a:spcAft>
              <a:tabLst>
                <a:tab pos="446088" algn="l"/>
              </a:tabLst>
            </a:pPr>
            <a:r>
              <a:rPr lang="fr-FR" sz="3200" b="1" dirty="0"/>
              <a:t>Être à l’aise avec les notions de dépendance et usages à risques</a:t>
            </a:r>
          </a:p>
          <a:p>
            <a:pPr marL="1428750" lvl="2" indent="-514350">
              <a:lnSpc>
                <a:spcPct val="150000"/>
              </a:lnSpc>
              <a:buFont typeface="+mj-lt"/>
              <a:buAutoNum type="alphaLcParenR"/>
              <a:tabLst>
                <a:tab pos="446088" algn="l"/>
              </a:tabLst>
            </a:pPr>
            <a:r>
              <a:rPr lang="fr-FR" sz="2800" dirty="0"/>
              <a:t>Définir l’addiction et les usages</a:t>
            </a:r>
          </a:p>
          <a:p>
            <a:pPr marL="1428750" lvl="2" indent="-514350">
              <a:lnSpc>
                <a:spcPct val="150000"/>
              </a:lnSpc>
              <a:buFont typeface="+mj-lt"/>
              <a:buAutoNum type="alphaLcParenR"/>
              <a:tabLst>
                <a:tab pos="446088" algn="l"/>
              </a:tabLst>
            </a:pPr>
            <a:r>
              <a:rPr lang="fr-FR" sz="2800" dirty="0"/>
              <a:t>Les facteurs de vulnérabilité et la fonction du produit</a:t>
            </a:r>
          </a:p>
          <a:p>
            <a:pPr marL="1428750" lvl="2" indent="-514350">
              <a:lnSpc>
                <a:spcPct val="150000"/>
              </a:lnSpc>
              <a:buFont typeface="+mj-lt"/>
              <a:buAutoNum type="alphaLcParenR"/>
              <a:tabLst>
                <a:tab pos="446088" algn="l"/>
              </a:tabLst>
            </a:pPr>
            <a:r>
              <a:rPr lang="fr-FR" sz="2800" dirty="0"/>
              <a:t>Les conséquences liées aux différents produits : </a:t>
            </a:r>
            <a:br>
              <a:rPr lang="fr-FR" sz="2800" dirty="0"/>
            </a:br>
            <a:r>
              <a:rPr lang="fr-FR" sz="2800" dirty="0"/>
              <a:t>Alcool-Tabac-Cannabis - </a:t>
            </a:r>
            <a:r>
              <a:rPr lang="fr-FR" sz="2000" i="1" dirty="0"/>
              <a:t>Voir sous module 3</a:t>
            </a:r>
          </a:p>
          <a:p>
            <a:pPr marL="1428750" lvl="2" indent="-514350">
              <a:lnSpc>
                <a:spcPct val="150000"/>
              </a:lnSpc>
              <a:buFont typeface="+mj-lt"/>
              <a:buAutoNum type="alphaLcParenR"/>
              <a:tabLst>
                <a:tab pos="446088" algn="l"/>
              </a:tabLst>
            </a:pPr>
            <a:r>
              <a:rPr lang="fr-FR" sz="2800" dirty="0"/>
              <a:t>Notion de verre standard</a:t>
            </a:r>
          </a:p>
        </p:txBody>
      </p:sp>
    </p:spTree>
    <p:extLst>
      <p:ext uri="{BB962C8B-B14F-4D97-AF65-F5344CB8AC3E}">
        <p14:creationId xmlns:p14="http://schemas.microsoft.com/office/powerpoint/2010/main" val="1542177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CA4932B7-41F8-48FB-A75B-9B139BBBDB6F}"/>
              </a:ext>
            </a:extLst>
          </p:cNvPr>
          <p:cNvSpPr txBox="1"/>
          <p:nvPr/>
        </p:nvSpPr>
        <p:spPr>
          <a:xfrm>
            <a:off x="648070" y="1447060"/>
            <a:ext cx="11543929" cy="4517519"/>
          </a:xfrm>
          <a:prstGeom prst="rect">
            <a:avLst/>
          </a:prstGeom>
          <a:noFill/>
        </p:spPr>
        <p:txBody>
          <a:bodyPr wrap="square" rtlCol="0">
            <a:spAutoFit/>
          </a:bodyPr>
          <a:lstStyle/>
          <a:p>
            <a:pPr lvl="1" algn="ctr" eaLnBrk="1" hangingPunct="1">
              <a:lnSpc>
                <a:spcPct val="80000"/>
              </a:lnSpc>
            </a:pPr>
            <a:r>
              <a:rPr lang="fr-FR" altLang="fr-FR" b="1" dirty="0">
                <a:solidFill>
                  <a:srgbClr val="A49735"/>
                </a:solidFill>
              </a:rPr>
              <a:t>Différentes approches expliquent l’addiction : </a:t>
            </a:r>
            <a:br>
              <a:rPr lang="fr-FR" altLang="fr-FR" b="1" dirty="0">
                <a:solidFill>
                  <a:srgbClr val="A49735"/>
                </a:solidFill>
              </a:rPr>
            </a:br>
            <a:r>
              <a:rPr lang="fr-FR" altLang="fr-FR" b="1" dirty="0">
                <a:solidFill>
                  <a:srgbClr val="A49735"/>
                </a:solidFill>
              </a:rPr>
              <a:t>Psychologiques, Psychanalytiques, Neurobiologique, Systémique et familiale.</a:t>
            </a:r>
          </a:p>
          <a:p>
            <a:pPr lvl="1" eaLnBrk="1" hangingPunct="1">
              <a:lnSpc>
                <a:spcPct val="80000"/>
              </a:lnSpc>
            </a:pPr>
            <a:endParaRPr lang="fr-FR" altLang="fr-FR" dirty="0"/>
          </a:p>
          <a:p>
            <a:pPr lvl="1" eaLnBrk="1" hangingPunct="1">
              <a:lnSpc>
                <a:spcPct val="80000"/>
              </a:lnSpc>
            </a:pPr>
            <a:endParaRPr lang="fr-FR" altLang="fr-FR" dirty="0"/>
          </a:p>
          <a:p>
            <a:pPr marL="742950" lvl="1" indent="-285750" eaLnBrk="1" hangingPunct="1">
              <a:lnSpc>
                <a:spcPct val="150000"/>
              </a:lnSpc>
              <a:spcAft>
                <a:spcPts val="600"/>
              </a:spcAft>
              <a:buFont typeface="Arial" panose="020B0604020202020204" pitchFamily="34" charset="0"/>
              <a:buChar char="•"/>
            </a:pPr>
            <a:r>
              <a:rPr lang="fr-FR" altLang="fr-FR" sz="1800" dirty="0"/>
              <a:t>L’approche psycho-sociale de Stanton Peele s’inspire de la pensée Freudienne : </a:t>
            </a:r>
            <a:br>
              <a:rPr lang="fr-FR" altLang="fr-FR" sz="1800" dirty="0"/>
            </a:br>
            <a:r>
              <a:rPr lang="fr-FR" altLang="fr-FR" sz="1800" i="1" dirty="0"/>
              <a:t>[« L’abus de psychotropes constitue le symptôme de difficultés sous-jacentes ».]</a:t>
            </a:r>
            <a:br>
              <a:rPr lang="fr-FR" altLang="fr-FR" i="1" dirty="0"/>
            </a:br>
            <a:r>
              <a:rPr lang="fr-FR" altLang="fr-FR" sz="1800" dirty="0"/>
              <a:t>L’usage de substances est compris comme une manière pour l’individu de conserver un équilibre psychique (principe d’homéostasie), </a:t>
            </a:r>
            <a:br>
              <a:rPr lang="fr-FR" altLang="fr-FR" sz="1800" dirty="0"/>
            </a:br>
            <a:r>
              <a:rPr lang="fr-FR" altLang="fr-FR" sz="1800" dirty="0"/>
              <a:t>Un moyen de s’adapter à son environnement, de juguler l’anxiété, l’angoisse et </a:t>
            </a:r>
            <a:r>
              <a:rPr lang="fr-FR" altLang="fr-FR" dirty="0"/>
              <a:t>d</a:t>
            </a:r>
            <a:r>
              <a:rPr lang="fr-FR" altLang="fr-FR" sz="1800" dirty="0"/>
              <a:t>e ne pas être en contact avec ses sentiments et ses émotions.</a:t>
            </a:r>
          </a:p>
          <a:p>
            <a:pPr lvl="1" eaLnBrk="1" hangingPunct="1">
              <a:lnSpc>
                <a:spcPct val="80000"/>
              </a:lnSpc>
              <a:buFont typeface="Symbol" panose="05050102010706020507" pitchFamily="18" charset="2"/>
              <a:buChar char="Þ"/>
            </a:pPr>
            <a:endParaRPr lang="fr-FR" altLang="fr-FR" dirty="0"/>
          </a:p>
          <a:p>
            <a:pPr lvl="1">
              <a:lnSpc>
                <a:spcPct val="80000"/>
              </a:lnSpc>
            </a:pPr>
            <a:endParaRPr lang="fr-FR" altLang="fr-FR" dirty="0"/>
          </a:p>
          <a:p>
            <a:pPr lvl="1">
              <a:lnSpc>
                <a:spcPct val="80000"/>
              </a:lnSpc>
              <a:buFont typeface="Symbol" panose="05050102010706020507" pitchFamily="18" charset="2"/>
              <a:buChar char="Þ"/>
            </a:pPr>
            <a:endParaRPr lang="fr-FR" altLang="fr-FR" sz="1800" dirty="0"/>
          </a:p>
          <a:p>
            <a:pPr lvl="1" eaLnBrk="1" hangingPunct="1">
              <a:lnSpc>
                <a:spcPct val="80000"/>
              </a:lnSpc>
              <a:buFont typeface="Symbol" panose="05050102010706020507" pitchFamily="18" charset="2"/>
              <a:buChar char="Þ"/>
            </a:pPr>
            <a:endParaRPr lang="fr-FR" altLang="fr-FR" sz="1800" dirty="0"/>
          </a:p>
        </p:txBody>
      </p:sp>
      <p:sp>
        <p:nvSpPr>
          <p:cNvPr id="3" name="ZoneTexte 2">
            <a:extLst>
              <a:ext uri="{FF2B5EF4-FFF2-40B4-BE49-F238E27FC236}">
                <a16:creationId xmlns:a16="http://schemas.microsoft.com/office/drawing/2014/main" id="{3DF4764C-5F50-47E6-91E1-44BAA5EFBC89}"/>
              </a:ext>
            </a:extLst>
          </p:cNvPr>
          <p:cNvSpPr txBox="1"/>
          <p:nvPr/>
        </p:nvSpPr>
        <p:spPr>
          <a:xfrm>
            <a:off x="754602" y="603682"/>
            <a:ext cx="8637973" cy="584775"/>
          </a:xfrm>
          <a:prstGeom prst="rect">
            <a:avLst/>
          </a:prstGeom>
          <a:noFill/>
        </p:spPr>
        <p:txBody>
          <a:bodyPr wrap="square" rtlCol="0">
            <a:spAutoFit/>
          </a:bodyPr>
          <a:lstStyle/>
          <a:p>
            <a:r>
              <a:rPr lang="fr-FR" sz="3200" b="1" dirty="0">
                <a:solidFill>
                  <a:srgbClr val="7A2553"/>
                </a:solidFill>
              </a:rPr>
              <a:t>La fonction du produit</a:t>
            </a:r>
          </a:p>
        </p:txBody>
      </p:sp>
    </p:spTree>
    <p:extLst>
      <p:ext uri="{BB962C8B-B14F-4D97-AF65-F5344CB8AC3E}">
        <p14:creationId xmlns:p14="http://schemas.microsoft.com/office/powerpoint/2010/main" val="40668032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CA4932B7-41F8-48FB-A75B-9B139BBBDB6F}"/>
              </a:ext>
            </a:extLst>
          </p:cNvPr>
          <p:cNvSpPr txBox="1"/>
          <p:nvPr/>
        </p:nvSpPr>
        <p:spPr>
          <a:xfrm>
            <a:off x="701336" y="1535837"/>
            <a:ext cx="10999433" cy="2701637"/>
          </a:xfrm>
          <a:prstGeom prst="rect">
            <a:avLst/>
          </a:prstGeom>
          <a:noFill/>
        </p:spPr>
        <p:txBody>
          <a:bodyPr wrap="square" rtlCol="0">
            <a:spAutoFit/>
          </a:bodyPr>
          <a:lstStyle/>
          <a:p>
            <a:pPr lvl="1" eaLnBrk="1" hangingPunct="1">
              <a:buFont typeface="Wingdings" panose="05000000000000000000" pitchFamily="2" charset="2"/>
              <a:buNone/>
            </a:pPr>
            <a:r>
              <a:rPr lang="fr-FR" altLang="fr-FR" sz="1800" dirty="0"/>
              <a:t>L’approche </a:t>
            </a:r>
            <a:r>
              <a:rPr lang="fr-FR" altLang="fr-FR" sz="1800" dirty="0" err="1"/>
              <a:t>cognitivo</a:t>
            </a:r>
            <a:r>
              <a:rPr lang="fr-FR" altLang="fr-FR" sz="1800" dirty="0"/>
              <a:t>-comportementale et le modèle du conditionnement de Pavlov.</a:t>
            </a:r>
            <a:endParaRPr lang="fr-FR" altLang="fr-FR" b="1" dirty="0"/>
          </a:p>
          <a:p>
            <a:pPr lvl="1" algn="ctr" eaLnBrk="1" hangingPunct="1">
              <a:buFont typeface="Wingdings" panose="05000000000000000000" pitchFamily="2" charset="2"/>
              <a:buNone/>
            </a:pPr>
            <a:endParaRPr lang="fr-FR" altLang="fr-FR" b="1" dirty="0"/>
          </a:p>
          <a:p>
            <a:pPr lvl="1" eaLnBrk="1" hangingPunct="1"/>
            <a:r>
              <a:rPr lang="fr-FR" altLang="fr-FR" dirty="0"/>
              <a:t>La motivation à consommer une substance résulterait de la conjonction entre :</a:t>
            </a:r>
          </a:p>
          <a:p>
            <a:pPr lvl="1" eaLnBrk="1" hangingPunct="1"/>
            <a:endParaRPr lang="fr-FR" altLang="fr-FR" dirty="0"/>
          </a:p>
          <a:p>
            <a:pPr marL="742950" lvl="1" indent="-285750" eaLnBrk="1" hangingPunct="1">
              <a:buFont typeface="Arial" panose="020B0604020202020204" pitchFamily="34" charset="0"/>
              <a:buChar char="•"/>
            </a:pPr>
            <a:r>
              <a:rPr lang="fr-FR" altLang="fr-FR" dirty="0"/>
              <a:t>	 Le renforcement positif (effets agréables du produit) ;</a:t>
            </a:r>
          </a:p>
          <a:p>
            <a:pPr marL="742950" lvl="1" indent="-285750" eaLnBrk="1" hangingPunct="1">
              <a:buFont typeface="Arial" panose="020B0604020202020204" pitchFamily="34" charset="0"/>
              <a:buChar char="•"/>
            </a:pPr>
            <a:endParaRPr lang="fr-FR" altLang="fr-FR" dirty="0"/>
          </a:p>
          <a:p>
            <a:pPr marL="742950" lvl="1" indent="-285750" eaLnBrk="1" hangingPunct="1">
              <a:buFont typeface="Arial" panose="020B0604020202020204" pitchFamily="34" charset="0"/>
              <a:buChar char="•"/>
            </a:pPr>
            <a:r>
              <a:rPr lang="fr-FR" altLang="fr-FR" dirty="0"/>
              <a:t>	 Le renforcement négatif (éviter les symptômes de sevrage).</a:t>
            </a:r>
          </a:p>
          <a:p>
            <a:pPr marL="742950" lvl="1" indent="-285750">
              <a:lnSpc>
                <a:spcPct val="80000"/>
              </a:lnSpc>
              <a:buFont typeface="Arial" panose="020B0604020202020204" pitchFamily="34" charset="0"/>
              <a:buChar char="•"/>
            </a:pPr>
            <a:endParaRPr lang="fr-FR" altLang="fr-FR" dirty="0"/>
          </a:p>
          <a:p>
            <a:pPr lvl="1">
              <a:lnSpc>
                <a:spcPct val="80000"/>
              </a:lnSpc>
              <a:buFont typeface="Symbol" panose="05050102010706020507" pitchFamily="18" charset="2"/>
              <a:buChar char="Þ"/>
            </a:pPr>
            <a:endParaRPr lang="fr-FR" altLang="fr-FR" sz="1800" dirty="0"/>
          </a:p>
          <a:p>
            <a:pPr lvl="1" eaLnBrk="1" hangingPunct="1">
              <a:lnSpc>
                <a:spcPct val="80000"/>
              </a:lnSpc>
              <a:buFont typeface="Symbol" panose="05050102010706020507" pitchFamily="18" charset="2"/>
              <a:buChar char="Þ"/>
            </a:pPr>
            <a:endParaRPr lang="fr-FR" altLang="fr-FR" sz="1800" dirty="0"/>
          </a:p>
        </p:txBody>
      </p:sp>
      <p:sp>
        <p:nvSpPr>
          <p:cNvPr id="3" name="ZoneTexte 2">
            <a:extLst>
              <a:ext uri="{FF2B5EF4-FFF2-40B4-BE49-F238E27FC236}">
                <a16:creationId xmlns:a16="http://schemas.microsoft.com/office/drawing/2014/main" id="{0637F27A-D6C2-4D99-8793-F35BE83FD623}"/>
              </a:ext>
            </a:extLst>
          </p:cNvPr>
          <p:cNvSpPr txBox="1"/>
          <p:nvPr/>
        </p:nvSpPr>
        <p:spPr>
          <a:xfrm rot="10800000" flipV="1">
            <a:off x="8544389" y="2932406"/>
            <a:ext cx="4341182" cy="369332"/>
          </a:xfrm>
          <a:prstGeom prst="rect">
            <a:avLst/>
          </a:prstGeom>
          <a:noFill/>
        </p:spPr>
        <p:txBody>
          <a:bodyPr wrap="square" rtlCol="0">
            <a:spAutoFit/>
          </a:bodyPr>
          <a:lstStyle/>
          <a:p>
            <a:r>
              <a:rPr lang="fr-FR" altLang="fr-FR" b="1" dirty="0">
                <a:solidFill>
                  <a:srgbClr val="7A2553"/>
                </a:solidFill>
              </a:rPr>
              <a:t>Conditionnement Opérant</a:t>
            </a:r>
            <a:endParaRPr lang="fr-FR" dirty="0">
              <a:solidFill>
                <a:srgbClr val="7A2553"/>
              </a:solidFill>
            </a:endParaRPr>
          </a:p>
        </p:txBody>
      </p:sp>
      <p:sp>
        <p:nvSpPr>
          <p:cNvPr id="4" name="ZoneTexte 3">
            <a:extLst>
              <a:ext uri="{FF2B5EF4-FFF2-40B4-BE49-F238E27FC236}">
                <a16:creationId xmlns:a16="http://schemas.microsoft.com/office/drawing/2014/main" id="{74EE2661-3480-4E82-9829-3A454D9E1552}"/>
              </a:ext>
            </a:extLst>
          </p:cNvPr>
          <p:cNvSpPr txBox="1"/>
          <p:nvPr/>
        </p:nvSpPr>
        <p:spPr>
          <a:xfrm>
            <a:off x="892206" y="443883"/>
            <a:ext cx="7918883"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3200" b="1" i="0" u="none" strike="noStrike" kern="1200" cap="none" spc="0" normalizeH="0" baseline="0" noProof="0">
                <a:ln>
                  <a:noFill/>
                </a:ln>
                <a:solidFill>
                  <a:srgbClr val="7A2553"/>
                </a:solidFill>
                <a:effectLst/>
                <a:uLnTx/>
                <a:uFillTx/>
                <a:latin typeface="Calibri" panose="020F0502020204030204"/>
                <a:ea typeface="+mn-ea"/>
                <a:cs typeface="+mn-cs"/>
              </a:rPr>
              <a:t>La fonction du produit</a:t>
            </a:r>
            <a:endParaRPr kumimoji="0" lang="fr-FR" sz="3200" b="1" i="0" u="none" strike="noStrike" kern="1200" cap="none" spc="0" normalizeH="0" baseline="0" noProof="0" dirty="0">
              <a:ln>
                <a:noFill/>
              </a:ln>
              <a:solidFill>
                <a:srgbClr val="7A2553"/>
              </a:solidFill>
              <a:effectLst/>
              <a:uLnTx/>
              <a:uFillTx/>
              <a:latin typeface="Calibri" panose="020F0502020204030204"/>
              <a:ea typeface="+mn-ea"/>
              <a:cs typeface="+mn-cs"/>
            </a:endParaRPr>
          </a:p>
        </p:txBody>
      </p:sp>
      <p:sp>
        <p:nvSpPr>
          <p:cNvPr id="5" name="Accolade fermante 4">
            <a:extLst>
              <a:ext uri="{FF2B5EF4-FFF2-40B4-BE49-F238E27FC236}">
                <a16:creationId xmlns:a16="http://schemas.microsoft.com/office/drawing/2014/main" id="{550FD087-DDBA-4EC4-B9B4-E4D92488E07A}"/>
              </a:ext>
            </a:extLst>
          </p:cNvPr>
          <p:cNvSpPr/>
          <p:nvPr/>
        </p:nvSpPr>
        <p:spPr>
          <a:xfrm>
            <a:off x="7991475" y="2633694"/>
            <a:ext cx="304800" cy="966756"/>
          </a:xfrm>
          <a:prstGeom prst="rightBrace">
            <a:avLst/>
          </a:prstGeom>
          <a:ln w="28575">
            <a:solidFill>
              <a:srgbClr val="7A2553"/>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Tree>
    <p:extLst>
      <p:ext uri="{BB962C8B-B14F-4D97-AF65-F5344CB8AC3E}">
        <p14:creationId xmlns:p14="http://schemas.microsoft.com/office/powerpoint/2010/main" val="35622636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Stunning cliparts | Clipart Cle Gratuit Pour| (47)">
            <a:extLst>
              <a:ext uri="{FF2B5EF4-FFF2-40B4-BE49-F238E27FC236}">
                <a16:creationId xmlns:a16="http://schemas.microsoft.com/office/drawing/2014/main" id="{002144F4-088B-48BE-A950-71D3A1EB1F64}"/>
              </a:ext>
            </a:extLst>
          </p:cNvPr>
          <p:cNvPicPr>
            <a:picLocks noChangeAspect="1" noChangeArrowheads="1"/>
          </p:cNvPicPr>
          <p:nvPr/>
        </p:nvPicPr>
        <p:blipFill rotWithShape="1">
          <a:blip r:embed="rId2" cstate="email">
            <a:clrChange>
              <a:clrFrom>
                <a:srgbClr val="F6F6F6"/>
              </a:clrFrom>
              <a:clrTo>
                <a:srgbClr val="F6F6F6">
                  <a:alpha val="0"/>
                </a:srgbClr>
              </a:clrTo>
            </a:clrChange>
            <a:extLst>
              <a:ext uri="{28A0092B-C50C-407E-A947-70E740481C1C}">
                <a14:useLocalDpi xmlns:a14="http://schemas.microsoft.com/office/drawing/2010/main"/>
              </a:ext>
            </a:extLst>
          </a:blip>
          <a:srcRect l="16277" t="21951" r="3587" b="18645"/>
          <a:stretch/>
        </p:blipFill>
        <p:spPr bwMode="auto">
          <a:xfrm>
            <a:off x="68826" y="69395"/>
            <a:ext cx="1193180" cy="1277076"/>
          </a:xfrm>
          <a:prstGeom prst="rect">
            <a:avLst/>
          </a:prstGeom>
          <a:noFill/>
          <a:extLst>
            <a:ext uri="{909E8E84-426E-40DD-AFC4-6F175D3DCCD1}">
              <a14:hiddenFill xmlns:a14="http://schemas.microsoft.com/office/drawing/2010/main">
                <a:solidFill>
                  <a:srgbClr val="FFFFFF"/>
                </a:solidFill>
              </a14:hiddenFill>
            </a:ext>
          </a:extLst>
        </p:spPr>
      </p:pic>
      <p:sp>
        <p:nvSpPr>
          <p:cNvPr id="5" name="Espace réservé du contenu 2">
            <a:extLst>
              <a:ext uri="{FF2B5EF4-FFF2-40B4-BE49-F238E27FC236}">
                <a16:creationId xmlns:a16="http://schemas.microsoft.com/office/drawing/2014/main" id="{5EF95746-15D8-4764-83CE-46AFE4658C87}"/>
              </a:ext>
            </a:extLst>
          </p:cNvPr>
          <p:cNvSpPr txBox="1">
            <a:spLocks/>
          </p:cNvSpPr>
          <p:nvPr/>
        </p:nvSpPr>
        <p:spPr>
          <a:xfrm>
            <a:off x="942391" y="1464906"/>
            <a:ext cx="10518499" cy="477640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Aft>
                <a:spcPts val="600"/>
              </a:spcAft>
            </a:pPr>
            <a:r>
              <a:rPr lang="fr-FR" sz="1800" dirty="0"/>
              <a:t>Dépendance : Elle est caractérisée par un besoin irrépressible de consommer, le </a:t>
            </a:r>
            <a:r>
              <a:rPr lang="fr-FR" sz="1800" dirty="0" err="1"/>
              <a:t>craving</a:t>
            </a:r>
            <a:r>
              <a:rPr lang="fr-FR" sz="1800" dirty="0"/>
              <a:t>.</a:t>
            </a:r>
          </a:p>
          <a:p>
            <a:pPr>
              <a:spcAft>
                <a:spcPts val="600"/>
              </a:spcAft>
            </a:pPr>
            <a:endParaRPr lang="fr-FR" sz="1800" dirty="0"/>
          </a:p>
          <a:p>
            <a:pPr lvl="1">
              <a:spcAft>
                <a:spcPts val="600"/>
              </a:spcAft>
              <a:buFont typeface="Courier New" panose="02070309020205020404" pitchFamily="49" charset="0"/>
              <a:buChar char="o"/>
            </a:pPr>
            <a:r>
              <a:rPr lang="fr-FR" sz="1800" dirty="0"/>
              <a:t>Elle s’installe plus ou moins progressivement et le consommateur ne se rend pas forcément compte, dans les premiers temps, de la perte de contrôle de ses consommations.</a:t>
            </a:r>
          </a:p>
          <a:p>
            <a:pPr lvl="1">
              <a:spcAft>
                <a:spcPts val="600"/>
              </a:spcAft>
              <a:buFont typeface="Courier New" panose="02070309020205020404" pitchFamily="49" charset="0"/>
              <a:buChar char="o"/>
            </a:pPr>
            <a:endParaRPr lang="fr-FR" sz="1800" dirty="0"/>
          </a:p>
          <a:p>
            <a:pPr lvl="1">
              <a:spcAft>
                <a:spcPts val="600"/>
              </a:spcAft>
              <a:buFont typeface="Courier New" panose="02070309020205020404" pitchFamily="49" charset="0"/>
              <a:buChar char="o"/>
            </a:pPr>
            <a:r>
              <a:rPr lang="fr-FR" sz="1800" dirty="0"/>
              <a:t>La personne ne peut plus les moduler en fonction du contexte dans lequel elle se trouve. Le sentiment de perte de contrôle de soi et de tension interne s’accentue.</a:t>
            </a:r>
          </a:p>
          <a:p>
            <a:pPr lvl="1">
              <a:spcAft>
                <a:spcPts val="600"/>
              </a:spcAft>
              <a:buFont typeface="Courier New" panose="02070309020205020404" pitchFamily="49" charset="0"/>
              <a:buChar char="o"/>
            </a:pPr>
            <a:endParaRPr lang="fr-FR" sz="1800" dirty="0"/>
          </a:p>
          <a:p>
            <a:pPr lvl="1">
              <a:spcAft>
                <a:spcPts val="600"/>
              </a:spcAft>
              <a:buFont typeface="Courier New" panose="02070309020205020404" pitchFamily="49" charset="0"/>
              <a:buChar char="o"/>
            </a:pPr>
            <a:r>
              <a:rPr lang="fr-FR" sz="1800" dirty="0"/>
              <a:t>Des symptômes de manque physique et psychique plus ou moins marqués apparaissent.</a:t>
            </a:r>
          </a:p>
          <a:p>
            <a:endParaRPr lang="fr-FR" sz="1800" dirty="0"/>
          </a:p>
          <a:p>
            <a:endParaRPr lang="fr-FR" sz="1800" dirty="0"/>
          </a:p>
          <a:p>
            <a:endParaRPr lang="fr-FR" sz="1800" dirty="0"/>
          </a:p>
          <a:p>
            <a:endParaRPr lang="fr-FR" sz="1800" dirty="0"/>
          </a:p>
          <a:p>
            <a:pPr marL="0" indent="0">
              <a:buNone/>
            </a:pPr>
            <a:r>
              <a:rPr lang="fr-FR" sz="1800" dirty="0">
                <a:hlinkClick r:id="rId3"/>
              </a:rPr>
              <a:t>https://intervenir-addictions.fr/intervenir/les-niveaux-dusage-substances-psychoactives/</a:t>
            </a:r>
            <a:r>
              <a:rPr lang="fr-FR" sz="1800" dirty="0"/>
              <a:t> </a:t>
            </a:r>
          </a:p>
          <a:p>
            <a:pPr marL="0" indent="0">
              <a:buNone/>
            </a:pPr>
            <a:endParaRPr lang="fr-FR" sz="1800" dirty="0"/>
          </a:p>
          <a:p>
            <a:pPr marL="0" indent="0">
              <a:buNone/>
            </a:pPr>
            <a:endParaRPr lang="fr-FR" sz="1800" dirty="0"/>
          </a:p>
          <a:p>
            <a:pPr marL="0" indent="0">
              <a:buNone/>
            </a:pPr>
            <a:endParaRPr lang="fr-FR" sz="1800" dirty="0"/>
          </a:p>
        </p:txBody>
      </p:sp>
      <p:sp>
        <p:nvSpPr>
          <p:cNvPr id="6" name="ZoneTexte 5">
            <a:extLst>
              <a:ext uri="{FF2B5EF4-FFF2-40B4-BE49-F238E27FC236}">
                <a16:creationId xmlns:a16="http://schemas.microsoft.com/office/drawing/2014/main" id="{2C02A397-28B8-46C1-9083-1C7FA1325176}"/>
              </a:ext>
            </a:extLst>
          </p:cNvPr>
          <p:cNvSpPr txBox="1"/>
          <p:nvPr/>
        </p:nvSpPr>
        <p:spPr>
          <a:xfrm>
            <a:off x="1262005" y="581891"/>
            <a:ext cx="11002731" cy="584775"/>
          </a:xfrm>
          <a:prstGeom prst="rect">
            <a:avLst/>
          </a:prstGeom>
          <a:noFill/>
        </p:spPr>
        <p:txBody>
          <a:bodyPr wrap="square" rtlCol="0">
            <a:spAutoFit/>
          </a:bodyPr>
          <a:lstStyle/>
          <a:p>
            <a:pPr lvl="0"/>
            <a:r>
              <a:rPr lang="fr-FR" sz="3200" b="1" dirty="0">
                <a:solidFill>
                  <a:srgbClr val="7A2553"/>
                </a:solidFill>
              </a:rPr>
              <a:t>A retenir</a:t>
            </a:r>
          </a:p>
        </p:txBody>
      </p:sp>
    </p:spTree>
    <p:extLst>
      <p:ext uri="{BB962C8B-B14F-4D97-AF65-F5344CB8AC3E}">
        <p14:creationId xmlns:p14="http://schemas.microsoft.com/office/powerpoint/2010/main" val="7016327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Stunning cliparts | Clipart Cle Gratuit Pour| (47)">
            <a:extLst>
              <a:ext uri="{FF2B5EF4-FFF2-40B4-BE49-F238E27FC236}">
                <a16:creationId xmlns:a16="http://schemas.microsoft.com/office/drawing/2014/main" id="{002144F4-088B-48BE-A950-71D3A1EB1F64}"/>
              </a:ext>
            </a:extLst>
          </p:cNvPr>
          <p:cNvPicPr>
            <a:picLocks noChangeAspect="1" noChangeArrowheads="1"/>
          </p:cNvPicPr>
          <p:nvPr/>
        </p:nvPicPr>
        <p:blipFill rotWithShape="1">
          <a:blip r:embed="rId2" cstate="email">
            <a:clrChange>
              <a:clrFrom>
                <a:srgbClr val="F6F6F6"/>
              </a:clrFrom>
              <a:clrTo>
                <a:srgbClr val="F6F6F6">
                  <a:alpha val="0"/>
                </a:srgbClr>
              </a:clrTo>
            </a:clrChange>
            <a:extLst>
              <a:ext uri="{28A0092B-C50C-407E-A947-70E740481C1C}">
                <a14:useLocalDpi xmlns:a14="http://schemas.microsoft.com/office/drawing/2010/main"/>
              </a:ext>
            </a:extLst>
          </a:blip>
          <a:srcRect l="16277" t="21951" r="3587" b="18645"/>
          <a:stretch/>
        </p:blipFill>
        <p:spPr bwMode="auto">
          <a:xfrm>
            <a:off x="68826" y="69395"/>
            <a:ext cx="1193180" cy="1277076"/>
          </a:xfrm>
          <a:prstGeom prst="rect">
            <a:avLst/>
          </a:prstGeom>
          <a:noFill/>
          <a:extLst>
            <a:ext uri="{909E8E84-426E-40DD-AFC4-6F175D3DCCD1}">
              <a14:hiddenFill xmlns:a14="http://schemas.microsoft.com/office/drawing/2010/main">
                <a:solidFill>
                  <a:srgbClr val="FFFFFF"/>
                </a:solidFill>
              </a14:hiddenFill>
            </a:ext>
          </a:extLst>
        </p:spPr>
      </p:pic>
      <p:sp>
        <p:nvSpPr>
          <p:cNvPr id="5" name="Espace réservé du contenu 2">
            <a:extLst>
              <a:ext uri="{FF2B5EF4-FFF2-40B4-BE49-F238E27FC236}">
                <a16:creationId xmlns:a16="http://schemas.microsoft.com/office/drawing/2014/main" id="{5EF95746-15D8-4764-83CE-46AFE4658C87}"/>
              </a:ext>
            </a:extLst>
          </p:cNvPr>
          <p:cNvSpPr txBox="1">
            <a:spLocks/>
          </p:cNvSpPr>
          <p:nvPr/>
        </p:nvSpPr>
        <p:spPr>
          <a:xfrm>
            <a:off x="1063689" y="1558212"/>
            <a:ext cx="10397201" cy="46831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FR" sz="1800" dirty="0"/>
              <a:t>Les niveaux d’usage de substances psychoactives :</a:t>
            </a:r>
          </a:p>
          <a:p>
            <a:pPr marL="0" indent="0">
              <a:buNone/>
            </a:pPr>
            <a:r>
              <a:rPr lang="fr-FR" sz="1800" dirty="0"/>
              <a:t>     De l’usage simple à la dépendance : une palette de situations.</a:t>
            </a:r>
          </a:p>
          <a:p>
            <a:pPr marL="0" indent="0">
              <a:buNone/>
            </a:pPr>
            <a:endParaRPr lang="fr-FR" sz="1800" dirty="0"/>
          </a:p>
          <a:p>
            <a:r>
              <a:rPr lang="fr-FR" sz="1800" dirty="0"/>
              <a:t>Tous les usagers d’une substance n’en deviennent pas dépendants.</a:t>
            </a:r>
          </a:p>
          <a:p>
            <a:pPr marL="0" indent="0">
              <a:buNone/>
            </a:pPr>
            <a:endParaRPr lang="fr-FR" sz="1800" dirty="0"/>
          </a:p>
          <a:p>
            <a:pPr marL="0" indent="0">
              <a:buNone/>
            </a:pPr>
            <a:endParaRPr lang="fr-FR" sz="1800" dirty="0"/>
          </a:p>
          <a:p>
            <a:r>
              <a:rPr lang="fr-FR" sz="1800" dirty="0"/>
              <a:t>Les dommages liés à la consommation d’un produit peuvent se produire avant la dépendance à ce produit.</a:t>
            </a:r>
          </a:p>
          <a:p>
            <a:pPr marL="0" indent="0">
              <a:buNone/>
            </a:pPr>
            <a:r>
              <a:rPr lang="fr-FR" sz="1800" dirty="0"/>
              <a:t>Ils sont majoritairement liés à la pratique à risque et ce d’autant plus que les prises de risques sont répétées.</a:t>
            </a:r>
          </a:p>
          <a:p>
            <a:pPr marL="0" indent="0">
              <a:buNone/>
            </a:pPr>
            <a:r>
              <a:rPr lang="fr-FR" sz="1800" dirty="0"/>
              <a:t>La moitié de la mortalité liée à l’alcool est due à une consommation sans dépendance !</a:t>
            </a:r>
          </a:p>
          <a:p>
            <a:pPr marL="0" indent="0">
              <a:buNone/>
            </a:pPr>
            <a:endParaRPr lang="fr-FR" sz="1800" dirty="0"/>
          </a:p>
          <a:p>
            <a:pPr marL="0" indent="0">
              <a:buNone/>
            </a:pPr>
            <a:endParaRPr lang="fr-FR" sz="1800" dirty="0"/>
          </a:p>
          <a:p>
            <a:pPr marL="0" indent="0">
              <a:buNone/>
            </a:pPr>
            <a:endParaRPr lang="fr-FR" sz="1800" dirty="0"/>
          </a:p>
        </p:txBody>
      </p:sp>
      <p:sp>
        <p:nvSpPr>
          <p:cNvPr id="6" name="ZoneTexte 5">
            <a:extLst>
              <a:ext uri="{FF2B5EF4-FFF2-40B4-BE49-F238E27FC236}">
                <a16:creationId xmlns:a16="http://schemas.microsoft.com/office/drawing/2014/main" id="{8A3A4E6D-ECA2-44EA-842E-D082FEEFF5D1}"/>
              </a:ext>
            </a:extLst>
          </p:cNvPr>
          <p:cNvSpPr txBox="1"/>
          <p:nvPr/>
        </p:nvSpPr>
        <p:spPr>
          <a:xfrm>
            <a:off x="1262005" y="581891"/>
            <a:ext cx="11002731" cy="584775"/>
          </a:xfrm>
          <a:prstGeom prst="rect">
            <a:avLst/>
          </a:prstGeom>
          <a:noFill/>
        </p:spPr>
        <p:txBody>
          <a:bodyPr wrap="square" rtlCol="0">
            <a:spAutoFit/>
          </a:bodyPr>
          <a:lstStyle/>
          <a:p>
            <a:pPr lvl="0"/>
            <a:r>
              <a:rPr lang="fr-FR" sz="3200" b="1" dirty="0">
                <a:solidFill>
                  <a:srgbClr val="7A2553"/>
                </a:solidFill>
              </a:rPr>
              <a:t>A retenir</a:t>
            </a:r>
          </a:p>
        </p:txBody>
      </p:sp>
    </p:spTree>
    <p:extLst>
      <p:ext uri="{BB962C8B-B14F-4D97-AF65-F5344CB8AC3E}">
        <p14:creationId xmlns:p14="http://schemas.microsoft.com/office/powerpoint/2010/main" val="35493715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35EE33B8-0607-4554-A6C1-F168BA552013}"/>
              </a:ext>
            </a:extLst>
          </p:cNvPr>
          <p:cNvSpPr txBox="1"/>
          <p:nvPr/>
        </p:nvSpPr>
        <p:spPr>
          <a:xfrm>
            <a:off x="0" y="2844225"/>
            <a:ext cx="12192000" cy="1569660"/>
          </a:xfrm>
          <a:prstGeom prst="rect">
            <a:avLst/>
          </a:prstGeom>
          <a:noFill/>
        </p:spPr>
        <p:txBody>
          <a:bodyPr wrap="square" rtlCol="0">
            <a:spAutoFit/>
          </a:bodyPr>
          <a:lstStyle/>
          <a:p>
            <a:pPr lvl="0" algn="ctr"/>
            <a:r>
              <a:rPr lang="fr-FR" sz="3200" b="1" dirty="0"/>
              <a:t>c) Les conséquences liés aux différents produits :</a:t>
            </a:r>
          </a:p>
          <a:p>
            <a:pPr lvl="0" algn="ctr"/>
            <a:r>
              <a:rPr lang="fr-FR" sz="3200" b="1" dirty="0"/>
              <a:t> alcool- tabac-cannabis</a:t>
            </a:r>
          </a:p>
          <a:p>
            <a:pPr lvl="0" algn="ctr"/>
            <a:r>
              <a:rPr lang="fr-FR" sz="3200" dirty="0"/>
              <a:t>Voir sous module  3 </a:t>
            </a:r>
          </a:p>
        </p:txBody>
      </p:sp>
    </p:spTree>
    <p:extLst>
      <p:ext uri="{BB962C8B-B14F-4D97-AF65-F5344CB8AC3E}">
        <p14:creationId xmlns:p14="http://schemas.microsoft.com/office/powerpoint/2010/main" val="21072755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35EE33B8-0607-4554-A6C1-F168BA552013}"/>
              </a:ext>
            </a:extLst>
          </p:cNvPr>
          <p:cNvSpPr txBox="1"/>
          <p:nvPr/>
        </p:nvSpPr>
        <p:spPr>
          <a:xfrm>
            <a:off x="0" y="2844225"/>
            <a:ext cx="12192000" cy="1077218"/>
          </a:xfrm>
          <a:prstGeom prst="rect">
            <a:avLst/>
          </a:prstGeom>
          <a:noFill/>
        </p:spPr>
        <p:txBody>
          <a:bodyPr wrap="square" rtlCol="0">
            <a:spAutoFit/>
          </a:bodyPr>
          <a:lstStyle/>
          <a:p>
            <a:pPr lvl="0" algn="ctr"/>
            <a:r>
              <a:rPr lang="fr-FR" sz="3200" b="1" dirty="0"/>
              <a:t>d) La notion de verre standard</a:t>
            </a:r>
          </a:p>
          <a:p>
            <a:pPr lvl="0" algn="ctr"/>
            <a:endParaRPr lang="fr-FR" sz="3200" dirty="0"/>
          </a:p>
        </p:txBody>
      </p:sp>
    </p:spTree>
    <p:extLst>
      <p:ext uri="{BB962C8B-B14F-4D97-AF65-F5344CB8AC3E}">
        <p14:creationId xmlns:p14="http://schemas.microsoft.com/office/powerpoint/2010/main" val="3651399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1">
            <a:extLst>
              <a:ext uri="{FF2B5EF4-FFF2-40B4-BE49-F238E27FC236}">
                <a16:creationId xmlns:a16="http://schemas.microsoft.com/office/drawing/2014/main" id="{E6ABAEFA-E5DB-4A4C-89BA-29DE88B8242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4624" t="1344" r="2125" b="2642"/>
          <a:stretch/>
        </p:blipFill>
        <p:spPr bwMode="auto">
          <a:xfrm>
            <a:off x="2893169" y="1166666"/>
            <a:ext cx="7155706" cy="5385987"/>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5" name="ZoneTexte 4">
            <a:extLst>
              <a:ext uri="{FF2B5EF4-FFF2-40B4-BE49-F238E27FC236}">
                <a16:creationId xmlns:a16="http://schemas.microsoft.com/office/drawing/2014/main" id="{CAEBCDAC-FBE4-402F-86D2-555AFF6B79FC}"/>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Les équivalences : «verre standard»</a:t>
            </a:r>
          </a:p>
        </p:txBody>
      </p:sp>
    </p:spTree>
    <p:extLst>
      <p:ext uri="{BB962C8B-B14F-4D97-AF65-F5344CB8AC3E}">
        <p14:creationId xmlns:p14="http://schemas.microsoft.com/office/powerpoint/2010/main" val="31152782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CAEBCDAC-FBE4-402F-86D2-555AFF6B79FC}"/>
              </a:ext>
            </a:extLst>
          </p:cNvPr>
          <p:cNvSpPr txBox="1"/>
          <p:nvPr/>
        </p:nvSpPr>
        <p:spPr>
          <a:xfrm>
            <a:off x="490653" y="419101"/>
            <a:ext cx="11774083" cy="584775"/>
          </a:xfrm>
          <a:prstGeom prst="rect">
            <a:avLst/>
          </a:prstGeom>
          <a:noFill/>
        </p:spPr>
        <p:txBody>
          <a:bodyPr wrap="square" rtlCol="0">
            <a:spAutoFit/>
          </a:bodyPr>
          <a:lstStyle/>
          <a:p>
            <a:pPr lvl="0"/>
            <a:r>
              <a:rPr lang="fr-FR" sz="3200" b="1" dirty="0">
                <a:solidFill>
                  <a:srgbClr val="7A2553"/>
                </a:solidFill>
              </a:rPr>
              <a:t>Nombre de verres « STANDARDS » contenus dans une bouteille</a:t>
            </a:r>
          </a:p>
        </p:txBody>
      </p:sp>
      <p:graphicFrame>
        <p:nvGraphicFramePr>
          <p:cNvPr id="3" name="Group 1">
            <a:extLst>
              <a:ext uri="{FF2B5EF4-FFF2-40B4-BE49-F238E27FC236}">
                <a16:creationId xmlns:a16="http://schemas.microsoft.com/office/drawing/2014/main" id="{D94D4ACC-FDDD-420E-93E8-8C4E42932CDE}"/>
              </a:ext>
            </a:extLst>
          </p:cNvPr>
          <p:cNvGraphicFramePr>
            <a:graphicFrameLocks noGrp="1"/>
          </p:cNvGraphicFramePr>
          <p:nvPr>
            <p:extLst>
              <p:ext uri="{D42A27DB-BD31-4B8C-83A1-F6EECF244321}">
                <p14:modId xmlns:p14="http://schemas.microsoft.com/office/powerpoint/2010/main" val="2201715641"/>
              </p:ext>
            </p:extLst>
          </p:nvPr>
        </p:nvGraphicFramePr>
        <p:xfrm>
          <a:off x="2555081" y="1781175"/>
          <a:ext cx="7081838" cy="4608514"/>
        </p:xfrm>
        <a:graphic>
          <a:graphicData uri="http://schemas.openxmlformats.org/drawingml/2006/table">
            <a:tbl>
              <a:tblPr/>
              <a:tblGrid>
                <a:gridCol w="865188">
                  <a:extLst>
                    <a:ext uri="{9D8B030D-6E8A-4147-A177-3AD203B41FA5}">
                      <a16:colId xmlns:a16="http://schemas.microsoft.com/office/drawing/2014/main" val="274730262"/>
                    </a:ext>
                  </a:extLst>
                </a:gridCol>
                <a:gridCol w="2676525">
                  <a:extLst>
                    <a:ext uri="{9D8B030D-6E8A-4147-A177-3AD203B41FA5}">
                      <a16:colId xmlns:a16="http://schemas.microsoft.com/office/drawing/2014/main" val="1005678050"/>
                    </a:ext>
                  </a:extLst>
                </a:gridCol>
                <a:gridCol w="836612">
                  <a:extLst>
                    <a:ext uri="{9D8B030D-6E8A-4147-A177-3AD203B41FA5}">
                      <a16:colId xmlns:a16="http://schemas.microsoft.com/office/drawing/2014/main" val="35311976"/>
                    </a:ext>
                  </a:extLst>
                </a:gridCol>
                <a:gridCol w="2703513">
                  <a:extLst>
                    <a:ext uri="{9D8B030D-6E8A-4147-A177-3AD203B41FA5}">
                      <a16:colId xmlns:a16="http://schemas.microsoft.com/office/drawing/2014/main" val="1225387008"/>
                    </a:ext>
                  </a:extLst>
                </a:gridCol>
              </a:tblGrid>
              <a:tr h="715963">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anchor="ctr" horzOverflow="overflow">
                    <a:lnL w="2844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2844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chemeClr val="tx1"/>
                          </a:solidFill>
                          <a:latin typeface="Arial" panose="020B0604020202020204" pitchFamily="34" charset="0"/>
                          <a:cs typeface="Arial" panose="020B0604020202020204" pitchFamily="34" charset="0"/>
                        </a:defRPr>
                      </a:lvl1pPr>
                      <a:lvl2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panose="020B0604020202020204" pitchFamily="34" charset="0"/>
                          <a:cs typeface="Arial" panose="020B0604020202020204" pitchFamily="34" charset="0"/>
                        </a:defRPr>
                      </a:lvl2pPr>
                      <a:lvl3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Arial" panose="020B0604020202020204" pitchFamily="34" charset="0"/>
                        </a:defRPr>
                      </a:lvl3pPr>
                      <a:lvl4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4pPr>
                      <a:lvl5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1000"/>
                        </a:lnSpc>
                        <a:spcBef>
                          <a:spcPts val="300"/>
                        </a:spcBef>
                        <a:spcAft>
                          <a:spcPct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200" b="0" i="0" u="none" strike="noStrike" cap="none" normalizeH="0" baseline="0">
                          <a:ln>
                            <a:noFill/>
                          </a:ln>
                          <a:solidFill>
                            <a:schemeClr val="tx1"/>
                          </a:solidFill>
                          <a:effectLst/>
                          <a:latin typeface="Verdana" panose="020B0604030504040204" pitchFamily="34" charset="0"/>
                          <a:cs typeface="Arial" panose="020B0604020202020204" pitchFamily="34" charset="0"/>
                        </a:rPr>
                        <a:t>1 coupe CHAMPAGNE (10cl)</a:t>
                      </a:r>
                    </a:p>
                  </a:txBody>
                  <a:tcPr marL="90000" marR="90000" marT="46800" marB="46800" horzOverflow="overflow">
                    <a:lnL w="1260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2844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anchor="ctr" horzOverflow="overflow">
                    <a:lnL w="1260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2844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chemeClr val="tx1"/>
                          </a:solidFill>
                          <a:latin typeface="Arial" panose="020B0604020202020204" pitchFamily="34" charset="0"/>
                          <a:cs typeface="Arial" panose="020B0604020202020204" pitchFamily="34" charset="0"/>
                        </a:defRPr>
                      </a:lvl1pPr>
                      <a:lvl2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panose="020B0604020202020204" pitchFamily="34" charset="0"/>
                          <a:cs typeface="Arial" panose="020B0604020202020204" pitchFamily="34" charset="0"/>
                        </a:defRPr>
                      </a:lvl2pPr>
                      <a:lvl3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Arial" panose="020B0604020202020204" pitchFamily="34" charset="0"/>
                        </a:defRPr>
                      </a:lvl3pPr>
                      <a:lvl4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4pPr>
                      <a:lvl5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1000"/>
                        </a:lnSpc>
                        <a:spcBef>
                          <a:spcPts val="300"/>
                        </a:spcBef>
                        <a:spcAft>
                          <a:spcPct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200" b="1" i="0" u="none" strike="noStrike" cap="none" normalizeH="0" baseline="0">
                          <a:ln>
                            <a:noFill/>
                          </a:ln>
                          <a:solidFill>
                            <a:schemeClr val="tx1"/>
                          </a:solidFill>
                          <a:effectLst/>
                          <a:latin typeface="Verdana" panose="020B0604030504040204" pitchFamily="34" charset="0"/>
                          <a:cs typeface="Arial" panose="020B0604020202020204" pitchFamily="34" charset="0"/>
                        </a:rPr>
                        <a:t>7.5 </a:t>
                      </a:r>
                      <a:r>
                        <a:rPr kumimoji="0" lang="fr-FR" altLang="fr-FR" sz="1200" b="0" i="0" u="none" strike="noStrike" cap="none" normalizeH="0" baseline="0">
                          <a:ln>
                            <a:noFill/>
                          </a:ln>
                          <a:solidFill>
                            <a:schemeClr val="tx1"/>
                          </a:solidFill>
                          <a:effectLst/>
                          <a:latin typeface="Verdana" panose="020B0604030504040204" pitchFamily="34" charset="0"/>
                          <a:cs typeface="Arial" panose="020B0604020202020204" pitchFamily="34" charset="0"/>
                        </a:rPr>
                        <a:t>verres (bouteille 75cl 12°)</a:t>
                      </a:r>
                    </a:p>
                  </a:txBody>
                  <a:tcPr marL="90000" marR="90000" marT="46800" marB="46800" horzOverflow="overflow">
                    <a:lnL w="12600" cap="flat" cmpd="sng" algn="ctr">
                      <a:solidFill>
                        <a:srgbClr val="000000"/>
                      </a:solidFill>
                      <a:prstDash val="solid"/>
                      <a:round/>
                      <a:headEnd type="none" w="med" len="med"/>
                      <a:tailEnd type="none" w="med" len="med"/>
                    </a:lnL>
                    <a:lnR w="28440" cap="flat" cmpd="sng" algn="ctr">
                      <a:solidFill>
                        <a:srgbClr val="000000"/>
                      </a:solidFill>
                      <a:prstDash val="solid"/>
                      <a:round/>
                      <a:headEnd type="none" w="med" len="med"/>
                      <a:tailEnd type="none" w="med" len="med"/>
                    </a:lnR>
                    <a:lnT w="2844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074419194"/>
                  </a:ext>
                </a:extLst>
              </a:tr>
              <a:tr h="485775">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anchor="ctr" horzOverflow="overflow">
                    <a:lnL w="2844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chemeClr val="tx1"/>
                          </a:solidFill>
                          <a:latin typeface="Arial" panose="020B0604020202020204" pitchFamily="34" charset="0"/>
                          <a:cs typeface="Arial" panose="020B0604020202020204" pitchFamily="34" charset="0"/>
                        </a:defRPr>
                      </a:lvl1pPr>
                      <a:lvl2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panose="020B0604020202020204" pitchFamily="34" charset="0"/>
                          <a:cs typeface="Arial" panose="020B0604020202020204" pitchFamily="34" charset="0"/>
                        </a:defRPr>
                      </a:lvl2pPr>
                      <a:lvl3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Arial" panose="020B0604020202020204" pitchFamily="34" charset="0"/>
                        </a:defRPr>
                      </a:lvl3pPr>
                      <a:lvl4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4pPr>
                      <a:lvl5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1000"/>
                        </a:lnSpc>
                        <a:spcBef>
                          <a:spcPts val="300"/>
                        </a:spcBef>
                        <a:spcAft>
                          <a:spcPct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200" b="0" i="0" u="none" strike="noStrike" cap="none" normalizeH="0" baseline="0">
                          <a:ln>
                            <a:noFill/>
                          </a:ln>
                          <a:solidFill>
                            <a:schemeClr val="tx1"/>
                          </a:solidFill>
                          <a:effectLst/>
                          <a:latin typeface="Verdana" panose="020B0604030504040204" pitchFamily="34" charset="0"/>
                          <a:cs typeface="Arial" panose="020B0604020202020204" pitchFamily="34" charset="0"/>
                        </a:rPr>
                        <a:t>1 verre VIN (10cl)</a:t>
                      </a:r>
                    </a:p>
                  </a:txBody>
                  <a:tcPr marL="90000" marR="90000" marT="46800" marB="46800" horzOverflow="overflow">
                    <a:lnL w="1260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anchor="ctr" horzOverflow="overflow">
                    <a:lnL w="1260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chemeClr val="tx1"/>
                          </a:solidFill>
                          <a:latin typeface="Arial" panose="020B0604020202020204" pitchFamily="34" charset="0"/>
                          <a:cs typeface="Arial" panose="020B0604020202020204" pitchFamily="34" charset="0"/>
                        </a:defRPr>
                      </a:lvl1pPr>
                      <a:lvl2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panose="020B0604020202020204" pitchFamily="34" charset="0"/>
                          <a:cs typeface="Arial" panose="020B0604020202020204" pitchFamily="34" charset="0"/>
                        </a:defRPr>
                      </a:lvl2pPr>
                      <a:lvl3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Arial" panose="020B0604020202020204" pitchFamily="34" charset="0"/>
                        </a:defRPr>
                      </a:lvl3pPr>
                      <a:lvl4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4pPr>
                      <a:lvl5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1000"/>
                        </a:lnSpc>
                        <a:spcBef>
                          <a:spcPts val="300"/>
                        </a:spcBef>
                        <a:spcAft>
                          <a:spcPct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200" b="1" i="0" u="none" strike="noStrike" cap="none" normalizeH="0" baseline="0">
                          <a:ln>
                            <a:noFill/>
                          </a:ln>
                          <a:solidFill>
                            <a:schemeClr val="tx1"/>
                          </a:solidFill>
                          <a:effectLst/>
                          <a:latin typeface="Verdana" panose="020B0604030504040204" pitchFamily="34" charset="0"/>
                          <a:cs typeface="Arial" panose="020B0604020202020204" pitchFamily="34" charset="0"/>
                        </a:rPr>
                        <a:t>7.5 </a:t>
                      </a:r>
                      <a:r>
                        <a:rPr kumimoji="0" lang="fr-FR" altLang="fr-FR" sz="1200" b="0" i="0" u="none" strike="noStrike" cap="none" normalizeH="0" baseline="0">
                          <a:ln>
                            <a:noFill/>
                          </a:ln>
                          <a:solidFill>
                            <a:schemeClr val="tx1"/>
                          </a:solidFill>
                          <a:effectLst/>
                          <a:latin typeface="Verdana" panose="020B0604030504040204" pitchFamily="34" charset="0"/>
                          <a:cs typeface="Arial" panose="020B0604020202020204" pitchFamily="34" charset="0"/>
                        </a:rPr>
                        <a:t>verres (bouteille 75cl 12°)</a:t>
                      </a:r>
                    </a:p>
                  </a:txBody>
                  <a:tcPr marL="90000" marR="90000" marT="46800" marB="46800" horzOverflow="overflow">
                    <a:lnL w="12600" cap="flat" cmpd="sng" algn="ctr">
                      <a:solidFill>
                        <a:srgbClr val="000000"/>
                      </a:solidFill>
                      <a:prstDash val="solid"/>
                      <a:round/>
                      <a:headEnd type="none" w="med" len="med"/>
                      <a:tailEnd type="none" w="med" len="med"/>
                    </a:lnL>
                    <a:lnR w="2844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88904627"/>
                  </a:ext>
                </a:extLst>
              </a:tr>
              <a:tr h="488950">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anchor="ctr" horzOverflow="overflow">
                    <a:lnL w="2844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chemeClr val="tx1"/>
                          </a:solidFill>
                          <a:latin typeface="Arial" panose="020B0604020202020204" pitchFamily="34" charset="0"/>
                          <a:cs typeface="Arial" panose="020B0604020202020204" pitchFamily="34" charset="0"/>
                        </a:defRPr>
                      </a:lvl1pPr>
                      <a:lvl2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panose="020B0604020202020204" pitchFamily="34" charset="0"/>
                          <a:cs typeface="Arial" panose="020B0604020202020204" pitchFamily="34" charset="0"/>
                        </a:defRPr>
                      </a:lvl2pPr>
                      <a:lvl3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Arial" panose="020B0604020202020204" pitchFamily="34" charset="0"/>
                        </a:defRPr>
                      </a:lvl3pPr>
                      <a:lvl4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4pPr>
                      <a:lvl5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1000"/>
                        </a:lnSpc>
                        <a:spcBef>
                          <a:spcPts val="300"/>
                        </a:spcBef>
                        <a:spcAft>
                          <a:spcPct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200" b="0" i="0" u="none" strike="noStrike" cap="none" normalizeH="0" baseline="0">
                          <a:ln>
                            <a:noFill/>
                          </a:ln>
                          <a:solidFill>
                            <a:schemeClr val="tx1"/>
                          </a:solidFill>
                          <a:effectLst/>
                          <a:latin typeface="Verdana" panose="020B0604030504040204" pitchFamily="34" charset="0"/>
                          <a:cs typeface="Arial" panose="020B0604020202020204" pitchFamily="34" charset="0"/>
                        </a:rPr>
                        <a:t>1 « demi » BIÈRE pression (25cl à 5°)</a:t>
                      </a:r>
                    </a:p>
                  </a:txBody>
                  <a:tcPr marL="90000" marR="90000" marT="46800" marB="46800" horzOverflow="overflow">
                    <a:lnL w="1260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anchor="ctr" horzOverflow="overflow">
                    <a:lnL w="1260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chemeClr val="tx1"/>
                          </a:solidFill>
                          <a:latin typeface="Arial" panose="020B0604020202020204" pitchFamily="34" charset="0"/>
                          <a:cs typeface="Arial" panose="020B0604020202020204" pitchFamily="34" charset="0"/>
                        </a:defRPr>
                      </a:lvl1pPr>
                      <a:lvl2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panose="020B0604020202020204" pitchFamily="34" charset="0"/>
                          <a:cs typeface="Arial" panose="020B0604020202020204" pitchFamily="34" charset="0"/>
                        </a:defRPr>
                      </a:lvl2pPr>
                      <a:lvl3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Arial" panose="020B0604020202020204" pitchFamily="34" charset="0"/>
                        </a:defRPr>
                      </a:lvl3pPr>
                      <a:lvl4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4pPr>
                      <a:lvl5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1000"/>
                        </a:lnSpc>
                        <a:spcBef>
                          <a:spcPts val="300"/>
                        </a:spcBef>
                        <a:spcAft>
                          <a:spcPct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200" b="1" i="0" u="none" strike="noStrike" cap="none" normalizeH="0" baseline="0">
                          <a:ln>
                            <a:noFill/>
                          </a:ln>
                          <a:solidFill>
                            <a:schemeClr val="tx1"/>
                          </a:solidFill>
                          <a:effectLst/>
                          <a:latin typeface="Verdana" panose="020B0604030504040204" pitchFamily="34" charset="0"/>
                          <a:cs typeface="Arial" panose="020B0604020202020204" pitchFamily="34" charset="0"/>
                        </a:rPr>
                        <a:t>1.3 </a:t>
                      </a:r>
                      <a:r>
                        <a:rPr kumimoji="0" lang="fr-FR" altLang="fr-FR" sz="1200" b="0" i="0" u="none" strike="noStrike" cap="none" normalizeH="0" baseline="0">
                          <a:ln>
                            <a:noFill/>
                          </a:ln>
                          <a:solidFill>
                            <a:schemeClr val="tx1"/>
                          </a:solidFill>
                          <a:effectLst/>
                          <a:latin typeface="Verdana" panose="020B0604030504040204" pitchFamily="34" charset="0"/>
                          <a:cs typeface="Arial" panose="020B0604020202020204" pitchFamily="34" charset="0"/>
                        </a:rPr>
                        <a:t> verre (cannette 33cl 5°)</a:t>
                      </a:r>
                    </a:p>
                  </a:txBody>
                  <a:tcPr marL="90000" marR="90000" marT="46800" marB="46800" horzOverflow="overflow">
                    <a:lnL w="12600" cap="flat" cmpd="sng" algn="ctr">
                      <a:solidFill>
                        <a:srgbClr val="000000"/>
                      </a:solidFill>
                      <a:prstDash val="solid"/>
                      <a:round/>
                      <a:headEnd type="none" w="med" len="med"/>
                      <a:tailEnd type="none" w="med" len="med"/>
                    </a:lnL>
                    <a:lnR w="2844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3002762"/>
                  </a:ext>
                </a:extLst>
              </a:tr>
              <a:tr h="485775">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anchor="ctr" horzOverflow="overflow">
                    <a:lnL w="2844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chemeClr val="tx1"/>
                          </a:solidFill>
                          <a:latin typeface="Arial" panose="020B0604020202020204" pitchFamily="34" charset="0"/>
                          <a:cs typeface="Arial" panose="020B0604020202020204" pitchFamily="34" charset="0"/>
                        </a:defRPr>
                      </a:lvl1pPr>
                      <a:lvl2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panose="020B0604020202020204" pitchFamily="34" charset="0"/>
                          <a:cs typeface="Arial" panose="020B0604020202020204" pitchFamily="34" charset="0"/>
                        </a:defRPr>
                      </a:lvl2pPr>
                      <a:lvl3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Arial" panose="020B0604020202020204" pitchFamily="34" charset="0"/>
                        </a:defRPr>
                      </a:lvl3pPr>
                      <a:lvl4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4pPr>
                      <a:lvl5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1000"/>
                        </a:lnSpc>
                        <a:spcBef>
                          <a:spcPts val="300"/>
                        </a:spcBef>
                        <a:spcAft>
                          <a:spcPct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200" b="0" i="0" u="none" strike="noStrike" cap="none" normalizeH="0" baseline="0" dirty="0">
                          <a:ln>
                            <a:noFill/>
                          </a:ln>
                          <a:solidFill>
                            <a:schemeClr val="tx1"/>
                          </a:solidFill>
                          <a:effectLst/>
                          <a:latin typeface="Verdana" panose="020B0604030504040204" pitchFamily="34" charset="0"/>
                          <a:cs typeface="Arial" panose="020B0604020202020204" pitchFamily="34" charset="0"/>
                        </a:rPr>
                        <a:t>1/3 d’1 bière « 8.6 »</a:t>
                      </a:r>
                    </a:p>
                  </a:txBody>
                  <a:tcPr marL="90000" marR="90000" marT="46800" marB="46800" horzOverflow="overflow">
                    <a:lnL w="1260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anchor="ctr" horzOverflow="overflow">
                    <a:lnL w="1260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chemeClr val="tx1"/>
                          </a:solidFill>
                          <a:latin typeface="Arial" panose="020B0604020202020204" pitchFamily="34" charset="0"/>
                          <a:cs typeface="Arial" panose="020B0604020202020204" pitchFamily="34" charset="0"/>
                        </a:defRPr>
                      </a:lvl1pPr>
                      <a:lvl2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panose="020B0604020202020204" pitchFamily="34" charset="0"/>
                          <a:cs typeface="Arial" panose="020B0604020202020204" pitchFamily="34" charset="0"/>
                        </a:defRPr>
                      </a:lvl2pPr>
                      <a:lvl3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Arial" panose="020B0604020202020204" pitchFamily="34" charset="0"/>
                        </a:defRPr>
                      </a:lvl3pPr>
                      <a:lvl4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4pPr>
                      <a:lvl5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1000"/>
                        </a:lnSpc>
                        <a:spcBef>
                          <a:spcPts val="300"/>
                        </a:spcBef>
                        <a:spcAft>
                          <a:spcPct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200" b="1" i="0" u="none" strike="noStrike" cap="none" normalizeH="0" baseline="0">
                          <a:ln>
                            <a:noFill/>
                          </a:ln>
                          <a:solidFill>
                            <a:schemeClr val="tx1"/>
                          </a:solidFill>
                          <a:effectLst/>
                          <a:latin typeface="Verdana" panose="020B0604030504040204" pitchFamily="34" charset="0"/>
                          <a:cs typeface="Arial" panose="020B0604020202020204" pitchFamily="34" charset="0"/>
                        </a:rPr>
                        <a:t>3.2</a:t>
                      </a:r>
                      <a:r>
                        <a:rPr kumimoji="0" lang="fr-FR" altLang="fr-FR" sz="1200" b="0" i="0" u="none" strike="noStrike" cap="none" normalizeH="0" baseline="0">
                          <a:ln>
                            <a:noFill/>
                          </a:ln>
                          <a:solidFill>
                            <a:schemeClr val="tx1"/>
                          </a:solidFill>
                          <a:effectLst/>
                          <a:latin typeface="Verdana" panose="020B0604030504040204" pitchFamily="34" charset="0"/>
                          <a:cs typeface="Arial" panose="020B0604020202020204" pitchFamily="34" charset="0"/>
                        </a:rPr>
                        <a:t>verres (cannette de 50cl 8°)</a:t>
                      </a:r>
                    </a:p>
                  </a:txBody>
                  <a:tcPr marL="90000" marR="90000" marT="46800" marB="46800" horzOverflow="overflow">
                    <a:lnL w="12600" cap="flat" cmpd="sng" algn="ctr">
                      <a:solidFill>
                        <a:srgbClr val="000000"/>
                      </a:solidFill>
                      <a:prstDash val="solid"/>
                      <a:round/>
                      <a:headEnd type="none" w="med" len="med"/>
                      <a:tailEnd type="none" w="med" len="med"/>
                    </a:lnL>
                    <a:lnR w="2844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683609672"/>
                  </a:ext>
                </a:extLst>
              </a:tr>
              <a:tr h="488950">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anchor="ctr" horzOverflow="overflow">
                    <a:lnL w="2844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chemeClr val="tx1"/>
                          </a:solidFill>
                          <a:latin typeface="Arial" panose="020B0604020202020204" pitchFamily="34" charset="0"/>
                          <a:cs typeface="Arial" panose="020B0604020202020204" pitchFamily="34" charset="0"/>
                        </a:defRPr>
                      </a:lvl1pPr>
                      <a:lvl2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panose="020B0604020202020204" pitchFamily="34" charset="0"/>
                          <a:cs typeface="Arial" panose="020B0604020202020204" pitchFamily="34" charset="0"/>
                        </a:defRPr>
                      </a:lvl2pPr>
                      <a:lvl3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Arial" panose="020B0604020202020204" pitchFamily="34" charset="0"/>
                        </a:defRPr>
                      </a:lvl3pPr>
                      <a:lvl4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4pPr>
                      <a:lvl5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1000"/>
                        </a:lnSpc>
                        <a:spcBef>
                          <a:spcPts val="300"/>
                        </a:spcBef>
                        <a:spcAft>
                          <a:spcPct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200" b="0" i="0" u="none" strike="noStrike" cap="none" normalizeH="0" baseline="0">
                          <a:ln>
                            <a:noFill/>
                          </a:ln>
                          <a:solidFill>
                            <a:schemeClr val="tx1"/>
                          </a:solidFill>
                          <a:effectLst/>
                          <a:latin typeface="Verdana" panose="020B0604030504040204" pitchFamily="34" charset="0"/>
                          <a:cs typeface="Arial" panose="020B0604020202020204" pitchFamily="34" charset="0"/>
                        </a:rPr>
                        <a:t>1 verre WHISKY de 3cl</a:t>
                      </a:r>
                    </a:p>
                  </a:txBody>
                  <a:tcPr marL="90000" marR="90000" marT="46800" marB="46800" horzOverflow="overflow">
                    <a:lnL w="1260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anchor="ctr" horzOverflow="overflow">
                    <a:lnL w="1260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chemeClr val="tx1"/>
                          </a:solidFill>
                          <a:latin typeface="Arial" panose="020B0604020202020204" pitchFamily="34" charset="0"/>
                          <a:cs typeface="Arial" panose="020B0604020202020204" pitchFamily="34" charset="0"/>
                        </a:defRPr>
                      </a:lvl1pPr>
                      <a:lvl2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panose="020B0604020202020204" pitchFamily="34" charset="0"/>
                          <a:cs typeface="Arial" panose="020B0604020202020204" pitchFamily="34" charset="0"/>
                        </a:defRPr>
                      </a:lvl2pPr>
                      <a:lvl3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Arial" panose="020B0604020202020204" pitchFamily="34" charset="0"/>
                        </a:defRPr>
                      </a:lvl3pPr>
                      <a:lvl4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4pPr>
                      <a:lvl5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1000"/>
                        </a:lnSpc>
                        <a:spcBef>
                          <a:spcPts val="300"/>
                        </a:spcBef>
                        <a:spcAft>
                          <a:spcPct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200" b="1" i="0" u="none" strike="noStrike" cap="none" normalizeH="0" baseline="0">
                          <a:ln>
                            <a:noFill/>
                          </a:ln>
                          <a:solidFill>
                            <a:schemeClr val="tx1"/>
                          </a:solidFill>
                          <a:effectLst/>
                          <a:latin typeface="Verdana" panose="020B0604030504040204" pitchFamily="34" charset="0"/>
                          <a:cs typeface="Arial" panose="020B0604020202020204" pitchFamily="34" charset="0"/>
                        </a:rPr>
                        <a:t>23 </a:t>
                      </a:r>
                      <a:r>
                        <a:rPr kumimoji="0" lang="fr-FR" altLang="fr-FR" sz="1200" b="0" i="0" u="none" strike="noStrike" cap="none" normalizeH="0" baseline="0">
                          <a:ln>
                            <a:noFill/>
                          </a:ln>
                          <a:solidFill>
                            <a:schemeClr val="tx1"/>
                          </a:solidFill>
                          <a:effectLst/>
                          <a:latin typeface="Verdana" panose="020B0604030504040204" pitchFamily="34" charset="0"/>
                          <a:cs typeface="Arial" panose="020B0604020202020204" pitchFamily="34" charset="0"/>
                        </a:rPr>
                        <a:t>verres (bouteille 70cl 40°) </a:t>
                      </a:r>
                      <a:r>
                        <a:rPr kumimoji="0" lang="fr-FR" altLang="fr-FR" sz="1200" b="1" i="0" u="none" strike="noStrike" cap="none" normalizeH="0" baseline="0">
                          <a:ln>
                            <a:noFill/>
                          </a:ln>
                          <a:solidFill>
                            <a:schemeClr val="tx1"/>
                          </a:solidFill>
                          <a:effectLst/>
                          <a:latin typeface="Verdana" panose="020B0604030504040204" pitchFamily="34" charset="0"/>
                          <a:cs typeface="Arial" panose="020B0604020202020204" pitchFamily="34" charset="0"/>
                        </a:rPr>
                        <a:t>32</a:t>
                      </a:r>
                      <a:r>
                        <a:rPr kumimoji="0" lang="fr-FR" altLang="fr-FR" sz="1200" b="0" i="0" u="none" strike="noStrike" cap="none" normalizeH="0" baseline="0">
                          <a:ln>
                            <a:noFill/>
                          </a:ln>
                          <a:solidFill>
                            <a:schemeClr val="tx1"/>
                          </a:solidFill>
                          <a:effectLst/>
                          <a:latin typeface="Verdana" panose="020B0604030504040204" pitchFamily="34" charset="0"/>
                          <a:cs typeface="Arial" panose="020B0604020202020204" pitchFamily="34" charset="0"/>
                        </a:rPr>
                        <a:t> verres (bouteille 1l)</a:t>
                      </a:r>
                    </a:p>
                  </a:txBody>
                  <a:tcPr marL="90000" marR="90000" marT="46800" marB="46800" horzOverflow="overflow">
                    <a:lnL w="12600" cap="flat" cmpd="sng" algn="ctr">
                      <a:solidFill>
                        <a:srgbClr val="000000"/>
                      </a:solidFill>
                      <a:prstDash val="solid"/>
                      <a:round/>
                      <a:headEnd type="none" w="med" len="med"/>
                      <a:tailEnd type="none" w="med" len="med"/>
                    </a:lnL>
                    <a:lnR w="2844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03987356"/>
                  </a:ext>
                </a:extLst>
              </a:tr>
              <a:tr h="488950">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anchor="ctr" horzOverflow="overflow">
                    <a:lnL w="2844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chemeClr val="tx1"/>
                          </a:solidFill>
                          <a:latin typeface="Arial" panose="020B0604020202020204" pitchFamily="34" charset="0"/>
                          <a:cs typeface="Arial" panose="020B0604020202020204" pitchFamily="34" charset="0"/>
                        </a:defRPr>
                      </a:lvl1pPr>
                      <a:lvl2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panose="020B0604020202020204" pitchFamily="34" charset="0"/>
                          <a:cs typeface="Arial" panose="020B0604020202020204" pitchFamily="34" charset="0"/>
                        </a:defRPr>
                      </a:lvl2pPr>
                      <a:lvl3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Arial" panose="020B0604020202020204" pitchFamily="34" charset="0"/>
                        </a:defRPr>
                      </a:lvl3pPr>
                      <a:lvl4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4pPr>
                      <a:lvl5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1000"/>
                        </a:lnSpc>
                        <a:spcBef>
                          <a:spcPts val="300"/>
                        </a:spcBef>
                        <a:spcAft>
                          <a:spcPct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200" b="0" i="0" u="none" strike="noStrike" cap="none" normalizeH="0" baseline="0">
                          <a:ln>
                            <a:noFill/>
                          </a:ln>
                          <a:solidFill>
                            <a:schemeClr val="tx1"/>
                          </a:solidFill>
                          <a:effectLst/>
                          <a:latin typeface="Verdana" panose="020B0604030504040204" pitchFamily="34" charset="0"/>
                          <a:cs typeface="Arial" panose="020B0604020202020204" pitchFamily="34" charset="0"/>
                        </a:rPr>
                        <a:t>1 verre PASTIS de 2.5 cl</a:t>
                      </a:r>
                    </a:p>
                  </a:txBody>
                  <a:tcPr marL="90000" marR="90000" marT="46800" marB="46800" horzOverflow="overflow">
                    <a:lnL w="1260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anchor="ctr" horzOverflow="overflow">
                    <a:lnL w="1260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chemeClr val="tx1"/>
                          </a:solidFill>
                          <a:latin typeface="Arial" panose="020B0604020202020204" pitchFamily="34" charset="0"/>
                          <a:cs typeface="Arial" panose="020B0604020202020204" pitchFamily="34" charset="0"/>
                        </a:defRPr>
                      </a:lvl1pPr>
                      <a:lvl2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panose="020B0604020202020204" pitchFamily="34" charset="0"/>
                          <a:cs typeface="Arial" panose="020B0604020202020204" pitchFamily="34" charset="0"/>
                        </a:defRPr>
                      </a:lvl2pPr>
                      <a:lvl3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Arial" panose="020B0604020202020204" pitchFamily="34" charset="0"/>
                        </a:defRPr>
                      </a:lvl3pPr>
                      <a:lvl4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4pPr>
                      <a:lvl5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1000"/>
                        </a:lnSpc>
                        <a:spcBef>
                          <a:spcPts val="300"/>
                        </a:spcBef>
                        <a:spcAft>
                          <a:spcPct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200" b="1" i="0" u="none" strike="noStrike" cap="none" normalizeH="0" baseline="0">
                          <a:ln>
                            <a:noFill/>
                          </a:ln>
                          <a:solidFill>
                            <a:schemeClr val="tx1"/>
                          </a:solidFill>
                          <a:effectLst/>
                          <a:latin typeface="Verdana" panose="020B0604030504040204" pitchFamily="34" charset="0"/>
                          <a:cs typeface="Arial" panose="020B0604020202020204" pitchFamily="34" charset="0"/>
                        </a:rPr>
                        <a:t>25</a:t>
                      </a:r>
                      <a:r>
                        <a:rPr kumimoji="0" lang="fr-FR" altLang="fr-FR" sz="1200" b="0" i="0" u="none" strike="noStrike" cap="none" normalizeH="0" baseline="0">
                          <a:ln>
                            <a:noFill/>
                          </a:ln>
                          <a:solidFill>
                            <a:schemeClr val="tx1"/>
                          </a:solidFill>
                          <a:effectLst/>
                          <a:latin typeface="Verdana" panose="020B0604030504040204" pitchFamily="34" charset="0"/>
                          <a:cs typeface="Arial" panose="020B0604020202020204" pitchFamily="34" charset="0"/>
                        </a:rPr>
                        <a:t> verres (bouteille 70cl 45°) </a:t>
                      </a:r>
                      <a:r>
                        <a:rPr kumimoji="0" lang="fr-FR" altLang="fr-FR" sz="1200" b="1" i="0" u="none" strike="noStrike" cap="none" normalizeH="0" baseline="0">
                          <a:ln>
                            <a:noFill/>
                          </a:ln>
                          <a:solidFill>
                            <a:schemeClr val="tx1"/>
                          </a:solidFill>
                          <a:effectLst/>
                          <a:latin typeface="Verdana" panose="020B0604030504040204" pitchFamily="34" charset="0"/>
                          <a:cs typeface="Arial" panose="020B0604020202020204" pitchFamily="34" charset="0"/>
                        </a:rPr>
                        <a:t> 36</a:t>
                      </a:r>
                      <a:r>
                        <a:rPr kumimoji="0" lang="fr-FR" altLang="fr-FR" sz="1200" b="0" i="0" u="none" strike="noStrike" cap="none" normalizeH="0" baseline="0">
                          <a:ln>
                            <a:noFill/>
                          </a:ln>
                          <a:solidFill>
                            <a:schemeClr val="tx1"/>
                          </a:solidFill>
                          <a:effectLst/>
                          <a:latin typeface="Verdana" panose="020B0604030504040204" pitchFamily="34" charset="0"/>
                          <a:cs typeface="Arial" panose="020B0604020202020204" pitchFamily="34" charset="0"/>
                        </a:rPr>
                        <a:t> verres (bouteille 1l)</a:t>
                      </a:r>
                    </a:p>
                  </a:txBody>
                  <a:tcPr marL="90000" marR="90000" marT="46800" marB="46800" horzOverflow="overflow">
                    <a:lnL w="12600" cap="flat" cmpd="sng" algn="ctr">
                      <a:solidFill>
                        <a:srgbClr val="000000"/>
                      </a:solidFill>
                      <a:prstDash val="solid"/>
                      <a:round/>
                      <a:headEnd type="none" w="med" len="med"/>
                      <a:tailEnd type="none" w="med" len="med"/>
                    </a:lnL>
                    <a:lnR w="2844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183165634"/>
                  </a:ext>
                </a:extLst>
              </a:tr>
              <a:tr h="484188">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anchor="ctr" horzOverflow="overflow">
                    <a:lnL w="2844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chemeClr val="tx1"/>
                          </a:solidFill>
                          <a:latin typeface="Arial" panose="020B0604020202020204" pitchFamily="34" charset="0"/>
                          <a:cs typeface="Arial" panose="020B0604020202020204" pitchFamily="34" charset="0"/>
                        </a:defRPr>
                      </a:lvl1pPr>
                      <a:lvl2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panose="020B0604020202020204" pitchFamily="34" charset="0"/>
                          <a:cs typeface="Arial" panose="020B0604020202020204" pitchFamily="34" charset="0"/>
                        </a:defRPr>
                      </a:lvl2pPr>
                      <a:lvl3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Arial" panose="020B0604020202020204" pitchFamily="34" charset="0"/>
                        </a:defRPr>
                      </a:lvl3pPr>
                      <a:lvl4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4pPr>
                      <a:lvl5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1000"/>
                        </a:lnSpc>
                        <a:spcBef>
                          <a:spcPts val="300"/>
                        </a:spcBef>
                        <a:spcAft>
                          <a:spcPct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200" b="0" i="0" u="none" strike="noStrike" cap="none" normalizeH="0" baseline="0">
                          <a:ln>
                            <a:noFill/>
                          </a:ln>
                          <a:solidFill>
                            <a:schemeClr val="tx1"/>
                          </a:solidFill>
                          <a:effectLst/>
                          <a:latin typeface="Verdana" panose="020B0604030504040204" pitchFamily="34" charset="0"/>
                          <a:cs typeface="Arial" panose="020B0604020202020204" pitchFamily="34" charset="0"/>
                        </a:rPr>
                        <a:t>1 verre COGNAC de 3 cl</a:t>
                      </a:r>
                    </a:p>
                  </a:txBody>
                  <a:tcPr marL="90000" marR="90000" marT="46800" marB="46800" horzOverflow="overflow">
                    <a:lnL w="1260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anchor="ctr" horzOverflow="overflow">
                    <a:lnL w="1260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chemeClr val="tx1"/>
                          </a:solidFill>
                          <a:latin typeface="Arial" panose="020B0604020202020204" pitchFamily="34" charset="0"/>
                          <a:cs typeface="Arial" panose="020B0604020202020204" pitchFamily="34" charset="0"/>
                        </a:defRPr>
                      </a:lvl1pPr>
                      <a:lvl2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panose="020B0604020202020204" pitchFamily="34" charset="0"/>
                          <a:cs typeface="Arial" panose="020B0604020202020204" pitchFamily="34" charset="0"/>
                        </a:defRPr>
                      </a:lvl2pPr>
                      <a:lvl3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Arial" panose="020B0604020202020204" pitchFamily="34" charset="0"/>
                        </a:defRPr>
                      </a:lvl3pPr>
                      <a:lvl4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4pPr>
                      <a:lvl5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1000"/>
                        </a:lnSpc>
                        <a:spcBef>
                          <a:spcPts val="300"/>
                        </a:spcBef>
                        <a:spcAft>
                          <a:spcPct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200" b="1" i="0" u="none" strike="noStrike" cap="none" normalizeH="0" baseline="0">
                          <a:ln>
                            <a:noFill/>
                          </a:ln>
                          <a:solidFill>
                            <a:schemeClr val="tx1"/>
                          </a:solidFill>
                          <a:effectLst/>
                          <a:latin typeface="Verdana" panose="020B0604030504040204" pitchFamily="34" charset="0"/>
                          <a:cs typeface="Arial" panose="020B0604020202020204" pitchFamily="34" charset="0"/>
                        </a:rPr>
                        <a:t>23 </a:t>
                      </a:r>
                      <a:r>
                        <a:rPr kumimoji="0" lang="fr-FR" altLang="fr-FR" sz="1200" b="0" i="0" u="none" strike="noStrike" cap="none" normalizeH="0" baseline="0">
                          <a:ln>
                            <a:noFill/>
                          </a:ln>
                          <a:solidFill>
                            <a:schemeClr val="tx1"/>
                          </a:solidFill>
                          <a:effectLst/>
                          <a:latin typeface="Verdana" panose="020B0604030504040204" pitchFamily="34" charset="0"/>
                          <a:cs typeface="Arial" panose="020B0604020202020204" pitchFamily="34" charset="0"/>
                        </a:rPr>
                        <a:t>verres (bouteille 70 cl 40°)</a:t>
                      </a:r>
                    </a:p>
                  </a:txBody>
                  <a:tcPr marL="90000" marR="90000" marT="46800" marB="46800" horzOverflow="overflow">
                    <a:lnL w="12600" cap="flat" cmpd="sng" algn="ctr">
                      <a:solidFill>
                        <a:srgbClr val="000000"/>
                      </a:solidFill>
                      <a:prstDash val="solid"/>
                      <a:round/>
                      <a:headEnd type="none" w="med" len="med"/>
                      <a:tailEnd type="none" w="med" len="med"/>
                    </a:lnL>
                    <a:lnR w="2844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487572739"/>
                  </a:ext>
                </a:extLst>
              </a:tr>
              <a:tr h="485775">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anchor="ctr" horzOverflow="overflow">
                    <a:lnL w="2844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chemeClr val="tx1"/>
                          </a:solidFill>
                          <a:latin typeface="Arial" panose="020B0604020202020204" pitchFamily="34" charset="0"/>
                          <a:cs typeface="Arial" panose="020B0604020202020204" pitchFamily="34" charset="0"/>
                        </a:defRPr>
                      </a:lvl1pPr>
                      <a:lvl2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panose="020B0604020202020204" pitchFamily="34" charset="0"/>
                          <a:cs typeface="Arial" panose="020B0604020202020204" pitchFamily="34" charset="0"/>
                        </a:defRPr>
                      </a:lvl2pPr>
                      <a:lvl3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Arial" panose="020B0604020202020204" pitchFamily="34" charset="0"/>
                        </a:defRPr>
                      </a:lvl3pPr>
                      <a:lvl4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4pPr>
                      <a:lvl5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1000"/>
                        </a:lnSpc>
                        <a:spcBef>
                          <a:spcPts val="300"/>
                        </a:spcBef>
                        <a:spcAft>
                          <a:spcPct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200" b="0" i="0" u="none" strike="noStrike" cap="none" normalizeH="0" baseline="0">
                          <a:ln>
                            <a:noFill/>
                          </a:ln>
                          <a:solidFill>
                            <a:schemeClr val="tx1"/>
                          </a:solidFill>
                          <a:effectLst/>
                          <a:latin typeface="Verdana" panose="020B0604030504040204" pitchFamily="34" charset="0"/>
                          <a:cs typeface="Arial" panose="020B0604020202020204" pitchFamily="34" charset="0"/>
                        </a:rPr>
                        <a:t>1 verre PORTO de 6 cl</a:t>
                      </a:r>
                    </a:p>
                  </a:txBody>
                  <a:tcPr marL="90000" marR="90000" marT="46800" marB="46800" horzOverflow="overflow">
                    <a:lnL w="1260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anchor="ctr" horzOverflow="overflow">
                    <a:lnL w="1260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chemeClr val="tx1"/>
                          </a:solidFill>
                          <a:latin typeface="Arial" panose="020B0604020202020204" pitchFamily="34" charset="0"/>
                          <a:cs typeface="Arial" panose="020B0604020202020204" pitchFamily="34" charset="0"/>
                        </a:defRPr>
                      </a:lvl1pPr>
                      <a:lvl2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panose="020B0604020202020204" pitchFamily="34" charset="0"/>
                          <a:cs typeface="Arial" panose="020B0604020202020204" pitchFamily="34" charset="0"/>
                        </a:defRPr>
                      </a:lvl2pPr>
                      <a:lvl3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Arial" panose="020B0604020202020204" pitchFamily="34" charset="0"/>
                        </a:defRPr>
                      </a:lvl3pPr>
                      <a:lvl4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4pPr>
                      <a:lvl5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1000"/>
                        </a:lnSpc>
                        <a:spcBef>
                          <a:spcPts val="300"/>
                        </a:spcBef>
                        <a:spcAft>
                          <a:spcPct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200" b="1" i="0" u="none" strike="noStrike" cap="none" normalizeH="0" baseline="0">
                          <a:ln>
                            <a:noFill/>
                          </a:ln>
                          <a:solidFill>
                            <a:schemeClr val="tx1"/>
                          </a:solidFill>
                          <a:effectLst/>
                          <a:latin typeface="Verdana" panose="020B0604030504040204" pitchFamily="34" charset="0"/>
                          <a:cs typeface="Arial" panose="020B0604020202020204" pitchFamily="34" charset="0"/>
                        </a:rPr>
                        <a:t>12</a:t>
                      </a:r>
                      <a:r>
                        <a:rPr kumimoji="0" lang="fr-FR" altLang="fr-FR" sz="1200" b="0" i="0" u="none" strike="noStrike" cap="none" normalizeH="0" baseline="0">
                          <a:ln>
                            <a:noFill/>
                          </a:ln>
                          <a:solidFill>
                            <a:schemeClr val="tx1"/>
                          </a:solidFill>
                          <a:effectLst/>
                          <a:latin typeface="Verdana" panose="020B0604030504040204" pitchFamily="34" charset="0"/>
                          <a:cs typeface="Arial" panose="020B0604020202020204" pitchFamily="34" charset="0"/>
                        </a:rPr>
                        <a:t> verres (bouteille 75 cl 20°)</a:t>
                      </a:r>
                    </a:p>
                  </a:txBody>
                  <a:tcPr marL="90000" marR="90000" marT="46800" marB="46800" horzOverflow="overflow">
                    <a:lnL w="12600" cap="flat" cmpd="sng" algn="ctr">
                      <a:solidFill>
                        <a:srgbClr val="000000"/>
                      </a:solidFill>
                      <a:prstDash val="solid"/>
                      <a:round/>
                      <a:headEnd type="none" w="med" len="med"/>
                      <a:tailEnd type="none" w="med" len="med"/>
                    </a:lnL>
                    <a:lnR w="2844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5413927"/>
                  </a:ext>
                </a:extLst>
              </a:tr>
              <a:tr h="484188">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anchor="ctr" horzOverflow="overflow">
                    <a:lnL w="2844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2844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chemeClr val="tx1"/>
                          </a:solidFill>
                          <a:latin typeface="Arial" panose="020B0604020202020204" pitchFamily="34" charset="0"/>
                          <a:cs typeface="Arial" panose="020B0604020202020204" pitchFamily="34" charset="0"/>
                        </a:defRPr>
                      </a:lvl1pPr>
                      <a:lvl2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panose="020B0604020202020204" pitchFamily="34" charset="0"/>
                          <a:cs typeface="Arial" panose="020B0604020202020204" pitchFamily="34" charset="0"/>
                        </a:defRPr>
                      </a:lvl2pPr>
                      <a:lvl3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Arial" panose="020B0604020202020204" pitchFamily="34" charset="0"/>
                        </a:defRPr>
                      </a:lvl3pPr>
                      <a:lvl4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4pPr>
                      <a:lvl5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1000"/>
                        </a:lnSpc>
                        <a:spcBef>
                          <a:spcPts val="300"/>
                        </a:spcBef>
                        <a:spcAft>
                          <a:spcPct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200" b="0" i="0" u="none" strike="noStrike" cap="none" normalizeH="0" baseline="0">
                          <a:ln>
                            <a:noFill/>
                          </a:ln>
                          <a:solidFill>
                            <a:schemeClr val="tx1"/>
                          </a:solidFill>
                          <a:effectLst/>
                          <a:latin typeface="Verdana" panose="020B0604030504040204" pitchFamily="34" charset="0"/>
                          <a:cs typeface="Arial" panose="020B0604020202020204" pitchFamily="34" charset="0"/>
                        </a:rPr>
                        <a:t>1 verre APERITIF de 7 cl</a:t>
                      </a:r>
                    </a:p>
                  </a:txBody>
                  <a:tcPr marL="90000" marR="90000" marT="46800" marB="46800" horzOverflow="overflow">
                    <a:lnL w="1260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2844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anchor="ctr" horzOverflow="overflow">
                    <a:lnL w="1260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2844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chemeClr val="tx1"/>
                          </a:solidFill>
                          <a:latin typeface="Arial" panose="020B0604020202020204" pitchFamily="34" charset="0"/>
                          <a:cs typeface="Arial" panose="020B0604020202020204" pitchFamily="34" charset="0"/>
                        </a:defRPr>
                      </a:lvl1pPr>
                      <a:lvl2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panose="020B0604020202020204" pitchFamily="34" charset="0"/>
                          <a:cs typeface="Arial" panose="020B0604020202020204" pitchFamily="34" charset="0"/>
                        </a:defRPr>
                      </a:lvl2pPr>
                      <a:lvl3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Arial" panose="020B0604020202020204" pitchFamily="34" charset="0"/>
                        </a:defRPr>
                      </a:lvl3pPr>
                      <a:lvl4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4pPr>
                      <a:lvl5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1000"/>
                        </a:lnSpc>
                        <a:spcBef>
                          <a:spcPts val="300"/>
                        </a:spcBef>
                        <a:spcAft>
                          <a:spcPct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200" b="1" i="0" u="none" strike="noStrike" cap="none" normalizeH="0" baseline="0" dirty="0">
                          <a:ln>
                            <a:noFill/>
                          </a:ln>
                          <a:solidFill>
                            <a:schemeClr val="tx1"/>
                          </a:solidFill>
                          <a:effectLst/>
                          <a:latin typeface="Verdana" panose="020B0604030504040204" pitchFamily="34" charset="0"/>
                          <a:cs typeface="Arial" panose="020B0604020202020204" pitchFamily="34" charset="0"/>
                        </a:rPr>
                        <a:t>10</a:t>
                      </a:r>
                      <a:r>
                        <a:rPr kumimoji="0" lang="fr-FR" altLang="fr-FR" sz="1200" b="0" i="0" u="none" strike="noStrike" cap="none" normalizeH="0" baseline="0" dirty="0">
                          <a:ln>
                            <a:noFill/>
                          </a:ln>
                          <a:solidFill>
                            <a:schemeClr val="tx1"/>
                          </a:solidFill>
                          <a:effectLst/>
                          <a:latin typeface="Verdana" panose="020B0604030504040204" pitchFamily="34" charset="0"/>
                          <a:cs typeface="Arial" panose="020B0604020202020204" pitchFamily="34" charset="0"/>
                        </a:rPr>
                        <a:t> verres (bouteille 75cl 18°)</a:t>
                      </a:r>
                    </a:p>
                  </a:txBody>
                  <a:tcPr marL="90000" marR="90000" marT="46800" marB="46800" horzOverflow="overflow">
                    <a:lnL w="12600" cap="flat" cmpd="sng" algn="ctr">
                      <a:solidFill>
                        <a:srgbClr val="000000"/>
                      </a:solidFill>
                      <a:prstDash val="solid"/>
                      <a:round/>
                      <a:headEnd type="none" w="med" len="med"/>
                      <a:tailEnd type="none" w="med" len="med"/>
                    </a:lnL>
                    <a:lnR w="2844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2844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20550700"/>
                  </a:ext>
                </a:extLst>
              </a:tr>
            </a:tbl>
          </a:graphicData>
        </a:graphic>
      </p:graphicFrame>
      <p:pic>
        <p:nvPicPr>
          <p:cNvPr id="4" name="Picture 125">
            <a:extLst>
              <a:ext uri="{FF2B5EF4-FFF2-40B4-BE49-F238E27FC236}">
                <a16:creationId xmlns:a16="http://schemas.microsoft.com/office/drawing/2014/main" id="{8ACF347D-9C60-4A6F-99F7-0D5FB15044BE}"/>
              </a:ext>
            </a:extLst>
          </p:cNvPr>
          <p:cNvPicPr>
            <a:picLocks noChangeAspect="1" noChangeArrowheads="1"/>
          </p:cNvPicPr>
          <p:nvPr/>
        </p:nvPicPr>
        <p:blipFill>
          <a:blip r:embed="rId2">
            <a:duotone>
              <a:schemeClr val="accent6">
                <a:shade val="45000"/>
                <a:satMod val="135000"/>
              </a:schemeClr>
              <a:prstClr val="white"/>
            </a:duotone>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a:ext>
            </a:extLst>
          </a:blip>
          <a:srcRect/>
          <a:stretch>
            <a:fillRect/>
          </a:stretch>
        </p:blipFill>
        <p:spPr bwMode="auto">
          <a:xfrm>
            <a:off x="2775744" y="1865313"/>
            <a:ext cx="342900"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6" name="Picture 126">
            <a:extLst>
              <a:ext uri="{FF2B5EF4-FFF2-40B4-BE49-F238E27FC236}">
                <a16:creationId xmlns:a16="http://schemas.microsoft.com/office/drawing/2014/main" id="{3C4F5936-6EC0-4571-9717-19CC3DD68BF0}"/>
              </a:ext>
            </a:extLst>
          </p:cNvPr>
          <p:cNvPicPr>
            <a:picLocks noChangeAspect="1" noChangeArrowheads="1"/>
          </p:cNvPicPr>
          <p:nvPr/>
        </p:nvPicPr>
        <p:blipFill>
          <a:blip r:embed="rId4">
            <a:duotone>
              <a:schemeClr val="accent6">
                <a:shade val="45000"/>
                <a:satMod val="135000"/>
              </a:schemeClr>
              <a:prstClr val="white"/>
            </a:duotone>
            <a:extLst>
              <a:ext uri="{BEBA8EAE-BF5A-486C-A8C5-ECC9F3942E4B}">
                <a14:imgProps xmlns:a14="http://schemas.microsoft.com/office/drawing/2010/main">
                  <a14:imgLayer r:embed="rId5">
                    <a14:imgEffect>
                      <a14:saturation sat="0"/>
                    </a14:imgEffect>
                  </a14:imgLayer>
                </a14:imgProps>
              </a:ext>
              <a:ext uri="{28A0092B-C50C-407E-A947-70E740481C1C}">
                <a14:useLocalDpi xmlns:a14="http://schemas.microsoft.com/office/drawing/2010/main"/>
              </a:ext>
            </a:extLst>
          </a:blip>
          <a:srcRect/>
          <a:stretch>
            <a:fillRect/>
          </a:stretch>
        </p:blipFill>
        <p:spPr bwMode="auto">
          <a:xfrm>
            <a:off x="2788444" y="2501900"/>
            <a:ext cx="32385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7" name="Picture 127">
            <a:extLst>
              <a:ext uri="{FF2B5EF4-FFF2-40B4-BE49-F238E27FC236}">
                <a16:creationId xmlns:a16="http://schemas.microsoft.com/office/drawing/2014/main" id="{ACCD737A-CE13-45F6-BDF5-AAFA015BB06E}"/>
              </a:ext>
            </a:extLst>
          </p:cNvPr>
          <p:cNvPicPr>
            <a:picLocks noChangeAspect="1" noChangeArrowheads="1"/>
          </p:cNvPicPr>
          <p:nvPr/>
        </p:nvPicPr>
        <p:blipFill>
          <a:blip r:embed="rId4">
            <a:duotone>
              <a:schemeClr val="accent6">
                <a:shade val="45000"/>
                <a:satMod val="135000"/>
              </a:schemeClr>
              <a:prstClr val="white"/>
            </a:duotone>
            <a:extLst>
              <a:ext uri="{BEBA8EAE-BF5A-486C-A8C5-ECC9F3942E4B}">
                <a14:imgProps xmlns:a14="http://schemas.microsoft.com/office/drawing/2010/main">
                  <a14:imgLayer r:embed="rId5">
                    <a14:imgEffect>
                      <a14:saturation sat="0"/>
                    </a14:imgEffect>
                  </a14:imgLayer>
                </a14:imgProps>
              </a:ext>
              <a:ext uri="{28A0092B-C50C-407E-A947-70E740481C1C}">
                <a14:useLocalDpi xmlns:a14="http://schemas.microsoft.com/office/drawing/2010/main"/>
              </a:ext>
            </a:extLst>
          </a:blip>
          <a:srcRect/>
          <a:stretch>
            <a:fillRect/>
          </a:stretch>
        </p:blipFill>
        <p:spPr bwMode="auto">
          <a:xfrm>
            <a:off x="2788444" y="5957888"/>
            <a:ext cx="32385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8" name="Picture 128">
            <a:extLst>
              <a:ext uri="{FF2B5EF4-FFF2-40B4-BE49-F238E27FC236}">
                <a16:creationId xmlns:a16="http://schemas.microsoft.com/office/drawing/2014/main" id="{758D3D3E-D01D-488B-8F7D-1792A12B6906}"/>
              </a:ext>
            </a:extLst>
          </p:cNvPr>
          <p:cNvPicPr>
            <a:picLocks noChangeAspect="1" noChangeArrowheads="1"/>
          </p:cNvPicPr>
          <p:nvPr/>
        </p:nvPicPr>
        <p:blipFill>
          <a:blip r:embed="rId6">
            <a:duotone>
              <a:schemeClr val="accent6">
                <a:shade val="45000"/>
                <a:satMod val="135000"/>
              </a:schemeClr>
              <a:prstClr val="white"/>
            </a:duotone>
            <a:extLst>
              <a:ext uri="{BEBA8EAE-BF5A-486C-A8C5-ECC9F3942E4B}">
                <a14:imgProps xmlns:a14="http://schemas.microsoft.com/office/drawing/2010/main">
                  <a14:imgLayer r:embed="rId7">
                    <a14:imgEffect>
                      <a14:saturation sat="0"/>
                    </a14:imgEffect>
                  </a14:imgLayer>
                </a14:imgProps>
              </a:ext>
              <a:ext uri="{28A0092B-C50C-407E-A947-70E740481C1C}">
                <a14:useLocalDpi xmlns:a14="http://schemas.microsoft.com/office/drawing/2010/main"/>
              </a:ext>
            </a:extLst>
          </a:blip>
          <a:srcRect/>
          <a:stretch>
            <a:fillRect/>
          </a:stretch>
        </p:blipFill>
        <p:spPr bwMode="auto">
          <a:xfrm>
            <a:off x="2788444" y="3017838"/>
            <a:ext cx="3048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9" name="Picture 129">
            <a:extLst>
              <a:ext uri="{FF2B5EF4-FFF2-40B4-BE49-F238E27FC236}">
                <a16:creationId xmlns:a16="http://schemas.microsoft.com/office/drawing/2014/main" id="{E4A46BD5-0F1B-4F93-B439-8B4C7415BE67}"/>
              </a:ext>
            </a:extLst>
          </p:cNvPr>
          <p:cNvPicPr>
            <a:picLocks noChangeAspect="1" noChangeArrowheads="1"/>
          </p:cNvPicPr>
          <p:nvPr/>
        </p:nvPicPr>
        <p:blipFill>
          <a:blip r:embed="rId8">
            <a:duotone>
              <a:schemeClr val="accent6">
                <a:shade val="45000"/>
                <a:satMod val="135000"/>
              </a:schemeClr>
              <a:prstClr val="white"/>
            </a:duotone>
            <a:extLst>
              <a:ext uri="{BEBA8EAE-BF5A-486C-A8C5-ECC9F3942E4B}">
                <a14:imgProps xmlns:a14="http://schemas.microsoft.com/office/drawing/2010/main">
                  <a14:imgLayer r:embed="rId9">
                    <a14:imgEffect>
                      <a14:saturation sat="0"/>
                    </a14:imgEffect>
                  </a14:imgLayer>
                </a14:imgProps>
              </a:ext>
              <a:ext uri="{28A0092B-C50C-407E-A947-70E740481C1C}">
                <a14:useLocalDpi xmlns:a14="http://schemas.microsoft.com/office/drawing/2010/main"/>
              </a:ext>
            </a:extLst>
          </a:blip>
          <a:srcRect/>
          <a:stretch>
            <a:fillRect/>
          </a:stretch>
        </p:blipFill>
        <p:spPr bwMode="auto">
          <a:xfrm>
            <a:off x="2788444" y="4000500"/>
            <a:ext cx="3238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0" name="Picture 130">
            <a:extLst>
              <a:ext uri="{FF2B5EF4-FFF2-40B4-BE49-F238E27FC236}">
                <a16:creationId xmlns:a16="http://schemas.microsoft.com/office/drawing/2014/main" id="{138203EE-8F8E-4D51-A884-C6E742712B0B}"/>
              </a:ext>
            </a:extLst>
          </p:cNvPr>
          <p:cNvPicPr>
            <a:picLocks noChangeAspect="1" noChangeArrowheads="1"/>
          </p:cNvPicPr>
          <p:nvPr/>
        </p:nvPicPr>
        <p:blipFill>
          <a:blip r:embed="rId10">
            <a:duotone>
              <a:schemeClr val="accent6">
                <a:shade val="45000"/>
                <a:satMod val="135000"/>
              </a:schemeClr>
              <a:prstClr val="white"/>
            </a:duotone>
            <a:extLst>
              <a:ext uri="{BEBA8EAE-BF5A-486C-A8C5-ECC9F3942E4B}">
                <a14:imgProps xmlns:a14="http://schemas.microsoft.com/office/drawing/2010/main">
                  <a14:imgLayer r:embed="rId11">
                    <a14:imgEffect>
                      <a14:saturation sat="0"/>
                    </a14:imgEffect>
                  </a14:imgLayer>
                </a14:imgProps>
              </a:ext>
              <a:ext uri="{28A0092B-C50C-407E-A947-70E740481C1C}">
                <a14:useLocalDpi xmlns:a14="http://schemas.microsoft.com/office/drawing/2010/main"/>
              </a:ext>
            </a:extLst>
          </a:blip>
          <a:srcRect/>
          <a:stretch>
            <a:fillRect/>
          </a:stretch>
        </p:blipFill>
        <p:spPr bwMode="auto">
          <a:xfrm>
            <a:off x="2788444" y="4457700"/>
            <a:ext cx="32385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1" name="Picture 131">
            <a:extLst>
              <a:ext uri="{FF2B5EF4-FFF2-40B4-BE49-F238E27FC236}">
                <a16:creationId xmlns:a16="http://schemas.microsoft.com/office/drawing/2014/main" id="{85EB0B41-282D-490F-AF56-8BAC9D3BE390}"/>
              </a:ext>
            </a:extLst>
          </p:cNvPr>
          <p:cNvPicPr>
            <a:picLocks noChangeAspect="1" noChangeArrowheads="1"/>
          </p:cNvPicPr>
          <p:nvPr/>
        </p:nvPicPr>
        <p:blipFill>
          <a:blip r:embed="rId12">
            <a:duotone>
              <a:schemeClr val="accent6">
                <a:shade val="45000"/>
                <a:satMod val="135000"/>
              </a:schemeClr>
              <a:prstClr val="white"/>
            </a:duotone>
            <a:extLst>
              <a:ext uri="{BEBA8EAE-BF5A-486C-A8C5-ECC9F3942E4B}">
                <a14:imgProps xmlns:a14="http://schemas.microsoft.com/office/drawing/2010/main">
                  <a14:imgLayer r:embed="rId13">
                    <a14:imgEffect>
                      <a14:saturation sat="0"/>
                    </a14:imgEffect>
                  </a14:imgLayer>
                </a14:imgProps>
              </a:ext>
              <a:ext uri="{28A0092B-C50C-407E-A947-70E740481C1C}">
                <a14:useLocalDpi xmlns:a14="http://schemas.microsoft.com/office/drawing/2010/main"/>
              </a:ext>
            </a:extLst>
          </a:blip>
          <a:srcRect/>
          <a:stretch>
            <a:fillRect/>
          </a:stretch>
        </p:blipFill>
        <p:spPr bwMode="auto">
          <a:xfrm>
            <a:off x="2788444" y="4949825"/>
            <a:ext cx="3048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2" name="Picture 132">
            <a:extLst>
              <a:ext uri="{FF2B5EF4-FFF2-40B4-BE49-F238E27FC236}">
                <a16:creationId xmlns:a16="http://schemas.microsoft.com/office/drawing/2014/main" id="{68CE8994-D08C-44E9-8CFD-1224B466475B}"/>
              </a:ext>
            </a:extLst>
          </p:cNvPr>
          <p:cNvPicPr>
            <a:picLocks noChangeAspect="1" noChangeArrowheads="1"/>
          </p:cNvPicPr>
          <p:nvPr/>
        </p:nvPicPr>
        <p:blipFill>
          <a:blip r:embed="rId14">
            <a:duotone>
              <a:schemeClr val="accent6">
                <a:shade val="45000"/>
                <a:satMod val="135000"/>
              </a:schemeClr>
              <a:prstClr val="white"/>
            </a:duotone>
            <a:extLst>
              <a:ext uri="{BEBA8EAE-BF5A-486C-A8C5-ECC9F3942E4B}">
                <a14:imgProps xmlns:a14="http://schemas.microsoft.com/office/drawing/2010/main">
                  <a14:imgLayer r:embed="rId15">
                    <a14:imgEffect>
                      <a14:saturation sat="0"/>
                    </a14:imgEffect>
                  </a14:imgLayer>
                </a14:imgProps>
              </a:ext>
              <a:ext uri="{28A0092B-C50C-407E-A947-70E740481C1C}">
                <a14:useLocalDpi xmlns:a14="http://schemas.microsoft.com/office/drawing/2010/main"/>
              </a:ext>
            </a:extLst>
          </a:blip>
          <a:srcRect/>
          <a:stretch>
            <a:fillRect/>
          </a:stretch>
        </p:blipFill>
        <p:spPr bwMode="auto">
          <a:xfrm>
            <a:off x="2788444" y="5453063"/>
            <a:ext cx="32385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3" name="Picture 133">
            <a:extLst>
              <a:ext uri="{FF2B5EF4-FFF2-40B4-BE49-F238E27FC236}">
                <a16:creationId xmlns:a16="http://schemas.microsoft.com/office/drawing/2014/main" id="{7B3F92C0-8D83-4896-AA20-AB824A74BBCC}"/>
              </a:ext>
            </a:extLst>
          </p:cNvPr>
          <p:cNvPicPr>
            <a:picLocks noChangeAspect="1" noChangeArrowheads="1"/>
          </p:cNvPicPr>
          <p:nvPr/>
        </p:nvPicPr>
        <p:blipFill>
          <a:blip r:embed="rId16">
            <a:duotone>
              <a:schemeClr val="accent6">
                <a:shade val="45000"/>
                <a:satMod val="135000"/>
              </a:schemeClr>
              <a:prstClr val="white"/>
            </a:duotone>
            <a:extLst>
              <a:ext uri="{BEBA8EAE-BF5A-486C-A8C5-ECC9F3942E4B}">
                <a14:imgProps xmlns:a14="http://schemas.microsoft.com/office/drawing/2010/main">
                  <a14:imgLayer r:embed="rId17">
                    <a14:imgEffect>
                      <a14:saturation sat="0"/>
                    </a14:imgEffect>
                  </a14:imgLayer>
                </a14:imgProps>
              </a:ext>
              <a:ext uri="{28A0092B-C50C-407E-A947-70E740481C1C}">
                <a14:useLocalDpi xmlns:a14="http://schemas.microsoft.com/office/drawing/2010/main"/>
              </a:ext>
            </a:extLst>
          </a:blip>
          <a:srcRect/>
          <a:stretch>
            <a:fillRect/>
          </a:stretch>
        </p:blipFill>
        <p:spPr bwMode="auto">
          <a:xfrm>
            <a:off x="6315869" y="3005138"/>
            <a:ext cx="32385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4" name="Picture 134">
            <a:extLst>
              <a:ext uri="{FF2B5EF4-FFF2-40B4-BE49-F238E27FC236}">
                <a16:creationId xmlns:a16="http://schemas.microsoft.com/office/drawing/2014/main" id="{E3E463EF-65D3-44D4-B65B-EBF06B94D99B}"/>
              </a:ext>
            </a:extLst>
          </p:cNvPr>
          <p:cNvPicPr>
            <a:picLocks noChangeAspect="1" noChangeArrowheads="1"/>
          </p:cNvPicPr>
          <p:nvPr/>
        </p:nvPicPr>
        <p:blipFill>
          <a:blip r:embed="rId18">
            <a:extLst>
              <a:ext uri="{28A0092B-C50C-407E-A947-70E740481C1C}">
                <a14:useLocalDpi xmlns:a14="http://schemas.microsoft.com/office/drawing/2010/main"/>
              </a:ext>
            </a:extLst>
          </a:blip>
          <a:srcRect/>
          <a:stretch>
            <a:fillRect/>
          </a:stretch>
        </p:blipFill>
        <p:spPr bwMode="auto">
          <a:xfrm>
            <a:off x="6315869" y="3509963"/>
            <a:ext cx="32385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5" name="Picture 135">
            <a:extLst>
              <a:ext uri="{FF2B5EF4-FFF2-40B4-BE49-F238E27FC236}">
                <a16:creationId xmlns:a16="http://schemas.microsoft.com/office/drawing/2014/main" id="{A0035F85-AF79-4303-8E19-FB01B9D4A411}"/>
              </a:ext>
            </a:extLst>
          </p:cNvPr>
          <p:cNvPicPr>
            <a:picLocks noChangeAspect="1" noChangeArrowheads="1"/>
          </p:cNvPicPr>
          <p:nvPr/>
        </p:nvPicPr>
        <p:blipFill>
          <a:blip r:embed="rId19">
            <a:duotone>
              <a:schemeClr val="accent6">
                <a:shade val="45000"/>
                <a:satMod val="135000"/>
              </a:schemeClr>
              <a:prstClr val="white"/>
            </a:duotone>
            <a:extLst>
              <a:ext uri="{BEBA8EAE-BF5A-486C-A8C5-ECC9F3942E4B}">
                <a14:imgProps xmlns:a14="http://schemas.microsoft.com/office/drawing/2010/main">
                  <a14:imgLayer r:embed="rId20">
                    <a14:imgEffect>
                      <a14:saturation sat="0"/>
                    </a14:imgEffect>
                  </a14:imgLayer>
                </a14:imgProps>
              </a:ext>
              <a:ext uri="{28A0092B-C50C-407E-A947-70E740481C1C}">
                <a14:useLocalDpi xmlns:a14="http://schemas.microsoft.com/office/drawing/2010/main"/>
              </a:ext>
            </a:extLst>
          </a:blip>
          <a:srcRect/>
          <a:stretch>
            <a:fillRect/>
          </a:stretch>
        </p:blipFill>
        <p:spPr bwMode="auto">
          <a:xfrm>
            <a:off x="6315869" y="1925638"/>
            <a:ext cx="30480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6" name="Picture 136">
            <a:extLst>
              <a:ext uri="{FF2B5EF4-FFF2-40B4-BE49-F238E27FC236}">
                <a16:creationId xmlns:a16="http://schemas.microsoft.com/office/drawing/2014/main" id="{A0887CCE-8C1B-4A55-AEB8-8EFE397E7A6B}"/>
              </a:ext>
            </a:extLst>
          </p:cNvPr>
          <p:cNvPicPr>
            <a:picLocks noChangeAspect="1" noChangeArrowheads="1"/>
          </p:cNvPicPr>
          <p:nvPr/>
        </p:nvPicPr>
        <p:blipFill>
          <a:blip r:embed="rId19">
            <a:duotone>
              <a:schemeClr val="accent6">
                <a:shade val="45000"/>
                <a:satMod val="135000"/>
              </a:schemeClr>
              <a:prstClr val="white"/>
            </a:duotone>
            <a:extLst>
              <a:ext uri="{BEBA8EAE-BF5A-486C-A8C5-ECC9F3942E4B}">
                <a14:imgProps xmlns:a14="http://schemas.microsoft.com/office/drawing/2010/main">
                  <a14:imgLayer r:embed="rId20">
                    <a14:imgEffect>
                      <a14:saturation sat="0"/>
                    </a14:imgEffect>
                  </a14:imgLayer>
                </a14:imgProps>
              </a:ext>
              <a:ext uri="{28A0092B-C50C-407E-A947-70E740481C1C}">
                <a14:useLocalDpi xmlns:a14="http://schemas.microsoft.com/office/drawing/2010/main"/>
              </a:ext>
            </a:extLst>
          </a:blip>
          <a:srcRect/>
          <a:stretch>
            <a:fillRect/>
          </a:stretch>
        </p:blipFill>
        <p:spPr bwMode="auto">
          <a:xfrm>
            <a:off x="6315869" y="2501900"/>
            <a:ext cx="30480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7" name="Picture 137">
            <a:extLst>
              <a:ext uri="{FF2B5EF4-FFF2-40B4-BE49-F238E27FC236}">
                <a16:creationId xmlns:a16="http://schemas.microsoft.com/office/drawing/2014/main" id="{A23C541D-CB81-4475-B974-8E1EEA267AC5}"/>
              </a:ext>
            </a:extLst>
          </p:cNvPr>
          <p:cNvPicPr>
            <a:picLocks noChangeAspect="1" noChangeArrowheads="1"/>
          </p:cNvPicPr>
          <p:nvPr/>
        </p:nvPicPr>
        <p:blipFill>
          <a:blip r:embed="rId19">
            <a:duotone>
              <a:schemeClr val="accent6">
                <a:shade val="45000"/>
                <a:satMod val="135000"/>
              </a:schemeClr>
              <a:prstClr val="white"/>
            </a:duotone>
            <a:extLst>
              <a:ext uri="{BEBA8EAE-BF5A-486C-A8C5-ECC9F3942E4B}">
                <a14:imgProps xmlns:a14="http://schemas.microsoft.com/office/drawing/2010/main">
                  <a14:imgLayer r:embed="rId20">
                    <a14:imgEffect>
                      <a14:saturation sat="0"/>
                    </a14:imgEffect>
                  </a14:imgLayer>
                </a14:imgProps>
              </a:ext>
              <a:ext uri="{28A0092B-C50C-407E-A947-70E740481C1C}">
                <a14:useLocalDpi xmlns:a14="http://schemas.microsoft.com/office/drawing/2010/main"/>
              </a:ext>
            </a:extLst>
          </a:blip>
          <a:srcRect/>
          <a:stretch>
            <a:fillRect/>
          </a:stretch>
        </p:blipFill>
        <p:spPr bwMode="auto">
          <a:xfrm>
            <a:off x="6315869" y="4013200"/>
            <a:ext cx="30480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8" name="Picture 138">
            <a:extLst>
              <a:ext uri="{FF2B5EF4-FFF2-40B4-BE49-F238E27FC236}">
                <a16:creationId xmlns:a16="http://schemas.microsoft.com/office/drawing/2014/main" id="{96D7FDC8-3359-41FE-9CC9-754398039DD1}"/>
              </a:ext>
            </a:extLst>
          </p:cNvPr>
          <p:cNvPicPr>
            <a:picLocks noChangeAspect="1" noChangeArrowheads="1"/>
          </p:cNvPicPr>
          <p:nvPr/>
        </p:nvPicPr>
        <p:blipFill>
          <a:blip r:embed="rId19">
            <a:duotone>
              <a:schemeClr val="accent6">
                <a:shade val="45000"/>
                <a:satMod val="135000"/>
              </a:schemeClr>
              <a:prstClr val="white"/>
            </a:duotone>
            <a:extLst>
              <a:ext uri="{BEBA8EAE-BF5A-486C-A8C5-ECC9F3942E4B}">
                <a14:imgProps xmlns:a14="http://schemas.microsoft.com/office/drawing/2010/main">
                  <a14:imgLayer r:embed="rId20">
                    <a14:imgEffect>
                      <a14:saturation sat="0"/>
                    </a14:imgEffect>
                  </a14:imgLayer>
                </a14:imgProps>
              </a:ext>
              <a:ext uri="{28A0092B-C50C-407E-A947-70E740481C1C}">
                <a14:useLocalDpi xmlns:a14="http://schemas.microsoft.com/office/drawing/2010/main"/>
              </a:ext>
            </a:extLst>
          </a:blip>
          <a:srcRect/>
          <a:stretch>
            <a:fillRect/>
          </a:stretch>
        </p:blipFill>
        <p:spPr bwMode="auto">
          <a:xfrm>
            <a:off x="6315869" y="4479925"/>
            <a:ext cx="30480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9" name="Picture 139">
            <a:extLst>
              <a:ext uri="{FF2B5EF4-FFF2-40B4-BE49-F238E27FC236}">
                <a16:creationId xmlns:a16="http://schemas.microsoft.com/office/drawing/2014/main" id="{160C89E8-31BF-4AA0-8B6E-38840F797A38}"/>
              </a:ext>
            </a:extLst>
          </p:cNvPr>
          <p:cNvPicPr>
            <a:picLocks noChangeAspect="1" noChangeArrowheads="1"/>
          </p:cNvPicPr>
          <p:nvPr/>
        </p:nvPicPr>
        <p:blipFill>
          <a:blip r:embed="rId19">
            <a:duotone>
              <a:schemeClr val="accent6">
                <a:shade val="45000"/>
                <a:satMod val="135000"/>
              </a:schemeClr>
              <a:prstClr val="white"/>
            </a:duotone>
            <a:extLst>
              <a:ext uri="{BEBA8EAE-BF5A-486C-A8C5-ECC9F3942E4B}">
                <a14:imgProps xmlns:a14="http://schemas.microsoft.com/office/drawing/2010/main">
                  <a14:imgLayer r:embed="rId20">
                    <a14:imgEffect>
                      <a14:saturation sat="0"/>
                    </a14:imgEffect>
                  </a14:imgLayer>
                </a14:imgProps>
              </a:ext>
              <a:ext uri="{28A0092B-C50C-407E-A947-70E740481C1C}">
                <a14:useLocalDpi xmlns:a14="http://schemas.microsoft.com/office/drawing/2010/main"/>
              </a:ext>
            </a:extLst>
          </a:blip>
          <a:srcRect/>
          <a:stretch>
            <a:fillRect/>
          </a:stretch>
        </p:blipFill>
        <p:spPr bwMode="auto">
          <a:xfrm>
            <a:off x="6315869" y="4949825"/>
            <a:ext cx="30480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20" name="Picture 140">
            <a:extLst>
              <a:ext uri="{FF2B5EF4-FFF2-40B4-BE49-F238E27FC236}">
                <a16:creationId xmlns:a16="http://schemas.microsoft.com/office/drawing/2014/main" id="{0496F248-6E6D-42A5-BFE1-BB12C1F981D8}"/>
              </a:ext>
            </a:extLst>
          </p:cNvPr>
          <p:cNvPicPr>
            <a:picLocks noChangeAspect="1" noChangeArrowheads="1"/>
          </p:cNvPicPr>
          <p:nvPr/>
        </p:nvPicPr>
        <p:blipFill>
          <a:blip r:embed="rId19">
            <a:duotone>
              <a:schemeClr val="accent6">
                <a:shade val="45000"/>
                <a:satMod val="135000"/>
              </a:schemeClr>
              <a:prstClr val="white"/>
            </a:duotone>
            <a:extLst>
              <a:ext uri="{BEBA8EAE-BF5A-486C-A8C5-ECC9F3942E4B}">
                <a14:imgProps xmlns:a14="http://schemas.microsoft.com/office/drawing/2010/main">
                  <a14:imgLayer r:embed="rId20">
                    <a14:imgEffect>
                      <a14:saturation sat="0"/>
                    </a14:imgEffect>
                  </a14:imgLayer>
                </a14:imgProps>
              </a:ext>
              <a:ext uri="{28A0092B-C50C-407E-A947-70E740481C1C}">
                <a14:useLocalDpi xmlns:a14="http://schemas.microsoft.com/office/drawing/2010/main"/>
              </a:ext>
            </a:extLst>
          </a:blip>
          <a:srcRect/>
          <a:stretch>
            <a:fillRect/>
          </a:stretch>
        </p:blipFill>
        <p:spPr bwMode="auto">
          <a:xfrm>
            <a:off x="6315869" y="5453063"/>
            <a:ext cx="30480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21" name="Picture 141">
            <a:extLst>
              <a:ext uri="{FF2B5EF4-FFF2-40B4-BE49-F238E27FC236}">
                <a16:creationId xmlns:a16="http://schemas.microsoft.com/office/drawing/2014/main" id="{A4DB3B1A-A3A3-4165-8939-1B295D8D9D3E}"/>
              </a:ext>
            </a:extLst>
          </p:cNvPr>
          <p:cNvPicPr>
            <a:picLocks noChangeAspect="1" noChangeArrowheads="1"/>
          </p:cNvPicPr>
          <p:nvPr/>
        </p:nvPicPr>
        <p:blipFill>
          <a:blip r:embed="rId19">
            <a:duotone>
              <a:schemeClr val="accent6">
                <a:shade val="45000"/>
                <a:satMod val="135000"/>
              </a:schemeClr>
              <a:prstClr val="white"/>
            </a:duotone>
            <a:extLst>
              <a:ext uri="{BEBA8EAE-BF5A-486C-A8C5-ECC9F3942E4B}">
                <a14:imgProps xmlns:a14="http://schemas.microsoft.com/office/drawing/2010/main">
                  <a14:imgLayer r:embed="rId20">
                    <a14:imgEffect>
                      <a14:saturation sat="0"/>
                    </a14:imgEffect>
                  </a14:imgLayer>
                </a14:imgProps>
              </a:ext>
              <a:ext uri="{28A0092B-C50C-407E-A947-70E740481C1C}">
                <a14:useLocalDpi xmlns:a14="http://schemas.microsoft.com/office/drawing/2010/main"/>
              </a:ext>
            </a:extLst>
          </a:blip>
          <a:srcRect/>
          <a:stretch>
            <a:fillRect/>
          </a:stretch>
        </p:blipFill>
        <p:spPr bwMode="auto">
          <a:xfrm>
            <a:off x="6315869" y="5957888"/>
            <a:ext cx="30480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22" name="Text Box 142">
            <a:extLst>
              <a:ext uri="{FF2B5EF4-FFF2-40B4-BE49-F238E27FC236}">
                <a16:creationId xmlns:a16="http://schemas.microsoft.com/office/drawing/2014/main" id="{AE110AA6-DD54-42D6-8A2B-8F1541E87431}"/>
              </a:ext>
            </a:extLst>
          </p:cNvPr>
          <p:cNvSpPr txBox="1">
            <a:spLocks noChangeArrowheads="1"/>
          </p:cNvSpPr>
          <p:nvPr/>
        </p:nvSpPr>
        <p:spPr bwMode="auto">
          <a:xfrm>
            <a:off x="2555082" y="1420813"/>
            <a:ext cx="590391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
                <a:srgbClr val="000000"/>
              </a:buClr>
              <a:buFont typeface="Times New Roman" panose="02020603050405020304" pitchFamily="18" charset="0"/>
              <a:buNone/>
            </a:pPr>
            <a:endParaRPr lang="fr-FR" altLang="fr-FR" sz="1800"/>
          </a:p>
        </p:txBody>
      </p:sp>
      <p:pic>
        <p:nvPicPr>
          <p:cNvPr id="23" name="Picture 143">
            <a:extLst>
              <a:ext uri="{FF2B5EF4-FFF2-40B4-BE49-F238E27FC236}">
                <a16:creationId xmlns:a16="http://schemas.microsoft.com/office/drawing/2014/main" id="{F8F73BAB-BDAD-4A49-B3AE-8DA9DDB4C00C}"/>
              </a:ext>
            </a:extLst>
          </p:cNvPr>
          <p:cNvPicPr>
            <a:picLocks noChangeAspect="1" noChangeArrowheads="1"/>
          </p:cNvPicPr>
          <p:nvPr/>
        </p:nvPicPr>
        <p:blipFill>
          <a:blip r:embed="rId21">
            <a:duotone>
              <a:schemeClr val="accent6">
                <a:shade val="45000"/>
                <a:satMod val="135000"/>
              </a:schemeClr>
              <a:prstClr val="white"/>
            </a:duotone>
            <a:extLst>
              <a:ext uri="{28A0092B-C50C-407E-A947-70E740481C1C}">
                <a14:useLocalDpi xmlns:a14="http://schemas.microsoft.com/office/drawing/2010/main"/>
              </a:ext>
            </a:extLst>
          </a:blip>
          <a:srcRect/>
          <a:stretch>
            <a:fillRect/>
          </a:stretch>
        </p:blipFill>
        <p:spPr bwMode="auto">
          <a:xfrm>
            <a:off x="2915444" y="1133475"/>
            <a:ext cx="361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24" name="Text Box 144">
            <a:extLst>
              <a:ext uri="{FF2B5EF4-FFF2-40B4-BE49-F238E27FC236}">
                <a16:creationId xmlns:a16="http://schemas.microsoft.com/office/drawing/2014/main" id="{02CD27F9-0B2F-44E9-80CC-FD257B1F6C77}"/>
              </a:ext>
            </a:extLst>
          </p:cNvPr>
          <p:cNvSpPr txBox="1">
            <a:spLocks noChangeArrowheads="1"/>
          </p:cNvSpPr>
          <p:nvPr/>
        </p:nvSpPr>
        <p:spPr bwMode="auto">
          <a:xfrm>
            <a:off x="3418681" y="1204914"/>
            <a:ext cx="5976938" cy="5484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spcBef>
                <a:spcPct val="20000"/>
              </a:spcBef>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chemeClr val="tx1"/>
                </a:solidFill>
                <a:latin typeface="Arial" panose="020B0604020202020204" pitchFamily="34" charset="0"/>
              </a:defRPr>
            </a:lvl1pPr>
            <a:lvl2pPr marL="742950" indent="-285750">
              <a:spcBef>
                <a:spcPct val="20000"/>
              </a:spcBef>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chemeClr val="tx1"/>
                </a:solidFill>
                <a:latin typeface="Arial" panose="020B0604020202020204" pitchFamily="34" charset="0"/>
              </a:defRPr>
            </a:lvl2pPr>
            <a:lvl3pPr marL="1143000" indent="-228600">
              <a:spcBef>
                <a:spcPct val="20000"/>
              </a:spcBef>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panose="020B0604020202020204" pitchFamily="34" charset="0"/>
              </a:defRPr>
            </a:lvl3pPr>
            <a:lvl4pPr marL="1600200" indent="-228600">
              <a:spcBef>
                <a:spcPct val="20000"/>
              </a:spcBef>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defRPr>
            </a:lvl4pPr>
            <a:lvl5pPr marL="2057400" indent="-228600">
              <a:spcBef>
                <a:spcPct val="20000"/>
              </a:spcBef>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defRPr>
            </a:lvl9pPr>
          </a:lstStyle>
          <a:p>
            <a:pPr>
              <a:spcBef>
                <a:spcPts val="625"/>
              </a:spcBef>
              <a:buClr>
                <a:srgbClr val="000000"/>
              </a:buClr>
              <a:buNone/>
            </a:pPr>
            <a:r>
              <a:rPr lang="fr-FR" altLang="fr-FR" sz="1050" b="1" dirty="0">
                <a:solidFill>
                  <a:srgbClr val="000000"/>
                </a:solidFill>
                <a:latin typeface="Verdana" panose="020B0604030504040204" pitchFamily="34" charset="0"/>
                <a:cs typeface="Arial" panose="020B0604020202020204" pitchFamily="34" charset="0"/>
              </a:rPr>
              <a:t>1 verre « standard » ou  une unité d’alcool  ≈ 10 g alcool pur</a:t>
            </a:r>
          </a:p>
          <a:p>
            <a:pPr>
              <a:spcBef>
                <a:spcPts val="625"/>
              </a:spcBef>
              <a:buClr>
                <a:srgbClr val="000000"/>
              </a:buClr>
              <a:buNone/>
            </a:pPr>
            <a:r>
              <a:rPr lang="fr-FR" altLang="fr-FR" sz="1050" b="1" dirty="0">
                <a:solidFill>
                  <a:srgbClr val="000000"/>
                </a:solidFill>
                <a:latin typeface="Verdana" panose="020B0604030504040204" pitchFamily="34" charset="0"/>
                <a:cs typeface="Arial" panose="020B0604020202020204" pitchFamily="34" charset="0"/>
              </a:rPr>
              <a:t>Calcul quantité alcool dans 1 verre </a:t>
            </a:r>
            <a:r>
              <a:rPr lang="fr-FR" altLang="fr-FR" sz="1000" b="1" dirty="0">
                <a:solidFill>
                  <a:srgbClr val="000000"/>
                </a:solidFill>
                <a:latin typeface="Verdana" panose="020B0604030504040204" pitchFamily="34" charset="0"/>
                <a:cs typeface="Arial" panose="020B0604020202020204" pitchFamily="34" charset="0"/>
              </a:rPr>
              <a:t>: </a:t>
            </a:r>
            <a:r>
              <a:rPr lang="fr-FR" altLang="fr-FR" sz="1400" b="1" dirty="0">
                <a:solidFill>
                  <a:srgbClr val="000000"/>
                </a:solidFill>
                <a:latin typeface="Verdana" panose="020B0604030504040204" pitchFamily="34" charset="0"/>
                <a:cs typeface="Arial" panose="020B0604020202020204" pitchFamily="34" charset="0"/>
              </a:rPr>
              <a:t>8 X ° X volume (cl) / 100</a:t>
            </a:r>
          </a:p>
        </p:txBody>
      </p:sp>
      <p:pic>
        <p:nvPicPr>
          <p:cNvPr id="25" name="Picture 145">
            <a:extLst>
              <a:ext uri="{FF2B5EF4-FFF2-40B4-BE49-F238E27FC236}">
                <a16:creationId xmlns:a16="http://schemas.microsoft.com/office/drawing/2014/main" id="{937F7357-1516-4D9E-94CE-93073A6121CF}"/>
              </a:ext>
            </a:extLst>
          </p:cNvPr>
          <p:cNvPicPr>
            <a:picLocks noChangeAspect="1" noChangeArrowheads="1"/>
          </p:cNvPicPr>
          <p:nvPr/>
        </p:nvPicPr>
        <p:blipFill>
          <a:blip r:embed="rId18">
            <a:extLst>
              <a:ext uri="{28A0092B-C50C-407E-A947-70E740481C1C}">
                <a14:useLocalDpi xmlns:a14="http://schemas.microsoft.com/office/drawing/2010/main"/>
              </a:ext>
            </a:extLst>
          </a:blip>
          <a:srcRect/>
          <a:stretch>
            <a:fillRect/>
          </a:stretch>
        </p:blipFill>
        <p:spPr bwMode="auto">
          <a:xfrm>
            <a:off x="6315869" y="3509963"/>
            <a:ext cx="32385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26" name="Picture 146">
            <a:extLst>
              <a:ext uri="{FF2B5EF4-FFF2-40B4-BE49-F238E27FC236}">
                <a16:creationId xmlns:a16="http://schemas.microsoft.com/office/drawing/2014/main" id="{5058E818-4357-4A87-A726-8B6CC10E019C}"/>
              </a:ext>
            </a:extLst>
          </p:cNvPr>
          <p:cNvPicPr>
            <a:picLocks noChangeAspect="1" noChangeArrowheads="1"/>
          </p:cNvPicPr>
          <p:nvPr/>
        </p:nvPicPr>
        <p:blipFill>
          <a:blip r:embed="rId16">
            <a:duotone>
              <a:schemeClr val="accent6">
                <a:shade val="45000"/>
                <a:satMod val="135000"/>
              </a:schemeClr>
              <a:prstClr val="white"/>
            </a:duotone>
            <a:extLst>
              <a:ext uri="{BEBA8EAE-BF5A-486C-A8C5-ECC9F3942E4B}">
                <a14:imgProps xmlns:a14="http://schemas.microsoft.com/office/drawing/2010/main">
                  <a14:imgLayer r:embed="rId17">
                    <a14:imgEffect>
                      <a14:saturation sat="0"/>
                    </a14:imgEffect>
                  </a14:imgLayer>
                </a14:imgProps>
              </a:ext>
              <a:ext uri="{28A0092B-C50C-407E-A947-70E740481C1C}">
                <a14:useLocalDpi xmlns:a14="http://schemas.microsoft.com/office/drawing/2010/main"/>
              </a:ext>
            </a:extLst>
          </a:blip>
          <a:srcRect/>
          <a:stretch>
            <a:fillRect/>
          </a:stretch>
        </p:blipFill>
        <p:spPr bwMode="auto">
          <a:xfrm>
            <a:off x="6315869" y="3509963"/>
            <a:ext cx="32385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27" name="Picture 147">
            <a:extLst>
              <a:ext uri="{FF2B5EF4-FFF2-40B4-BE49-F238E27FC236}">
                <a16:creationId xmlns:a16="http://schemas.microsoft.com/office/drawing/2014/main" id="{29AF1031-E06B-4C5B-9AE0-2846C3CA004E}"/>
              </a:ext>
            </a:extLst>
          </p:cNvPr>
          <p:cNvPicPr>
            <a:picLocks noChangeAspect="1" noChangeArrowheads="1"/>
          </p:cNvPicPr>
          <p:nvPr/>
        </p:nvPicPr>
        <p:blipFill>
          <a:blip r:embed="rId16">
            <a:duotone>
              <a:schemeClr val="accent6">
                <a:shade val="45000"/>
                <a:satMod val="135000"/>
              </a:schemeClr>
              <a:prstClr val="white"/>
            </a:duotone>
            <a:extLst>
              <a:ext uri="{BEBA8EAE-BF5A-486C-A8C5-ECC9F3942E4B}">
                <a14:imgProps xmlns:a14="http://schemas.microsoft.com/office/drawing/2010/main">
                  <a14:imgLayer r:embed="rId17">
                    <a14:imgEffect>
                      <a14:saturation sat="0"/>
                    </a14:imgEffect>
                  </a14:imgLayer>
                </a14:imgProps>
              </a:ext>
              <a:ext uri="{28A0092B-C50C-407E-A947-70E740481C1C}">
                <a14:useLocalDpi xmlns:a14="http://schemas.microsoft.com/office/drawing/2010/main"/>
              </a:ext>
            </a:extLst>
          </a:blip>
          <a:srcRect/>
          <a:stretch>
            <a:fillRect/>
          </a:stretch>
        </p:blipFill>
        <p:spPr bwMode="auto">
          <a:xfrm>
            <a:off x="2788444" y="3513138"/>
            <a:ext cx="32385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28" name="Text Box 124">
            <a:extLst>
              <a:ext uri="{FF2B5EF4-FFF2-40B4-BE49-F238E27FC236}">
                <a16:creationId xmlns:a16="http://schemas.microsoft.com/office/drawing/2014/main" id="{1252E3E5-9EE4-4859-AC6A-DBB8D3C654F4}"/>
              </a:ext>
            </a:extLst>
          </p:cNvPr>
          <p:cNvSpPr txBox="1">
            <a:spLocks noChangeArrowheads="1"/>
          </p:cNvSpPr>
          <p:nvPr/>
        </p:nvSpPr>
        <p:spPr bwMode="auto">
          <a:xfrm>
            <a:off x="2313781" y="6375400"/>
            <a:ext cx="7081838" cy="566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a:spcBef>
                <a:spcPct val="20000"/>
              </a:spcBef>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chemeClr val="tx1"/>
                </a:solidFill>
                <a:latin typeface="Arial" panose="020B0604020202020204" pitchFamily="34" charset="0"/>
              </a:defRPr>
            </a:lvl1pPr>
            <a:lvl2pPr marL="742950" indent="-285750">
              <a:spcBef>
                <a:spcPct val="20000"/>
              </a:spcBef>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chemeClr val="tx1"/>
                </a:solidFill>
                <a:latin typeface="Arial" panose="020B0604020202020204" pitchFamily="34" charset="0"/>
              </a:defRPr>
            </a:lvl2pPr>
            <a:lvl3pPr marL="1143000" indent="-228600">
              <a:spcBef>
                <a:spcPct val="20000"/>
              </a:spcBef>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panose="020B0604020202020204" pitchFamily="34" charset="0"/>
              </a:defRPr>
            </a:lvl3pPr>
            <a:lvl4pPr marL="1600200" indent="-228600">
              <a:spcBef>
                <a:spcPct val="20000"/>
              </a:spcBef>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defRPr>
            </a:lvl4pPr>
            <a:lvl5pPr marL="2057400" indent="-228600">
              <a:spcBef>
                <a:spcPct val="20000"/>
              </a:spcBef>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defRPr>
            </a:lvl9pPr>
          </a:lstStyle>
          <a:p>
            <a:pPr algn="ctr">
              <a:spcBef>
                <a:spcPts val="750"/>
              </a:spcBef>
              <a:buClr>
                <a:srgbClr val="000000"/>
              </a:buClr>
              <a:buNone/>
            </a:pPr>
            <a:r>
              <a:rPr lang="fr-FR" altLang="fr-FR" sz="1200" b="1" i="1" dirty="0">
                <a:solidFill>
                  <a:srgbClr val="FF0000"/>
                </a:solidFill>
                <a:latin typeface="Verdana" panose="020B0604030504040204" pitchFamily="34" charset="0"/>
                <a:cs typeface="Arial" panose="020B0604020202020204" pitchFamily="34" charset="0"/>
              </a:rPr>
              <a:t>Rappel : 1 heure à 1 heure ½ pour éliminer une dose « standard </a:t>
            </a:r>
            <a:r>
              <a:rPr lang="fr-FR" altLang="fr-FR" sz="1200" i="1" dirty="0">
                <a:solidFill>
                  <a:srgbClr val="FF0000"/>
                </a:solidFill>
                <a:latin typeface="Verdana" panose="020B0604030504040204" pitchFamily="34" charset="0"/>
                <a:cs typeface="Arial" panose="020B0604020202020204" pitchFamily="34" charset="0"/>
              </a:rPr>
              <a:t>»</a:t>
            </a:r>
          </a:p>
          <a:p>
            <a:pPr algn="ctr">
              <a:spcBef>
                <a:spcPts val="750"/>
              </a:spcBef>
              <a:buClr>
                <a:srgbClr val="000000"/>
              </a:buClr>
              <a:buNone/>
            </a:pPr>
            <a:endParaRPr lang="fr-FR" altLang="fr-FR" sz="1200" b="1" dirty="0">
              <a:solidFill>
                <a:srgbClr val="000000"/>
              </a:solidFill>
              <a:latin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20592522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22B5276C-6D6F-4DF8-9E54-46CB7C32406C}"/>
              </a:ext>
            </a:extLst>
          </p:cNvPr>
          <p:cNvSpPr txBox="1"/>
          <p:nvPr/>
        </p:nvSpPr>
        <p:spPr>
          <a:xfrm>
            <a:off x="1091683" y="1194318"/>
            <a:ext cx="9666514" cy="6063198"/>
          </a:xfrm>
          <a:prstGeom prst="rect">
            <a:avLst/>
          </a:prstGeom>
          <a:noFill/>
        </p:spPr>
        <p:txBody>
          <a:bodyPr wrap="square" rtlCol="0">
            <a:spAutoFit/>
          </a:bodyPr>
          <a:lstStyle/>
          <a:p>
            <a:pPr algn="l" fontAlgn="base"/>
            <a:endParaRPr lang="fr-FR" sz="2000" b="0" i="0" dirty="0">
              <a:effectLst/>
            </a:endParaRPr>
          </a:p>
          <a:p>
            <a:pPr algn="l" fontAlgn="base"/>
            <a:r>
              <a:rPr lang="fr-FR" sz="2000" b="0" i="0" dirty="0">
                <a:effectLst/>
              </a:rPr>
              <a:t> « L’alcool c’est </a:t>
            </a:r>
            <a:r>
              <a:rPr lang="fr-FR" sz="2000" b="1" i="0" dirty="0">
                <a:effectLst/>
              </a:rPr>
              <a:t>maximum 2 verres par jour, et pas tous les jours ».</a:t>
            </a:r>
            <a:r>
              <a:rPr lang="fr-FR" sz="2000" b="0" i="0" dirty="0">
                <a:effectLst/>
              </a:rPr>
              <a:t> *</a:t>
            </a:r>
          </a:p>
          <a:p>
            <a:pPr algn="l" fontAlgn="base"/>
            <a:r>
              <a:rPr lang="fr-FR" sz="2000" b="0" i="0" dirty="0">
                <a:effectLst/>
              </a:rPr>
              <a:t>  </a:t>
            </a:r>
          </a:p>
          <a:p>
            <a:pPr algn="l" fontAlgn="base"/>
            <a:r>
              <a:rPr lang="fr-FR" sz="2000" b="0" i="0" dirty="0">
                <a:effectLst/>
              </a:rPr>
              <a:t> Cela signifie qu’au cours d’une semaine il est recommandé :</a:t>
            </a:r>
          </a:p>
          <a:p>
            <a:pPr algn="l" fontAlgn="base"/>
            <a:endParaRPr lang="fr-FR" sz="2000" b="0" i="0" dirty="0">
              <a:effectLst/>
            </a:endParaRPr>
          </a:p>
          <a:p>
            <a:pPr algn="l" fontAlgn="base">
              <a:buFont typeface="Arial" panose="020B0604020202020204" pitchFamily="34" charset="0"/>
              <a:buChar char="•"/>
            </a:pPr>
            <a:r>
              <a:rPr lang="fr-FR" sz="2000" b="0" i="0" dirty="0">
                <a:effectLst/>
              </a:rPr>
              <a:t> d’avoir plusieurs jours sans consommation d’alcool</a:t>
            </a:r>
          </a:p>
          <a:p>
            <a:pPr algn="l" fontAlgn="base">
              <a:buFont typeface="Arial" panose="020B0604020202020204" pitchFamily="34" charset="0"/>
              <a:buChar char="•"/>
            </a:pPr>
            <a:endParaRPr lang="fr-FR" sz="2000" b="0" i="0" dirty="0">
              <a:effectLst/>
            </a:endParaRPr>
          </a:p>
          <a:p>
            <a:pPr algn="l" fontAlgn="base">
              <a:buFont typeface="Arial" panose="020B0604020202020204" pitchFamily="34" charset="0"/>
              <a:buChar char="•"/>
            </a:pPr>
            <a:r>
              <a:rPr lang="fr-FR" sz="2000" b="0" i="0" dirty="0">
                <a:effectLst/>
              </a:rPr>
              <a:t> de ne pas boire plus de 2 verres dits « standards » les jours où l’on consomme de l’alcool</a:t>
            </a:r>
          </a:p>
          <a:p>
            <a:pPr algn="l" fontAlgn="base">
              <a:buFont typeface="Arial" panose="020B0604020202020204" pitchFamily="34" charset="0"/>
              <a:buChar char="•"/>
            </a:pPr>
            <a:endParaRPr lang="fr-FR" sz="2000" b="0" i="0" dirty="0">
              <a:effectLst/>
            </a:endParaRPr>
          </a:p>
          <a:p>
            <a:pPr algn="l" fontAlgn="base">
              <a:buFont typeface="Arial" panose="020B0604020202020204" pitchFamily="34" charset="0"/>
              <a:buChar char="•"/>
            </a:pPr>
            <a:r>
              <a:rPr lang="fr-FR" sz="2000" b="0" i="0" dirty="0">
                <a:effectLst/>
              </a:rPr>
              <a:t> et globalement, de ne pas consommer plus de 10 verres standards par semaine.</a:t>
            </a:r>
          </a:p>
          <a:p>
            <a:pPr algn="l" fontAlgn="base">
              <a:buFont typeface="Arial" panose="020B0604020202020204" pitchFamily="34" charset="0"/>
              <a:buChar char="•"/>
            </a:pPr>
            <a:endParaRPr lang="fr-FR" sz="2000" b="0" i="0" dirty="0">
              <a:effectLst/>
            </a:endParaRPr>
          </a:p>
          <a:p>
            <a:pPr algn="l" fontAlgn="base"/>
            <a:r>
              <a:rPr lang="fr-FR" sz="2000" b="0" i="0" dirty="0">
                <a:effectLst/>
              </a:rPr>
              <a:t> Ces repères de consommation sont valables pour les hommes comme pour les femmes (sauf si elles sont enceintes)</a:t>
            </a:r>
          </a:p>
          <a:p>
            <a:pPr algn="ctr" fontAlgn="base"/>
            <a:r>
              <a:rPr kumimoji="0" lang="fr-FR" sz="2000" b="0" i="0" u="none" strike="noStrike" kern="1200" cap="none" spc="0" normalizeH="0" baseline="0" noProof="0" dirty="0">
                <a:ln>
                  <a:noFill/>
                </a:ln>
                <a:solidFill>
                  <a:srgbClr val="7A2553"/>
                </a:solidFill>
                <a:effectLst/>
                <a:uLnTx/>
                <a:uFillTx/>
                <a:ea typeface="+mn-ea"/>
                <a:cs typeface="+mn-cs"/>
              </a:rPr>
              <a:t>Un mot d’ordre : la modération</a:t>
            </a:r>
          </a:p>
          <a:p>
            <a:pPr algn="l" fontAlgn="base"/>
            <a:endParaRPr lang="fr-FR" sz="2000" b="0" i="0" dirty="0">
              <a:effectLst/>
            </a:endParaRPr>
          </a:p>
          <a:p>
            <a:pPr algn="l" fontAlgn="base"/>
            <a:endParaRPr lang="fr-FR" sz="2000" b="0" i="0" dirty="0">
              <a:solidFill>
                <a:srgbClr val="666666"/>
              </a:solidFill>
              <a:effectLst/>
            </a:endParaRPr>
          </a:p>
          <a:p>
            <a:pPr algn="l" fontAlgn="base"/>
            <a:r>
              <a:rPr lang="fr-FR" sz="1600" dirty="0"/>
              <a:t>*Recommandations publiées par </a:t>
            </a:r>
            <a:r>
              <a:rPr lang="fr-FR" sz="1600" b="0" i="0" dirty="0">
                <a:effectLst/>
              </a:rPr>
              <a:t>Un groupe d’experts de l'agence </a:t>
            </a:r>
            <a:r>
              <a:rPr lang="fr-FR" sz="1600" b="1" i="0" u="none" strike="noStrike" dirty="0">
                <a:solidFill>
                  <a:schemeClr val="accent1"/>
                </a:solidFill>
                <a:effectLst/>
                <a:hlinkClick r:id="rId3">
                  <a:extLst>
                    <a:ext uri="{A12FA001-AC4F-418D-AE19-62706E023703}">
                      <ahyp:hlinkClr xmlns:ahyp="http://schemas.microsoft.com/office/drawing/2018/hyperlinkcolor" val="tx"/>
                    </a:ext>
                  </a:extLst>
                </a:hlinkClick>
              </a:rPr>
              <a:t>Santé Publique France</a:t>
            </a:r>
            <a:r>
              <a:rPr lang="fr-FR" sz="1600" b="0" i="0" dirty="0">
                <a:solidFill>
                  <a:schemeClr val="accent1"/>
                </a:solidFill>
                <a:effectLst/>
              </a:rPr>
              <a:t> </a:t>
            </a:r>
            <a:r>
              <a:rPr lang="fr-FR" sz="1600" b="0" i="0" dirty="0">
                <a:effectLst/>
              </a:rPr>
              <a:t>et de l</a:t>
            </a:r>
            <a:r>
              <a:rPr lang="fr-FR" sz="1600" b="0" i="0" dirty="0">
                <a:solidFill>
                  <a:schemeClr val="accent1"/>
                </a:solidFill>
                <a:effectLst/>
              </a:rPr>
              <a:t>'</a:t>
            </a:r>
            <a:r>
              <a:rPr lang="fr-FR" sz="1600" b="1" i="0" u="none" strike="noStrike" dirty="0">
                <a:solidFill>
                  <a:schemeClr val="accent1"/>
                </a:solidFill>
                <a:effectLst/>
                <a:hlinkClick r:id="rId4">
                  <a:extLst>
                    <a:ext uri="{A12FA001-AC4F-418D-AE19-62706E023703}">
                      <ahyp:hlinkClr xmlns:ahyp="http://schemas.microsoft.com/office/drawing/2018/hyperlinkcolor" val="tx"/>
                    </a:ext>
                  </a:extLst>
                </a:hlinkClick>
              </a:rPr>
              <a:t>Institut national contre le cancer</a:t>
            </a:r>
            <a:r>
              <a:rPr lang="fr-FR" sz="1600" b="0" i="0" dirty="0">
                <a:solidFill>
                  <a:schemeClr val="accent1"/>
                </a:solidFill>
                <a:effectLst/>
              </a:rPr>
              <a:t> </a:t>
            </a:r>
          </a:p>
          <a:p>
            <a:pPr algn="l" fontAlgn="base"/>
            <a:endParaRPr lang="fr-FR" dirty="0"/>
          </a:p>
          <a:p>
            <a:endParaRPr lang="fr-FR" dirty="0"/>
          </a:p>
        </p:txBody>
      </p:sp>
      <p:sp>
        <p:nvSpPr>
          <p:cNvPr id="3" name="ZoneTexte 2">
            <a:extLst>
              <a:ext uri="{FF2B5EF4-FFF2-40B4-BE49-F238E27FC236}">
                <a16:creationId xmlns:a16="http://schemas.microsoft.com/office/drawing/2014/main" id="{C367CD66-2CAE-44BF-B3A9-2996B4077A7B}"/>
              </a:ext>
            </a:extLst>
          </p:cNvPr>
          <p:cNvSpPr txBox="1"/>
          <p:nvPr/>
        </p:nvSpPr>
        <p:spPr>
          <a:xfrm>
            <a:off x="839754" y="503853"/>
            <a:ext cx="10926147" cy="584775"/>
          </a:xfrm>
          <a:prstGeom prst="rect">
            <a:avLst/>
          </a:prstGeom>
          <a:noFill/>
        </p:spPr>
        <p:txBody>
          <a:bodyPr wrap="square" rtlCol="0">
            <a:spAutoFit/>
          </a:bodyPr>
          <a:lstStyle/>
          <a:p>
            <a:pPr>
              <a:defRPr/>
            </a:pPr>
            <a:r>
              <a:rPr lang="fr-FR" sz="3200" b="1" dirty="0">
                <a:solidFill>
                  <a:srgbClr val="7A2553"/>
                </a:solidFill>
              </a:rPr>
              <a:t>Nouvelles recommandations*</a:t>
            </a:r>
            <a:endParaRPr lang="fr-FR" sz="3200" dirty="0">
              <a:solidFill>
                <a:srgbClr val="7A2553"/>
              </a:solidFill>
            </a:endParaRPr>
          </a:p>
        </p:txBody>
      </p:sp>
    </p:spTree>
    <p:extLst>
      <p:ext uri="{BB962C8B-B14F-4D97-AF65-F5344CB8AC3E}">
        <p14:creationId xmlns:p14="http://schemas.microsoft.com/office/powerpoint/2010/main" val="918831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4684F562-8C07-4B5A-8B6B-37D70D48B2FD}"/>
              </a:ext>
            </a:extLst>
          </p:cNvPr>
          <p:cNvSpPr txBox="1"/>
          <p:nvPr/>
        </p:nvSpPr>
        <p:spPr>
          <a:xfrm>
            <a:off x="1237784" y="2007220"/>
            <a:ext cx="10512181" cy="3016210"/>
          </a:xfrm>
          <a:prstGeom prst="rect">
            <a:avLst/>
          </a:prstGeom>
          <a:noFill/>
        </p:spPr>
        <p:txBody>
          <a:bodyPr wrap="square" rtlCol="0">
            <a:spAutoFit/>
          </a:bodyPr>
          <a:lstStyle/>
          <a:p>
            <a:pPr algn="l">
              <a:spcAft>
                <a:spcPts val="1200"/>
              </a:spcAft>
            </a:pPr>
            <a:r>
              <a:rPr lang="fr-FR" sz="2000" b="0" i="0" dirty="0">
                <a:effectLst/>
              </a:rPr>
              <a:t>Et pour chaque occasion de consommation, il est recommandé de :</a:t>
            </a:r>
          </a:p>
          <a:p>
            <a:pPr marL="742950" lvl="1" indent="-285750">
              <a:buFont typeface="Arial" panose="020B0604020202020204" pitchFamily="34" charset="0"/>
              <a:buChar char="•"/>
            </a:pPr>
            <a:r>
              <a:rPr lang="fr-FR" sz="2000" b="0" i="0" dirty="0">
                <a:effectLst/>
              </a:rPr>
              <a:t>Réduire la quantité totale d’alcool que vous buvez;</a:t>
            </a:r>
          </a:p>
          <a:p>
            <a:pPr marL="742950" lvl="1" indent="-285750">
              <a:buFont typeface="Arial" panose="020B0604020202020204" pitchFamily="34" charset="0"/>
              <a:buChar char="•"/>
            </a:pPr>
            <a:endParaRPr lang="fr-FR" sz="2000" b="0" i="0" dirty="0">
              <a:effectLst/>
            </a:endParaRPr>
          </a:p>
          <a:p>
            <a:pPr marL="742950" lvl="1" indent="-285750">
              <a:buFont typeface="Arial" panose="020B0604020202020204" pitchFamily="34" charset="0"/>
              <a:buChar char="•"/>
            </a:pPr>
            <a:r>
              <a:rPr lang="fr-FR" sz="2000" b="0" i="0" dirty="0">
                <a:effectLst/>
              </a:rPr>
              <a:t>Boire lentement, en mangeant et en alternant avec de l’eau ;</a:t>
            </a:r>
          </a:p>
          <a:p>
            <a:pPr marL="742950" lvl="1" indent="-285750">
              <a:buFont typeface="Arial" panose="020B0604020202020204" pitchFamily="34" charset="0"/>
              <a:buChar char="•"/>
            </a:pPr>
            <a:endParaRPr lang="fr-FR" sz="2000" b="0" i="0" dirty="0">
              <a:effectLst/>
            </a:endParaRPr>
          </a:p>
          <a:p>
            <a:pPr marL="742950" lvl="1" indent="-285750">
              <a:buFont typeface="Arial" panose="020B0604020202020204" pitchFamily="34" charset="0"/>
              <a:buChar char="•"/>
            </a:pPr>
            <a:r>
              <a:rPr lang="fr-FR" sz="2000" b="0" i="0" dirty="0">
                <a:effectLst/>
              </a:rPr>
              <a:t>Eviter les lieux et les activités à risque ;</a:t>
            </a:r>
          </a:p>
          <a:p>
            <a:pPr marL="742950" lvl="1" indent="-285750">
              <a:buFont typeface="Arial" panose="020B0604020202020204" pitchFamily="34" charset="0"/>
              <a:buChar char="•"/>
            </a:pPr>
            <a:endParaRPr lang="fr-FR" sz="2000" b="0" i="0" dirty="0">
              <a:effectLst/>
            </a:endParaRPr>
          </a:p>
          <a:p>
            <a:pPr marL="742950" lvl="1" indent="-285750">
              <a:spcAft>
                <a:spcPts val="1200"/>
              </a:spcAft>
              <a:buFont typeface="Arial" panose="020B0604020202020204" pitchFamily="34" charset="0"/>
              <a:buChar char="•"/>
            </a:pPr>
            <a:r>
              <a:rPr lang="fr-FR" sz="2000" b="0" i="0" dirty="0">
                <a:effectLst/>
              </a:rPr>
              <a:t>S'assurer que vous avez des personnes que vous connaissez près de vous et que vous pouvez rentrer chez vous en toute sécurité.</a:t>
            </a:r>
          </a:p>
        </p:txBody>
      </p:sp>
      <p:sp>
        <p:nvSpPr>
          <p:cNvPr id="3" name="ZoneTexte 2">
            <a:extLst>
              <a:ext uri="{FF2B5EF4-FFF2-40B4-BE49-F238E27FC236}">
                <a16:creationId xmlns:a16="http://schemas.microsoft.com/office/drawing/2014/main" id="{D7CAA568-40E6-4FBC-9967-1A786FE79E52}"/>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Recommandations de Santé Publique France</a:t>
            </a:r>
          </a:p>
        </p:txBody>
      </p:sp>
    </p:spTree>
    <p:extLst>
      <p:ext uri="{BB962C8B-B14F-4D97-AF65-F5344CB8AC3E}">
        <p14:creationId xmlns:p14="http://schemas.microsoft.com/office/powerpoint/2010/main" val="28875886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35EE33B8-0607-4554-A6C1-F168BA552013}"/>
              </a:ext>
            </a:extLst>
          </p:cNvPr>
          <p:cNvSpPr txBox="1"/>
          <p:nvPr/>
        </p:nvSpPr>
        <p:spPr>
          <a:xfrm>
            <a:off x="0" y="2844225"/>
            <a:ext cx="12192000" cy="584775"/>
          </a:xfrm>
          <a:prstGeom prst="rect">
            <a:avLst/>
          </a:prstGeom>
          <a:noFill/>
        </p:spPr>
        <p:txBody>
          <a:bodyPr wrap="square" rtlCol="0">
            <a:spAutoFit/>
          </a:bodyPr>
          <a:lstStyle/>
          <a:p>
            <a:pPr lvl="0" algn="ctr"/>
            <a:r>
              <a:rPr lang="fr-FR" sz="3200" b="1" dirty="0"/>
              <a:t>Définir l’addiction et les usages </a:t>
            </a:r>
          </a:p>
        </p:txBody>
      </p:sp>
    </p:spTree>
    <p:extLst>
      <p:ext uri="{BB962C8B-B14F-4D97-AF65-F5344CB8AC3E}">
        <p14:creationId xmlns:p14="http://schemas.microsoft.com/office/powerpoint/2010/main" val="34309169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4684F562-8C07-4B5A-8B6B-37D70D48B2FD}"/>
              </a:ext>
            </a:extLst>
          </p:cNvPr>
          <p:cNvSpPr txBox="1"/>
          <p:nvPr/>
        </p:nvSpPr>
        <p:spPr>
          <a:xfrm>
            <a:off x="1193180" y="1895707"/>
            <a:ext cx="10649414" cy="4555093"/>
          </a:xfrm>
          <a:prstGeom prst="rect">
            <a:avLst/>
          </a:prstGeom>
          <a:noFill/>
        </p:spPr>
        <p:txBody>
          <a:bodyPr wrap="square" rtlCol="0">
            <a:spAutoFit/>
          </a:bodyPr>
          <a:lstStyle/>
          <a:p>
            <a:pPr algn="l">
              <a:spcAft>
                <a:spcPts val="1200"/>
              </a:spcAft>
            </a:pPr>
            <a:r>
              <a:rPr lang="fr-FR" sz="2000" b="0" i="0" dirty="0">
                <a:effectLst/>
              </a:rPr>
              <a:t>D'une façon générale, l'option la plus sûre est de ne pas consommer d'alcool en cas de :</a:t>
            </a:r>
          </a:p>
          <a:p>
            <a:pPr marL="742950" lvl="1" indent="-285750">
              <a:buFont typeface="Arial" panose="020B0604020202020204" pitchFamily="34" charset="0"/>
              <a:buChar char="•"/>
            </a:pPr>
            <a:r>
              <a:rPr lang="fr-FR" sz="2000" dirty="0"/>
              <a:t>Conduite automobile ;</a:t>
            </a:r>
          </a:p>
          <a:p>
            <a:pPr marL="742950" lvl="1" indent="-285750">
              <a:buFont typeface="Arial" panose="020B0604020202020204" pitchFamily="34" charset="0"/>
              <a:buChar char="•"/>
            </a:pPr>
            <a:r>
              <a:rPr lang="fr-FR" sz="2000" dirty="0"/>
              <a:t>Manipulation d'outils ou de machines (bricolage, etc.) ;</a:t>
            </a:r>
          </a:p>
          <a:p>
            <a:pPr marL="742950" lvl="1" indent="-285750">
              <a:buFont typeface="Arial" panose="020B0604020202020204" pitchFamily="34" charset="0"/>
              <a:buChar char="•"/>
            </a:pPr>
            <a:r>
              <a:rPr lang="fr-FR" sz="2000" dirty="0"/>
              <a:t>Pratique de sports à risque ;</a:t>
            </a:r>
          </a:p>
          <a:p>
            <a:pPr marL="742950" lvl="1" indent="-285750">
              <a:buFont typeface="Arial" panose="020B0604020202020204" pitchFamily="34" charset="0"/>
              <a:buChar char="•"/>
            </a:pPr>
            <a:r>
              <a:rPr lang="fr-FR" sz="2000" dirty="0"/>
              <a:t>Consommation de certains médicaments ;</a:t>
            </a:r>
          </a:p>
          <a:p>
            <a:pPr marL="742950" lvl="1" indent="-285750">
              <a:spcAft>
                <a:spcPts val="1200"/>
              </a:spcAft>
              <a:buFont typeface="Arial" panose="020B0604020202020204" pitchFamily="34" charset="0"/>
              <a:buChar char="•"/>
            </a:pPr>
            <a:r>
              <a:rPr lang="fr-FR" sz="2000" dirty="0"/>
              <a:t>Existence de certaines pathologies.</a:t>
            </a:r>
          </a:p>
          <a:p>
            <a:pPr marL="742950" lvl="1" indent="-285750">
              <a:spcAft>
                <a:spcPts val="1200"/>
              </a:spcAft>
              <a:buFont typeface="Arial" panose="020B0604020202020204" pitchFamily="34" charset="0"/>
              <a:buChar char="•"/>
            </a:pPr>
            <a:r>
              <a:rPr lang="fr-FR" sz="2000" dirty="0"/>
              <a:t>Grossesse</a:t>
            </a:r>
          </a:p>
          <a:p>
            <a:pPr algn="l">
              <a:spcAft>
                <a:spcPts val="1200"/>
              </a:spcAft>
            </a:pPr>
            <a:r>
              <a:rPr lang="fr-FR" sz="2000" b="0" i="0" dirty="0">
                <a:effectLst/>
              </a:rPr>
              <a:t>Il faut noter que la législation autorise </a:t>
            </a:r>
            <a:r>
              <a:rPr lang="fr-FR" sz="2000" b="1" i="0" dirty="0">
                <a:effectLst/>
              </a:rPr>
              <a:t>une alcoolémie à 0,5g/l </a:t>
            </a:r>
            <a:r>
              <a:rPr lang="fr-FR" sz="2000" b="0" i="0" dirty="0">
                <a:effectLst/>
              </a:rPr>
              <a:t>ou </a:t>
            </a:r>
            <a:r>
              <a:rPr lang="fr-FR" sz="2000" b="1" i="0" dirty="0">
                <a:effectLst/>
              </a:rPr>
              <a:t>à 0,2 g/l pour les détenteurs d'un permis de moins de deux ans</a:t>
            </a:r>
            <a:r>
              <a:rPr lang="fr-FR" sz="2000" b="1" i="0" dirty="0">
                <a:solidFill>
                  <a:srgbClr val="000000"/>
                </a:solidFill>
              </a:rPr>
              <a:t> </a:t>
            </a:r>
            <a:r>
              <a:rPr lang="fr-FR" sz="2000" b="1" dirty="0">
                <a:solidFill>
                  <a:srgbClr val="000000"/>
                </a:solidFill>
                <a:effectLst/>
                <a:ea typeface="Calibri" panose="020F0502020204030204" pitchFamily="34" charset="0"/>
              </a:rPr>
              <a:t>s'ils ont fait la conduite accompagnée et moins de 3 ans pour une démarche d'apprentissage classique</a:t>
            </a:r>
            <a:r>
              <a:rPr lang="fr-FR" sz="2000" dirty="0">
                <a:solidFill>
                  <a:srgbClr val="000000"/>
                </a:solidFill>
                <a:effectLst/>
                <a:ea typeface="Calibri" panose="020F0502020204030204" pitchFamily="34" charset="0"/>
              </a:rPr>
              <a:t>. </a:t>
            </a:r>
          </a:p>
          <a:p>
            <a:pPr algn="l">
              <a:spcAft>
                <a:spcPts val="1200"/>
              </a:spcAft>
            </a:pPr>
            <a:endParaRPr lang="fr-FR" sz="2000" b="0" i="0" dirty="0">
              <a:solidFill>
                <a:srgbClr val="000000"/>
              </a:solidFill>
            </a:endParaRPr>
          </a:p>
          <a:p>
            <a:pPr algn="ctr">
              <a:spcAft>
                <a:spcPts val="1200"/>
              </a:spcAft>
            </a:pPr>
            <a:r>
              <a:rPr lang="fr-FR" sz="2000" b="0" i="0" dirty="0">
                <a:effectLst/>
              </a:rPr>
              <a:t> </a:t>
            </a:r>
            <a:r>
              <a:rPr lang="fr-FR" sz="2000" b="1" i="0" dirty="0">
                <a:solidFill>
                  <a:srgbClr val="7A2553"/>
                </a:solidFill>
                <a:effectLst/>
              </a:rPr>
              <a:t>A retenir qu’il existe un </a:t>
            </a:r>
            <a:r>
              <a:rPr lang="fr-FR" sz="2000" b="1" i="0" dirty="0" err="1">
                <a:solidFill>
                  <a:srgbClr val="7A2553"/>
                </a:solidFill>
                <a:effectLst/>
              </a:rPr>
              <a:t>sur-risque</a:t>
            </a:r>
            <a:r>
              <a:rPr lang="fr-FR" sz="2000" b="1" i="0" dirty="0">
                <a:solidFill>
                  <a:srgbClr val="7A2553"/>
                </a:solidFill>
                <a:effectLst/>
              </a:rPr>
              <a:t> entre 0 et 0,5g/l</a:t>
            </a:r>
          </a:p>
        </p:txBody>
      </p:sp>
      <p:sp>
        <p:nvSpPr>
          <p:cNvPr id="3" name="ZoneTexte 2">
            <a:extLst>
              <a:ext uri="{FF2B5EF4-FFF2-40B4-BE49-F238E27FC236}">
                <a16:creationId xmlns:a16="http://schemas.microsoft.com/office/drawing/2014/main" id="{D7CAA568-40E6-4FBC-9967-1A786FE79E52}"/>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Recommandations de Santé Publique France</a:t>
            </a:r>
          </a:p>
        </p:txBody>
      </p:sp>
    </p:spTree>
    <p:extLst>
      <p:ext uri="{BB962C8B-B14F-4D97-AF65-F5344CB8AC3E}">
        <p14:creationId xmlns:p14="http://schemas.microsoft.com/office/powerpoint/2010/main" val="246637886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CAEBCDAC-FBE4-402F-86D2-555AFF6B79FC}"/>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Références bibliographiques</a:t>
            </a:r>
          </a:p>
        </p:txBody>
      </p:sp>
      <p:sp>
        <p:nvSpPr>
          <p:cNvPr id="3" name="ZoneTexte 2">
            <a:extLst>
              <a:ext uri="{FF2B5EF4-FFF2-40B4-BE49-F238E27FC236}">
                <a16:creationId xmlns:a16="http://schemas.microsoft.com/office/drawing/2014/main" id="{456903F1-2507-420E-BFB1-190A509FE8C6}"/>
              </a:ext>
            </a:extLst>
          </p:cNvPr>
          <p:cNvSpPr txBox="1"/>
          <p:nvPr/>
        </p:nvSpPr>
        <p:spPr>
          <a:xfrm>
            <a:off x="408639" y="1597371"/>
            <a:ext cx="11239130" cy="4247317"/>
          </a:xfrm>
          <a:prstGeom prst="rect">
            <a:avLst/>
          </a:prstGeom>
          <a:noFill/>
        </p:spPr>
        <p:txBody>
          <a:bodyPr wrap="square">
            <a:spAutoFit/>
          </a:bodyPr>
          <a:lstStyle/>
          <a:p>
            <a:r>
              <a:rPr lang="fr-FR" dirty="0">
                <a:hlinkClick r:id="rId2"/>
              </a:rPr>
              <a:t>https://www.drogues.gouv.fr/comprendre/l-essentiel-sur-les-addictions/qu-est-ce-qu-une-addiction</a:t>
            </a:r>
            <a:endParaRPr lang="fr-FR" dirty="0"/>
          </a:p>
          <a:p>
            <a:pPr marL="0" indent="0">
              <a:buNone/>
            </a:pPr>
            <a:endParaRPr lang="fr-FR" dirty="0"/>
          </a:p>
          <a:p>
            <a:pPr marL="0" indent="0">
              <a:buNone/>
            </a:pPr>
            <a:r>
              <a:rPr lang="fr-FR" dirty="0">
                <a:hlinkClick r:id="rId3"/>
              </a:rPr>
              <a:t>https://www.federationaddiction.fr/covid-19-le-mooc-6-cles-sur-les-addictions-et-pour-le-pouvoir-dagir/</a:t>
            </a:r>
            <a:endParaRPr lang="fr-FR" dirty="0"/>
          </a:p>
          <a:p>
            <a:endParaRPr lang="fr-FR" dirty="0"/>
          </a:p>
          <a:p>
            <a:r>
              <a:rPr lang="fr-FR" dirty="0">
                <a:hlinkClick r:id="rId4"/>
              </a:rPr>
              <a:t> https://intervenir-addictions.fr/intervenir/les-niveaux-dusage-substances-psychoactives/</a:t>
            </a:r>
            <a:endParaRPr lang="fr-FR" dirty="0"/>
          </a:p>
          <a:p>
            <a:endParaRPr lang="fr-FR" dirty="0"/>
          </a:p>
          <a:p>
            <a:r>
              <a:rPr lang="fr-FR" sz="1800" b="0" i="0" dirty="0">
                <a:solidFill>
                  <a:srgbClr val="000000"/>
                </a:solidFill>
                <a:effectLst/>
                <a:hlinkClick r:id="rId5"/>
              </a:rPr>
              <a:t>https://www.ameli.fr/loire-atlantique/assure/sante/themes/addictions/definition-facteurs-favorisants</a:t>
            </a:r>
            <a:endParaRPr lang="fr-FR" sz="1800" b="0" i="0" dirty="0">
              <a:solidFill>
                <a:srgbClr val="000000"/>
              </a:solidFill>
              <a:effectLst/>
            </a:endParaRPr>
          </a:p>
          <a:p>
            <a:endParaRPr lang="fr-FR" sz="1800" b="0" i="0" dirty="0">
              <a:solidFill>
                <a:srgbClr val="000000"/>
              </a:solidFill>
              <a:effectLst/>
            </a:endParaRPr>
          </a:p>
          <a:p>
            <a:r>
              <a:rPr lang="fr-FR" dirty="0">
                <a:hlinkClick r:id="rId6"/>
              </a:rPr>
              <a:t>https://www.drogues.gouv.fr/actualites/sante-publique-france-presente-nouvelles-recommandations-lalimentation-y-compris-lalcool</a:t>
            </a:r>
            <a:endParaRPr lang="fr-FR" dirty="0"/>
          </a:p>
          <a:p>
            <a:endParaRPr lang="fr-FR" dirty="0"/>
          </a:p>
          <a:p>
            <a:r>
              <a:rPr lang="fr-FR" dirty="0">
                <a:solidFill>
                  <a:srgbClr val="954F72"/>
                </a:solidFill>
                <a:hlinkClick r:id="rId7">
                  <a:extLst>
                    <a:ext uri="{A12FA001-AC4F-418D-AE19-62706E023703}">
                      <ahyp:hlinkClr xmlns:ahyp="http://schemas.microsoft.com/office/drawing/2018/hyperlinkcolor" val="tx"/>
                    </a:ext>
                  </a:extLst>
                </a:hlinkClick>
              </a:rPr>
              <a:t>https://www.stop-alcool.ch/fr/</a:t>
            </a:r>
            <a:r>
              <a:rPr lang="fr-FR" dirty="0">
                <a:solidFill>
                  <a:srgbClr val="0070C0"/>
                </a:solidFill>
                <a:hlinkClick r:id="rId7">
                  <a:extLst>
                    <a:ext uri="{A12FA001-AC4F-418D-AE19-62706E023703}">
                      <ahyp:hlinkClr xmlns:ahyp="http://schemas.microsoft.com/office/drawing/2018/hyperlinkcolor" val="tx"/>
                    </a:ext>
                  </a:extLst>
                </a:hlinkClick>
              </a:rPr>
              <a:t>boire-pour-faire-face</a:t>
            </a:r>
            <a:endParaRPr lang="fr-FR" dirty="0">
              <a:solidFill>
                <a:srgbClr val="0070C0"/>
              </a:solidFill>
            </a:endParaRPr>
          </a:p>
          <a:p>
            <a:endParaRPr lang="fr-FR" dirty="0"/>
          </a:p>
          <a:p>
            <a:r>
              <a:rPr lang="fr-FR" dirty="0">
                <a:hlinkClick r:id="rId8"/>
              </a:rPr>
              <a:t>https://www.alcool-info-service.fr/alcool/consequences-alcool/consommation-a-risque</a:t>
            </a:r>
            <a:endParaRPr lang="fr-FR" dirty="0"/>
          </a:p>
          <a:p>
            <a:endParaRPr lang="fr-FR" dirty="0"/>
          </a:p>
        </p:txBody>
      </p:sp>
    </p:spTree>
    <p:extLst>
      <p:ext uri="{BB962C8B-B14F-4D97-AF65-F5344CB8AC3E}">
        <p14:creationId xmlns:p14="http://schemas.microsoft.com/office/powerpoint/2010/main" val="35212143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E914267B-87A3-4AFC-A561-FBB74B1B4AD6}"/>
              </a:ext>
            </a:extLst>
          </p:cNvPr>
          <p:cNvSpPr txBox="1"/>
          <p:nvPr/>
        </p:nvSpPr>
        <p:spPr>
          <a:xfrm>
            <a:off x="525446" y="1413363"/>
            <a:ext cx="11622484" cy="2308324"/>
          </a:xfrm>
          <a:prstGeom prst="rect">
            <a:avLst/>
          </a:prstGeom>
          <a:noFill/>
        </p:spPr>
        <p:txBody>
          <a:bodyPr wrap="square">
            <a:spAutoFit/>
          </a:bodyPr>
          <a:lstStyle/>
          <a:p>
            <a:endParaRPr lang="fr-FR" sz="1800" b="0" i="0" u="none" strike="noStrike" baseline="0" dirty="0">
              <a:solidFill>
                <a:srgbClr val="000000"/>
              </a:solidFill>
              <a:latin typeface="Calibri" panose="020F0502020204030204" pitchFamily="34" charset="0"/>
            </a:endParaRPr>
          </a:p>
          <a:p>
            <a:pPr marL="342900" indent="-342900">
              <a:buFont typeface="Arial" panose="020B0604020202020204" pitchFamily="34" charset="0"/>
              <a:buChar char="•"/>
            </a:pPr>
            <a:r>
              <a:rPr lang="fr-FR" b="1" i="0" u="none" strike="noStrike" baseline="0" dirty="0">
                <a:solidFill>
                  <a:srgbClr val="000000"/>
                </a:solidFill>
                <a:latin typeface="Calibri" panose="020F0502020204030204" pitchFamily="34" charset="0"/>
              </a:rPr>
              <a:t>Quiz</a:t>
            </a:r>
          </a:p>
          <a:p>
            <a:pPr marL="342900" indent="-342900">
              <a:buFont typeface="Arial" panose="020B0604020202020204" pitchFamily="34" charset="0"/>
              <a:buChar char="•"/>
            </a:pPr>
            <a:endParaRPr lang="fr-FR" b="0" i="0" u="none" strike="noStrike" baseline="0" dirty="0">
              <a:solidFill>
                <a:srgbClr val="000000"/>
              </a:solidFill>
              <a:latin typeface="Calibri" panose="020F0502020204030204" pitchFamily="34" charset="0"/>
            </a:endParaRPr>
          </a:p>
          <a:p>
            <a:pPr marL="342900" indent="-342900">
              <a:buFont typeface="Arial" panose="020B0604020202020204" pitchFamily="34" charset="0"/>
              <a:buChar char="•"/>
            </a:pPr>
            <a:r>
              <a:rPr lang="fr-FR" b="1" dirty="0">
                <a:solidFill>
                  <a:srgbClr val="000000"/>
                </a:solidFill>
                <a:latin typeface="Calibri" panose="020F0502020204030204" pitchFamily="34" charset="0"/>
              </a:rPr>
              <a:t>l’Abaque de Regnier </a:t>
            </a:r>
          </a:p>
          <a:p>
            <a:pPr marL="342900" indent="-342900">
              <a:buFont typeface="Arial" panose="020B0604020202020204" pitchFamily="34" charset="0"/>
              <a:buChar char="•"/>
            </a:pPr>
            <a:endParaRPr lang="fr-FR" b="0" i="0" u="none" strike="noStrike" baseline="0" dirty="0">
              <a:solidFill>
                <a:srgbClr val="000000"/>
              </a:solidFill>
              <a:latin typeface="Calibri" panose="020F0502020204030204" pitchFamily="34" charset="0"/>
            </a:endParaRPr>
          </a:p>
          <a:p>
            <a:pPr marL="342900" indent="-342900">
              <a:buFont typeface="Arial" panose="020B0604020202020204" pitchFamily="34" charset="0"/>
              <a:buChar char="•"/>
            </a:pPr>
            <a:r>
              <a:rPr lang="fr-FR" b="1" i="0" u="none" strike="noStrike" baseline="0" dirty="0">
                <a:solidFill>
                  <a:srgbClr val="000000"/>
                </a:solidFill>
                <a:latin typeface="Calibri" panose="020F0502020204030204" pitchFamily="34" charset="0"/>
              </a:rPr>
              <a:t>Cartes à scénarios pour permettre de travailler les troubles de l’usage / Léger, modéré ou sévère</a:t>
            </a:r>
          </a:p>
          <a:p>
            <a:endParaRPr lang="fr-FR" b="0" i="0" u="none" strike="noStrike" baseline="0" dirty="0">
              <a:solidFill>
                <a:srgbClr val="000000"/>
              </a:solidFill>
              <a:latin typeface="Calibri" panose="020F0502020204030204" pitchFamily="34" charset="0"/>
            </a:endParaRPr>
          </a:p>
          <a:p>
            <a:pPr marL="342900" indent="-342900">
              <a:buFont typeface="Arial" panose="020B0604020202020204" pitchFamily="34" charset="0"/>
              <a:buChar char="•"/>
            </a:pPr>
            <a:r>
              <a:rPr lang="fr-FR" b="1" dirty="0">
                <a:solidFill>
                  <a:srgbClr val="000000"/>
                </a:solidFill>
                <a:latin typeface="Calibri" panose="020F0502020204030204" pitchFamily="34" charset="0"/>
              </a:rPr>
              <a:t>Films : exemples </a:t>
            </a:r>
          </a:p>
        </p:txBody>
      </p:sp>
      <p:sp>
        <p:nvSpPr>
          <p:cNvPr id="7" name="ZoneTexte 6">
            <a:extLst>
              <a:ext uri="{FF2B5EF4-FFF2-40B4-BE49-F238E27FC236}">
                <a16:creationId xmlns:a16="http://schemas.microsoft.com/office/drawing/2014/main" id="{140B578B-1B77-4D34-91A0-64EEA5068881}"/>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Outils d’animation :</a:t>
            </a:r>
            <a:endParaRPr lang="fr-FR" sz="3200" dirty="0">
              <a:solidFill>
                <a:srgbClr val="6B6123"/>
              </a:solidFill>
            </a:endParaRPr>
          </a:p>
        </p:txBody>
      </p:sp>
      <p:pic>
        <p:nvPicPr>
          <p:cNvPr id="10" name="Image 9">
            <a:extLst>
              <a:ext uri="{FF2B5EF4-FFF2-40B4-BE49-F238E27FC236}">
                <a16:creationId xmlns:a16="http://schemas.microsoft.com/office/drawing/2014/main" id="{A41FC10F-E3BA-4A8E-AB6B-4CD5CA797A01}"/>
              </a:ext>
            </a:extLst>
          </p:cNvPr>
          <p:cNvPicPr>
            <a:picLocks noChangeAspect="1"/>
          </p:cNvPicPr>
          <p:nvPr/>
        </p:nvPicPr>
        <p:blipFill>
          <a:blip r:embed="rId2"/>
          <a:stretch>
            <a:fillRect/>
          </a:stretch>
        </p:blipFill>
        <p:spPr>
          <a:xfrm>
            <a:off x="2547952" y="3880819"/>
            <a:ext cx="2031917" cy="1288969"/>
          </a:xfrm>
          <a:prstGeom prst="rect">
            <a:avLst/>
          </a:prstGeom>
        </p:spPr>
      </p:pic>
      <p:sp>
        <p:nvSpPr>
          <p:cNvPr id="11" name="ZoneTexte 10">
            <a:extLst>
              <a:ext uri="{FF2B5EF4-FFF2-40B4-BE49-F238E27FC236}">
                <a16:creationId xmlns:a16="http://schemas.microsoft.com/office/drawing/2014/main" id="{58F9B286-BAFB-48C7-B56F-8E8755421687}"/>
              </a:ext>
            </a:extLst>
          </p:cNvPr>
          <p:cNvSpPr txBox="1"/>
          <p:nvPr/>
        </p:nvSpPr>
        <p:spPr>
          <a:xfrm>
            <a:off x="1301879" y="5259971"/>
            <a:ext cx="4524061" cy="369332"/>
          </a:xfrm>
          <a:prstGeom prst="rect">
            <a:avLst/>
          </a:prstGeom>
          <a:noFill/>
        </p:spPr>
        <p:txBody>
          <a:bodyPr wrap="square" rtlCol="0">
            <a:spAutoFit/>
          </a:bodyPr>
          <a:lstStyle/>
          <a:p>
            <a:r>
              <a:rPr lang="fr-FR" dirty="0">
                <a:solidFill>
                  <a:srgbClr val="7A2553"/>
                </a:solidFill>
                <a:hlinkClick r:id="rId3"/>
              </a:rPr>
              <a:t>www.youtube.com/watch?v=mEuokfY0EH0</a:t>
            </a:r>
            <a:endParaRPr lang="fr-FR" dirty="0">
              <a:solidFill>
                <a:srgbClr val="7A2553"/>
              </a:solidFill>
            </a:endParaRPr>
          </a:p>
        </p:txBody>
      </p:sp>
      <p:pic>
        <p:nvPicPr>
          <p:cNvPr id="12" name="Espace réservé pour une image  5" descr="L'addiction vue par un court métrage glaçant - YouTube">
            <a:extLst>
              <a:ext uri="{FF2B5EF4-FFF2-40B4-BE49-F238E27FC236}">
                <a16:creationId xmlns:a16="http://schemas.microsoft.com/office/drawing/2014/main" id="{D21B7C34-8450-480F-AD23-91EB8D34FE42}"/>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a:xfrm>
            <a:off x="7066337" y="3721687"/>
            <a:ext cx="2867891" cy="1396572"/>
          </a:xfrm>
          <a:prstGeom prst="rect">
            <a:avLst/>
          </a:prstGeom>
        </p:spPr>
      </p:pic>
      <p:sp>
        <p:nvSpPr>
          <p:cNvPr id="13" name="ZoneTexte 12">
            <a:extLst>
              <a:ext uri="{FF2B5EF4-FFF2-40B4-BE49-F238E27FC236}">
                <a16:creationId xmlns:a16="http://schemas.microsoft.com/office/drawing/2014/main" id="{992E5768-F0DF-4534-8E62-F9C93B51E5B3}"/>
              </a:ext>
            </a:extLst>
          </p:cNvPr>
          <p:cNvSpPr txBox="1"/>
          <p:nvPr/>
        </p:nvSpPr>
        <p:spPr>
          <a:xfrm>
            <a:off x="6096000" y="5265833"/>
            <a:ext cx="5289800" cy="369332"/>
          </a:xfrm>
          <a:prstGeom prst="rect">
            <a:avLst/>
          </a:prstGeom>
          <a:noFill/>
        </p:spPr>
        <p:txBody>
          <a:bodyPr wrap="square" rtlCol="0">
            <a:spAutoFit/>
          </a:bodyPr>
          <a:lstStyle/>
          <a:p>
            <a:r>
              <a:rPr lang="fr-FR">
                <a:hlinkClick r:id="rId5"/>
              </a:rPr>
              <a:t>https://www.youtube.com/watch?v=UyBd4Su1q_w</a:t>
            </a:r>
            <a:endParaRPr lang="fr-FR" dirty="0"/>
          </a:p>
        </p:txBody>
      </p:sp>
    </p:spTree>
    <p:extLst>
      <p:ext uri="{BB962C8B-B14F-4D97-AF65-F5344CB8AC3E}">
        <p14:creationId xmlns:p14="http://schemas.microsoft.com/office/powerpoint/2010/main" val="23813828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F7B7525D-D095-499C-9E07-0B391274DB5E}"/>
              </a:ext>
            </a:extLst>
          </p:cNvPr>
          <p:cNvSpPr txBox="1"/>
          <p:nvPr/>
        </p:nvSpPr>
        <p:spPr>
          <a:xfrm>
            <a:off x="408639" y="1495484"/>
            <a:ext cx="11609270" cy="1711366"/>
          </a:xfrm>
          <a:prstGeom prst="rect">
            <a:avLst/>
          </a:prstGeom>
          <a:noFill/>
        </p:spPr>
        <p:txBody>
          <a:bodyPr wrap="square" rtlCol="0">
            <a:spAutoFit/>
          </a:bodyPr>
          <a:lstStyle/>
          <a:p>
            <a:pPr>
              <a:lnSpc>
                <a:spcPct val="150000"/>
              </a:lnSpc>
            </a:pPr>
            <a:r>
              <a:rPr lang="fr-FR" dirty="0"/>
              <a:t>Un processus par lequel un comportement, pouvant procurer à la fois du plaisir et écarter ou atténuer une sensation de malaise intérieur, est employé sous un mode caractérisé par l’échec répété de contrôler ce comportement (impuissance) et sa poursuite en dépit d’importantes conséquences négatives (perte de contrôle).</a:t>
            </a:r>
          </a:p>
          <a:p>
            <a:pPr>
              <a:lnSpc>
                <a:spcPct val="150000"/>
              </a:lnSpc>
            </a:pPr>
            <a:endParaRPr lang="fr-FR" dirty="0"/>
          </a:p>
        </p:txBody>
      </p:sp>
      <p:sp>
        <p:nvSpPr>
          <p:cNvPr id="4" name="ZoneTexte 3">
            <a:extLst>
              <a:ext uri="{FF2B5EF4-FFF2-40B4-BE49-F238E27FC236}">
                <a16:creationId xmlns:a16="http://schemas.microsoft.com/office/drawing/2014/main" id="{9D06DBFD-14EF-45FF-9A3F-54C80CD0D2E5}"/>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Définition de l’addiction par </a:t>
            </a:r>
            <a:r>
              <a:rPr lang="fr-FR" sz="3200" b="1" dirty="0" err="1">
                <a:solidFill>
                  <a:srgbClr val="7A2553"/>
                </a:solidFill>
              </a:rPr>
              <a:t>Aviel</a:t>
            </a:r>
            <a:r>
              <a:rPr lang="fr-FR" sz="3200" b="1" dirty="0">
                <a:solidFill>
                  <a:srgbClr val="7A2553"/>
                </a:solidFill>
              </a:rPr>
              <a:t> Goodman (1990) </a:t>
            </a:r>
            <a:endParaRPr lang="fr-FR" sz="3200" dirty="0">
              <a:solidFill>
                <a:srgbClr val="6B6123"/>
              </a:solidFill>
            </a:endParaRPr>
          </a:p>
        </p:txBody>
      </p:sp>
    </p:spTree>
    <p:extLst>
      <p:ext uri="{BB962C8B-B14F-4D97-AF65-F5344CB8AC3E}">
        <p14:creationId xmlns:p14="http://schemas.microsoft.com/office/powerpoint/2010/main" val="27478603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82C2F3C7-9031-4074-9034-0682DD99F234}"/>
              </a:ext>
            </a:extLst>
          </p:cNvPr>
          <p:cNvSpPr txBox="1"/>
          <p:nvPr/>
        </p:nvSpPr>
        <p:spPr>
          <a:xfrm>
            <a:off x="408639" y="1525143"/>
            <a:ext cx="11445437" cy="2542363"/>
          </a:xfrm>
          <a:prstGeom prst="rect">
            <a:avLst/>
          </a:prstGeom>
          <a:noFill/>
        </p:spPr>
        <p:txBody>
          <a:bodyPr wrap="square">
            <a:spAutoFit/>
          </a:bodyPr>
          <a:lstStyle/>
          <a:p>
            <a:pPr>
              <a:lnSpc>
                <a:spcPct val="150000"/>
              </a:lnSpc>
            </a:pPr>
            <a:r>
              <a:rPr lang="fr-FR" b="0" i="0" dirty="0">
                <a:solidFill>
                  <a:srgbClr val="202122"/>
                </a:solidFill>
                <a:effectLst/>
                <a:latin typeface="Calibri" panose="020F0502020204030204" pitchFamily="34" charset="0"/>
                <a:cs typeface="Calibri" panose="020F0502020204030204" pitchFamily="34" charset="0"/>
              </a:rPr>
              <a:t>« un état psychique et parfois physique, résultant de l'interaction entre un organisme vivant et un produit, caractérisé par des réponses comportementales ou autres qui comportent toujours une compulsion à prendre le produit de façon régulière ou périodique pour ressentir ses effets psychiques et parfois éviter l'inconfort de son absence (sevrage). La tolérance peut être présente ou non ».</a:t>
            </a:r>
          </a:p>
          <a:p>
            <a:pPr>
              <a:lnSpc>
                <a:spcPct val="150000"/>
              </a:lnSpc>
            </a:pPr>
            <a:endParaRPr lang="fr-FR" dirty="0"/>
          </a:p>
          <a:p>
            <a:pPr>
              <a:lnSpc>
                <a:spcPct val="150000"/>
              </a:lnSpc>
            </a:pPr>
            <a:endParaRPr lang="fr-FR" dirty="0"/>
          </a:p>
        </p:txBody>
      </p:sp>
      <p:sp>
        <p:nvSpPr>
          <p:cNvPr id="4" name="ZoneTexte 3">
            <a:extLst>
              <a:ext uri="{FF2B5EF4-FFF2-40B4-BE49-F238E27FC236}">
                <a16:creationId xmlns:a16="http://schemas.microsoft.com/office/drawing/2014/main" id="{49C5D7CC-2299-4193-9DA0-FB4975412FB8}"/>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Définition de l’addiction par l’OMS</a:t>
            </a:r>
            <a:endParaRPr lang="fr-FR" sz="3200" dirty="0">
              <a:solidFill>
                <a:srgbClr val="6B6123"/>
              </a:solidFill>
            </a:endParaRPr>
          </a:p>
        </p:txBody>
      </p:sp>
    </p:spTree>
    <p:extLst>
      <p:ext uri="{BB962C8B-B14F-4D97-AF65-F5344CB8AC3E}">
        <p14:creationId xmlns:p14="http://schemas.microsoft.com/office/powerpoint/2010/main" val="3463163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E914267B-87A3-4AFC-A561-FBB74B1B4AD6}"/>
              </a:ext>
            </a:extLst>
          </p:cNvPr>
          <p:cNvSpPr txBox="1"/>
          <p:nvPr/>
        </p:nvSpPr>
        <p:spPr>
          <a:xfrm>
            <a:off x="525446" y="1413363"/>
            <a:ext cx="11622484" cy="4065857"/>
          </a:xfrm>
          <a:prstGeom prst="rect">
            <a:avLst/>
          </a:prstGeom>
          <a:noFill/>
        </p:spPr>
        <p:txBody>
          <a:bodyPr wrap="square">
            <a:spAutoFit/>
          </a:bodyPr>
          <a:lstStyle/>
          <a:p>
            <a:endParaRPr lang="fr-FR" sz="1800" b="0" i="0" u="none" strike="noStrike" baseline="0" dirty="0">
              <a:solidFill>
                <a:srgbClr val="000000"/>
              </a:solidFill>
              <a:latin typeface="Calibri" panose="020F0502020204030204" pitchFamily="34" charset="0"/>
            </a:endParaRPr>
          </a:p>
          <a:p>
            <a:pPr marL="342900" indent="-342900">
              <a:lnSpc>
                <a:spcPct val="150000"/>
              </a:lnSpc>
              <a:buFont typeface="Arial" panose="020B0604020202020204" pitchFamily="34" charset="0"/>
              <a:buChar char="•"/>
            </a:pPr>
            <a:r>
              <a:rPr lang="fr-FR" b="1" i="0" u="none" strike="noStrike" baseline="0" dirty="0">
                <a:solidFill>
                  <a:srgbClr val="000000"/>
                </a:solidFill>
                <a:latin typeface="Calibri" panose="020F0502020204030204" pitchFamily="34" charset="0"/>
              </a:rPr>
              <a:t>Le tabac (nicotine)</a:t>
            </a:r>
          </a:p>
          <a:p>
            <a:pPr marL="342900" indent="-342900">
              <a:lnSpc>
                <a:spcPct val="150000"/>
              </a:lnSpc>
              <a:buFont typeface="Arial" panose="020B0604020202020204" pitchFamily="34" charset="0"/>
              <a:buChar char="•"/>
            </a:pPr>
            <a:r>
              <a:rPr lang="fr-FR" b="1" i="0" u="none" strike="noStrike" baseline="0" dirty="0">
                <a:solidFill>
                  <a:srgbClr val="000000"/>
                </a:solidFill>
                <a:latin typeface="Calibri" panose="020F0502020204030204" pitchFamily="34" charset="0"/>
              </a:rPr>
              <a:t>L’alcool</a:t>
            </a:r>
          </a:p>
          <a:p>
            <a:pPr marL="342900" indent="-342900">
              <a:lnSpc>
                <a:spcPct val="150000"/>
              </a:lnSpc>
              <a:buFont typeface="Arial" panose="020B0604020202020204" pitchFamily="34" charset="0"/>
              <a:buChar char="•"/>
            </a:pPr>
            <a:r>
              <a:rPr lang="fr-FR" b="1" i="0" u="none" strike="noStrike" baseline="0" dirty="0">
                <a:solidFill>
                  <a:srgbClr val="000000"/>
                </a:solidFill>
                <a:latin typeface="Calibri" panose="020F0502020204030204" pitchFamily="34" charset="0"/>
              </a:rPr>
              <a:t>Le cannabis</a:t>
            </a:r>
          </a:p>
          <a:p>
            <a:pPr marL="342900" indent="-342900">
              <a:lnSpc>
                <a:spcPct val="150000"/>
              </a:lnSpc>
              <a:buFont typeface="Arial" panose="020B0604020202020204" pitchFamily="34" charset="0"/>
              <a:buChar char="•"/>
            </a:pPr>
            <a:r>
              <a:rPr lang="fr-FR" b="1" i="0" u="none" strike="noStrike" baseline="0" dirty="0">
                <a:solidFill>
                  <a:srgbClr val="000000"/>
                </a:solidFill>
                <a:latin typeface="Calibri" panose="020F0502020204030204" pitchFamily="34" charset="0"/>
              </a:rPr>
              <a:t>Les opioïdes (naturels et synthétiques)</a:t>
            </a:r>
          </a:p>
          <a:p>
            <a:pPr marL="342900" indent="-342900">
              <a:lnSpc>
                <a:spcPct val="150000"/>
              </a:lnSpc>
              <a:buFont typeface="Arial" panose="020B0604020202020204" pitchFamily="34" charset="0"/>
              <a:buChar char="•"/>
            </a:pPr>
            <a:r>
              <a:rPr lang="fr-FR" b="1" i="0" u="none" strike="noStrike" baseline="0" dirty="0">
                <a:solidFill>
                  <a:srgbClr val="000000"/>
                </a:solidFill>
                <a:latin typeface="Calibri" panose="020F0502020204030204" pitchFamily="34" charset="0"/>
              </a:rPr>
              <a:t>La cocaïne</a:t>
            </a:r>
          </a:p>
          <a:p>
            <a:pPr marL="342900" indent="-342900">
              <a:lnSpc>
                <a:spcPct val="150000"/>
              </a:lnSpc>
              <a:buFont typeface="Arial" panose="020B0604020202020204" pitchFamily="34" charset="0"/>
              <a:buChar char="•"/>
            </a:pPr>
            <a:r>
              <a:rPr lang="fr-FR" b="1" i="0" u="none" strike="noStrike" baseline="0" dirty="0">
                <a:solidFill>
                  <a:srgbClr val="000000"/>
                </a:solidFill>
                <a:latin typeface="Calibri" panose="020F0502020204030204" pitchFamily="34" charset="0"/>
              </a:rPr>
              <a:t>Des anxiolytiques, sédatifs, hypnotiques</a:t>
            </a:r>
          </a:p>
          <a:p>
            <a:pPr marL="342900" indent="-342900">
              <a:lnSpc>
                <a:spcPct val="150000"/>
              </a:lnSpc>
              <a:buFont typeface="Arial" panose="020B0604020202020204" pitchFamily="34" charset="0"/>
              <a:buChar char="•"/>
            </a:pPr>
            <a:r>
              <a:rPr lang="fr-FR" b="1" i="0" u="none" strike="noStrike" baseline="0" dirty="0">
                <a:solidFill>
                  <a:srgbClr val="000000"/>
                </a:solidFill>
                <a:latin typeface="Calibri" panose="020F0502020204030204" pitchFamily="34" charset="0"/>
              </a:rPr>
              <a:t>Certains dérivés de synthèse.</a:t>
            </a:r>
          </a:p>
          <a:p>
            <a:pPr marL="342900" indent="-342900">
              <a:lnSpc>
                <a:spcPct val="150000"/>
              </a:lnSpc>
              <a:buFont typeface="Arial" panose="020B0604020202020204" pitchFamily="34" charset="0"/>
              <a:buChar char="•"/>
            </a:pPr>
            <a:r>
              <a:rPr lang="fr-FR" b="1" i="0" u="none" strike="noStrike" baseline="0" dirty="0">
                <a:solidFill>
                  <a:srgbClr val="000000"/>
                </a:solidFill>
                <a:latin typeface="Calibri" panose="020F0502020204030204" pitchFamily="34" charset="0"/>
              </a:rPr>
              <a:t>Parmi les addictions sans substance, </a:t>
            </a:r>
            <a:r>
              <a:rPr lang="fr-FR" b="1" dirty="0">
                <a:solidFill>
                  <a:srgbClr val="000000"/>
                </a:solidFill>
                <a:latin typeface="Calibri" panose="020F0502020204030204" pitchFamily="34" charset="0"/>
              </a:rPr>
              <a:t>les </a:t>
            </a:r>
            <a:r>
              <a:rPr lang="fr-FR" b="1" i="0" u="none" strike="noStrike" baseline="0" dirty="0">
                <a:solidFill>
                  <a:srgbClr val="000000"/>
                </a:solidFill>
                <a:latin typeface="Calibri" panose="020F0502020204030204" pitchFamily="34" charset="0"/>
              </a:rPr>
              <a:t>jeux de hasard et d’argent </a:t>
            </a:r>
            <a:r>
              <a:rPr lang="fr-FR" b="1" dirty="0">
                <a:solidFill>
                  <a:srgbClr val="000000"/>
                </a:solidFill>
                <a:latin typeface="Calibri" panose="020F0502020204030204" pitchFamily="34" charset="0"/>
              </a:rPr>
              <a:t>, les</a:t>
            </a:r>
            <a:r>
              <a:rPr lang="fr-FR" b="1" i="0" u="none" strike="noStrike" baseline="0" dirty="0">
                <a:solidFill>
                  <a:srgbClr val="000000"/>
                </a:solidFill>
                <a:latin typeface="Calibri" panose="020F0502020204030204" pitchFamily="34" charset="0"/>
              </a:rPr>
              <a:t> jeux vidéo</a:t>
            </a:r>
            <a:r>
              <a:rPr lang="fr-FR" b="1" dirty="0">
                <a:solidFill>
                  <a:srgbClr val="000000"/>
                </a:solidFill>
                <a:latin typeface="Calibri" panose="020F0502020204030204" pitchFamily="34" charset="0"/>
              </a:rPr>
              <a:t> son</a:t>
            </a:r>
            <a:r>
              <a:rPr lang="fr-FR" b="1" i="0" u="none" strike="noStrike" baseline="0" dirty="0">
                <a:solidFill>
                  <a:srgbClr val="000000"/>
                </a:solidFill>
                <a:latin typeface="Calibri" panose="020F0502020204030204" pitchFamily="34" charset="0"/>
              </a:rPr>
              <a:t>t reconnus comme des addictions comportementales dans les classifications diagnostiques internationales (DSM 5 et CIM 11).</a:t>
            </a:r>
          </a:p>
        </p:txBody>
      </p:sp>
      <p:sp>
        <p:nvSpPr>
          <p:cNvPr id="7" name="ZoneTexte 6">
            <a:extLst>
              <a:ext uri="{FF2B5EF4-FFF2-40B4-BE49-F238E27FC236}">
                <a16:creationId xmlns:a16="http://schemas.microsoft.com/office/drawing/2014/main" id="{140B578B-1B77-4D34-91A0-64EEA5068881}"/>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Les addictions concernent :</a:t>
            </a:r>
            <a:endParaRPr lang="fr-FR" sz="3200" dirty="0">
              <a:solidFill>
                <a:srgbClr val="6B6123"/>
              </a:solidFill>
            </a:endParaRPr>
          </a:p>
        </p:txBody>
      </p:sp>
    </p:spTree>
    <p:extLst>
      <p:ext uri="{BB962C8B-B14F-4D97-AF65-F5344CB8AC3E}">
        <p14:creationId xmlns:p14="http://schemas.microsoft.com/office/powerpoint/2010/main" val="36212092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E914267B-87A3-4AFC-A561-FBB74B1B4AD6}"/>
              </a:ext>
            </a:extLst>
          </p:cNvPr>
          <p:cNvSpPr txBox="1"/>
          <p:nvPr/>
        </p:nvSpPr>
        <p:spPr>
          <a:xfrm>
            <a:off x="408639" y="2251563"/>
            <a:ext cx="6173136" cy="1338828"/>
          </a:xfrm>
          <a:prstGeom prst="rect">
            <a:avLst/>
          </a:prstGeom>
          <a:noFill/>
        </p:spPr>
        <p:txBody>
          <a:bodyPr wrap="square">
            <a:spAutoFit/>
          </a:bodyPr>
          <a:lstStyle/>
          <a:p>
            <a:pPr algn="ctr">
              <a:lnSpc>
                <a:spcPct val="150000"/>
              </a:lnSpc>
            </a:pPr>
            <a:r>
              <a:rPr lang="fr-FR" b="1" i="0" u="none" strike="noStrike" baseline="0" dirty="0">
                <a:solidFill>
                  <a:srgbClr val="A49735"/>
                </a:solidFill>
                <a:latin typeface="Calibri" panose="020F0502020204030204" pitchFamily="34" charset="0"/>
              </a:rPr>
              <a:t>Le Diagnostic and </a:t>
            </a:r>
            <a:r>
              <a:rPr lang="fr-FR" b="1" i="0" u="none" strike="noStrike" baseline="0" dirty="0" err="1">
                <a:solidFill>
                  <a:srgbClr val="A49735"/>
                </a:solidFill>
                <a:latin typeface="Calibri" panose="020F0502020204030204" pitchFamily="34" charset="0"/>
              </a:rPr>
              <a:t>Statistical</a:t>
            </a:r>
            <a:r>
              <a:rPr lang="fr-FR" b="1" i="0" u="none" strike="noStrike" baseline="0" dirty="0">
                <a:solidFill>
                  <a:srgbClr val="A49735"/>
                </a:solidFill>
                <a:latin typeface="Calibri" panose="020F0502020204030204" pitchFamily="34" charset="0"/>
              </a:rPr>
              <a:t> </a:t>
            </a:r>
            <a:r>
              <a:rPr lang="fr-FR" b="1" i="0" u="none" strike="noStrike" baseline="0" dirty="0" err="1">
                <a:solidFill>
                  <a:srgbClr val="A49735"/>
                </a:solidFill>
                <a:latin typeface="Calibri" panose="020F0502020204030204" pitchFamily="34" charset="0"/>
              </a:rPr>
              <a:t>manual</a:t>
            </a:r>
            <a:r>
              <a:rPr lang="fr-FR" b="1" i="0" u="none" strike="noStrike" baseline="0" dirty="0">
                <a:solidFill>
                  <a:srgbClr val="A49735"/>
                </a:solidFill>
                <a:latin typeface="Calibri" panose="020F0502020204030204" pitchFamily="34" charset="0"/>
              </a:rPr>
              <a:t> of Mental </a:t>
            </a:r>
            <a:r>
              <a:rPr lang="fr-FR" b="1" i="0" u="none" strike="noStrike" baseline="0" dirty="0" err="1">
                <a:solidFill>
                  <a:srgbClr val="A49735"/>
                </a:solidFill>
                <a:latin typeface="Calibri" panose="020F0502020204030204" pitchFamily="34" charset="0"/>
              </a:rPr>
              <a:t>disorders</a:t>
            </a:r>
            <a:r>
              <a:rPr lang="fr-FR" b="1" i="0" u="none" strike="noStrike" baseline="0" dirty="0">
                <a:solidFill>
                  <a:srgbClr val="A49735"/>
                </a:solidFill>
                <a:latin typeface="Calibri" panose="020F0502020204030204" pitchFamily="34" charset="0"/>
              </a:rPr>
              <a:t> (DSM)</a:t>
            </a:r>
          </a:p>
          <a:p>
            <a:r>
              <a:rPr lang="fr-FR" i="0" u="none" strike="noStrike" baseline="0" dirty="0">
                <a:solidFill>
                  <a:srgbClr val="000000"/>
                </a:solidFill>
                <a:latin typeface="Calibri" panose="020F0502020204030204" pitchFamily="34" charset="0"/>
              </a:rPr>
              <a:t>Le diagnostic de l’addiction (ou dépendance) repose sur des critères bien définis, publié par l’association américaine de psychiatrie.</a:t>
            </a:r>
          </a:p>
        </p:txBody>
      </p:sp>
      <p:sp>
        <p:nvSpPr>
          <p:cNvPr id="7" name="ZoneTexte 6">
            <a:extLst>
              <a:ext uri="{FF2B5EF4-FFF2-40B4-BE49-F238E27FC236}">
                <a16:creationId xmlns:a16="http://schemas.microsoft.com/office/drawing/2014/main" id="{140B578B-1B77-4D34-91A0-64EEA5068881}"/>
              </a:ext>
            </a:extLst>
          </p:cNvPr>
          <p:cNvSpPr txBox="1"/>
          <p:nvPr/>
        </p:nvSpPr>
        <p:spPr>
          <a:xfrm>
            <a:off x="408639" y="581891"/>
            <a:ext cx="11783361" cy="1077218"/>
          </a:xfrm>
          <a:prstGeom prst="rect">
            <a:avLst/>
          </a:prstGeom>
          <a:noFill/>
        </p:spPr>
        <p:txBody>
          <a:bodyPr wrap="square" rtlCol="0">
            <a:spAutoFit/>
          </a:bodyPr>
          <a:lstStyle/>
          <a:p>
            <a:pPr lvl="0"/>
            <a:r>
              <a:rPr lang="fr-FR" sz="3200" b="1" dirty="0">
                <a:solidFill>
                  <a:srgbClr val="7A2553"/>
                </a:solidFill>
              </a:rPr>
              <a:t>Pour établir un diagnostic de l’addiction deux outils sont utilisés: DSM V et CIM-11</a:t>
            </a:r>
          </a:p>
        </p:txBody>
      </p:sp>
      <p:sp>
        <p:nvSpPr>
          <p:cNvPr id="5" name="ZoneTexte 4">
            <a:extLst>
              <a:ext uri="{FF2B5EF4-FFF2-40B4-BE49-F238E27FC236}">
                <a16:creationId xmlns:a16="http://schemas.microsoft.com/office/drawing/2014/main" id="{CC8747C5-3EF2-4047-9B8F-F4BB355245A7}"/>
              </a:ext>
            </a:extLst>
          </p:cNvPr>
          <p:cNvSpPr txBox="1"/>
          <p:nvPr/>
        </p:nvSpPr>
        <p:spPr>
          <a:xfrm>
            <a:off x="408639" y="3934415"/>
            <a:ext cx="5864146" cy="1892826"/>
          </a:xfrm>
          <a:prstGeom prst="rect">
            <a:avLst/>
          </a:prstGeom>
          <a:noFill/>
        </p:spPr>
        <p:txBody>
          <a:bodyPr wrap="square">
            <a:spAutoFit/>
          </a:bodyPr>
          <a:lstStyle/>
          <a:p>
            <a:pPr>
              <a:lnSpc>
                <a:spcPct val="150000"/>
              </a:lnSpc>
            </a:pPr>
            <a:r>
              <a:rPr lang="fr-FR" i="0" u="none" strike="noStrike" baseline="0" dirty="0">
                <a:solidFill>
                  <a:srgbClr val="000000"/>
                </a:solidFill>
                <a:latin typeface="Calibri" panose="020F0502020204030204" pitchFamily="34" charset="0"/>
              </a:rPr>
              <a:t>Parmi ces critères, on trouve :</a:t>
            </a:r>
          </a:p>
          <a:p>
            <a:pPr marL="742950" lvl="1" indent="-285750">
              <a:buFont typeface="Arial" panose="020B0604020202020204" pitchFamily="34" charset="0"/>
              <a:buChar char="•"/>
            </a:pPr>
            <a:r>
              <a:rPr lang="fr-FR" b="1" i="0" u="none" strike="noStrike" baseline="0" dirty="0">
                <a:solidFill>
                  <a:srgbClr val="000000"/>
                </a:solidFill>
                <a:latin typeface="Calibri" panose="020F0502020204030204" pitchFamily="34" charset="0"/>
              </a:rPr>
              <a:t>La perte de contrôle de soi, </a:t>
            </a:r>
          </a:p>
          <a:p>
            <a:pPr marL="742950" lvl="1" indent="-285750">
              <a:buFont typeface="Arial" panose="020B0604020202020204" pitchFamily="34" charset="0"/>
              <a:buChar char="•"/>
            </a:pPr>
            <a:r>
              <a:rPr lang="fr-FR" b="1" i="0" u="none" strike="noStrike" baseline="0" dirty="0">
                <a:solidFill>
                  <a:srgbClr val="000000"/>
                </a:solidFill>
                <a:latin typeface="Calibri" panose="020F0502020204030204" pitchFamily="34" charset="0"/>
              </a:rPr>
              <a:t>L’interférence de la consommation sur les activités scolaires ou professionnelles,</a:t>
            </a:r>
          </a:p>
          <a:p>
            <a:pPr marL="742950" lvl="1" indent="-285750">
              <a:buFont typeface="Arial" panose="020B0604020202020204" pitchFamily="34" charset="0"/>
              <a:buChar char="•"/>
            </a:pPr>
            <a:r>
              <a:rPr lang="fr-FR" b="1" i="0" u="none" strike="noStrike" baseline="0" dirty="0">
                <a:solidFill>
                  <a:srgbClr val="000000"/>
                </a:solidFill>
                <a:latin typeface="Calibri" panose="020F0502020204030204" pitchFamily="34" charset="0"/>
              </a:rPr>
              <a:t>La poursuite de la consommation malgré la prise de conscience des troubles qu’elle engendre.</a:t>
            </a:r>
          </a:p>
        </p:txBody>
      </p:sp>
      <p:sp>
        <p:nvSpPr>
          <p:cNvPr id="6" name="ZoneTexte 5">
            <a:extLst>
              <a:ext uri="{FF2B5EF4-FFF2-40B4-BE49-F238E27FC236}">
                <a16:creationId xmlns:a16="http://schemas.microsoft.com/office/drawing/2014/main" id="{31E863B7-C276-4F1C-8D93-10C68C083B55}"/>
              </a:ext>
            </a:extLst>
          </p:cNvPr>
          <p:cNvSpPr txBox="1"/>
          <p:nvPr/>
        </p:nvSpPr>
        <p:spPr>
          <a:xfrm>
            <a:off x="6838950" y="2613513"/>
            <a:ext cx="5353050" cy="2169825"/>
          </a:xfrm>
          <a:prstGeom prst="rect">
            <a:avLst/>
          </a:prstGeom>
          <a:noFill/>
        </p:spPr>
        <p:txBody>
          <a:bodyPr wrap="square">
            <a:spAutoFit/>
          </a:bodyPr>
          <a:lstStyle/>
          <a:p>
            <a:pPr>
              <a:lnSpc>
                <a:spcPct val="150000"/>
              </a:lnSpc>
            </a:pPr>
            <a:r>
              <a:rPr lang="fr-FR" b="1" i="0" u="none" strike="noStrike" baseline="0" dirty="0">
                <a:solidFill>
                  <a:srgbClr val="000000"/>
                </a:solidFill>
                <a:latin typeface="Calibri" panose="020F0502020204030204" pitchFamily="34" charset="0"/>
              </a:rPr>
              <a:t>Troubles liés à une substance :</a:t>
            </a:r>
          </a:p>
          <a:p>
            <a:r>
              <a:rPr lang="fr-FR" i="0" u="none" strike="noStrike" baseline="0" dirty="0">
                <a:solidFill>
                  <a:srgbClr val="000000"/>
                </a:solidFill>
                <a:latin typeface="Calibri" panose="020F0502020204030204" pitchFamily="34" charset="0"/>
              </a:rPr>
              <a:t>Depuis 2013, le DSM V regroupe </a:t>
            </a:r>
            <a:r>
              <a:rPr lang="fr-FR" b="1" i="0" u="none" strike="noStrike" baseline="0" dirty="0">
                <a:solidFill>
                  <a:srgbClr val="000000"/>
                </a:solidFill>
                <a:latin typeface="Calibri" panose="020F0502020204030204" pitchFamily="34" charset="0"/>
              </a:rPr>
              <a:t>la</a:t>
            </a:r>
            <a:r>
              <a:rPr lang="fr-FR" i="0" u="none" strike="noStrike" baseline="0" dirty="0">
                <a:solidFill>
                  <a:srgbClr val="000000"/>
                </a:solidFill>
                <a:latin typeface="Calibri" panose="020F0502020204030204" pitchFamily="34" charset="0"/>
              </a:rPr>
              <a:t> </a:t>
            </a:r>
            <a:r>
              <a:rPr lang="fr-FR" b="1" i="0" u="none" strike="noStrike" baseline="0" dirty="0">
                <a:solidFill>
                  <a:srgbClr val="000000"/>
                </a:solidFill>
                <a:latin typeface="Calibri" panose="020F0502020204030204" pitchFamily="34" charset="0"/>
              </a:rPr>
              <a:t>dépendance</a:t>
            </a:r>
            <a:r>
              <a:rPr lang="fr-FR" i="0" u="none" strike="noStrike" baseline="0" dirty="0">
                <a:solidFill>
                  <a:srgbClr val="000000"/>
                </a:solidFill>
                <a:latin typeface="Calibri" panose="020F0502020204030204" pitchFamily="34" charset="0"/>
              </a:rPr>
              <a:t> et </a:t>
            </a:r>
            <a:r>
              <a:rPr lang="fr-FR" b="1" i="0" u="none" strike="noStrike" baseline="0" dirty="0">
                <a:solidFill>
                  <a:srgbClr val="000000"/>
                </a:solidFill>
                <a:latin typeface="Calibri" panose="020F0502020204030204" pitchFamily="34" charset="0"/>
              </a:rPr>
              <a:t>l’abus</a:t>
            </a:r>
            <a:r>
              <a:rPr lang="fr-FR" i="0" u="none" strike="noStrike" baseline="0" dirty="0">
                <a:solidFill>
                  <a:srgbClr val="000000"/>
                </a:solidFill>
                <a:latin typeface="Calibri" panose="020F0502020204030204" pitchFamily="34" charset="0"/>
              </a:rPr>
              <a:t> sous l’appellation de «</a:t>
            </a:r>
            <a:r>
              <a:rPr lang="fr-FR" b="1" i="0" u="none" strike="noStrike" baseline="0" dirty="0">
                <a:solidFill>
                  <a:srgbClr val="7A2553"/>
                </a:solidFill>
                <a:latin typeface="Calibri" panose="020F0502020204030204" pitchFamily="34" charset="0"/>
              </a:rPr>
              <a:t>troubles liés à une substance</a:t>
            </a:r>
            <a:r>
              <a:rPr lang="fr-FR" i="0" u="none" strike="noStrike" baseline="0" dirty="0">
                <a:solidFill>
                  <a:srgbClr val="000000"/>
                </a:solidFill>
                <a:latin typeface="Calibri" panose="020F0502020204030204" pitchFamily="34" charset="0"/>
              </a:rPr>
              <a:t>».</a:t>
            </a:r>
          </a:p>
          <a:p>
            <a:r>
              <a:rPr lang="fr-FR" i="1" u="none" strike="noStrike" baseline="0" dirty="0">
                <a:solidFill>
                  <a:srgbClr val="000000"/>
                </a:solidFill>
                <a:latin typeface="Calibri" panose="020F0502020204030204" pitchFamily="34" charset="0"/>
              </a:rPr>
              <a:t>Les différents stades présents dans le DSM IV : usage, abus, dépendance ont disparu dans cette nouvelle classification.</a:t>
            </a:r>
          </a:p>
        </p:txBody>
      </p:sp>
    </p:spTree>
    <p:extLst>
      <p:ext uri="{BB962C8B-B14F-4D97-AF65-F5344CB8AC3E}">
        <p14:creationId xmlns:p14="http://schemas.microsoft.com/office/powerpoint/2010/main" val="19718090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82C2F3C7-9031-4074-9034-0682DD99F234}"/>
              </a:ext>
            </a:extLst>
          </p:cNvPr>
          <p:cNvSpPr txBox="1"/>
          <p:nvPr/>
        </p:nvSpPr>
        <p:spPr>
          <a:xfrm>
            <a:off x="408639" y="1525143"/>
            <a:ext cx="11783361" cy="584775"/>
          </a:xfrm>
          <a:prstGeom prst="rect">
            <a:avLst/>
          </a:prstGeom>
          <a:noFill/>
        </p:spPr>
        <p:txBody>
          <a:bodyPr wrap="square">
            <a:spAutoFit/>
          </a:bodyPr>
          <a:lstStyle/>
          <a:p>
            <a:r>
              <a:rPr lang="fr-FR" sz="1600" dirty="0"/>
              <a:t>Mode d’utilisation inadapté d’un produit conduisant  à une altération du fonctionnement ou à une souffrance cliniquement significative, caractérisée par la présence de deux (ou plus) des manifestations suivantes, à un moment quelconque d’une période continue de 12 mois.</a:t>
            </a:r>
          </a:p>
        </p:txBody>
      </p:sp>
      <p:sp>
        <p:nvSpPr>
          <p:cNvPr id="4" name="ZoneTexte 3">
            <a:extLst>
              <a:ext uri="{FF2B5EF4-FFF2-40B4-BE49-F238E27FC236}">
                <a16:creationId xmlns:a16="http://schemas.microsoft.com/office/drawing/2014/main" id="{49C5D7CC-2299-4193-9DA0-FB4975412FB8}"/>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Trouble de l’usage selon le DSM V</a:t>
            </a:r>
          </a:p>
        </p:txBody>
      </p:sp>
      <p:sp>
        <p:nvSpPr>
          <p:cNvPr id="6" name="Espace réservé du contenu 2">
            <a:extLst>
              <a:ext uri="{FF2B5EF4-FFF2-40B4-BE49-F238E27FC236}">
                <a16:creationId xmlns:a16="http://schemas.microsoft.com/office/drawing/2014/main" id="{827AEA0A-0932-420F-848B-C2FD805F3DFD}"/>
              </a:ext>
            </a:extLst>
          </p:cNvPr>
          <p:cNvSpPr txBox="1">
            <a:spLocks/>
          </p:cNvSpPr>
          <p:nvPr/>
        </p:nvSpPr>
        <p:spPr>
          <a:xfrm>
            <a:off x="0" y="2353223"/>
            <a:ext cx="11848728" cy="411036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49263" lvl="2" indent="0">
              <a:lnSpc>
                <a:spcPct val="100000"/>
              </a:lnSpc>
              <a:spcBef>
                <a:spcPts val="0"/>
              </a:spcBef>
              <a:spcAft>
                <a:spcPts val="600"/>
              </a:spcAft>
              <a:buNone/>
            </a:pPr>
            <a:r>
              <a:rPr lang="fr-FR" sz="1800" dirty="0"/>
              <a:t>1. Incapacité de remplir des obligations importantes</a:t>
            </a:r>
          </a:p>
          <a:p>
            <a:pPr marL="449263" lvl="2" indent="0">
              <a:lnSpc>
                <a:spcPct val="100000"/>
              </a:lnSpc>
              <a:spcBef>
                <a:spcPts val="0"/>
              </a:spcBef>
              <a:spcAft>
                <a:spcPts val="600"/>
              </a:spcAft>
              <a:buNone/>
            </a:pPr>
            <a:r>
              <a:rPr lang="fr-FR" sz="1800" dirty="0"/>
              <a:t>2. Usage lorsque physiquement dangereux</a:t>
            </a:r>
          </a:p>
          <a:p>
            <a:pPr marL="449263" lvl="2" indent="0">
              <a:lnSpc>
                <a:spcPct val="100000"/>
              </a:lnSpc>
              <a:spcBef>
                <a:spcPts val="0"/>
              </a:spcBef>
              <a:spcAft>
                <a:spcPts val="600"/>
              </a:spcAft>
              <a:buNone/>
            </a:pPr>
            <a:r>
              <a:rPr lang="fr-FR" sz="1800" dirty="0"/>
              <a:t>3. Problèmes interpersonnels ou sociaux</a:t>
            </a:r>
          </a:p>
          <a:p>
            <a:pPr marL="449263" lvl="2" indent="0">
              <a:lnSpc>
                <a:spcPct val="100000"/>
              </a:lnSpc>
              <a:spcBef>
                <a:spcPts val="0"/>
              </a:spcBef>
              <a:spcAft>
                <a:spcPts val="600"/>
              </a:spcAft>
              <a:buNone/>
            </a:pPr>
            <a:r>
              <a:rPr lang="fr-FR" sz="1800" dirty="0"/>
              <a:t>4. Continuer malgré dommage physique ou psychique</a:t>
            </a:r>
          </a:p>
          <a:p>
            <a:pPr marL="449263" lvl="2" indent="0">
              <a:lnSpc>
                <a:spcPct val="100000"/>
              </a:lnSpc>
              <a:spcBef>
                <a:spcPts val="0"/>
              </a:spcBef>
              <a:spcAft>
                <a:spcPts val="600"/>
              </a:spcAft>
              <a:buNone/>
            </a:pPr>
            <a:r>
              <a:rPr lang="fr-FR" sz="1800" dirty="0"/>
              <a:t>5. Perte de contrôle sur quantité et temps dédié</a:t>
            </a:r>
          </a:p>
          <a:p>
            <a:pPr marL="449263" lvl="2" indent="0">
              <a:lnSpc>
                <a:spcPct val="100000"/>
              </a:lnSpc>
              <a:spcBef>
                <a:spcPts val="0"/>
              </a:spcBef>
              <a:spcAft>
                <a:spcPts val="600"/>
              </a:spcAft>
              <a:buNone/>
            </a:pPr>
            <a:r>
              <a:rPr lang="fr-FR" sz="1800" dirty="0"/>
              <a:t>6. Désir ou efforts persistants pour diminuer</a:t>
            </a:r>
          </a:p>
          <a:p>
            <a:pPr marL="449263" lvl="2" indent="0">
              <a:lnSpc>
                <a:spcPct val="100000"/>
              </a:lnSpc>
              <a:spcBef>
                <a:spcPts val="0"/>
              </a:spcBef>
              <a:spcAft>
                <a:spcPts val="600"/>
              </a:spcAft>
              <a:buNone/>
            </a:pPr>
            <a:r>
              <a:rPr lang="fr-FR" sz="2000" dirty="0"/>
              <a:t>7</a:t>
            </a:r>
            <a:r>
              <a:rPr lang="fr-FR" sz="1800" dirty="0"/>
              <a:t>. Tolérance</a:t>
            </a:r>
          </a:p>
          <a:p>
            <a:pPr marL="449263" lvl="2" indent="0">
              <a:lnSpc>
                <a:spcPct val="100000"/>
              </a:lnSpc>
              <a:spcBef>
                <a:spcPts val="0"/>
              </a:spcBef>
              <a:spcAft>
                <a:spcPts val="600"/>
              </a:spcAft>
              <a:buNone/>
            </a:pPr>
            <a:r>
              <a:rPr lang="fr-FR" sz="1800" dirty="0"/>
              <a:t>8. Sevrage</a:t>
            </a:r>
          </a:p>
          <a:p>
            <a:pPr marL="449263" lvl="2" indent="0">
              <a:lnSpc>
                <a:spcPct val="100000"/>
              </a:lnSpc>
              <a:spcBef>
                <a:spcPts val="0"/>
              </a:spcBef>
              <a:spcAft>
                <a:spcPts val="600"/>
              </a:spcAft>
              <a:buNone/>
            </a:pPr>
            <a:r>
              <a:rPr lang="fr-FR" sz="1800" dirty="0"/>
              <a:t>9. « </a:t>
            </a:r>
            <a:r>
              <a:rPr lang="fr-FR" sz="1800" dirty="0" err="1"/>
              <a:t>Craving</a:t>
            </a:r>
            <a:r>
              <a:rPr lang="fr-FR" sz="1800" dirty="0"/>
              <a:t> », désir impérieux</a:t>
            </a:r>
          </a:p>
          <a:p>
            <a:pPr marL="449263" marR="0" lvl="2" indent="0" fontAlgn="auto">
              <a:lnSpc>
                <a:spcPct val="100000"/>
              </a:lnSpc>
              <a:spcBef>
                <a:spcPts val="0"/>
              </a:spcBef>
              <a:spcAft>
                <a:spcPts val="600"/>
              </a:spcAft>
              <a:buClrTx/>
              <a:buSzTx/>
              <a:buNone/>
              <a:tabLst/>
              <a:defRPr/>
            </a:pPr>
            <a:r>
              <a:rPr lang="fr-FR" sz="1800" dirty="0"/>
              <a:t>10. Beaucoup de temps consacré</a:t>
            </a:r>
          </a:p>
          <a:p>
            <a:pPr marL="449263" marR="0" lvl="2" indent="0" fontAlgn="auto">
              <a:lnSpc>
                <a:spcPct val="100000"/>
              </a:lnSpc>
              <a:spcBef>
                <a:spcPts val="0"/>
              </a:spcBef>
              <a:spcAft>
                <a:spcPts val="600"/>
              </a:spcAft>
              <a:buClrTx/>
              <a:buSzTx/>
              <a:buNone/>
              <a:tabLst/>
              <a:defRPr/>
            </a:pPr>
            <a:r>
              <a:rPr lang="fr-FR" sz="1800" dirty="0"/>
              <a:t>11. Activités réduites au profit de la  consommation</a:t>
            </a:r>
          </a:p>
          <a:p>
            <a:pPr marL="449263" lvl="2" indent="0">
              <a:lnSpc>
                <a:spcPct val="100000"/>
              </a:lnSpc>
              <a:spcBef>
                <a:spcPts val="0"/>
              </a:spcBef>
              <a:spcAft>
                <a:spcPts val="600"/>
              </a:spcAft>
              <a:buNone/>
            </a:pPr>
            <a:endParaRPr lang="fr-FR" sz="1800" dirty="0"/>
          </a:p>
        </p:txBody>
      </p:sp>
      <p:sp>
        <p:nvSpPr>
          <p:cNvPr id="7" name="ZoneTexte 6">
            <a:extLst>
              <a:ext uri="{FF2B5EF4-FFF2-40B4-BE49-F238E27FC236}">
                <a16:creationId xmlns:a16="http://schemas.microsoft.com/office/drawing/2014/main" id="{5ADAF822-D4F9-4DE7-AE3A-B98A7569B8C7}"/>
              </a:ext>
            </a:extLst>
          </p:cNvPr>
          <p:cNvSpPr txBox="1"/>
          <p:nvPr/>
        </p:nvSpPr>
        <p:spPr>
          <a:xfrm>
            <a:off x="6096001" y="3219450"/>
            <a:ext cx="2701770" cy="369332"/>
          </a:xfrm>
          <a:prstGeom prst="rect">
            <a:avLst/>
          </a:prstGeom>
          <a:noFill/>
        </p:spPr>
        <p:txBody>
          <a:bodyPr wrap="square" rtlCol="0">
            <a:spAutoFit/>
          </a:bodyPr>
          <a:lstStyle/>
          <a:p>
            <a:r>
              <a:rPr lang="fr-FR" b="1" dirty="0">
                <a:solidFill>
                  <a:srgbClr val="7A2553"/>
                </a:solidFill>
              </a:rPr>
              <a:t>Signes pertes de contrôle</a:t>
            </a:r>
          </a:p>
        </p:txBody>
      </p:sp>
      <p:sp>
        <p:nvSpPr>
          <p:cNvPr id="8" name="Accolade fermante 7">
            <a:extLst>
              <a:ext uri="{FF2B5EF4-FFF2-40B4-BE49-F238E27FC236}">
                <a16:creationId xmlns:a16="http://schemas.microsoft.com/office/drawing/2014/main" id="{7D6C8560-FB1B-461C-938E-73BF0D847FD0}"/>
              </a:ext>
            </a:extLst>
          </p:cNvPr>
          <p:cNvSpPr/>
          <p:nvPr/>
        </p:nvSpPr>
        <p:spPr>
          <a:xfrm>
            <a:off x="5704922" y="2479275"/>
            <a:ext cx="198728" cy="1980000"/>
          </a:xfrm>
          <a:prstGeom prst="rightBrace">
            <a:avLst>
              <a:gd name="adj1" fmla="val 29532"/>
              <a:gd name="adj2" fmla="val 47828"/>
            </a:avLst>
          </a:prstGeom>
          <a:ln w="28575">
            <a:solidFill>
              <a:srgbClr val="7A2553"/>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p>
        </p:txBody>
      </p:sp>
      <p:sp>
        <p:nvSpPr>
          <p:cNvPr id="9" name="ZoneTexte 8">
            <a:extLst>
              <a:ext uri="{FF2B5EF4-FFF2-40B4-BE49-F238E27FC236}">
                <a16:creationId xmlns:a16="http://schemas.microsoft.com/office/drawing/2014/main" id="{80B75934-0ECA-44A2-BAF3-BCCE4215D1CD}"/>
              </a:ext>
            </a:extLst>
          </p:cNvPr>
          <p:cNvSpPr txBox="1"/>
          <p:nvPr/>
        </p:nvSpPr>
        <p:spPr>
          <a:xfrm>
            <a:off x="6131357" y="4616287"/>
            <a:ext cx="3025774" cy="369332"/>
          </a:xfrm>
          <a:prstGeom prst="rect">
            <a:avLst/>
          </a:prstGeom>
          <a:noFill/>
        </p:spPr>
        <p:txBody>
          <a:bodyPr wrap="square">
            <a:spAutoFit/>
          </a:bodyPr>
          <a:lstStyle/>
          <a:p>
            <a:r>
              <a:rPr lang="fr-FR" sz="1800" b="1" dirty="0">
                <a:solidFill>
                  <a:srgbClr val="7A2553"/>
                </a:solidFill>
              </a:rPr>
              <a:t>Signes physiques</a:t>
            </a:r>
          </a:p>
        </p:txBody>
      </p:sp>
      <p:sp>
        <p:nvSpPr>
          <p:cNvPr id="10" name="Accolade fermante 9">
            <a:extLst>
              <a:ext uri="{FF2B5EF4-FFF2-40B4-BE49-F238E27FC236}">
                <a16:creationId xmlns:a16="http://schemas.microsoft.com/office/drawing/2014/main" id="{D6894465-F912-4024-BBB3-BEF952A8AB55}"/>
              </a:ext>
            </a:extLst>
          </p:cNvPr>
          <p:cNvSpPr/>
          <p:nvPr/>
        </p:nvSpPr>
        <p:spPr>
          <a:xfrm>
            <a:off x="5727346" y="4570028"/>
            <a:ext cx="176304" cy="449647"/>
          </a:xfrm>
          <a:prstGeom prst="rightBrace">
            <a:avLst>
              <a:gd name="adj1" fmla="val 29532"/>
              <a:gd name="adj2" fmla="val 49663"/>
            </a:avLst>
          </a:prstGeom>
          <a:ln w="28575">
            <a:solidFill>
              <a:srgbClr val="7A2553"/>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p>
        </p:txBody>
      </p:sp>
      <p:sp>
        <p:nvSpPr>
          <p:cNvPr id="11" name="ZoneTexte 10">
            <a:extLst>
              <a:ext uri="{FF2B5EF4-FFF2-40B4-BE49-F238E27FC236}">
                <a16:creationId xmlns:a16="http://schemas.microsoft.com/office/drawing/2014/main" id="{95ED5FF1-F1FD-45C1-8D42-1A57E07E2E62}"/>
              </a:ext>
            </a:extLst>
          </p:cNvPr>
          <p:cNvSpPr txBox="1"/>
          <p:nvPr/>
        </p:nvSpPr>
        <p:spPr>
          <a:xfrm>
            <a:off x="6131357" y="5649472"/>
            <a:ext cx="2578962"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b="1" i="0" u="none" strike="noStrike" kern="1200" cap="none" spc="0" normalizeH="0" baseline="0" noProof="0" dirty="0">
                <a:ln>
                  <a:noFill/>
                </a:ln>
                <a:solidFill>
                  <a:srgbClr val="7A2553"/>
                </a:solidFill>
                <a:effectLst/>
                <a:uLnTx/>
                <a:uFillTx/>
                <a:latin typeface="Calibri" panose="020F0502020204030204"/>
                <a:ea typeface="+mn-ea"/>
                <a:cs typeface="+mn-cs"/>
              </a:rPr>
              <a:t>Focalisation</a:t>
            </a:r>
          </a:p>
        </p:txBody>
      </p:sp>
      <p:sp>
        <p:nvSpPr>
          <p:cNvPr id="12" name="Accolade fermante 11">
            <a:extLst>
              <a:ext uri="{FF2B5EF4-FFF2-40B4-BE49-F238E27FC236}">
                <a16:creationId xmlns:a16="http://schemas.microsoft.com/office/drawing/2014/main" id="{1017E97B-FD61-4160-B2ED-EDA1A6B7C4B6}"/>
              </a:ext>
            </a:extLst>
          </p:cNvPr>
          <p:cNvSpPr/>
          <p:nvPr/>
        </p:nvSpPr>
        <p:spPr>
          <a:xfrm flipV="1">
            <a:off x="5727346" y="5538271"/>
            <a:ext cx="153880" cy="684000"/>
          </a:xfrm>
          <a:prstGeom prst="rightBrace">
            <a:avLst>
              <a:gd name="adj1" fmla="val 29532"/>
              <a:gd name="adj2" fmla="val 51298"/>
            </a:avLst>
          </a:prstGeom>
          <a:ln w="28575">
            <a:solidFill>
              <a:srgbClr val="7A2553"/>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p>
        </p:txBody>
      </p:sp>
      <p:sp>
        <p:nvSpPr>
          <p:cNvPr id="13" name="ZoneTexte 12">
            <a:extLst>
              <a:ext uri="{FF2B5EF4-FFF2-40B4-BE49-F238E27FC236}">
                <a16:creationId xmlns:a16="http://schemas.microsoft.com/office/drawing/2014/main" id="{60921514-D4D8-4606-85D4-6585A79B0435}"/>
              </a:ext>
            </a:extLst>
          </p:cNvPr>
          <p:cNvSpPr txBox="1"/>
          <p:nvPr/>
        </p:nvSpPr>
        <p:spPr>
          <a:xfrm>
            <a:off x="9488797" y="3567589"/>
            <a:ext cx="2672378" cy="1569660"/>
          </a:xfrm>
          <a:prstGeom prst="rect">
            <a:avLst/>
          </a:prstGeom>
          <a:noFill/>
        </p:spPr>
        <p:txBody>
          <a:bodyPr wrap="square" rtlCol="0">
            <a:spAutoFit/>
          </a:bodyPr>
          <a:lstStyle/>
          <a:p>
            <a:pPr marL="266700" indent="-266700">
              <a:buFont typeface="Wingdings" panose="05000000000000000000" pitchFamily="2" charset="2"/>
              <a:buChar char="q"/>
            </a:pPr>
            <a:r>
              <a:rPr lang="fr-FR" sz="1600" b="1" dirty="0">
                <a:solidFill>
                  <a:srgbClr val="A49735"/>
                </a:solidFill>
              </a:rPr>
              <a:t>2 à 3 critères : trouble de l’usage léger</a:t>
            </a:r>
          </a:p>
          <a:p>
            <a:pPr marL="266700" indent="-266700">
              <a:buFont typeface="Wingdings" panose="05000000000000000000" pitchFamily="2" charset="2"/>
              <a:buChar char="q"/>
            </a:pPr>
            <a:r>
              <a:rPr lang="fr-FR" sz="1600" b="1" dirty="0">
                <a:solidFill>
                  <a:srgbClr val="A49735"/>
                </a:solidFill>
              </a:rPr>
              <a:t>4 à 5 critères : trouble de l’usage modéré</a:t>
            </a:r>
          </a:p>
          <a:p>
            <a:pPr marL="266700" indent="-266700">
              <a:buFont typeface="Wingdings" panose="05000000000000000000" pitchFamily="2" charset="2"/>
              <a:buChar char="q"/>
            </a:pPr>
            <a:r>
              <a:rPr lang="fr-FR" sz="1600" b="1" dirty="0">
                <a:solidFill>
                  <a:srgbClr val="A49735"/>
                </a:solidFill>
              </a:rPr>
              <a:t>6 critères et plus : trouble de l’usage sévère</a:t>
            </a:r>
          </a:p>
        </p:txBody>
      </p:sp>
      <p:sp>
        <p:nvSpPr>
          <p:cNvPr id="14" name="Accolade fermante 13">
            <a:extLst>
              <a:ext uri="{FF2B5EF4-FFF2-40B4-BE49-F238E27FC236}">
                <a16:creationId xmlns:a16="http://schemas.microsoft.com/office/drawing/2014/main" id="{D4B3A359-A852-42F9-A93C-3C578D01C210}"/>
              </a:ext>
            </a:extLst>
          </p:cNvPr>
          <p:cNvSpPr/>
          <p:nvPr/>
        </p:nvSpPr>
        <p:spPr>
          <a:xfrm>
            <a:off x="9022766" y="2353223"/>
            <a:ext cx="198728" cy="3888000"/>
          </a:xfrm>
          <a:prstGeom prst="rightBrace">
            <a:avLst>
              <a:gd name="adj1" fmla="val 29532"/>
              <a:gd name="adj2" fmla="val 47828"/>
            </a:avLst>
          </a:prstGeom>
          <a:ln w="28575">
            <a:solidFill>
              <a:srgbClr val="A4973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p>
        </p:txBody>
      </p:sp>
      <p:sp>
        <p:nvSpPr>
          <p:cNvPr id="2" name="ZoneTexte 1">
            <a:extLst>
              <a:ext uri="{FF2B5EF4-FFF2-40B4-BE49-F238E27FC236}">
                <a16:creationId xmlns:a16="http://schemas.microsoft.com/office/drawing/2014/main" id="{873ED19E-04BC-2F8E-3568-A36311F03222}"/>
              </a:ext>
            </a:extLst>
          </p:cNvPr>
          <p:cNvSpPr txBox="1"/>
          <p:nvPr/>
        </p:nvSpPr>
        <p:spPr>
          <a:xfrm>
            <a:off x="6133569" y="5158488"/>
            <a:ext cx="6131168" cy="369332"/>
          </a:xfrm>
          <a:prstGeom prst="rect">
            <a:avLst/>
          </a:prstGeom>
          <a:noFill/>
        </p:spPr>
        <p:txBody>
          <a:bodyPr wrap="square">
            <a:spAutoFit/>
          </a:bodyPr>
          <a:lstStyle/>
          <a:p>
            <a:r>
              <a:rPr lang="fr-FR" sz="1800" b="1" dirty="0">
                <a:solidFill>
                  <a:srgbClr val="7A2553"/>
                </a:solidFill>
              </a:rPr>
              <a:t>Nouveau critère</a:t>
            </a:r>
            <a:endParaRPr lang="fr-FR" dirty="0"/>
          </a:p>
        </p:txBody>
      </p:sp>
      <p:sp>
        <p:nvSpPr>
          <p:cNvPr id="3" name="Accolade fermante 2">
            <a:extLst>
              <a:ext uri="{FF2B5EF4-FFF2-40B4-BE49-F238E27FC236}">
                <a16:creationId xmlns:a16="http://schemas.microsoft.com/office/drawing/2014/main" id="{7A7392BB-4E54-3869-CDFB-FDE46293A1A9}"/>
              </a:ext>
            </a:extLst>
          </p:cNvPr>
          <p:cNvSpPr/>
          <p:nvPr/>
        </p:nvSpPr>
        <p:spPr>
          <a:xfrm>
            <a:off x="5741970" y="5112292"/>
            <a:ext cx="153880" cy="369333"/>
          </a:xfrm>
          <a:prstGeom prst="rightBrace">
            <a:avLst>
              <a:gd name="adj1" fmla="val 29532"/>
              <a:gd name="adj2" fmla="val 49663"/>
            </a:avLst>
          </a:prstGeom>
          <a:ln w="28575">
            <a:solidFill>
              <a:srgbClr val="7A2553"/>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p>
        </p:txBody>
      </p:sp>
    </p:spTree>
    <p:extLst>
      <p:ext uri="{BB962C8B-B14F-4D97-AF65-F5344CB8AC3E}">
        <p14:creationId xmlns:p14="http://schemas.microsoft.com/office/powerpoint/2010/main" val="651603248"/>
      </p:ext>
    </p:extLst>
  </p:cSld>
  <p:clrMapOvr>
    <a:masterClrMapping/>
  </p:clrMapOvr>
</p:sld>
</file>

<file path=ppt/theme/theme1.xml><?xml version="1.0" encoding="utf-8"?>
<a:theme xmlns:a="http://schemas.openxmlformats.org/drawingml/2006/main" name="2_Conception personnalisé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_pulsio" id="{49A0550A-1D18-4F2A-894E-EA15BE535624}" vid="{CC5BB21E-9BF2-4058-A1D5-082FF41251E8}"/>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PPT_pulsio</Template>
  <TotalTime>0</TotalTime>
  <Words>2426</Words>
  <Application>Microsoft Office PowerPoint</Application>
  <PresentationFormat>Grand écran</PresentationFormat>
  <Paragraphs>301</Paragraphs>
  <Slides>31</Slides>
  <Notes>9</Notes>
  <HiddenSlides>0</HiddenSlides>
  <MMClips>0</MMClips>
  <ScaleCrop>false</ScaleCrop>
  <HeadingPairs>
    <vt:vector size="6" baseType="variant">
      <vt:variant>
        <vt:lpstr>Polices utilisées</vt:lpstr>
      </vt:variant>
      <vt:variant>
        <vt:i4>10</vt:i4>
      </vt:variant>
      <vt:variant>
        <vt:lpstr>Thème</vt:lpstr>
      </vt:variant>
      <vt:variant>
        <vt:i4>1</vt:i4>
      </vt:variant>
      <vt:variant>
        <vt:lpstr>Titres des diapositives</vt:lpstr>
      </vt:variant>
      <vt:variant>
        <vt:i4>31</vt:i4>
      </vt:variant>
    </vt:vector>
  </HeadingPairs>
  <TitlesOfParts>
    <vt:vector size="42" baseType="lpstr">
      <vt:lpstr>Arial</vt:lpstr>
      <vt:lpstr>Calibri</vt:lpstr>
      <vt:lpstr>Calibri Light</vt:lpstr>
      <vt:lpstr>Comic Sans MS</vt:lpstr>
      <vt:lpstr>Courier New</vt:lpstr>
      <vt:lpstr>rival-sans</vt:lpstr>
      <vt:lpstr>Symbol</vt:lpstr>
      <vt:lpstr>Times New Roman</vt:lpstr>
      <vt:lpstr>Verdana</vt:lpstr>
      <vt:lpstr>Wingdings</vt:lpstr>
      <vt:lpstr>2_Conception personnalisée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virgi</dc:creator>
  <cp:lastModifiedBy>Virginie ZAOLO</cp:lastModifiedBy>
  <cp:revision>345</cp:revision>
  <dcterms:created xsi:type="dcterms:W3CDTF">2019-05-06T07:53:20Z</dcterms:created>
  <dcterms:modified xsi:type="dcterms:W3CDTF">2022-10-25T13:18:03Z</dcterms:modified>
</cp:coreProperties>
</file>