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5"/>
  </p:notesMasterIdLst>
  <p:sldIdLst>
    <p:sldId id="803" r:id="rId2"/>
    <p:sldId id="703" r:id="rId3"/>
    <p:sldId id="924" r:id="rId4"/>
    <p:sldId id="916" r:id="rId5"/>
    <p:sldId id="913" r:id="rId6"/>
    <p:sldId id="925" r:id="rId7"/>
    <p:sldId id="926" r:id="rId8"/>
    <p:sldId id="927" r:id="rId9"/>
    <p:sldId id="928" r:id="rId10"/>
    <p:sldId id="929" r:id="rId11"/>
    <p:sldId id="930" r:id="rId12"/>
    <p:sldId id="931" r:id="rId13"/>
    <p:sldId id="932"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bienne You" initials="FY" lastIdx="15" clrIdx="0">
    <p:extLst>
      <p:ext uri="{19B8F6BF-5375-455C-9EA6-DF929625EA0E}">
        <p15:presenceInfo xmlns:p15="http://schemas.microsoft.com/office/powerpoint/2012/main" userId="Fabienne You" providerId="None"/>
      </p:ext>
    </p:extLst>
  </p:cmAuthor>
  <p:cmAuthor id="2" name="Fabienne You" initials="FY [2]" lastIdx="6" clrIdx="1">
    <p:extLst>
      <p:ext uri="{19B8F6BF-5375-455C-9EA6-DF929625EA0E}">
        <p15:presenceInfo xmlns:p15="http://schemas.microsoft.com/office/powerpoint/2012/main" userId="S::fabienne.you@srae-addicto-pdl.fr::33802db6-30c6-4786-ac39-6d43bff1652a" providerId="AD"/>
      </p:ext>
    </p:extLst>
  </p:cmAuthor>
  <p:cmAuthor id="3" name="Solen Pelé" initials="SP" lastIdx="3" clrIdx="2">
    <p:extLst>
      <p:ext uri="{19B8F6BF-5375-455C-9EA6-DF929625EA0E}">
        <p15:presenceInfo xmlns:p15="http://schemas.microsoft.com/office/powerpoint/2012/main" userId="S::solen.pele@srae-addicto-pdl.fr::fccd0dbb-3f20-411f-b6ce-224677dc41e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2553"/>
    <a:srgbClr val="6B6123"/>
    <a:srgbClr val="665F2D"/>
    <a:srgbClr val="A49735"/>
    <a:srgbClr val="7C7775"/>
    <a:srgbClr val="CECBC9"/>
    <a:srgbClr val="D7D8D7"/>
    <a:srgbClr val="CEC794"/>
    <a:srgbClr val="9495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02" autoAdjust="0"/>
    <p:restoredTop sz="90717" autoAdjust="0"/>
  </p:normalViewPr>
  <p:slideViewPr>
    <p:cSldViewPr snapToGrid="0">
      <p:cViewPr varScale="1">
        <p:scale>
          <a:sx n="103" d="100"/>
          <a:sy n="103" d="100"/>
        </p:scale>
        <p:origin x="966" y="114"/>
      </p:cViewPr>
      <p:guideLst/>
    </p:cSldViewPr>
  </p:slideViewPr>
  <p:notesTextViewPr>
    <p:cViewPr>
      <p:scale>
        <a:sx n="3" d="2"/>
        <a:sy n="3" d="2"/>
      </p:scale>
      <p:origin x="0" y="0"/>
    </p:cViewPr>
  </p:notesTextViewPr>
  <p:sorterViewPr>
    <p:cViewPr>
      <p:scale>
        <a:sx n="159" d="100"/>
        <a:sy n="159" d="100"/>
      </p:scale>
      <p:origin x="0" y="-20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6A04D5-3A39-4672-BCE6-A2DAA8383C55}" type="datetimeFigureOut">
              <a:rPr lang="fr-FR" smtClean="0"/>
              <a:t>01/07/2021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D06041-7AB3-45EA-9A11-E8D7CE559A55}" type="slidenum">
              <a:rPr lang="fr-FR" smtClean="0"/>
              <a:t>‹N°›</a:t>
            </a:fld>
            <a:endParaRPr lang="fr-FR"/>
          </a:p>
        </p:txBody>
      </p:sp>
    </p:spTree>
    <p:extLst>
      <p:ext uri="{BB962C8B-B14F-4D97-AF65-F5344CB8AC3E}">
        <p14:creationId xmlns:p14="http://schemas.microsoft.com/office/powerpoint/2010/main" val="1463506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2</a:t>
            </a:fld>
            <a:endParaRPr lang="fr-FR"/>
          </a:p>
        </p:txBody>
      </p:sp>
    </p:spTree>
    <p:extLst>
      <p:ext uri="{BB962C8B-B14F-4D97-AF65-F5344CB8AC3E}">
        <p14:creationId xmlns:p14="http://schemas.microsoft.com/office/powerpoint/2010/main" val="2330088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Tree>
    <p:extLst>
      <p:ext uri="{BB962C8B-B14F-4D97-AF65-F5344CB8AC3E}">
        <p14:creationId xmlns:p14="http://schemas.microsoft.com/office/powerpoint/2010/main" val="816640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9027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F95447CF-0F03-478B-9BA0-3B9C809216CE}"/>
              </a:ext>
            </a:extLst>
          </p:cNvPr>
          <p:cNvSpPr txBox="1">
            <a:spLocks/>
          </p:cNvSpPr>
          <p:nvPr userDrawn="1"/>
        </p:nvSpPr>
        <p:spPr>
          <a:xfrm>
            <a:off x="0" y="6587836"/>
            <a:ext cx="12191999" cy="2701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Travail collaboratif issu du groupe de travail régional formation coordonné par la SRAE addictologie des Pays de la Loire</a:t>
            </a:r>
          </a:p>
          <a:p>
            <a:pPr algn="ctr"/>
            <a:endParaRPr lang="fr-FR" sz="1200" b="1" i="1" dirty="0">
              <a:solidFill>
                <a:srgbClr val="7A2553"/>
              </a:solidFill>
              <a:latin typeface="+mn-lt"/>
            </a:endParaRPr>
          </a:p>
          <a:p>
            <a:pPr algn="ctr"/>
            <a:endParaRPr lang="fr-FR" sz="1200" b="1" i="1" dirty="0">
              <a:solidFill>
                <a:srgbClr val="6B6123"/>
              </a:solidFill>
            </a:endParaRPr>
          </a:p>
        </p:txBody>
      </p:sp>
      <p:pic>
        <p:nvPicPr>
          <p:cNvPr id="8" name="Image 7">
            <a:extLst>
              <a:ext uri="{FF2B5EF4-FFF2-40B4-BE49-F238E27FC236}">
                <a16:creationId xmlns:a16="http://schemas.microsoft.com/office/drawing/2014/main" id="{43032A92-CA3E-40F8-9D4F-9FEDA0F2096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66256" y="6319791"/>
            <a:ext cx="511921" cy="517426"/>
          </a:xfrm>
          <a:prstGeom prst="rect">
            <a:avLst/>
          </a:prstGeom>
        </p:spPr>
      </p:pic>
      <p:sp>
        <p:nvSpPr>
          <p:cNvPr id="9" name="Titre 1">
            <a:extLst>
              <a:ext uri="{FF2B5EF4-FFF2-40B4-BE49-F238E27FC236}">
                <a16:creationId xmlns:a16="http://schemas.microsoft.com/office/drawing/2014/main" id="{20F49BEA-1223-486E-A2A0-76D6C2677B2B}"/>
              </a:ext>
            </a:extLst>
          </p:cNvPr>
          <p:cNvSpPr txBox="1">
            <a:spLocks/>
          </p:cNvSpPr>
          <p:nvPr userDrawn="1"/>
        </p:nvSpPr>
        <p:spPr>
          <a:xfrm>
            <a:off x="11194473" y="6587836"/>
            <a:ext cx="997526" cy="27016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	Mai 2021</a:t>
            </a:r>
          </a:p>
          <a:p>
            <a:pPr algn="ctr"/>
            <a:endParaRPr lang="fr-FR" sz="1200" b="1" i="1" dirty="0">
              <a:solidFill>
                <a:srgbClr val="7A2553"/>
              </a:solidFill>
              <a:latin typeface="+mn-lt"/>
            </a:endParaRPr>
          </a:p>
          <a:p>
            <a:pPr algn="ctr"/>
            <a:endParaRPr lang="fr-FR" sz="1200" b="1" i="1" dirty="0">
              <a:solidFill>
                <a:srgbClr val="6B6123"/>
              </a:solidFill>
            </a:endParaRPr>
          </a:p>
        </p:txBody>
      </p:sp>
    </p:spTree>
    <p:extLst>
      <p:ext uri="{BB962C8B-B14F-4D97-AF65-F5344CB8AC3E}">
        <p14:creationId xmlns:p14="http://schemas.microsoft.com/office/powerpoint/2010/main" val="3072532382"/>
      </p:ext>
    </p:extLst>
  </p:cSld>
  <p:clrMap bg1="lt1" tx1="dk1" bg2="lt2" tx2="dk2" accent1="accent1" accent2="accent2" accent3="accent3" accent4="accent4" accent5="accent5" accent6="accent6" hlink="hlink" folHlink="folHlink"/>
  <p:sldLayoutIdLst>
    <p:sldLayoutId id="2147483688" r:id="rId1"/>
    <p:sldLayoutId id="21474836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orspaysdelaloire.com/publications/drogues-illicites-dans-les-pays-de-la-loire-resultats-du-barometre-de-sante-publiqu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legifrance.gouv.fr/loda/id/JORFTEXT000038261631/2020-06-19" TargetMode="External"/><Relationship Id="rId2" Type="http://schemas.openxmlformats.org/officeDocument/2006/relationships/hyperlink" Target="https://www.service-public.fr/particuliers/glossaire/R18531" TargetMode="External"/><Relationship Id="rId1" Type="http://schemas.openxmlformats.org/officeDocument/2006/relationships/slideLayout" Target="../slideLayouts/slideLayout2.xml"/><Relationship Id="rId5" Type="http://schemas.openxmlformats.org/officeDocument/2006/relationships/hyperlink" Target="https://www.drogues.gouv.fr/actualites/cannabis-20-messages-comprendre-risques" TargetMode="External"/><Relationship Id="rId4" Type="http://schemas.openxmlformats.org/officeDocument/2006/relationships/hyperlink" Target="https://www.service-public.fr/particuliers/vosdroits/F33341"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ofdt.fr/BDD/publications/docs/SAMsynth.pdf" TargetMode="External"/><Relationship Id="rId2" Type="http://schemas.openxmlformats.org/officeDocument/2006/relationships/hyperlink" Target="https://www.constances.fr/actualites/2019/addictions.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orspaysdelaloire.com/publications/alcool-dans-les-pays-de-la-loire-resultats-du-barometre-de-sante-publique-france-201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inserm.fr/information-en-sante/dossiers-information/alcool-sant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orspaysdelaloire.com/publications/tabac-dans-les-pays-de-la-loire-resultats-du-barometre-de-sante-publique-france-201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56491431-74C4-47D3-A99D-F2A92DAC44D9}"/>
              </a:ext>
            </a:extLst>
          </p:cNvPr>
          <p:cNvSpPr txBox="1">
            <a:spLocks/>
          </p:cNvSpPr>
          <p:nvPr/>
        </p:nvSpPr>
        <p:spPr>
          <a:xfrm>
            <a:off x="340248" y="1178511"/>
            <a:ext cx="11511504" cy="450097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fr-FR" b="1" cap="small" dirty="0">
              <a:latin typeface="+mn-lt"/>
            </a:endParaRPr>
          </a:p>
          <a:p>
            <a:pPr algn="ctr"/>
            <a:r>
              <a:rPr lang="fr-FR" b="1" cap="small" dirty="0">
                <a:latin typeface="+mn-lt"/>
              </a:rPr>
              <a:t>Support de Formation</a:t>
            </a:r>
          </a:p>
          <a:p>
            <a:pPr algn="ctr"/>
            <a:r>
              <a:rPr lang="fr-FR" b="1" cap="small" dirty="0">
                <a:latin typeface="+mn-lt"/>
              </a:rPr>
              <a:t> </a:t>
            </a:r>
            <a:br>
              <a:rPr lang="fr-FR" b="1" cap="small" dirty="0">
                <a:latin typeface="+mn-lt"/>
              </a:rPr>
            </a:br>
            <a:r>
              <a:rPr lang="fr-FR" sz="3200" b="1" cap="small" dirty="0">
                <a:latin typeface="+mn-lt"/>
              </a:rPr>
              <a:t>« Le repérage précoce et l’intervention brève</a:t>
            </a:r>
          </a:p>
          <a:p>
            <a:pPr algn="ctr"/>
            <a:r>
              <a:rPr lang="fr-FR" sz="3200" b="1" cap="small" dirty="0">
                <a:latin typeface="+mn-lt"/>
              </a:rPr>
              <a:t> Alcool-tabac-cannabis »</a:t>
            </a:r>
          </a:p>
          <a:p>
            <a:pPr algn="ctr"/>
            <a:endParaRPr lang="fr-FR" sz="3200" b="1" cap="small" dirty="0">
              <a:latin typeface="+mn-lt"/>
            </a:endParaRPr>
          </a:p>
          <a:p>
            <a:pPr algn="ctr"/>
            <a:endParaRPr lang="fr-FR" sz="3200" b="1" cap="small" dirty="0">
              <a:latin typeface="+mn-lt"/>
            </a:endParaRPr>
          </a:p>
          <a:p>
            <a:pPr algn="ctr"/>
            <a:endParaRPr lang="fr-FR" sz="3200" b="1" cap="small" dirty="0">
              <a:latin typeface="+mn-lt"/>
            </a:endParaRPr>
          </a:p>
          <a:p>
            <a:pPr algn="ctr"/>
            <a:endParaRPr lang="fr-FR" sz="3200" dirty="0">
              <a:latin typeface="+mn-lt"/>
            </a:endParaRPr>
          </a:p>
          <a:p>
            <a:pPr algn="ctr"/>
            <a:endParaRPr lang="fr-FR" sz="3200" b="1" cap="small" dirty="0">
              <a:latin typeface="+mn-lt"/>
            </a:endParaRPr>
          </a:p>
          <a:p>
            <a:pPr algn="ctr"/>
            <a:endParaRPr lang="fr-FR" sz="3200" b="1" cap="small" dirty="0">
              <a:latin typeface="+mn-lt"/>
            </a:endParaRPr>
          </a:p>
        </p:txBody>
      </p:sp>
    </p:spTree>
    <p:extLst>
      <p:ext uri="{BB962C8B-B14F-4D97-AF65-F5344CB8AC3E}">
        <p14:creationId xmlns:p14="http://schemas.microsoft.com/office/powerpoint/2010/main" val="3302015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Données épidémiologiques Tabac</a:t>
            </a:r>
            <a:endParaRPr lang="fr-FR" sz="3200" dirty="0">
              <a:solidFill>
                <a:srgbClr val="6B6123"/>
              </a:solidFill>
            </a:endParaRPr>
          </a:p>
        </p:txBody>
      </p:sp>
      <p:sp>
        <p:nvSpPr>
          <p:cNvPr id="7" name="ZoneTexte 6">
            <a:extLst>
              <a:ext uri="{FF2B5EF4-FFF2-40B4-BE49-F238E27FC236}">
                <a16:creationId xmlns:a16="http://schemas.microsoft.com/office/drawing/2014/main" id="{C82767FE-1C5F-46DB-9B90-811526EA6E9F}"/>
              </a:ext>
            </a:extLst>
          </p:cNvPr>
          <p:cNvSpPr txBox="1"/>
          <p:nvPr/>
        </p:nvSpPr>
        <p:spPr>
          <a:xfrm>
            <a:off x="961053" y="1380931"/>
            <a:ext cx="11076272" cy="5338769"/>
          </a:xfrm>
          <a:prstGeom prst="rect">
            <a:avLst/>
          </a:prstGeom>
          <a:noFill/>
        </p:spPr>
        <p:txBody>
          <a:bodyPr wrap="square" rtlCol="0">
            <a:spAutoFit/>
          </a:bodyPr>
          <a:lstStyle/>
          <a:p>
            <a:pPr>
              <a:lnSpc>
                <a:spcPct val="107000"/>
              </a:lnSpc>
              <a:spcAft>
                <a:spcPts val="800"/>
              </a:spcAft>
            </a:pPr>
            <a:r>
              <a:rPr lang="fr-FR" sz="1800" b="1" u="sng" dirty="0">
                <a:effectLst/>
                <a:latin typeface="Calibri" panose="020F0502020204030204" pitchFamily="34" charset="0"/>
                <a:ea typeface="Calibri" panose="020F0502020204030204" pitchFamily="34" charset="0"/>
                <a:cs typeface="Times New Roman" panose="02020603050405020304" pitchFamily="18" charset="0"/>
              </a:rPr>
              <a:t>Les conséquences sociales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a:t>
            </a:r>
          </a:p>
          <a:p>
            <a:pPr marR="190500" fontAlgn="base">
              <a:spcBef>
                <a:spcPts val="1200"/>
              </a:spcBef>
              <a:spcAft>
                <a:spcPts val="600"/>
              </a:spcAft>
            </a:pPr>
            <a:r>
              <a:rPr lang="fr-FR" sz="1800" b="1" kern="0" dirty="0">
                <a:effectLst/>
                <a:latin typeface="Calibri" panose="020F0502020204030204" pitchFamily="34" charset="0"/>
                <a:ea typeface="Times New Roman" panose="02020603050405020304" pitchFamily="18" charset="0"/>
                <a:cs typeface="Times New Roman" panose="02020603050405020304" pitchFamily="18" charset="0"/>
              </a:rPr>
              <a:t>Le tabagisme aggrave la pauvreté des individus et des familles.</a:t>
            </a:r>
            <a:endParaRPr lang="fr-FR" sz="1800" b="1" kern="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R="190500" fontAlgn="base">
              <a:spcAft>
                <a:spcPts val="600"/>
              </a:spcAft>
            </a:pPr>
            <a:r>
              <a:rPr lang="fr-FR" sz="1800" dirty="0">
                <a:effectLst/>
                <a:latin typeface="Calibri" panose="020F0502020204030204" pitchFamily="34" charset="0"/>
                <a:ea typeface="Times New Roman" panose="02020603050405020304" pitchFamily="18" charset="0"/>
              </a:rPr>
              <a:t>Tabac et pauvreté forment à eux deux un cercle vicieux. Dans la plupart des pays, le tabagisme est généralement plus répandu parmi les pauvres. C'est pourquoi les dépenses de tabac représentent une part importante du revenu des familles défavorisées.</a:t>
            </a:r>
            <a:endParaRPr lang="fr-FR" sz="1800" dirty="0">
              <a:effectLst/>
              <a:latin typeface="Times New Roman" panose="02020603050405020304" pitchFamily="18" charset="0"/>
              <a:ea typeface="Times New Roman" panose="02020603050405020304" pitchFamily="18" charset="0"/>
            </a:endParaRPr>
          </a:p>
          <a:p>
            <a:pPr>
              <a:spcAft>
                <a:spcPts val="600"/>
              </a:spcAft>
            </a:pPr>
            <a:r>
              <a:rPr lang="fr-FR" sz="1800" dirty="0">
                <a:effectLst/>
                <a:latin typeface="Calibri" panose="020F0502020204030204" pitchFamily="34" charset="0"/>
                <a:ea typeface="Calibri" panose="020F0502020204030204" pitchFamily="34" charset="0"/>
                <a:cs typeface="Calibri" panose="020F0502020204030204" pitchFamily="34" charset="0"/>
              </a:rPr>
              <a:t>Au niveau national, la consommation de tabac varie en fonction des groupes socio-économiques et en fonction du diplôme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buFont typeface="Arial" panose="020B0604020202020204" pitchFamily="34" charset="0"/>
              <a:buChar char="•"/>
              <a:tabLst>
                <a:tab pos="457200" algn="l"/>
              </a:tabLst>
            </a:pPr>
            <a:r>
              <a:rPr lang="fr-FR" dirty="0">
                <a:effectLst/>
                <a:latin typeface="Calibri" panose="020F0502020204030204" pitchFamily="34" charset="0"/>
                <a:ea typeface="Calibri" panose="020F0502020204030204" pitchFamily="34" charset="0"/>
                <a:cs typeface="Calibri" panose="020F0502020204030204" pitchFamily="34" charset="0"/>
              </a:rPr>
              <a:t>Aucun diplôme : 	36% de fumeurs quotidiens,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buFont typeface="Arial" panose="020B0604020202020204" pitchFamily="34" charset="0"/>
              <a:buChar char="•"/>
              <a:tabLst>
                <a:tab pos="457200" algn="l"/>
              </a:tabLst>
            </a:pPr>
            <a:r>
              <a:rPr lang="fr-FR" dirty="0">
                <a:effectLst/>
                <a:latin typeface="Calibri" panose="020F0502020204030204" pitchFamily="34" charset="0"/>
                <a:ea typeface="Calibri" panose="020F0502020204030204" pitchFamily="34" charset="0"/>
                <a:cs typeface="Calibri" panose="020F0502020204030204" pitchFamily="34" charset="0"/>
              </a:rPr>
              <a:t>Inférieur au bac : 	29% de fumeurs quotidiens,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buFont typeface="Arial" panose="020B0604020202020204" pitchFamily="34" charset="0"/>
              <a:buChar char="•"/>
              <a:tabLst>
                <a:tab pos="457200" algn="l"/>
              </a:tabLst>
            </a:pPr>
            <a:r>
              <a:rPr lang="fr-FR" dirty="0">
                <a:effectLst/>
                <a:latin typeface="Calibri" panose="020F0502020204030204" pitchFamily="34" charset="0"/>
                <a:ea typeface="Calibri" panose="020F0502020204030204" pitchFamily="34" charset="0"/>
                <a:cs typeface="Calibri" panose="020F0502020204030204" pitchFamily="34" charset="0"/>
              </a:rPr>
              <a:t>Bac : 			27,5% de fumeurs quotidiens,</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marL="1257300" lvl="2" indent="-342900">
              <a:buFont typeface="Arial" panose="020B0604020202020204" pitchFamily="34" charset="0"/>
              <a:buChar char="•"/>
              <a:tabLst>
                <a:tab pos="457200" algn="l"/>
              </a:tabLst>
            </a:pPr>
            <a:r>
              <a:rPr lang="fr-FR" dirty="0">
                <a:effectLst/>
                <a:latin typeface="Calibri" panose="020F0502020204030204" pitchFamily="34" charset="0"/>
                <a:ea typeface="Calibri" panose="020F0502020204030204" pitchFamily="34" charset="0"/>
                <a:cs typeface="Calibri" panose="020F0502020204030204" pitchFamily="34" charset="0"/>
              </a:rPr>
              <a:t>Supérieur au bac : 	20% de fumeurs quotidiens</a:t>
            </a:r>
            <a:r>
              <a:rPr lang="fr-FR">
                <a:effectLst/>
                <a:latin typeface="Calibri" panose="020F0502020204030204" pitchFamily="34" charset="0"/>
                <a:ea typeface="Calibri" panose="020F0502020204030204" pitchFamily="34" charset="0"/>
                <a:cs typeface="Calibri" panose="020F0502020204030204" pitchFamily="34" charset="0"/>
              </a:rPr>
              <a:t>. </a:t>
            </a:r>
          </a:p>
          <a:p>
            <a:pPr marL="1257300" lvl="2" indent="-342900">
              <a:buFont typeface="Arial" panose="020B0604020202020204" pitchFamily="34" charset="0"/>
              <a:buChar char="•"/>
              <a:tabLst>
                <a:tab pos="457200" algn="l"/>
              </a:tabLst>
            </a:pP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fr-FR" sz="1400" i="1" dirty="0">
                <a:effectLst/>
                <a:latin typeface="Calibri" panose="020F0502020204030204" pitchFamily="34" charset="0"/>
                <a:ea typeface="Calibri" panose="020F0502020204030204" pitchFamily="34" charset="0"/>
                <a:cs typeface="Calibri" panose="020F0502020204030204" pitchFamily="34" charset="0"/>
              </a:rPr>
              <a:t>&gt;&gt; </a:t>
            </a:r>
            <a:r>
              <a:rPr lang="fr-FR" sz="1400" dirty="0">
                <a:latin typeface="Calibri" panose="020F0502020204030204" pitchFamily="34" charset="0"/>
              </a:rPr>
              <a:t>La consommation de tabac en France : 1ers résultats du Baromètre Santé 2017</a:t>
            </a:r>
          </a:p>
          <a:p>
            <a:pPr>
              <a:spcAft>
                <a:spcPts val="600"/>
              </a:spcAft>
            </a:pPr>
            <a:r>
              <a:rPr lang="fr-FR" sz="1800" dirty="0">
                <a:effectLst/>
                <a:latin typeface="Calibri" panose="020F0502020204030204" pitchFamily="34" charset="0"/>
                <a:ea typeface="Calibri" panose="020F0502020204030204" pitchFamily="34" charset="0"/>
                <a:cs typeface="Calibri" panose="020F0502020204030204" pitchFamily="34" charset="0"/>
              </a:rPr>
              <a:t>Dans de nombreux pays, indépendamment du stade de leur développement et du niveau de revenu, la consommation de tabac est nettement plus élevée chez les pauvres pour qui les répercussions économiques et sanitaires du tabagisme sont particulièrement lourdes.</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600"/>
              </a:spcAft>
            </a:pPr>
            <a:r>
              <a:rPr lang="fr-FR" sz="1400" dirty="0">
                <a:latin typeface="Calibri" panose="020F0502020204030204" pitchFamily="34" charset="0"/>
                <a:ea typeface="Calibri" panose="020F0502020204030204" pitchFamily="34" charset="0"/>
                <a:cs typeface="Times New Roman" panose="02020603050405020304" pitchFamily="18" charset="0"/>
              </a:rPr>
              <a:t>&gt;&gt; </a:t>
            </a:r>
            <a:r>
              <a:rPr lang="fr-FR"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rPr>
              <a:t>https://www.who.int/tobacco/communications/events/wntd/2004/tobaccofacts_families/fr/</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3253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02EBC8A-D3C8-481C-A349-C351681D6794}"/>
              </a:ext>
            </a:extLst>
          </p:cNvPr>
          <p:cNvSpPr txBox="1"/>
          <p:nvPr/>
        </p:nvSpPr>
        <p:spPr>
          <a:xfrm>
            <a:off x="1020279" y="1687908"/>
            <a:ext cx="10960438" cy="1096582"/>
          </a:xfrm>
          <a:prstGeom prst="rect">
            <a:avLst/>
          </a:prstGeom>
          <a:noFill/>
        </p:spPr>
        <p:txBody>
          <a:bodyPr wrap="square" rtlCol="0">
            <a:spAutoFit/>
          </a:bodyPr>
          <a:lstStyle/>
          <a:p>
            <a:pPr lvl="0">
              <a:lnSpc>
                <a:spcPct val="107000"/>
              </a:lnSpc>
              <a:spcAft>
                <a:spcPts val="1200"/>
              </a:spcAft>
            </a:pPr>
            <a:r>
              <a:rPr lang="fr-FR" sz="1800" b="1" dirty="0">
                <a:effectLst/>
                <a:latin typeface="Calibri" panose="020F0502020204030204" pitchFamily="34" charset="0"/>
                <a:ea typeface="Calibri" panose="020F0502020204030204" pitchFamily="34" charset="0"/>
                <a:cs typeface="Times New Roman" panose="02020603050405020304" pitchFamily="18" charset="0"/>
              </a:rPr>
              <a:t>En France,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fr-FR" sz="1800" dirty="0"/>
              <a:t>Synthèse thématique : cannabis. Observatoire Français des Drogues et des Toxicomanies</a:t>
            </a:r>
          </a:p>
          <a:p>
            <a:r>
              <a:rPr lang="fr-FR" sz="1800" dirty="0"/>
              <a:t>&gt;&gt;</a:t>
            </a:r>
            <a:r>
              <a:rPr lang="fr-FR" sz="1800" dirty="0">
                <a:solidFill>
                  <a:srgbClr val="0563C1"/>
                </a:solidFill>
              </a:rPr>
              <a:t> </a:t>
            </a:r>
            <a:r>
              <a:rPr lang="fr-FR" sz="1400" dirty="0">
                <a:solidFill>
                  <a:srgbClr val="0563C1"/>
                </a:solidFill>
              </a:rPr>
              <a:t>https://www.ofdt.fr/produits-et-addictions/de-z/cannabis/</a:t>
            </a:r>
            <a:endParaRPr lang="fr-FR" sz="1400" dirty="0"/>
          </a:p>
        </p:txBody>
      </p:sp>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Données épidémiologiques Cannabis</a:t>
            </a:r>
            <a:endParaRPr lang="fr-FR" sz="3200" dirty="0">
              <a:solidFill>
                <a:srgbClr val="6B6123"/>
              </a:solidFill>
            </a:endParaRPr>
          </a:p>
        </p:txBody>
      </p:sp>
      <p:sp>
        <p:nvSpPr>
          <p:cNvPr id="6" name="ZoneTexte 5">
            <a:extLst>
              <a:ext uri="{FF2B5EF4-FFF2-40B4-BE49-F238E27FC236}">
                <a16:creationId xmlns:a16="http://schemas.microsoft.com/office/drawing/2014/main" id="{CA1DD3C9-4AA8-4E7C-B4AC-48E838B4EAF8}"/>
              </a:ext>
            </a:extLst>
          </p:cNvPr>
          <p:cNvSpPr txBox="1"/>
          <p:nvPr/>
        </p:nvSpPr>
        <p:spPr>
          <a:xfrm>
            <a:off x="1020277" y="3356791"/>
            <a:ext cx="10960439" cy="1418530"/>
          </a:xfrm>
          <a:prstGeom prst="rect">
            <a:avLst/>
          </a:prstGeom>
          <a:noFill/>
        </p:spPr>
        <p:txBody>
          <a:bodyPr wrap="square" rtlCol="0">
            <a:spAutoFit/>
          </a:bodyPr>
          <a:lstStyle/>
          <a:p>
            <a:pPr lvl="0">
              <a:lnSpc>
                <a:spcPct val="107000"/>
              </a:lnSpc>
              <a:spcAft>
                <a:spcPts val="1200"/>
              </a:spcAft>
            </a:pPr>
            <a:r>
              <a:rPr lang="fr-FR" sz="1800" b="1" dirty="0">
                <a:effectLst/>
                <a:latin typeface="Calibri" panose="020F0502020204030204" pitchFamily="34" charset="0"/>
                <a:ea typeface="Calibri" panose="020F0502020204030204" pitchFamily="34" charset="0"/>
                <a:cs typeface="Times New Roman" panose="02020603050405020304" pitchFamily="18" charset="0"/>
              </a:rPr>
              <a:t>En Pays de la Loire</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a:p>
            <a:pPr marL="285750" indent="-285750">
              <a:lnSpc>
                <a:spcPct val="107000"/>
              </a:lnSpc>
              <a:spcAft>
                <a:spcPts val="8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 Drogues illicites dans les Pays de la Loire. Résultats du Baromètre de Santé publique France 2017 » - ORS Pays de la Loire, novembre 2019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r>
              <a:rPr lang="fr-FR" sz="1800" dirty="0">
                <a:effectLst/>
                <a:latin typeface="Calibri" panose="020F0502020204030204" pitchFamily="34" charset="0"/>
                <a:ea typeface="Calibri" panose="020F0502020204030204" pitchFamily="34" charset="0"/>
                <a:cs typeface="Times New Roman" panose="02020603050405020304" pitchFamily="18" charset="0"/>
              </a:rPr>
              <a:t>&gt;&gt;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https://www.orspaysdelaloire.com/publications/drogues-illicites-dans-les-pays-de-la-loire-resultats-du-barometre-de-sante-publique</a:t>
            </a:r>
            <a:endParaRPr lang="fr-FR" sz="1400" dirty="0"/>
          </a:p>
        </p:txBody>
      </p:sp>
    </p:spTree>
    <p:extLst>
      <p:ext uri="{BB962C8B-B14F-4D97-AF65-F5344CB8AC3E}">
        <p14:creationId xmlns:p14="http://schemas.microsoft.com/office/powerpoint/2010/main" val="1987775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Données épidémiologiques Cannabis</a:t>
            </a:r>
            <a:endParaRPr lang="fr-FR" sz="3200" dirty="0">
              <a:solidFill>
                <a:srgbClr val="6B6123"/>
              </a:solidFill>
            </a:endParaRPr>
          </a:p>
        </p:txBody>
      </p:sp>
      <p:sp>
        <p:nvSpPr>
          <p:cNvPr id="7" name="ZoneTexte 6">
            <a:extLst>
              <a:ext uri="{FF2B5EF4-FFF2-40B4-BE49-F238E27FC236}">
                <a16:creationId xmlns:a16="http://schemas.microsoft.com/office/drawing/2014/main" id="{C82767FE-1C5F-46DB-9B90-811526EA6E9F}"/>
              </a:ext>
            </a:extLst>
          </p:cNvPr>
          <p:cNvSpPr txBox="1"/>
          <p:nvPr/>
        </p:nvSpPr>
        <p:spPr>
          <a:xfrm>
            <a:off x="928049" y="1457087"/>
            <a:ext cx="11109276" cy="5085751"/>
          </a:xfrm>
          <a:prstGeom prst="rect">
            <a:avLst/>
          </a:prstGeom>
          <a:noFill/>
        </p:spPr>
        <p:txBody>
          <a:bodyPr wrap="square" rtlCol="0">
            <a:spAutoFit/>
          </a:bodyPr>
          <a:lstStyle/>
          <a:p>
            <a:pPr>
              <a:lnSpc>
                <a:spcPct val="107000"/>
              </a:lnSpc>
              <a:spcAft>
                <a:spcPts val="800"/>
              </a:spcAft>
            </a:pPr>
            <a:r>
              <a:rPr lang="fr-FR" sz="1800" b="1" u="sng" dirty="0">
                <a:effectLst/>
                <a:latin typeface="Calibri" panose="020F0502020204030204" pitchFamily="34" charset="0"/>
                <a:ea typeface="Calibri" panose="020F0502020204030204" pitchFamily="34" charset="0"/>
                <a:cs typeface="Times New Roman" panose="02020603050405020304" pitchFamily="18" charset="0"/>
              </a:rPr>
              <a:t>Les conséquences sociales et judicaires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Contrairement à l’alcool et au tabac le cannabis est une substance psycho active illégale.</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L’usage de stupéfiant est un délit </a:t>
            </a:r>
            <a:r>
              <a:rPr lang="fr-FR" sz="1800" dirty="0">
                <a:solidFill>
                  <a:srgbClr val="1A1A1A"/>
                </a:solidFill>
                <a:effectLst/>
                <a:latin typeface="Calibri" panose="020F0502020204030204" pitchFamily="34" charset="0"/>
                <a:ea typeface="Calibri" panose="020F0502020204030204" pitchFamily="34" charset="0"/>
                <a:cs typeface="Open Sans" panose="020B0604020202020204" pitchFamily="34" charset="0"/>
              </a:rPr>
              <a:t>conformément à la loi du 31 décembre 1970.</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Il peut être sanctionné par le paiement d’une amende forfaitaire allant de 150 euros à 450 euros. Le paiement de l’amende met fin aux poursuites judiciaires. Le cas échéant un procès peut avoir lieu devant le tribunal correctionnel. L’usager de drogues risque 1 an de prison au maximum et 3750 euros d’amende.</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&gt;&gt;</a:t>
            </a:r>
            <a:r>
              <a:rPr lang="fr-FR" sz="1800" dirty="0">
                <a:solidFill>
                  <a:srgbClr val="0B6BA8"/>
                </a:solidFill>
                <a:effectLst/>
                <a:latin typeface="Arial" panose="020B0604020202020204" pitchFamily="34" charset="0"/>
                <a:ea typeface="Calibri" panose="020F0502020204030204" pitchFamily="34" charset="0"/>
                <a:cs typeface="Times New Roman" panose="02020603050405020304" pitchFamily="18" charset="0"/>
              </a:rPr>
              <a:t> </a:t>
            </a:r>
            <a:r>
              <a:rPr lang="fr-FR" sz="1400" dirty="0">
                <a:solidFill>
                  <a:srgbClr val="0B6BA8"/>
                </a:solidFill>
                <a:effectLst/>
                <a:latin typeface="Arial" panose="020B0604020202020204" pitchFamily="34" charset="0"/>
                <a:ea typeface="Calibri" panose="020F0502020204030204" pitchFamily="34" charset="0"/>
                <a:cs typeface="Times New Roman" panose="02020603050405020304" pitchFamily="18" charset="0"/>
              </a:rPr>
              <a:t>À partir du 1er juillet 2021, </a:t>
            </a:r>
            <a:r>
              <a:rPr lang="fr-FR" sz="1400" i="1" u="sng" dirty="0">
                <a:solidFill>
                  <a:srgbClr val="0B6BA8"/>
                </a:solidFill>
                <a:effectLst/>
                <a:latin typeface="Arial" panose="020B0604020202020204" pitchFamily="34" charset="0"/>
                <a:ea typeface="Calibri" panose="020F0502020204030204" pitchFamily="34" charset="0"/>
                <a:cs typeface="Times New Roman" panose="02020603050405020304" pitchFamily="18" charset="0"/>
                <a:hlinkClick r:id="rId2" tooltip="l'amende forfaitaire : Somme à régler dans un délai précis à la suite de certaines infractions relatives notamment à la circulation routière et sans passage par un tribunal. Le montant peut être minoré ou majoré en fonction de la date de paiement."/>
              </a:rPr>
              <a:t>l'amende forfaitaire</a:t>
            </a:r>
            <a:r>
              <a:rPr lang="fr-FR" sz="1400" dirty="0">
                <a:solidFill>
                  <a:srgbClr val="0B6BA8"/>
                </a:solidFill>
                <a:effectLst/>
                <a:latin typeface="Arial" panose="020B0604020202020204" pitchFamily="34" charset="0"/>
                <a:ea typeface="Calibri" panose="020F0502020204030204" pitchFamily="34" charset="0"/>
                <a:cs typeface="Times New Roman" panose="02020603050405020304" pitchFamily="18" charset="0"/>
              </a:rPr>
              <a:t> sera inscrite au casier judiciaire en application de </a:t>
            </a:r>
            <a:r>
              <a:rPr lang="fr-FR" sz="1400" u="sng" dirty="0">
                <a:solidFill>
                  <a:srgbClr val="0B6BA8"/>
                </a:solidFill>
                <a:effectLst/>
                <a:latin typeface="Arial" panose="020B0604020202020204" pitchFamily="34" charset="0"/>
                <a:ea typeface="Calibri" panose="020F0502020204030204" pitchFamily="34" charset="0"/>
                <a:cs typeface="Times New Roman" panose="02020603050405020304" pitchFamily="18" charset="0"/>
                <a:hlinkClick r:id="rId3" tooltip="la loi du 23 mars 2019 - www.legifrance.gouv.fr - Nouvelle fenêtre"/>
              </a:rPr>
              <a:t>la loi du 23 mars 2019</a:t>
            </a:r>
            <a:r>
              <a:rPr lang="fr-FR" sz="1400" dirty="0">
                <a:solidFill>
                  <a:srgbClr val="0B6BA8"/>
                </a:solidFill>
                <a:effectLst/>
                <a:latin typeface="Arial" panose="020B0604020202020204" pitchFamily="34" charset="0"/>
                <a:ea typeface="Calibri" panose="020F0502020204030204" pitchFamily="34" charset="0"/>
                <a:cs typeface="Times New Roman" panose="02020603050405020304" pitchFamily="18" charset="0"/>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&gt;&gt;</a:t>
            </a:r>
            <a:r>
              <a:rPr lang="fr-FR"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https://www.service-public.fr/particuliers/vosdroits/F33341</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&gt;&gt;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5"/>
              </a:rPr>
              <a:t>https://www.drogues.gouv.fr/actualites/cannabis-20-messages-comprendre-risques</a:t>
            </a:r>
            <a:endParaRPr lang="fr-FR" sz="14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b="1" i="0" dirty="0">
                <a:solidFill>
                  <a:srgbClr val="2E2E2E"/>
                </a:solidFill>
                <a:effectLst/>
              </a:rPr>
              <a:t>Loi n°2003-87 du 3 février 2003 relative à la conduite sous l'influence de substances ou plantes classées comme stupéfiants [Loi dite "Loi Marilou"]</a:t>
            </a:r>
          </a:p>
          <a:p>
            <a:pPr>
              <a:lnSpc>
                <a:spcPct val="107000"/>
              </a:lnSpc>
              <a:spcAft>
                <a:spcPts val="800"/>
              </a:spcAft>
            </a:pPr>
            <a:r>
              <a:rPr lang="fr-FR" dirty="0">
                <a:solidFill>
                  <a:srgbClr val="2E2E2E"/>
                </a:solidFill>
              </a:rPr>
              <a:t>C</a:t>
            </a:r>
            <a:r>
              <a:rPr lang="fr-FR" b="0" i="0" dirty="0">
                <a:solidFill>
                  <a:srgbClr val="2E2E2E"/>
                </a:solidFill>
                <a:effectLst/>
              </a:rPr>
              <a:t>ette loi généralise le dépistage de stupéfiants en cas d'accidents corporels, autorise les contrôles préventifs et crée un délit de conduite sous l'empire de stupéfiants, délit passible de deux ans de </a:t>
            </a:r>
            <a:r>
              <a:rPr lang="fr-FR" b="0" i="0">
                <a:solidFill>
                  <a:srgbClr val="2E2E2E"/>
                </a:solidFill>
                <a:effectLst/>
              </a:rPr>
              <a:t>priso</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923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Données épidémiologiques Cannabis</a:t>
            </a:r>
            <a:endParaRPr lang="fr-FR" sz="3200" dirty="0">
              <a:solidFill>
                <a:srgbClr val="6B6123"/>
              </a:solidFill>
            </a:endParaRPr>
          </a:p>
        </p:txBody>
      </p:sp>
      <p:sp>
        <p:nvSpPr>
          <p:cNvPr id="7" name="ZoneTexte 6">
            <a:extLst>
              <a:ext uri="{FF2B5EF4-FFF2-40B4-BE49-F238E27FC236}">
                <a16:creationId xmlns:a16="http://schemas.microsoft.com/office/drawing/2014/main" id="{C82767FE-1C5F-46DB-9B90-811526EA6E9F}"/>
              </a:ext>
            </a:extLst>
          </p:cNvPr>
          <p:cNvSpPr txBox="1"/>
          <p:nvPr/>
        </p:nvSpPr>
        <p:spPr>
          <a:xfrm>
            <a:off x="928049" y="1457087"/>
            <a:ext cx="5742915" cy="4741234"/>
          </a:xfrm>
          <a:prstGeom prst="rect">
            <a:avLst/>
          </a:prstGeom>
          <a:noFill/>
        </p:spPr>
        <p:txBody>
          <a:bodyPr wrap="square" rtlCol="0">
            <a:spAutoFit/>
          </a:bodyPr>
          <a:lstStyle/>
          <a:p>
            <a:pPr>
              <a:lnSpc>
                <a:spcPct val="107000"/>
              </a:lnSpc>
              <a:spcAft>
                <a:spcPts val="800"/>
              </a:spcAft>
            </a:pPr>
            <a:r>
              <a:rPr lang="fr-FR" sz="1800" b="1" u="sng" dirty="0">
                <a:effectLst/>
                <a:latin typeface="Calibri" panose="020F0502020204030204" pitchFamily="34" charset="0"/>
                <a:ea typeface="Calibri" panose="020F0502020204030204" pitchFamily="34" charset="0"/>
                <a:cs typeface="Times New Roman" panose="02020603050405020304" pitchFamily="18" charset="0"/>
              </a:rPr>
              <a:t>Les conséquences sociales et judiciaires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Sous l’emprise du cannabis, la conduite automobile ou l’accomplissement de tâches nécessitant une pleine capacité d’attention (travail posté…) exposent à des risques d’accident et de préjudices pour soi et pour autrui.*</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La consommation de cannabis (au moins 1 fois/mois) peut multiplier jusqu’à 3 le risque de perdre son emploi dans l’année</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risque est le même quel que soit le sexe, l’âge et la catégorie socio-professionnelle.</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Plus la consommation est importante, plus le risque est élevé</a:t>
            </a:r>
          </a:p>
          <a:p>
            <a:pPr>
              <a:lnSpc>
                <a:spcPct val="107000"/>
              </a:lnSpc>
              <a:spcAft>
                <a:spcPts val="800"/>
              </a:spcAft>
            </a:pPr>
            <a:r>
              <a:rPr lang="fr-FR" sz="1800" i="1" dirty="0">
                <a:effectLst/>
                <a:latin typeface="Calibri" panose="020F0502020204030204" pitchFamily="34" charset="0"/>
                <a:ea typeface="Calibri" panose="020F0502020204030204" pitchFamily="34" charset="0"/>
                <a:cs typeface="Times New Roman" panose="02020603050405020304" pitchFamily="18" charset="0"/>
              </a:rPr>
              <a:t>Source : CONSTANCES, cohorte épidémiologique</a:t>
            </a:r>
            <a:br>
              <a:rPr lang="fr-FR" sz="1800" i="1" dirty="0">
                <a:effectLst/>
                <a:latin typeface="Calibri" panose="020F0502020204030204" pitchFamily="34" charset="0"/>
                <a:ea typeface="Calibri" panose="020F0502020204030204" pitchFamily="34" charset="0"/>
                <a:cs typeface="Times New Roman" panose="02020603050405020304" pitchFamily="18" charset="0"/>
              </a:rPr>
            </a:br>
            <a:r>
              <a:rPr lang="fr-FR" sz="1400" i="1" dirty="0">
                <a:effectLst/>
                <a:latin typeface="Calibri" panose="020F0502020204030204" pitchFamily="34" charset="0"/>
                <a:ea typeface="Calibri" panose="020F0502020204030204" pitchFamily="34" charset="0"/>
                <a:cs typeface="Times New Roman" panose="02020603050405020304" pitchFamily="18" charset="0"/>
                <a:hlinkClick r:id="rId2"/>
              </a:rPr>
              <a:t>https://www.constances.fr/actualites/2019/addictions.php</a:t>
            </a:r>
            <a:endParaRPr lang="fr-FR" sz="1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28CE994C-6465-4985-A8DE-546A13E5BBEC}"/>
              </a:ext>
            </a:extLst>
          </p:cNvPr>
          <p:cNvSpPr txBox="1"/>
          <p:nvPr/>
        </p:nvSpPr>
        <p:spPr>
          <a:xfrm>
            <a:off x="6670964" y="1867422"/>
            <a:ext cx="5337669" cy="4361387"/>
          </a:xfrm>
          <a:prstGeom prst="rect">
            <a:avLst/>
          </a:prstGeom>
          <a:noFill/>
        </p:spPr>
        <p:txBody>
          <a:bodyPr wrap="square" rtlCol="0">
            <a:spAutoFit/>
          </a:bodyPr>
          <a:lstStyle/>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 les conducteurs sous l’influence du cannabis ont 1,8 fois plus de risque d’être responsables d’un accident mortel que les conducteurs négatifs (IC 95 % = 1,4-2,3), le risque est multiplié par 14 en cas de consommation associée d’alcool (IC 95 % = 8,0-24,7) »</a:t>
            </a:r>
          </a:p>
          <a:p>
            <a:pPr>
              <a:lnSpc>
                <a:spcPct val="107000"/>
              </a:lnSpc>
              <a:spcAft>
                <a:spcPts val="800"/>
              </a:spcAft>
            </a:pPr>
            <a:r>
              <a:rPr lang="fr-FR" sz="1800" i="1" dirty="0" err="1">
                <a:effectLst/>
                <a:latin typeface="Calibri" panose="020F0502020204030204" pitchFamily="34" charset="0"/>
                <a:ea typeface="Calibri" panose="020F0502020204030204" pitchFamily="34" charset="0"/>
                <a:cs typeface="Times New Roman" panose="02020603050405020304" pitchFamily="18" charset="0"/>
              </a:rPr>
              <a:t>Laumon</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B., </a:t>
            </a:r>
            <a:r>
              <a:rPr lang="fr-FR" sz="1800" i="1" dirty="0" err="1">
                <a:effectLst/>
                <a:latin typeface="Calibri" panose="020F0502020204030204" pitchFamily="34" charset="0"/>
                <a:ea typeface="Calibri" panose="020F0502020204030204" pitchFamily="34" charset="0"/>
                <a:cs typeface="Times New Roman" panose="02020603050405020304" pitchFamily="18" charset="0"/>
              </a:rPr>
              <a:t>Biecheler</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M.-B., </a:t>
            </a:r>
            <a:r>
              <a:rPr lang="fr-FR" sz="1800" i="1" dirty="0" err="1">
                <a:effectLst/>
                <a:latin typeface="Calibri" panose="020F0502020204030204" pitchFamily="34" charset="0"/>
                <a:ea typeface="Calibri" panose="020F0502020204030204" pitchFamily="34" charset="0"/>
                <a:cs typeface="Times New Roman" panose="02020603050405020304" pitchFamily="18" charset="0"/>
              </a:rPr>
              <a:t>Peytavin</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J.-F., </a:t>
            </a:r>
            <a:r>
              <a:rPr lang="fr-FR" sz="1800" i="1" dirty="0" err="1">
                <a:effectLst/>
                <a:latin typeface="Calibri" panose="020F0502020204030204" pitchFamily="34" charset="0"/>
                <a:ea typeface="Calibri" panose="020F0502020204030204" pitchFamily="34" charset="0"/>
                <a:cs typeface="Times New Roman" panose="02020603050405020304" pitchFamily="18" charset="0"/>
              </a:rPr>
              <a:t>Facy</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F., Martineau H., </a:t>
            </a:r>
            <a:r>
              <a:rPr lang="fr-FR" sz="1800" i="1" dirty="0" err="1">
                <a:effectLst/>
                <a:latin typeface="Calibri" panose="020F0502020204030204" pitchFamily="34" charset="0"/>
                <a:ea typeface="Calibri" panose="020F0502020204030204" pitchFamily="34" charset="0"/>
                <a:cs typeface="Times New Roman" panose="02020603050405020304" pitchFamily="18" charset="0"/>
              </a:rPr>
              <a:t>Gadegbeku</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B., Martin J.-L., </a:t>
            </a:r>
            <a:r>
              <a:rPr lang="fr-FR" sz="1800" i="1" dirty="0" err="1">
                <a:effectLst/>
                <a:latin typeface="Calibri" panose="020F0502020204030204" pitchFamily="34" charset="0"/>
                <a:ea typeface="Calibri" panose="020F0502020204030204" pitchFamily="34" charset="0"/>
                <a:cs typeface="Times New Roman" panose="02020603050405020304" pitchFamily="18" charset="0"/>
              </a:rPr>
              <a:t>Driscoll</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R., Page Y., </a:t>
            </a:r>
            <a:r>
              <a:rPr lang="fr-FR" sz="1800" i="1" dirty="0" err="1">
                <a:effectLst/>
                <a:latin typeface="Calibri" panose="020F0502020204030204" pitchFamily="34" charset="0"/>
                <a:ea typeface="Calibri" panose="020F0502020204030204" pitchFamily="34" charset="0"/>
                <a:cs typeface="Times New Roman" panose="02020603050405020304" pitchFamily="18" charset="0"/>
              </a:rPr>
              <a:t>Hermitte</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T., Foret Bruno J.-Y., Got C., Van </a:t>
            </a:r>
            <a:r>
              <a:rPr lang="fr-FR" sz="1800" i="1" dirty="0" err="1">
                <a:effectLst/>
                <a:latin typeface="Calibri" panose="020F0502020204030204" pitchFamily="34" charset="0"/>
                <a:ea typeface="Calibri" panose="020F0502020204030204" pitchFamily="34" charset="0"/>
                <a:cs typeface="Times New Roman" panose="02020603050405020304" pitchFamily="18" charset="0"/>
              </a:rPr>
              <a:t>Elslande</a:t>
            </a:r>
            <a:r>
              <a:rPr lang="fr-FR" sz="1800" i="1" dirty="0">
                <a:effectLst/>
                <a:latin typeface="Calibri" panose="020F0502020204030204" pitchFamily="34" charset="0"/>
                <a:ea typeface="Calibri" panose="020F0502020204030204" pitchFamily="34" charset="0"/>
                <a:cs typeface="Times New Roman" panose="02020603050405020304" pitchFamily="18" charset="0"/>
              </a:rPr>
              <a:t> P., Simon M.-C., Groupe SAM. Stupéfiants et accidents mortels de la circulation routière (Projet SAM) : synthèse des principaux résultats. Saint-Denis, OFDT, INSERM, INRETS, CEESAR, LAB PSA, 2005, 39 p.</a:t>
            </a:r>
            <a:br>
              <a:rPr lang="fr-FR" sz="1800" i="1" dirty="0">
                <a:effectLst/>
                <a:latin typeface="Calibri" panose="020F0502020204030204" pitchFamily="34" charset="0"/>
                <a:ea typeface="Calibri" panose="020F0502020204030204" pitchFamily="34" charset="0"/>
                <a:cs typeface="Times New Roman" panose="02020603050405020304" pitchFamily="18" charset="0"/>
              </a:rPr>
            </a:br>
            <a:r>
              <a:rPr lang="fr-FR" sz="1400" i="1" dirty="0">
                <a:effectLst/>
                <a:latin typeface="Calibri" panose="020F0502020204030204" pitchFamily="34" charset="0"/>
                <a:ea typeface="Calibri" panose="020F0502020204030204" pitchFamily="34" charset="0"/>
                <a:cs typeface="Times New Roman" panose="02020603050405020304" pitchFamily="18" charset="0"/>
                <a:hlinkClick r:id="rId3"/>
              </a:rPr>
              <a:t>https://www.ofdt.fr/BDD/publications/docs/SAMsynth.pdf</a:t>
            </a:r>
            <a:r>
              <a:rPr lang="fr-FR" sz="1400" i="1" dirty="0">
                <a:effectLst/>
                <a:latin typeface="Calibri" panose="020F0502020204030204" pitchFamily="34" charset="0"/>
                <a:ea typeface="Calibri" panose="020F0502020204030204" pitchFamily="34" charset="0"/>
                <a:cs typeface="Times New Roman" panose="02020603050405020304" pitchFamily="18" charset="0"/>
              </a:rPr>
              <a:t> </a:t>
            </a:r>
          </a:p>
          <a:p>
            <a:pPr>
              <a:spcAft>
                <a:spcPts val="600"/>
              </a:spcAft>
            </a:pP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664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5B11078-C7F7-4BCF-B212-87249B6A13E0}"/>
              </a:ext>
            </a:extLst>
          </p:cNvPr>
          <p:cNvSpPr>
            <a:spLocks noGrp="1"/>
          </p:cNvSpPr>
          <p:nvPr>
            <p:ph idx="4294967295"/>
          </p:nvPr>
        </p:nvSpPr>
        <p:spPr>
          <a:xfrm>
            <a:off x="0" y="0"/>
            <a:ext cx="0" cy="0"/>
          </a:xfrm>
          <a:prstGeom prst="rect">
            <a:avLst/>
          </a:prstGeom>
        </p:spPr>
        <p:txBody>
          <a:bodyPr>
            <a:normAutofit fontScale="25000" lnSpcReduction="20000"/>
          </a:bodyPr>
          <a:lstStyle/>
          <a:p>
            <a:endParaRPr lang="fr-FR" dirty="0"/>
          </a:p>
          <a:p>
            <a:endParaRPr lang="fr-FR" dirty="0"/>
          </a:p>
          <a:p>
            <a:endParaRPr lang="fr-FR" dirty="0"/>
          </a:p>
        </p:txBody>
      </p:sp>
      <p:sp>
        <p:nvSpPr>
          <p:cNvPr id="4" name="ZoneTexte 3">
            <a:extLst>
              <a:ext uri="{FF2B5EF4-FFF2-40B4-BE49-F238E27FC236}">
                <a16:creationId xmlns:a16="http://schemas.microsoft.com/office/drawing/2014/main" id="{34F19C75-642C-4C24-9499-F5C1B8E8CB2E}"/>
              </a:ext>
            </a:extLst>
          </p:cNvPr>
          <p:cNvSpPr txBox="1"/>
          <p:nvPr/>
        </p:nvSpPr>
        <p:spPr>
          <a:xfrm>
            <a:off x="408639" y="581891"/>
            <a:ext cx="11783361" cy="3293209"/>
          </a:xfrm>
          <a:prstGeom prst="rect">
            <a:avLst/>
          </a:prstGeom>
          <a:noFill/>
        </p:spPr>
        <p:txBody>
          <a:bodyPr wrap="square" rtlCol="0">
            <a:spAutoFit/>
          </a:bodyPr>
          <a:lstStyle/>
          <a:p>
            <a:pPr lvl="0"/>
            <a:r>
              <a:rPr lang="fr-FR" sz="3200" b="1" dirty="0">
                <a:solidFill>
                  <a:srgbClr val="7A2553"/>
                </a:solidFill>
              </a:rPr>
              <a:t>Module 2 :</a:t>
            </a:r>
          </a:p>
          <a:p>
            <a:pPr lvl="1">
              <a:lnSpc>
                <a:spcPct val="150000"/>
              </a:lnSpc>
              <a:tabLst>
                <a:tab pos="446088" algn="l"/>
              </a:tabLst>
            </a:pPr>
            <a:r>
              <a:rPr lang="fr-FR" sz="3200" b="1" dirty="0"/>
              <a:t>SE SENTIR LEGITIME POUR REPERER</a:t>
            </a:r>
          </a:p>
          <a:p>
            <a:pPr marL="1428750" lvl="2" indent="-514350">
              <a:buFont typeface="+mj-lt"/>
              <a:buAutoNum type="alphaLcParenR"/>
              <a:tabLst>
                <a:tab pos="446088" algn="l"/>
              </a:tabLst>
            </a:pPr>
            <a:r>
              <a:rPr lang="fr-FR" sz="3200" dirty="0"/>
              <a:t>Travail sur l’expression des freins et des leviers au repérage par les professionnels</a:t>
            </a:r>
          </a:p>
          <a:p>
            <a:pPr marL="1428750" lvl="2" indent="-514350">
              <a:buFont typeface="+mj-lt"/>
              <a:buAutoNum type="alphaLcParenR"/>
              <a:tabLst>
                <a:tab pos="446088" algn="l"/>
              </a:tabLst>
            </a:pPr>
            <a:r>
              <a:rPr lang="fr-FR" sz="3200" dirty="0">
                <a:effectLst/>
                <a:latin typeface="Calibri" panose="020F0502020204030204" pitchFamily="34" charset="0"/>
                <a:ea typeface="Calibri" panose="020F0502020204030204" pitchFamily="34" charset="0"/>
                <a:cs typeface="Calibri" panose="020F0502020204030204" pitchFamily="34" charset="0"/>
              </a:rPr>
              <a:t>Sensibiliser les professionnels à la nécessité de repérer au travers de données épidémiologiques</a:t>
            </a:r>
            <a:endParaRPr lang="fr-F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217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1077218"/>
          </a:xfrm>
          <a:prstGeom prst="rect">
            <a:avLst/>
          </a:prstGeom>
          <a:noFill/>
        </p:spPr>
        <p:txBody>
          <a:bodyPr wrap="square" rtlCol="0">
            <a:spAutoFit/>
          </a:bodyPr>
          <a:lstStyle/>
          <a:p>
            <a:pPr marL="514350" lvl="0" indent="-514350" algn="ctr">
              <a:buFont typeface="+mj-lt"/>
              <a:buAutoNum type="alphaLcParenR"/>
            </a:pPr>
            <a:r>
              <a:rPr lang="fr-FR" sz="3200" b="1" dirty="0"/>
              <a:t>Travail sur l’expression des freins et des leviers </a:t>
            </a:r>
            <a:br>
              <a:rPr lang="fr-FR" sz="3200" b="1" dirty="0"/>
            </a:br>
            <a:r>
              <a:rPr lang="fr-FR" sz="3200" b="1" dirty="0"/>
              <a:t>au repérage par les professionnels</a:t>
            </a:r>
          </a:p>
        </p:txBody>
      </p:sp>
    </p:spTree>
    <p:extLst>
      <p:ext uri="{BB962C8B-B14F-4D97-AF65-F5344CB8AC3E}">
        <p14:creationId xmlns:p14="http://schemas.microsoft.com/office/powerpoint/2010/main" val="3430916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02EBC8A-D3C8-481C-A349-C351681D6794}"/>
              </a:ext>
            </a:extLst>
          </p:cNvPr>
          <p:cNvSpPr txBox="1"/>
          <p:nvPr/>
        </p:nvSpPr>
        <p:spPr>
          <a:xfrm>
            <a:off x="408638" y="1687908"/>
            <a:ext cx="11572079" cy="2403863"/>
          </a:xfrm>
          <a:prstGeom prst="rect">
            <a:avLst/>
          </a:prstGeom>
          <a:noFill/>
        </p:spPr>
        <p:txBody>
          <a:bodyPr wrap="square" rtlCol="0">
            <a:spAutoFit/>
          </a:bodyPr>
          <a:lstStyle/>
          <a:p>
            <a:r>
              <a:rPr lang="fr-FR" dirty="0"/>
              <a:t>Permet d’échanger sur ce qui fait qu’un professionnel repère ou ne repère pas l’usage de substances psychoactives</a:t>
            </a:r>
          </a:p>
          <a:p>
            <a:endParaRPr lang="fr-FR" dirty="0"/>
          </a:p>
          <a:p>
            <a:r>
              <a:rPr lang="fr-FR" b="1" dirty="0">
                <a:solidFill>
                  <a:srgbClr val="7A2553"/>
                </a:solidFill>
              </a:rPr>
              <a:t>OBJECTIFS</a:t>
            </a:r>
            <a:r>
              <a:rPr lang="fr-FR" dirty="0">
                <a:solidFill>
                  <a:srgbClr val="6B6123"/>
                </a:solidFill>
              </a:rPr>
              <a:t> :</a:t>
            </a:r>
          </a:p>
          <a:p>
            <a:endParaRPr lang="fr-FR" dirty="0"/>
          </a:p>
          <a:p>
            <a:pPr marL="742950" lvl="1" indent="-285750">
              <a:lnSpc>
                <a:spcPct val="150000"/>
              </a:lnSpc>
              <a:buFont typeface="Wingdings" panose="05000000000000000000" pitchFamily="2" charset="2"/>
              <a:buChar char="ü"/>
            </a:pPr>
            <a:r>
              <a:rPr lang="fr-FR" dirty="0"/>
              <a:t>Lever la résistance au repérage</a:t>
            </a:r>
          </a:p>
          <a:p>
            <a:pPr marL="742950" lvl="1" indent="-285750">
              <a:lnSpc>
                <a:spcPct val="150000"/>
              </a:lnSpc>
              <a:buFont typeface="Wingdings" panose="05000000000000000000" pitchFamily="2" charset="2"/>
              <a:buChar char="ü"/>
            </a:pPr>
            <a:r>
              <a:rPr lang="fr-FR" dirty="0"/>
              <a:t>Se sentir à l’aise pour aborder l’usage des consommations et pratiquer le RPIB</a:t>
            </a:r>
          </a:p>
          <a:p>
            <a:pPr marL="742950" lvl="1" indent="-285750">
              <a:lnSpc>
                <a:spcPct val="150000"/>
              </a:lnSpc>
              <a:buFont typeface="Wingdings" panose="05000000000000000000" pitchFamily="2" charset="2"/>
              <a:buChar char="ü"/>
            </a:pPr>
            <a:r>
              <a:rPr lang="fr-FR" dirty="0"/>
              <a:t>Sensibiliser les professionnels à la nécessité de repérer au travers de données épidémiologiques</a:t>
            </a:r>
          </a:p>
        </p:txBody>
      </p:sp>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Travail sur l’expression des freins au repérage par les professionnels</a:t>
            </a:r>
            <a:endParaRPr lang="fr-FR" sz="3200" dirty="0">
              <a:solidFill>
                <a:srgbClr val="6B6123"/>
              </a:solidFill>
            </a:endParaRPr>
          </a:p>
        </p:txBody>
      </p:sp>
    </p:spTree>
    <p:extLst>
      <p:ext uri="{BB962C8B-B14F-4D97-AF65-F5344CB8AC3E}">
        <p14:creationId xmlns:p14="http://schemas.microsoft.com/office/powerpoint/2010/main" val="3856098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D1598A11-FFF0-423B-B4C8-FCF33EC355CD}"/>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rot="336681">
            <a:off x="7419989" y="2983345"/>
            <a:ext cx="4540347" cy="3383673"/>
          </a:xfrm>
          <a:prstGeom prst="rect">
            <a:avLst/>
          </a:prstGeom>
        </p:spPr>
      </p:pic>
      <p:sp>
        <p:nvSpPr>
          <p:cNvPr id="4" name="ZoneTexte 3">
            <a:extLst>
              <a:ext uri="{FF2B5EF4-FFF2-40B4-BE49-F238E27FC236}">
                <a16:creationId xmlns:a16="http://schemas.microsoft.com/office/drawing/2014/main" id="{E914267B-87A3-4AFC-A561-FBB74B1B4AD6}"/>
              </a:ext>
            </a:extLst>
          </p:cNvPr>
          <p:cNvSpPr txBox="1"/>
          <p:nvPr/>
        </p:nvSpPr>
        <p:spPr>
          <a:xfrm>
            <a:off x="525446" y="1413363"/>
            <a:ext cx="11622484" cy="1849865"/>
          </a:xfrm>
          <a:prstGeom prst="rect">
            <a:avLst/>
          </a:prstGeom>
          <a:noFill/>
        </p:spPr>
        <p:txBody>
          <a:bodyPr wrap="square">
            <a:spAutoFit/>
          </a:bodyPr>
          <a:lstStyle/>
          <a:p>
            <a:endParaRPr lang="fr-FR" sz="1800" b="0" i="0" u="none" strike="noStrike" baseline="0" dirty="0">
              <a:solidFill>
                <a:srgbClr val="000000"/>
              </a:solidFill>
              <a:latin typeface="Calibri" panose="020F0502020204030204" pitchFamily="34" charset="0"/>
            </a:endParaRPr>
          </a:p>
          <a:p>
            <a:pPr marL="342900" indent="-342900">
              <a:buFont typeface="Arial" panose="020B0604020202020204" pitchFamily="34" charset="0"/>
              <a:buChar char="•"/>
            </a:pPr>
            <a:r>
              <a:rPr lang="fr-FR" b="1" i="0" u="none" strike="noStrike" baseline="0" dirty="0">
                <a:solidFill>
                  <a:srgbClr val="000000"/>
                </a:solidFill>
                <a:latin typeface="Calibri" panose="020F0502020204030204" pitchFamily="34" charset="0"/>
              </a:rPr>
              <a:t>Brainstorming</a:t>
            </a:r>
            <a:endParaRPr lang="fr-FR" b="0" i="0" u="none" strike="noStrike" baseline="0" dirty="0">
              <a:solidFill>
                <a:srgbClr val="000000"/>
              </a:solidFill>
              <a:latin typeface="Calibri" panose="020F0502020204030204" pitchFamily="34" charset="0"/>
            </a:endParaRPr>
          </a:p>
          <a:p>
            <a:pPr lvl="1">
              <a:lnSpc>
                <a:spcPct val="150000"/>
              </a:lnSpc>
            </a:pPr>
            <a:r>
              <a:rPr lang="fr-FR" b="0" i="0" u="none" strike="noStrike" baseline="0" dirty="0">
                <a:solidFill>
                  <a:srgbClr val="000000"/>
                </a:solidFill>
                <a:latin typeface="Calibri" panose="020F0502020204030204" pitchFamily="34" charset="0"/>
              </a:rPr>
              <a:t> </a:t>
            </a:r>
            <a:r>
              <a:rPr lang="fr-FR" b="0" i="1" u="none" strike="noStrike" baseline="0" dirty="0">
                <a:latin typeface="Calibri" panose="020F0502020204030204" pitchFamily="34" charset="0"/>
              </a:rPr>
              <a:t>A l’aide de post-it de deux couleurs différentes faites exprimer les freins et les leviers :</a:t>
            </a:r>
          </a:p>
          <a:p>
            <a:pPr lvl="1">
              <a:lnSpc>
                <a:spcPct val="150000"/>
              </a:lnSpc>
            </a:pPr>
            <a:r>
              <a:rPr lang="fr-FR" b="0" i="1" u="none" strike="noStrike" baseline="0" dirty="0">
                <a:solidFill>
                  <a:srgbClr val="7A2553"/>
                </a:solidFill>
                <a:latin typeface="Calibri" panose="020F0502020204030204" pitchFamily="34" charset="0"/>
              </a:rPr>
              <a:t>« Qu’est-ce qui fait qu’un professionnel repère ou ne repère pas ? »</a:t>
            </a:r>
          </a:p>
          <a:p>
            <a:pPr lvl="1">
              <a:lnSpc>
                <a:spcPct val="150000"/>
              </a:lnSpc>
            </a:pPr>
            <a:r>
              <a:rPr lang="fr-FR" b="0" i="1" u="none" strike="noStrike" baseline="0" dirty="0">
                <a:latin typeface="Calibri" panose="020F0502020204030204" pitchFamily="34" charset="0"/>
              </a:rPr>
              <a:t>Puis échanger en groupe sur les freins et les leviers envisageables </a:t>
            </a:r>
            <a:endParaRPr lang="fr-FR" i="1" dirty="0"/>
          </a:p>
        </p:txBody>
      </p:sp>
      <p:sp>
        <p:nvSpPr>
          <p:cNvPr id="7" name="ZoneTexte 6">
            <a:extLst>
              <a:ext uri="{FF2B5EF4-FFF2-40B4-BE49-F238E27FC236}">
                <a16:creationId xmlns:a16="http://schemas.microsoft.com/office/drawing/2014/main" id="{140B578B-1B77-4D34-91A0-64EEA5068881}"/>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Outils d’animation :</a:t>
            </a:r>
            <a:endParaRPr lang="fr-FR" sz="3200" dirty="0">
              <a:solidFill>
                <a:srgbClr val="6B6123"/>
              </a:solidFill>
            </a:endParaRPr>
          </a:p>
        </p:txBody>
      </p:sp>
      <p:pic>
        <p:nvPicPr>
          <p:cNvPr id="5" name="Graphique 4" descr="Épingle avec un remplissage uni">
            <a:extLst>
              <a:ext uri="{FF2B5EF4-FFF2-40B4-BE49-F238E27FC236}">
                <a16:creationId xmlns:a16="http://schemas.microsoft.com/office/drawing/2014/main" id="{EBC324A0-E4F4-4D3B-BDCC-562472F4B56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3873457">
            <a:off x="9495974" y="2196753"/>
            <a:ext cx="914400" cy="914400"/>
          </a:xfrm>
          <a:prstGeom prst="rect">
            <a:avLst/>
          </a:prstGeom>
        </p:spPr>
      </p:pic>
    </p:spTree>
    <p:extLst>
      <p:ext uri="{BB962C8B-B14F-4D97-AF65-F5344CB8AC3E}">
        <p14:creationId xmlns:p14="http://schemas.microsoft.com/office/powerpoint/2010/main" val="2381382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1077218"/>
          </a:xfrm>
          <a:prstGeom prst="rect">
            <a:avLst/>
          </a:prstGeom>
          <a:noFill/>
        </p:spPr>
        <p:txBody>
          <a:bodyPr wrap="square" rtlCol="0">
            <a:spAutoFit/>
          </a:bodyPr>
          <a:lstStyle/>
          <a:p>
            <a:pPr lvl="0" algn="ctr"/>
            <a:r>
              <a:rPr lang="fr-FR" sz="3200" b="1" dirty="0"/>
              <a:t>b) </a:t>
            </a:r>
            <a:r>
              <a:rPr lang="fr-FR" sz="3200" b="1" dirty="0">
                <a:effectLst/>
                <a:latin typeface="Calibri" panose="020F0502020204030204" pitchFamily="34" charset="0"/>
                <a:ea typeface="Calibri" panose="020F0502020204030204" pitchFamily="34" charset="0"/>
                <a:cs typeface="Calibri" panose="020F0502020204030204" pitchFamily="34" charset="0"/>
              </a:rPr>
              <a:t>Sensibiliser les professionnels à la nécessité de repérer au travers</a:t>
            </a:r>
          </a:p>
          <a:p>
            <a:pPr lvl="0" algn="ctr"/>
            <a:r>
              <a:rPr lang="fr-FR" sz="3200" b="1" dirty="0"/>
              <a:t> des données épidémiologiques</a:t>
            </a:r>
          </a:p>
        </p:txBody>
      </p:sp>
    </p:spTree>
    <p:extLst>
      <p:ext uri="{BB962C8B-B14F-4D97-AF65-F5344CB8AC3E}">
        <p14:creationId xmlns:p14="http://schemas.microsoft.com/office/powerpoint/2010/main" val="3734132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02EBC8A-D3C8-481C-A349-C351681D6794}"/>
              </a:ext>
            </a:extLst>
          </p:cNvPr>
          <p:cNvSpPr txBox="1"/>
          <p:nvPr/>
        </p:nvSpPr>
        <p:spPr>
          <a:xfrm>
            <a:off x="1020278" y="1687908"/>
            <a:ext cx="10960439" cy="1868781"/>
          </a:xfrm>
          <a:prstGeom prst="rect">
            <a:avLst/>
          </a:prstGeom>
          <a:noFill/>
        </p:spPr>
        <p:txBody>
          <a:bodyPr wrap="square" rtlCol="0">
            <a:spAutoFit/>
          </a:bodyPr>
          <a:lstStyle/>
          <a:p>
            <a:pPr marL="285750" lvl="0" indent="-285750">
              <a:lnSpc>
                <a:spcPct val="107000"/>
              </a:lnSpc>
              <a:spcAft>
                <a:spcPts val="1200"/>
              </a:spcAft>
              <a:buFont typeface="Arial" panose="020B0604020202020204" pitchFamily="34" charset="0"/>
              <a:buChar char="•"/>
            </a:pPr>
            <a:r>
              <a:rPr lang="fr-FR" sz="1800" b="1" dirty="0">
                <a:effectLst/>
                <a:latin typeface="Calibri" panose="020F0502020204030204" pitchFamily="34" charset="0"/>
                <a:ea typeface="Calibri" panose="020F0502020204030204" pitchFamily="34" charset="0"/>
                <a:cs typeface="Times New Roman" panose="02020603050405020304" pitchFamily="18" charset="0"/>
              </a:rPr>
              <a:t>41 000 décès </a:t>
            </a:r>
            <a:r>
              <a:rPr lang="fr-FR" sz="1800" dirty="0">
                <a:effectLst/>
                <a:latin typeface="Calibri" panose="020F0502020204030204" pitchFamily="34" charset="0"/>
                <a:ea typeface="Calibri" panose="020F0502020204030204" pitchFamily="34" charset="0"/>
                <a:cs typeface="Times New Roman" panose="02020603050405020304" pitchFamily="18" charset="0"/>
              </a:rPr>
              <a:t>attribuables à l’alcool en 2015, </a:t>
            </a:r>
          </a:p>
          <a:p>
            <a:pPr marL="285750" lvl="0" indent="-285750">
              <a:lnSpc>
                <a:spcPct val="107000"/>
              </a:lnSpc>
              <a:spcAft>
                <a:spcPts val="1200"/>
              </a:spcAft>
              <a:buFont typeface="Arial" panose="020B0604020202020204" pitchFamily="34" charset="0"/>
              <a:buChar char="•"/>
            </a:pPr>
            <a:r>
              <a:rPr lang="fr-FR" b="1" dirty="0">
                <a:latin typeface="Calibri" panose="020F0502020204030204" pitchFamily="34" charset="0"/>
                <a:ea typeface="Calibri" panose="020F0502020204030204" pitchFamily="34" charset="0"/>
                <a:cs typeface="Times New Roman" panose="02020603050405020304" pitchFamily="18" charset="0"/>
              </a:rPr>
              <a:t>D</a:t>
            </a:r>
            <a:r>
              <a:rPr lang="fr-FR" sz="1800" b="1" dirty="0">
                <a:effectLst/>
                <a:latin typeface="Calibri" panose="020F0502020204030204" pitchFamily="34" charset="0"/>
                <a:ea typeface="Calibri" panose="020F0502020204030204" pitchFamily="34" charset="0"/>
                <a:cs typeface="Times New Roman" panose="02020603050405020304" pitchFamily="18" charset="0"/>
              </a:rPr>
              <a:t>euxième cause de mortalité </a:t>
            </a:r>
            <a:r>
              <a:rPr lang="fr-FR" sz="1800" dirty="0">
                <a:effectLst/>
                <a:latin typeface="Calibri" panose="020F0502020204030204" pitchFamily="34" charset="0"/>
                <a:ea typeface="Calibri" panose="020F0502020204030204" pitchFamily="34" charset="0"/>
                <a:cs typeface="Times New Roman" panose="02020603050405020304" pitchFamily="18" charset="0"/>
              </a:rPr>
              <a:t>évitable en France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r>
              <a:rPr lang="fr-FR" sz="1800" dirty="0">
                <a:effectLst/>
                <a:latin typeface="Calibri" panose="020F0502020204030204" pitchFamily="34" charset="0"/>
                <a:ea typeface="Calibri" panose="020F0502020204030204" pitchFamily="34" charset="0"/>
                <a:cs typeface="Times New Roman" panose="02020603050405020304" pitchFamily="18" charset="0"/>
              </a:rPr>
              <a:t>&gt;&gt; « Consommation d’alcool, comportements et conséquences pour la santé ». BEH 5-6. 19 février 2019</a:t>
            </a:r>
          </a:p>
          <a:p>
            <a:pPr marL="285750" lvl="0" indent="-285750">
              <a:lnSpc>
                <a:spcPct val="107000"/>
              </a:lnSpc>
              <a:spcAft>
                <a:spcPts val="12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Un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coût social de 118 milliards d’euros </a:t>
            </a:r>
            <a:r>
              <a:rPr lang="fr-FR" sz="1800" dirty="0">
                <a:effectLst/>
                <a:latin typeface="Calibri" panose="020F0502020204030204" pitchFamily="34" charset="0"/>
                <a:ea typeface="Calibri" panose="020F0502020204030204" pitchFamily="34" charset="0"/>
                <a:cs typeface="Times New Roman" panose="02020603050405020304" pitchFamily="18" charset="0"/>
              </a:rPr>
              <a:t>en 2010.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r>
              <a:rPr lang="fr-FR" sz="1800" dirty="0">
                <a:effectLst/>
                <a:latin typeface="Calibri" panose="020F0502020204030204" pitchFamily="34" charset="0"/>
                <a:ea typeface="Calibri" panose="020F0502020204030204" pitchFamily="34" charset="0"/>
                <a:cs typeface="Times New Roman" panose="02020603050405020304" pitchFamily="18" charset="0"/>
              </a:rPr>
              <a:t>&gt;&gt; « Le coût social des drogues en France ». OFDT. 10 septembre 2015</a:t>
            </a:r>
          </a:p>
        </p:txBody>
      </p:sp>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Données épidémiologiques Alcool </a:t>
            </a:r>
            <a:endParaRPr lang="fr-FR" sz="3200" dirty="0">
              <a:solidFill>
                <a:srgbClr val="6B6123"/>
              </a:solidFill>
            </a:endParaRPr>
          </a:p>
        </p:txBody>
      </p:sp>
      <p:sp>
        <p:nvSpPr>
          <p:cNvPr id="6" name="ZoneTexte 5">
            <a:extLst>
              <a:ext uri="{FF2B5EF4-FFF2-40B4-BE49-F238E27FC236}">
                <a16:creationId xmlns:a16="http://schemas.microsoft.com/office/drawing/2014/main" id="{CA1DD3C9-4AA8-4E7C-B4AC-48E838B4EAF8}"/>
              </a:ext>
            </a:extLst>
          </p:cNvPr>
          <p:cNvSpPr txBox="1"/>
          <p:nvPr/>
        </p:nvSpPr>
        <p:spPr>
          <a:xfrm>
            <a:off x="1020277" y="3697984"/>
            <a:ext cx="10960439" cy="1418530"/>
          </a:xfrm>
          <a:prstGeom prst="rect">
            <a:avLst/>
          </a:prstGeom>
          <a:noFill/>
        </p:spPr>
        <p:txBody>
          <a:bodyPr wrap="square" rtlCol="0">
            <a:spAutoFit/>
          </a:bodyPr>
          <a:lstStyle/>
          <a:p>
            <a:pPr lvl="0">
              <a:lnSpc>
                <a:spcPct val="107000"/>
              </a:lnSpc>
              <a:spcAft>
                <a:spcPts val="1200"/>
              </a:spcAft>
            </a:pPr>
            <a:r>
              <a:rPr lang="fr-FR" sz="1800" b="1" dirty="0">
                <a:effectLst/>
                <a:latin typeface="Calibri" panose="020F0502020204030204" pitchFamily="34" charset="0"/>
                <a:ea typeface="Calibri" panose="020F0502020204030204" pitchFamily="34" charset="0"/>
                <a:cs typeface="Times New Roman" panose="02020603050405020304" pitchFamily="18" charset="0"/>
              </a:rPr>
              <a:t>En Pays de la Loire</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a:p>
            <a:pPr marL="285750" lvl="0" indent="-285750">
              <a:lnSpc>
                <a:spcPct val="107000"/>
              </a:lnSpc>
              <a:spcAft>
                <a:spcPts val="8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 Alcool dans les Pays de la Loire – Résultats du Baromètre de Santé publique France 2017 » - ORS des Pays de la Loire, Janvier 2020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r>
              <a:rPr lang="fr-FR" sz="1800" dirty="0">
                <a:effectLst/>
                <a:latin typeface="Calibri" panose="020F0502020204030204" pitchFamily="34" charset="0"/>
                <a:ea typeface="Calibri" panose="020F0502020204030204" pitchFamily="34" charset="0"/>
                <a:cs typeface="Times New Roman" panose="02020603050405020304" pitchFamily="18" charset="0"/>
              </a:rPr>
              <a:t>&gt;&gt;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https://www.orspaysdelaloire.com/publications/alcool-dans-les-pays-de-la-loire-resultats-du-barometre-de-sante-publique-france-2017</a:t>
            </a:r>
            <a:endParaRPr lang="fr-FR" sz="1400" dirty="0"/>
          </a:p>
        </p:txBody>
      </p:sp>
    </p:spTree>
    <p:extLst>
      <p:ext uri="{BB962C8B-B14F-4D97-AF65-F5344CB8AC3E}">
        <p14:creationId xmlns:p14="http://schemas.microsoft.com/office/powerpoint/2010/main" val="2391710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02EBC8A-D3C8-481C-A349-C351681D6794}"/>
              </a:ext>
            </a:extLst>
          </p:cNvPr>
          <p:cNvSpPr txBox="1"/>
          <p:nvPr/>
        </p:nvSpPr>
        <p:spPr>
          <a:xfrm>
            <a:off x="1020278" y="1687908"/>
            <a:ext cx="4425179" cy="4239687"/>
          </a:xfrm>
          <a:prstGeom prst="rect">
            <a:avLst/>
          </a:prstGeom>
          <a:noFill/>
        </p:spPr>
        <p:txBody>
          <a:bodyPr wrap="square" rtlCol="0">
            <a:spAutoFit/>
          </a:bodyPr>
          <a:lstStyle/>
          <a:p>
            <a:pPr>
              <a:lnSpc>
                <a:spcPct val="107000"/>
              </a:lnSpc>
              <a:spcAft>
                <a:spcPts val="800"/>
              </a:spcAft>
            </a:pPr>
            <a:r>
              <a:rPr lang="fr-FR" dirty="0">
                <a:effectLst/>
                <a:latin typeface="Calibri" panose="020F0502020204030204" pitchFamily="34" charset="0"/>
                <a:ea typeface="Calibri" panose="020F0502020204030204" pitchFamily="34" charset="0"/>
                <a:cs typeface="Times New Roman" panose="02020603050405020304" pitchFamily="18" charset="0"/>
              </a:rPr>
              <a:t>À dose excessive, la consommation d’alcool contribue de façon directe ou indirecte à 11% des décès masculins</a:t>
            </a:r>
          </a:p>
          <a:p>
            <a:pPr>
              <a:lnSpc>
                <a:spcPct val="107000"/>
              </a:lnSpc>
              <a:spcAft>
                <a:spcPts val="800"/>
              </a:spcAft>
            </a:pPr>
            <a:r>
              <a:rPr lang="fr-FR" dirty="0">
                <a:effectLst/>
                <a:latin typeface="Calibri" panose="020F0502020204030204" pitchFamily="34" charset="0"/>
                <a:ea typeface="Calibri" panose="020F0502020204030204" pitchFamily="34" charset="0"/>
                <a:cs typeface="Times New Roman" panose="02020603050405020304" pitchFamily="18" charset="0"/>
              </a:rPr>
              <a:t> et à 4% des décès féminins. </a:t>
            </a:r>
          </a:p>
          <a:p>
            <a:pPr>
              <a:lnSpc>
                <a:spcPct val="107000"/>
              </a:lnSpc>
              <a:spcAft>
                <a:spcPts val="800"/>
              </a:spcAft>
            </a:pPr>
            <a:r>
              <a:rPr lang="fr-FR" dirty="0">
                <a:effectLst/>
                <a:latin typeface="Calibri" panose="020F0502020204030204" pitchFamily="34" charset="0"/>
                <a:ea typeface="Calibri" panose="020F0502020204030204" pitchFamily="34" charset="0"/>
                <a:cs typeface="Times New Roman" panose="02020603050405020304" pitchFamily="18" charset="0"/>
              </a:rPr>
              <a:t>Il s’agissait surtout de cancers (16 000 décès), de maladies cardio-vasculaires (9 900 décès), de maladies digestives (6 800 morts dues à des cirrhoses) et d’accidents et suicides (5 400 morts). Les autres décès relevaient d'autres maladies dont des troubles mentaux liés à l'alcool.</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https://www.inserm.fr/information-en-sante/dossiers-information/alcool-sante</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Données épidémiologiques Alcool </a:t>
            </a:r>
            <a:endParaRPr lang="fr-FR" sz="3200" dirty="0">
              <a:solidFill>
                <a:srgbClr val="6B6123"/>
              </a:solidFill>
            </a:endParaRPr>
          </a:p>
        </p:txBody>
      </p:sp>
      <p:sp>
        <p:nvSpPr>
          <p:cNvPr id="7" name="ZoneTexte 6">
            <a:extLst>
              <a:ext uri="{FF2B5EF4-FFF2-40B4-BE49-F238E27FC236}">
                <a16:creationId xmlns:a16="http://schemas.microsoft.com/office/drawing/2014/main" id="{C82767FE-1C5F-46DB-9B90-811526EA6E9F}"/>
              </a:ext>
            </a:extLst>
          </p:cNvPr>
          <p:cNvSpPr txBox="1"/>
          <p:nvPr/>
        </p:nvSpPr>
        <p:spPr>
          <a:xfrm>
            <a:off x="5653424" y="1620860"/>
            <a:ext cx="6383901" cy="5061770"/>
          </a:xfrm>
          <a:prstGeom prst="rect">
            <a:avLst/>
          </a:prstGeom>
          <a:noFill/>
        </p:spPr>
        <p:txBody>
          <a:bodyPr wrap="square" rtlCol="0">
            <a:spAutoFit/>
          </a:bodyPr>
          <a:lstStyle/>
          <a:p>
            <a:pPr>
              <a:lnSpc>
                <a:spcPct val="107000"/>
              </a:lnSpc>
              <a:spcAft>
                <a:spcPts val="800"/>
              </a:spcAft>
            </a:pPr>
            <a:r>
              <a:rPr lang="fr-FR" sz="1800" b="1" u="sng" dirty="0">
                <a:effectLst/>
                <a:latin typeface="Calibri" panose="020F0502020204030204" pitchFamily="34" charset="0"/>
                <a:ea typeface="Calibri" panose="020F0502020204030204" pitchFamily="34" charset="0"/>
                <a:cs typeface="Times New Roman" panose="02020603050405020304" pitchFamily="18" charset="0"/>
              </a:rPr>
              <a:t>Les conséquences sociales et judiciaires</a:t>
            </a:r>
            <a:r>
              <a:rPr lang="fr-FR" sz="1800" b="1" dirty="0">
                <a:effectLst/>
                <a:latin typeface="Calibri" panose="020F0502020204030204" pitchFamily="34" charset="0"/>
                <a:ea typeface="Calibri" panose="020F0502020204030204" pitchFamily="34" charset="0"/>
                <a:cs typeface="Times New Roman" panose="02020603050405020304" pitchFamily="18" charset="0"/>
              </a:rPr>
              <a:t>  :</a:t>
            </a:r>
          </a:p>
          <a:p>
            <a:pPr marL="285750" indent="-285750">
              <a:spcAft>
                <a:spcPts val="6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Tensions avec l’entourage, </a:t>
            </a:r>
          </a:p>
          <a:p>
            <a:pPr marL="285750" indent="-285750">
              <a:spcAft>
                <a:spcPts val="6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Absentéisme, </a:t>
            </a:r>
          </a:p>
          <a:p>
            <a:pPr marL="285750" indent="-285750">
              <a:spcAft>
                <a:spcPts val="6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Accidents du travail, </a:t>
            </a:r>
          </a:p>
          <a:p>
            <a:pPr marL="285750" indent="-285750">
              <a:spcAft>
                <a:spcPts val="6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Perte d’emploi entraînant des problèmes financiers, </a:t>
            </a:r>
          </a:p>
          <a:p>
            <a:pPr marL="285750" indent="-285750">
              <a:spcAft>
                <a:spcPts val="6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Une diminution de la qualité de vie, risque de délinquance…,</a:t>
            </a:r>
          </a:p>
          <a:p>
            <a:pPr marL="285750" indent="-285750">
              <a:spcAft>
                <a:spcPts val="6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Facteur de risque majeur de survenue des violences intra et extra familiales, </a:t>
            </a:r>
          </a:p>
          <a:p>
            <a:pPr marL="285750" indent="-285750">
              <a:spcAft>
                <a:spcPts val="6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D’homicides involontaires, </a:t>
            </a:r>
          </a:p>
          <a:p>
            <a:pPr marL="285750" indent="-285750">
              <a:spcAft>
                <a:spcPts val="6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D’AVP fréquemment à l’origine de problèmes judiciaires : de l’amende forfaitaire de 135 euros à la suspension du permis de conduire, voire à son annulation et des peines d’emprisonnement pouvant aller de 2 à 7 ans,</a:t>
            </a:r>
          </a:p>
          <a:p>
            <a:pPr marL="285750" indent="-285750">
              <a:spcAft>
                <a:spcPts val="600"/>
              </a:spcAft>
              <a:buFont typeface="Arial" panose="020B0604020202020204" pitchFamily="34" charset="0"/>
              <a:buChar char="•"/>
            </a:pPr>
            <a:r>
              <a:rPr lang="fr-FR" dirty="0">
                <a:latin typeface="Calibri" panose="020F0502020204030204" pitchFamily="34" charset="0"/>
                <a:ea typeface="Calibri" panose="020F0502020204030204" pitchFamily="34" charset="0"/>
                <a:cs typeface="Times New Roman" panose="02020603050405020304" pitchFamily="18" charset="0"/>
              </a:rPr>
              <a:t>Obligation de soins.</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097315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02EBC8A-D3C8-481C-A349-C351681D6794}"/>
              </a:ext>
            </a:extLst>
          </p:cNvPr>
          <p:cNvSpPr txBox="1"/>
          <p:nvPr/>
        </p:nvSpPr>
        <p:spPr>
          <a:xfrm>
            <a:off x="1020279" y="1687908"/>
            <a:ext cx="10960438" cy="2461508"/>
          </a:xfrm>
          <a:prstGeom prst="rect">
            <a:avLst/>
          </a:prstGeom>
          <a:noFill/>
        </p:spPr>
        <p:txBody>
          <a:bodyPr wrap="square" rtlCol="0">
            <a:spAutoFit/>
          </a:bodyPr>
          <a:lstStyle/>
          <a:p>
            <a:pPr marL="285750" lvl="0" indent="-285750">
              <a:lnSpc>
                <a:spcPct val="107000"/>
              </a:lnSpc>
              <a:spcAft>
                <a:spcPts val="1200"/>
              </a:spcAft>
              <a:buFont typeface="Arial" panose="020B0604020202020204" pitchFamily="34" charset="0"/>
              <a:buChar char="•"/>
            </a:pPr>
            <a:r>
              <a:rPr lang="fr-FR" sz="1800" b="1" dirty="0">
                <a:effectLst/>
                <a:latin typeface="Calibri" panose="020F0502020204030204" pitchFamily="34" charset="0"/>
                <a:ea typeface="Calibri" panose="020F0502020204030204" pitchFamily="34" charset="0"/>
                <a:cs typeface="Times New Roman" panose="02020603050405020304" pitchFamily="18" charset="0"/>
              </a:rPr>
              <a:t>Plus de 75 000 décès imputables </a:t>
            </a:r>
            <a:r>
              <a:rPr lang="fr-FR" sz="1800" dirty="0">
                <a:effectLst/>
                <a:latin typeface="Calibri" panose="020F0502020204030204" pitchFamily="34" charset="0"/>
                <a:ea typeface="Calibri" panose="020F0502020204030204" pitchFamily="34" charset="0"/>
                <a:cs typeface="Times New Roman" panose="02020603050405020304" pitchFamily="18" charset="0"/>
              </a:rPr>
              <a:t>au tabagisme en 2015,</a:t>
            </a:r>
          </a:p>
          <a:p>
            <a:pPr marL="285750" lvl="0" indent="-285750">
              <a:lnSpc>
                <a:spcPct val="107000"/>
              </a:lnSpc>
              <a:spcAft>
                <a:spcPts val="1200"/>
              </a:spcAft>
              <a:buFont typeface="Arial" panose="020B0604020202020204" pitchFamily="34" charset="0"/>
              <a:buChar char="•"/>
            </a:pPr>
            <a:r>
              <a:rPr lang="fr-FR" sz="1800" b="1" dirty="0">
                <a:effectLst/>
                <a:latin typeface="Calibri" panose="020F0502020204030204" pitchFamily="34" charset="0"/>
                <a:ea typeface="Calibri" panose="020F0502020204030204" pitchFamily="34" charset="0"/>
                <a:cs typeface="Times New Roman" panose="02020603050405020304" pitchFamily="18" charset="0"/>
              </a:rPr>
              <a:t>Première cause de décès</a:t>
            </a:r>
            <a:r>
              <a:rPr lang="fr-FR" sz="1800" dirty="0">
                <a:effectLst/>
                <a:latin typeface="Calibri" panose="020F0502020204030204" pitchFamily="34" charset="0"/>
                <a:ea typeface="Calibri" panose="020F0502020204030204" pitchFamily="34" charset="0"/>
                <a:cs typeface="Times New Roman" panose="02020603050405020304" pitchFamily="18" charset="0"/>
              </a:rPr>
              <a:t> évitable en France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r>
              <a:rPr lang="fr-FR" sz="1800" dirty="0">
                <a:effectLst/>
                <a:latin typeface="Calibri" panose="020F0502020204030204" pitchFamily="34" charset="0"/>
                <a:ea typeface="Calibri" panose="020F0502020204030204" pitchFamily="34" charset="0"/>
                <a:cs typeface="Times New Roman" panose="02020603050405020304" pitchFamily="18" charset="0"/>
              </a:rPr>
              <a:t>&gt;&gt; « Les décès attribuables au tabagisme en France ». Santé publique France. Numéro thématique. Journée mondiale sans tabac. Bull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Epidémiol</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dirty="0" err="1">
                <a:effectLst/>
                <a:latin typeface="Calibri" panose="020F0502020204030204" pitchFamily="34" charset="0"/>
                <a:ea typeface="Calibri" panose="020F0502020204030204" pitchFamily="34" charset="0"/>
                <a:cs typeface="Times New Roman" panose="02020603050405020304" pitchFamily="18" charset="0"/>
              </a:rPr>
              <a:t>Hebd</a:t>
            </a:r>
            <a:r>
              <a:rPr lang="fr-FR" sz="1800" dirty="0">
                <a:effectLst/>
                <a:latin typeface="Calibri" panose="020F0502020204030204" pitchFamily="34" charset="0"/>
                <a:ea typeface="Calibri" panose="020F0502020204030204" pitchFamily="34" charset="0"/>
                <a:cs typeface="Times New Roman" panose="02020603050405020304" pitchFamily="18" charset="0"/>
              </a:rPr>
              <a:t>. 2018;(14-15) / http://beh.santepubliquefrance.fr/beh/2019/15/2019_15_2.html </a:t>
            </a:r>
          </a:p>
          <a:p>
            <a:pPr marL="285750" lvl="0" indent="-285750">
              <a:lnSpc>
                <a:spcPct val="107000"/>
              </a:lnSpc>
              <a:spcAft>
                <a:spcPts val="12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Un </a:t>
            </a:r>
            <a:r>
              <a:rPr lang="fr-FR" sz="1800" b="1" dirty="0">
                <a:effectLst/>
                <a:latin typeface="Calibri" panose="020F0502020204030204" pitchFamily="34" charset="0"/>
                <a:ea typeface="Calibri" panose="020F0502020204030204" pitchFamily="34" charset="0"/>
                <a:cs typeface="Times New Roman" panose="02020603050405020304" pitchFamily="18" charset="0"/>
              </a:rPr>
              <a:t>coût social de 122 milliards d’euros </a:t>
            </a:r>
            <a:r>
              <a:rPr lang="fr-FR" sz="1800" dirty="0">
                <a:effectLst/>
                <a:latin typeface="Calibri" panose="020F0502020204030204" pitchFamily="34" charset="0"/>
                <a:ea typeface="Calibri" panose="020F0502020204030204" pitchFamily="34" charset="0"/>
                <a:cs typeface="Times New Roman" panose="02020603050405020304" pitchFamily="18" charset="0"/>
              </a:rPr>
              <a:t>en 2010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r>
              <a:rPr lang="fr-FR" sz="1800" dirty="0">
                <a:effectLst/>
                <a:latin typeface="Calibri" panose="020F0502020204030204" pitchFamily="34" charset="0"/>
                <a:ea typeface="Calibri" panose="020F0502020204030204" pitchFamily="34" charset="0"/>
                <a:cs typeface="Times New Roman" panose="02020603050405020304" pitchFamily="18" charset="0"/>
              </a:rPr>
              <a:t>&gt;&gt; « Le coût social des drogues en France ». OFDT. Note 2015-04. Saint-Denis, le 10 septembre 2015</a:t>
            </a:r>
          </a:p>
        </p:txBody>
      </p:sp>
      <p:sp>
        <p:nvSpPr>
          <p:cNvPr id="5" name="ZoneTexte 4">
            <a:extLst>
              <a:ext uri="{FF2B5EF4-FFF2-40B4-BE49-F238E27FC236}">
                <a16:creationId xmlns:a16="http://schemas.microsoft.com/office/drawing/2014/main" id="{CAEBCDAC-FBE4-402F-86D2-555AFF6B79FC}"/>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Données épidémiologiques Tabac</a:t>
            </a:r>
            <a:endParaRPr lang="fr-FR" sz="3200" dirty="0">
              <a:solidFill>
                <a:srgbClr val="6B6123"/>
              </a:solidFill>
            </a:endParaRPr>
          </a:p>
        </p:txBody>
      </p:sp>
      <p:sp>
        <p:nvSpPr>
          <p:cNvPr id="6" name="ZoneTexte 5">
            <a:extLst>
              <a:ext uri="{FF2B5EF4-FFF2-40B4-BE49-F238E27FC236}">
                <a16:creationId xmlns:a16="http://schemas.microsoft.com/office/drawing/2014/main" id="{CA1DD3C9-4AA8-4E7C-B4AC-48E838B4EAF8}"/>
              </a:ext>
            </a:extLst>
          </p:cNvPr>
          <p:cNvSpPr txBox="1"/>
          <p:nvPr/>
        </p:nvSpPr>
        <p:spPr>
          <a:xfrm>
            <a:off x="1020277" y="4434967"/>
            <a:ext cx="10960439" cy="1418530"/>
          </a:xfrm>
          <a:prstGeom prst="rect">
            <a:avLst/>
          </a:prstGeom>
          <a:noFill/>
        </p:spPr>
        <p:txBody>
          <a:bodyPr wrap="square" rtlCol="0">
            <a:spAutoFit/>
          </a:bodyPr>
          <a:lstStyle/>
          <a:p>
            <a:pPr lvl="0">
              <a:lnSpc>
                <a:spcPct val="107000"/>
              </a:lnSpc>
              <a:spcAft>
                <a:spcPts val="1200"/>
              </a:spcAft>
            </a:pPr>
            <a:r>
              <a:rPr lang="fr-FR" sz="1800" b="1" dirty="0">
                <a:effectLst/>
                <a:latin typeface="Calibri" panose="020F0502020204030204" pitchFamily="34" charset="0"/>
                <a:ea typeface="Calibri" panose="020F0502020204030204" pitchFamily="34" charset="0"/>
                <a:cs typeface="Times New Roman" panose="02020603050405020304" pitchFamily="18" charset="0"/>
              </a:rPr>
              <a:t>En Pays de la Loire</a:t>
            </a:r>
            <a:r>
              <a:rPr lang="fr-FR" sz="1800" dirty="0">
                <a:effectLst/>
                <a:latin typeface="Calibri" panose="020F0502020204030204" pitchFamily="34" charset="0"/>
                <a:ea typeface="Calibri" panose="020F0502020204030204" pitchFamily="34" charset="0"/>
                <a:cs typeface="Times New Roman" panose="02020603050405020304" pitchFamily="18" charset="0"/>
              </a:rPr>
              <a:t>, </a:t>
            </a:r>
          </a:p>
          <a:p>
            <a:pPr marL="285750" lvl="0" indent="-285750">
              <a:lnSpc>
                <a:spcPct val="107000"/>
              </a:lnSpc>
              <a:spcAft>
                <a:spcPts val="800"/>
              </a:spcAft>
              <a:buFont typeface="Arial" panose="020B060402020202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 Tabac dans les Pays de la Loire. Résultats du Baromètre de Santé publique France 2017 » - ORS des Pays de la Loire, octobre 2019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r>
              <a:rPr lang="fr-FR" sz="1800" dirty="0">
                <a:effectLst/>
                <a:latin typeface="Calibri" panose="020F0502020204030204" pitchFamily="34" charset="0"/>
                <a:ea typeface="Calibri" panose="020F0502020204030204" pitchFamily="34" charset="0"/>
                <a:cs typeface="Times New Roman" panose="02020603050405020304" pitchFamily="18" charset="0"/>
              </a:rPr>
              <a:t>&gt;&gt; </a:t>
            </a:r>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https://www.orspaysdelaloire.com/publications/tabac-dans-les-pays-de-la-loire-resultats-du-barometre-de-sante-publique-france-2017</a:t>
            </a:r>
            <a:endParaRPr lang="fr-FR" sz="1400" dirty="0"/>
          </a:p>
        </p:txBody>
      </p:sp>
    </p:spTree>
    <p:extLst>
      <p:ext uri="{BB962C8B-B14F-4D97-AF65-F5344CB8AC3E}">
        <p14:creationId xmlns:p14="http://schemas.microsoft.com/office/powerpoint/2010/main" val="1411975848"/>
      </p:ext>
    </p:extLst>
  </p:cSld>
  <p:clrMapOvr>
    <a:masterClrMapping/>
  </p:clrMapOvr>
</p:sld>
</file>

<file path=ppt/theme/theme1.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pulsio" id="{49A0550A-1D18-4F2A-894E-EA15BE535624}" vid="{CC5BB21E-9BF2-4058-A1D5-082FF41251E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PPT_pulsio</Template>
  <TotalTime>254</TotalTime>
  <Words>1405</Words>
  <Application>Microsoft Office PowerPoint</Application>
  <PresentationFormat>Grand écran</PresentationFormat>
  <Paragraphs>98</Paragraphs>
  <Slides>13</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Calibri Light</vt:lpstr>
      <vt:lpstr>Times New Roman</vt:lpstr>
      <vt:lpstr>Wingdings</vt:lpstr>
      <vt:lpstr>2_Conception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virgi</dc:creator>
  <cp:lastModifiedBy>Fabienne You</cp:lastModifiedBy>
  <cp:revision>300</cp:revision>
  <dcterms:created xsi:type="dcterms:W3CDTF">2019-05-06T07:53:20Z</dcterms:created>
  <dcterms:modified xsi:type="dcterms:W3CDTF">2021-07-01T09:52:58Z</dcterms:modified>
</cp:coreProperties>
</file>