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8"/>
  </p:notesMasterIdLst>
  <p:sldIdLst>
    <p:sldId id="268" r:id="rId2"/>
    <p:sldId id="703" r:id="rId3"/>
    <p:sldId id="915" r:id="rId4"/>
    <p:sldId id="914" r:id="rId5"/>
    <p:sldId id="916" r:id="rId6"/>
    <p:sldId id="91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3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Nicole Stenger" initials="NS" lastIdx="1" clrIdx="2">
    <p:extLst>
      <p:ext uri="{19B8F6BF-5375-455C-9EA6-DF929625EA0E}">
        <p15:presenceInfo xmlns:p15="http://schemas.microsoft.com/office/powerpoint/2012/main" userId="5684e4f9b4e056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A2553"/>
    <a:srgbClr val="A49735"/>
    <a:srgbClr val="6B6123"/>
    <a:srgbClr val="665F2D"/>
    <a:srgbClr val="7C7775"/>
    <a:srgbClr val="CECBC9"/>
    <a:srgbClr val="D7D8D7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717" autoAdjust="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3C9FA-3E33-4565-A2E1-A5E525683F98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F29CF-275C-466F-BDAF-18FCED44B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1785CC0-C111-4591-B608-613A4BA4DA5D}"/>
              </a:ext>
            </a:extLst>
          </p:cNvPr>
          <p:cNvSpPr txBox="1">
            <a:spLocks/>
          </p:cNvSpPr>
          <p:nvPr userDrawn="1"/>
        </p:nvSpPr>
        <p:spPr>
          <a:xfrm>
            <a:off x="11194473" y="6587836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Mai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AA6F0-6FE3-4D36-8C44-9F40590D2D69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543B08-5241-44F7-B7C1-D0A33DA53F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9606ED5-FEA9-4A38-B2FB-B5C5083BC144}"/>
              </a:ext>
            </a:extLst>
          </p:cNvPr>
          <p:cNvSpPr txBox="1">
            <a:spLocks/>
          </p:cNvSpPr>
          <p:nvPr userDrawn="1"/>
        </p:nvSpPr>
        <p:spPr>
          <a:xfrm>
            <a:off x="11194473" y="6587836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Mai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>
                <a:latin typeface="+mn-lt"/>
              </a:rPr>
              <a:t> Alcool-tabac-cannabis »</a:t>
            </a:r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9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85609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1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Acquérir un langage commun à propos de l’addiction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Travail sur les représentations</a:t>
            </a: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B96233-CE4B-4AA4-9D87-A6962940D572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Travail sur les représentations et les fausses idées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692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D9AC52-B6ED-4563-AA19-E83D8667CE3A}"/>
              </a:ext>
            </a:extLst>
          </p:cNvPr>
          <p:cNvSpPr txBox="1"/>
          <p:nvPr/>
        </p:nvSpPr>
        <p:spPr>
          <a:xfrm>
            <a:off x="408639" y="1582340"/>
            <a:ext cx="111621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nécessaire en début de formation ;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cependant il sera nécessaire d’y revenir durant la formation. </a:t>
            </a:r>
          </a:p>
          <a:p>
            <a:endParaRPr lang="fr-FR" dirty="0"/>
          </a:p>
          <a:p>
            <a:r>
              <a:rPr lang="fr-FR" b="1" dirty="0">
                <a:solidFill>
                  <a:srgbClr val="7A2553"/>
                </a:solidFill>
              </a:rPr>
              <a:t>OBJECTIFS </a:t>
            </a:r>
            <a:r>
              <a:rPr lang="fr-FR" b="1" dirty="0"/>
              <a:t>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/>
              <a:t>Faire émerger les représentations des professionnels et celles qu’ils perçoivent des usagers/ patients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/>
              <a:t>Adopter un langage commun à propos de l’addiction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/>
              <a:t>Permettre de lever les résistances par la compréhension :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/>
              <a:t>des interactions entre représentations sociétales, usagers et professionnels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/>
              <a:t>du maintien d’un comportement malgré les connaissances des risques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013A0-6739-4719-8F65-E44F3A119C4E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Travail sur les représentations et les fausses idées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4E7224-7EA8-4434-8CCE-CC35148C3FFF}"/>
              </a:ext>
            </a:extLst>
          </p:cNvPr>
          <p:cNvSpPr txBox="1"/>
          <p:nvPr/>
        </p:nvSpPr>
        <p:spPr>
          <a:xfrm>
            <a:off x="372862" y="381740"/>
            <a:ext cx="10413507" cy="446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COMPRENDRE :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quoi une représentation 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Perception, image mentale, etc., dont le contenu se rapporte à un objet, à une situation, à une scène, etc., du monde dans lequel vit le sujet. »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L’activité de représentation par le sujet recouvre toutes les connaissances liées à son histoire, son vécu, ses relations avec les autres mais aussi l’aspect culturel provenant de son groupe social de référence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70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3A6EC71-7733-4B1A-A7C6-548C9CFE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636">
            <a:off x="9261995" y="1720964"/>
            <a:ext cx="2628874" cy="2586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14267B-87A3-4AFC-A561-FBB74B1B4AD6}"/>
              </a:ext>
            </a:extLst>
          </p:cNvPr>
          <p:cNvSpPr txBox="1"/>
          <p:nvPr/>
        </p:nvSpPr>
        <p:spPr>
          <a:xfrm>
            <a:off x="525446" y="1413363"/>
            <a:ext cx="11622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Métaplan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Q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uiz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Texte lacunaire 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hotolangage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(vigilance animation qui prend du temps et ne peut pas être adaptée à un format court)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ravail en sous groupes sur une phrase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telle que par exemple :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 </a:t>
            </a:r>
            <a:r>
              <a:rPr lang="fr-FR" i="1" dirty="0">
                <a:solidFill>
                  <a:srgbClr val="7A2553"/>
                </a:solidFill>
                <a:latin typeface="Calibri" panose="020F0502020204030204" pitchFamily="34" charset="0"/>
              </a:rPr>
              <a:t>Q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u’est-ce qui fait qu’une personne devient accro ? » ou </a:t>
            </a:r>
            <a:b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</a:b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 Pourquoi les gens ne </a:t>
            </a:r>
            <a:r>
              <a:rPr lang="fr-FR" b="0" i="1" u="none" strike="noStrike" baseline="0">
                <a:solidFill>
                  <a:srgbClr val="7A2553"/>
                </a:solidFill>
                <a:latin typeface="Calibri" panose="020F0502020204030204" pitchFamily="34" charset="0"/>
              </a:rPr>
              <a:t>changent-ils pas, 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bien qu’ils connaissent les conséquences de leur consommation ? » </a:t>
            </a:r>
          </a:p>
          <a:p>
            <a:pPr lvl="1"/>
            <a:r>
              <a:rPr lang="fr-FR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Puis brainstorming avec un rapporteur dans chaque groupe.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817154-71D4-41FF-87DE-B128DBA5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" r="5180"/>
          <a:stretch/>
        </p:blipFill>
        <p:spPr>
          <a:xfrm>
            <a:off x="4603172" y="354528"/>
            <a:ext cx="3595255" cy="290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0B578B-1B77-4D34-91A0-64EEA506888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Outils d’animation :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5" name="Graphique 4" descr="Épingle avec un remplissage uni">
            <a:extLst>
              <a:ext uri="{FF2B5EF4-FFF2-40B4-BE49-F238E27FC236}">
                <a16:creationId xmlns:a16="http://schemas.microsoft.com/office/drawing/2014/main" id="{EBC324A0-E4F4-4D3B-BDCC-562472F4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73457">
            <a:off x="6248074" y="-272053"/>
            <a:ext cx="914400" cy="914400"/>
          </a:xfrm>
          <a:prstGeom prst="rect">
            <a:avLst/>
          </a:prstGeom>
        </p:spPr>
      </p:pic>
      <p:pic>
        <p:nvPicPr>
          <p:cNvPr id="9" name="Graphique 8" descr="Épingle avec un remplissage uni">
            <a:extLst>
              <a:ext uri="{FF2B5EF4-FFF2-40B4-BE49-F238E27FC236}">
                <a16:creationId xmlns:a16="http://schemas.microsoft.com/office/drawing/2014/main" id="{8D585604-2B30-4697-AFD7-306D46D0A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103626">
            <a:off x="10472580" y="979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283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41</TotalTime>
  <Words>275</Words>
  <Application>Microsoft Office PowerPoint</Application>
  <PresentationFormat>Grand écran</PresentationFormat>
  <Paragraphs>45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287</cp:revision>
  <dcterms:created xsi:type="dcterms:W3CDTF">2019-05-06T07:53:20Z</dcterms:created>
  <dcterms:modified xsi:type="dcterms:W3CDTF">2021-07-01T09:52:37Z</dcterms:modified>
</cp:coreProperties>
</file>